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66"/>
  </p:notesMasterIdLst>
  <p:handoutMasterIdLst>
    <p:handoutMasterId r:id="rId67"/>
  </p:handoutMasterIdLst>
  <p:sldIdLst>
    <p:sldId id="612" r:id="rId2"/>
    <p:sldId id="257" r:id="rId3"/>
    <p:sldId id="496" r:id="rId4"/>
    <p:sldId id="535" r:id="rId5"/>
    <p:sldId id="534" r:id="rId6"/>
    <p:sldId id="538" r:id="rId7"/>
    <p:sldId id="539" r:id="rId8"/>
    <p:sldId id="540" r:id="rId9"/>
    <p:sldId id="541" r:id="rId10"/>
    <p:sldId id="542" r:id="rId11"/>
    <p:sldId id="543" r:id="rId12"/>
    <p:sldId id="536" r:id="rId13"/>
    <p:sldId id="537" r:id="rId14"/>
    <p:sldId id="544" r:id="rId15"/>
    <p:sldId id="546" r:id="rId16"/>
    <p:sldId id="559" r:id="rId17"/>
    <p:sldId id="560" r:id="rId18"/>
    <p:sldId id="561" r:id="rId19"/>
    <p:sldId id="545" r:id="rId20"/>
    <p:sldId id="562" r:id="rId21"/>
    <p:sldId id="563" r:id="rId22"/>
    <p:sldId id="564" r:id="rId23"/>
    <p:sldId id="565" r:id="rId24"/>
    <p:sldId id="566" r:id="rId25"/>
    <p:sldId id="567" r:id="rId26"/>
    <p:sldId id="568" r:id="rId27"/>
    <p:sldId id="569" r:id="rId28"/>
    <p:sldId id="570" r:id="rId29"/>
    <p:sldId id="571" r:id="rId30"/>
    <p:sldId id="572" r:id="rId31"/>
    <p:sldId id="573" r:id="rId32"/>
    <p:sldId id="574" r:id="rId33"/>
    <p:sldId id="575" r:id="rId34"/>
    <p:sldId id="576" r:id="rId35"/>
    <p:sldId id="577" r:id="rId36"/>
    <p:sldId id="578" r:id="rId37"/>
    <p:sldId id="579" r:id="rId38"/>
    <p:sldId id="580" r:id="rId39"/>
    <p:sldId id="581" r:id="rId40"/>
    <p:sldId id="582" r:id="rId41"/>
    <p:sldId id="602" r:id="rId42"/>
    <p:sldId id="603" r:id="rId43"/>
    <p:sldId id="604" r:id="rId44"/>
    <p:sldId id="605" r:id="rId45"/>
    <p:sldId id="606" r:id="rId46"/>
    <p:sldId id="607" r:id="rId47"/>
    <p:sldId id="608" r:id="rId48"/>
    <p:sldId id="609" r:id="rId49"/>
    <p:sldId id="583" r:id="rId50"/>
    <p:sldId id="584" r:id="rId51"/>
    <p:sldId id="585" r:id="rId52"/>
    <p:sldId id="586" r:id="rId53"/>
    <p:sldId id="587" r:id="rId54"/>
    <p:sldId id="591" r:id="rId55"/>
    <p:sldId id="592" r:id="rId56"/>
    <p:sldId id="593" r:id="rId57"/>
    <p:sldId id="594" r:id="rId58"/>
    <p:sldId id="596" r:id="rId59"/>
    <p:sldId id="597" r:id="rId60"/>
    <p:sldId id="598" r:id="rId61"/>
    <p:sldId id="599" r:id="rId62"/>
    <p:sldId id="611" r:id="rId63"/>
    <p:sldId id="601" r:id="rId64"/>
    <p:sldId id="610" r:id="rId65"/>
  </p:sldIdLst>
  <p:sldSz cx="9144000" cy="6858000" type="screen4x3"/>
  <p:notesSz cx="7099300" cy="10234613"/>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0000"/>
    <a:srgbClr val="7030A0"/>
    <a:srgbClr val="0070C0"/>
    <a:srgbClr val="65A9D9"/>
    <a:srgbClr val="C2DDF0"/>
    <a:srgbClr val="FFFFFF"/>
    <a:srgbClr val="000000"/>
    <a:srgbClr val="CC33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330" autoAdjust="0"/>
  </p:normalViewPr>
  <p:slideViewPr>
    <p:cSldViewPr snapToGrid="0">
      <p:cViewPr varScale="1">
        <p:scale>
          <a:sx n="71" d="100"/>
          <a:sy n="71" d="100"/>
        </p:scale>
        <p:origin x="84" y="18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2184"/>
    </p:cViewPr>
  </p:sorterViewPr>
  <p:notesViewPr>
    <p:cSldViewPr snapToGrid="0">
      <p:cViewPr>
        <p:scale>
          <a:sx n="75" d="100"/>
          <a:sy n="75" d="100"/>
        </p:scale>
        <p:origin x="2028" y="60"/>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F9571F5A-BB93-4C6E-AD32-AB0E89A2AFE7}"/>
              </a:ext>
            </a:extLst>
          </p:cNvPr>
          <p:cNvSpPr>
            <a:spLocks noGrp="1" noChangeArrowheads="1"/>
          </p:cNvSpPr>
          <p:nvPr>
            <p:ph type="hdr" sz="quarter"/>
          </p:nvPr>
        </p:nvSpPr>
        <p:spPr bwMode="auto">
          <a:xfrm>
            <a:off x="0" y="0"/>
            <a:ext cx="3956050"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sz="1400">
                <a:latin typeface="Arial" panose="020B0604020202020204" pitchFamily="34" charset="0"/>
              </a:defRPr>
            </a:lvl1pPr>
          </a:lstStyle>
          <a:p>
            <a:pPr>
              <a:defRPr/>
            </a:pPr>
            <a:r>
              <a:rPr lang="en-US" altLang="zh-TW"/>
              <a:t>CSIEB0120 Algorithm Design &amp; Analysis </a:t>
            </a:r>
            <a:endParaRPr lang="en-US" altLang="zh-TW" sz="1300"/>
          </a:p>
        </p:txBody>
      </p:sp>
      <p:sp>
        <p:nvSpPr>
          <p:cNvPr id="289795" name="Rectangle 3">
            <a:extLst>
              <a:ext uri="{FF2B5EF4-FFF2-40B4-BE49-F238E27FC236}">
                <a16:creationId xmlns:a16="http://schemas.microsoft.com/office/drawing/2014/main" id="{7FF37089-83B0-45B0-8010-09ED100C8736}"/>
              </a:ext>
            </a:extLst>
          </p:cNvPr>
          <p:cNvSpPr>
            <a:spLocks noGrp="1" noChangeArrowheads="1"/>
          </p:cNvSpPr>
          <p:nvPr>
            <p:ph type="dt" sz="quarter"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r>
              <a:rPr lang="en-US" altLang="zh-TW"/>
              <a:t>Lecture 3: Dynamic Programming</a:t>
            </a:r>
          </a:p>
        </p:txBody>
      </p:sp>
      <p:sp>
        <p:nvSpPr>
          <p:cNvPr id="289796" name="Rectangle 4">
            <a:extLst>
              <a:ext uri="{FF2B5EF4-FFF2-40B4-BE49-F238E27FC236}">
                <a16:creationId xmlns:a16="http://schemas.microsoft.com/office/drawing/2014/main" id="{F581EE8A-E74D-40C1-AF40-DD47981A98ED}"/>
              </a:ext>
            </a:extLst>
          </p:cNvPr>
          <p:cNvSpPr>
            <a:spLocks noGrp="1" noChangeArrowheads="1"/>
          </p:cNvSpPr>
          <p:nvPr>
            <p:ph type="ftr" sz="quarter" idx="2"/>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zh-TW"/>
          </a:p>
        </p:txBody>
      </p:sp>
      <p:sp>
        <p:nvSpPr>
          <p:cNvPr id="289797" name="Rectangle 5">
            <a:extLst>
              <a:ext uri="{FF2B5EF4-FFF2-40B4-BE49-F238E27FC236}">
                <a16:creationId xmlns:a16="http://schemas.microsoft.com/office/drawing/2014/main" id="{3C3D647C-497E-46BD-854B-03025DB7F30D}"/>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r>
              <a:rPr lang="en-US" altLang="zh-TW"/>
              <a:t>Note </a:t>
            </a:r>
            <a:fld id="{9BF13DA8-F7E6-4785-8E1C-0A22F645E213}" type="slidenum">
              <a:rPr lang="en-US" altLang="zh-TW"/>
              <a:pPr>
                <a:defRPr/>
              </a:pPr>
              <a:t>‹#›</a:t>
            </a:fld>
            <a:endParaRPr lang="en-US" altLang="zh-TW"/>
          </a:p>
        </p:txBody>
      </p:sp>
    </p:spTree>
    <p:extLst>
      <p:ext uri="{BB962C8B-B14F-4D97-AF65-F5344CB8AC3E}">
        <p14:creationId xmlns:p14="http://schemas.microsoft.com/office/powerpoint/2010/main" val="4153537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ECC0747B-18C1-4561-A0BB-079E9D9985F8}"/>
              </a:ext>
            </a:extLst>
          </p:cNvPr>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zh-TW"/>
          </a:p>
        </p:txBody>
      </p:sp>
      <p:sp>
        <p:nvSpPr>
          <p:cNvPr id="142339" name="Rectangle 3">
            <a:extLst>
              <a:ext uri="{FF2B5EF4-FFF2-40B4-BE49-F238E27FC236}">
                <a16:creationId xmlns:a16="http://schemas.microsoft.com/office/drawing/2014/main" id="{B9493C12-D68C-4307-81AB-FBCC0A038535}"/>
              </a:ext>
            </a:extLst>
          </p:cNvPr>
          <p:cNvSpPr>
            <a:spLocks noGrp="1" noChangeArrowheads="1"/>
          </p:cNvSpPr>
          <p:nvPr>
            <p:ph type="dt"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endParaRPr lang="en-US" altLang="zh-TW"/>
          </a:p>
        </p:txBody>
      </p:sp>
      <p:sp>
        <p:nvSpPr>
          <p:cNvPr id="4100" name="Rectangle 4">
            <a:extLst>
              <a:ext uri="{FF2B5EF4-FFF2-40B4-BE49-F238E27FC236}">
                <a16:creationId xmlns:a16="http://schemas.microsoft.com/office/drawing/2014/main" id="{76FD0D19-C6D6-4DA0-BDF8-E9705E9F5F55}"/>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a:extLst>
              <a:ext uri="{FF2B5EF4-FFF2-40B4-BE49-F238E27FC236}">
                <a16:creationId xmlns:a16="http://schemas.microsoft.com/office/drawing/2014/main" id="{E44AD157-BB9C-41A8-87BA-7A3A4CD49030}"/>
              </a:ext>
            </a:extLst>
          </p:cNvPr>
          <p:cNvSpPr>
            <a:spLocks noGrp="1" noChangeArrowheads="1"/>
          </p:cNvSpPr>
          <p:nvPr>
            <p:ph type="body" sz="quarter" idx="3"/>
          </p:nvPr>
        </p:nvSpPr>
        <p:spPr bwMode="auto">
          <a:xfrm>
            <a:off x="709613" y="4860925"/>
            <a:ext cx="5680075"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42342" name="Rectangle 6">
            <a:extLst>
              <a:ext uri="{FF2B5EF4-FFF2-40B4-BE49-F238E27FC236}">
                <a16:creationId xmlns:a16="http://schemas.microsoft.com/office/drawing/2014/main" id="{329AB002-BAA7-4FFF-8287-261B380BC2D6}"/>
              </a:ext>
            </a:extLst>
          </p:cNvPr>
          <p:cNvSpPr>
            <a:spLocks noGrp="1" noChangeArrowheads="1"/>
          </p:cNvSpPr>
          <p:nvPr>
            <p:ph type="ftr" sz="quarter" idx="4"/>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zh-TW"/>
          </a:p>
        </p:txBody>
      </p:sp>
      <p:sp>
        <p:nvSpPr>
          <p:cNvPr id="142343" name="Rectangle 7">
            <a:extLst>
              <a:ext uri="{FF2B5EF4-FFF2-40B4-BE49-F238E27FC236}">
                <a16:creationId xmlns:a16="http://schemas.microsoft.com/office/drawing/2014/main" id="{2FAE2338-894F-4181-8E94-2F26FD7F56D3}"/>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FC27A724-243D-4089-ACD3-2B9C8A3751A9}" type="slidenum">
              <a:rPr lang="en-US" altLang="zh-TW"/>
              <a:pPr>
                <a:defRPr/>
              </a:pPr>
              <a:t>‹#›</a:t>
            </a:fld>
            <a:endParaRPr lang="en-US" altLang="zh-TW"/>
          </a:p>
        </p:txBody>
      </p:sp>
    </p:spTree>
    <p:extLst>
      <p:ext uri="{BB962C8B-B14F-4D97-AF65-F5344CB8AC3E}">
        <p14:creationId xmlns:p14="http://schemas.microsoft.com/office/powerpoint/2010/main" val="1503627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圖像版面配置區 1">
            <a:extLst>
              <a:ext uri="{FF2B5EF4-FFF2-40B4-BE49-F238E27FC236}">
                <a16:creationId xmlns:a16="http://schemas.microsoft.com/office/drawing/2014/main" id="{2598C167-E8FC-4626-B620-D178A0078983}"/>
              </a:ext>
            </a:extLst>
          </p:cNvPr>
          <p:cNvSpPr>
            <a:spLocks noGrp="1" noRot="1" noChangeAspect="1" noChangeArrowheads="1" noTextEdit="1"/>
          </p:cNvSpPr>
          <p:nvPr>
            <p:ph type="sldImg"/>
          </p:nvPr>
        </p:nvSpPr>
        <p:spPr>
          <a:xfrm>
            <a:off x="992188" y="768350"/>
            <a:ext cx="5114925" cy="3836988"/>
          </a:xfrm>
          <a:ln/>
        </p:spPr>
      </p:sp>
      <p:sp>
        <p:nvSpPr>
          <p:cNvPr id="7171" name="備忘稿版面配置區 2">
            <a:extLst>
              <a:ext uri="{FF2B5EF4-FFF2-40B4-BE49-F238E27FC236}">
                <a16:creationId xmlns:a16="http://schemas.microsoft.com/office/drawing/2014/main" id="{78614F83-2A54-4B92-97D7-52B5C8DF9BE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
        <p:nvSpPr>
          <p:cNvPr id="7172" name="投影片編號版面配置區 3">
            <a:extLst>
              <a:ext uri="{FF2B5EF4-FFF2-40B4-BE49-F238E27FC236}">
                <a16:creationId xmlns:a16="http://schemas.microsoft.com/office/drawing/2014/main" id="{68EB52B5-DB05-49C0-A7B9-8A4D83721FD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93A5632-A89D-4C4A-81E9-BF7E7753AE24}" type="slidenum">
              <a:rPr lang="en-US" altLang="zh-TW" smtClean="0"/>
              <a:pPr/>
              <a:t>1</a:t>
            </a:fld>
            <a:endParaRPr lang="en-US" altLang="zh-TW"/>
          </a:p>
        </p:txBody>
      </p:sp>
    </p:spTree>
    <p:extLst>
      <p:ext uri="{BB962C8B-B14F-4D97-AF65-F5344CB8AC3E}">
        <p14:creationId xmlns:p14="http://schemas.microsoft.com/office/powerpoint/2010/main" val="277984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The Ford-Fulkerson method is iterative.  We start with  for all , giving an initial flow of value 0.  At each iteration, we increase the flow value by finding an “augmenting path”, which we can think of simply as a path from source s along which we can push more flow, and then augmenting the flow along this path.  We repeat this process until no augmenting path can be found.  The max-flow min-cut theorem will show that upon termination, this process yields a maximum flow.</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20</a:t>
            </a:fld>
            <a:endParaRPr lang="en-US" altLang="zh-TW"/>
          </a:p>
        </p:txBody>
      </p:sp>
    </p:spTree>
    <p:extLst>
      <p:ext uri="{BB962C8B-B14F-4D97-AF65-F5344CB8AC3E}">
        <p14:creationId xmlns:p14="http://schemas.microsoft.com/office/powerpoint/2010/main" val="339102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asymmetry between the definitions of flow and capacity of a cut is intentional and important. For capacity, we count only the capacities of edges going from S to T , ignoring edges in the reverse direction. For flow, we consider the flow going from S to T minus the flow going in the reverse direction from T to S. The reason for this difference will become clear later in this section.</a:t>
            </a:r>
            <a:endParaRPr lang="zh-TW" altLang="en-US"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35</a:t>
            </a:fld>
            <a:endParaRPr lang="en-US" altLang="zh-TW"/>
          </a:p>
        </p:txBody>
      </p:sp>
    </p:spTree>
    <p:extLst>
      <p:ext uri="{BB962C8B-B14F-4D97-AF65-F5344CB8AC3E}">
        <p14:creationId xmlns:p14="http://schemas.microsoft.com/office/powerpoint/2010/main" val="238999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asymmetry between the definitions of flow and capacity of a cut is intentional and important. For capacity, we count only the capacities of edges going from S to T , ignoring edges in the reverse direction. For flow, we consider the flow going from S to T minus the flow going in the reverse direction from T to S. The reason for this difference will become clear later in this section.</a:t>
            </a:r>
            <a:endParaRPr lang="zh-TW" altLang="en-US"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36</a:t>
            </a:fld>
            <a:endParaRPr lang="en-US" altLang="zh-TW"/>
          </a:p>
        </p:txBody>
      </p:sp>
    </p:spTree>
    <p:extLst>
      <p:ext uri="{BB962C8B-B14F-4D97-AF65-F5344CB8AC3E}">
        <p14:creationId xmlns:p14="http://schemas.microsoft.com/office/powerpoint/2010/main" val="2264748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running time of FORD-FULKERSON depends on how we find the augmenting path p in line 3. If we choose it poorly, the algorithm might not even terminate: the value of the flow will increase with successive augmentations, but it need not even converge to the maximum flow value.2 If we find the augmenting path by using a breadth-first search (which we saw in Section 22.2), however, the algorithm runs in polynomial time. Before proving this result, we obtain a simple bound for the case in which we choose the augmenting path arbitrarily and all capacities are integers.</a:t>
            </a:r>
          </a:p>
          <a:p>
            <a:r>
              <a:rPr lang="en-US" altLang="zh-TW" sz="1200" b="0" i="0" u="none" strike="noStrike" kern="1200" baseline="0" dirty="0">
                <a:solidFill>
                  <a:schemeClr val="tx1"/>
                </a:solidFill>
                <a:latin typeface="+mn-lt"/>
                <a:ea typeface="+mn-ea"/>
                <a:cs typeface="+mn-cs"/>
              </a:rPr>
              <a:t>If f*  denotes a maximum flow in the transformed network, then a straightforward implementation of FORD-FULKERSON executes</a:t>
            </a:r>
          </a:p>
          <a:p>
            <a:r>
              <a:rPr lang="en-US" altLang="zh-TW" sz="1200" b="0" i="0" u="none" strike="noStrike" kern="1200" baseline="0" dirty="0">
                <a:solidFill>
                  <a:schemeClr val="tx1"/>
                </a:solidFill>
                <a:latin typeface="+mn-lt"/>
                <a:ea typeface="+mn-ea"/>
                <a:cs typeface="+mn-cs"/>
              </a:rPr>
              <a:t>the </a:t>
            </a:r>
            <a:r>
              <a:rPr lang="en-US" altLang="zh-TW" sz="1200" b="1" i="0" u="none" strike="noStrike" kern="1200" baseline="0" dirty="0">
                <a:solidFill>
                  <a:schemeClr val="tx1"/>
                </a:solidFill>
                <a:latin typeface="+mn-lt"/>
                <a:ea typeface="+mn-ea"/>
                <a:cs typeface="+mn-cs"/>
              </a:rPr>
              <a:t>while </a:t>
            </a:r>
            <a:r>
              <a:rPr lang="en-US" altLang="zh-TW" sz="1200" b="0" i="0" u="none" strike="noStrike" kern="1200" baseline="0" dirty="0">
                <a:solidFill>
                  <a:schemeClr val="tx1"/>
                </a:solidFill>
                <a:latin typeface="+mn-lt"/>
                <a:ea typeface="+mn-ea"/>
                <a:cs typeface="+mn-cs"/>
              </a:rPr>
              <a:t>loop of lines 3–8 at most |f*| times, since the flow value increases by at least one unit in each iteration.</a:t>
            </a:r>
            <a:endParaRPr lang="zh-TW" altLang="en-US"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38</a:t>
            </a:fld>
            <a:endParaRPr lang="en-US" altLang="zh-TW"/>
          </a:p>
        </p:txBody>
      </p:sp>
    </p:spTree>
    <p:extLst>
      <p:ext uri="{BB962C8B-B14F-4D97-AF65-F5344CB8AC3E}">
        <p14:creationId xmlns:p14="http://schemas.microsoft.com/office/powerpoint/2010/main" val="3536159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8435"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75850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20483"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82176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22531"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546783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24579"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2711993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26627"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91594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28675"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66762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2</a:t>
            </a:fld>
            <a:endParaRPr lang="en-US" altLang="zh-TW"/>
          </a:p>
        </p:txBody>
      </p:sp>
    </p:spTree>
    <p:extLst>
      <p:ext uri="{BB962C8B-B14F-4D97-AF65-F5344CB8AC3E}">
        <p14:creationId xmlns:p14="http://schemas.microsoft.com/office/powerpoint/2010/main" val="2572260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30723"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226070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32771" name="Rectangle 3"/>
          <p:cNvSpPr>
            <a:spLocks noGrp="1" noChangeArrowheads="1"/>
          </p:cNvSpPr>
          <p:nvPr>
            <p:ph type="body" idx="1"/>
          </p:nvPr>
        </p:nvSpPr>
        <p:spPr>
          <a:xfrm>
            <a:off x="915988" y="4344988"/>
            <a:ext cx="5026025" cy="4113212"/>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891713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FC27A724-243D-4089-ACD3-2B9C8A3751A9}" type="slidenum">
              <a:rPr lang="en-US" altLang="zh-TW" smtClean="0"/>
              <a:pPr>
                <a:defRPr/>
              </a:pPr>
              <a:t>55</a:t>
            </a:fld>
            <a:endParaRPr lang="en-US" altLang="zh-TW"/>
          </a:p>
        </p:txBody>
      </p:sp>
    </p:spTree>
    <p:extLst>
      <p:ext uri="{BB962C8B-B14F-4D97-AF65-F5344CB8AC3E}">
        <p14:creationId xmlns:p14="http://schemas.microsoft.com/office/powerpoint/2010/main" val="2412711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57</a:t>
            </a:fld>
            <a:endParaRPr lang="en-US" altLang="zh-TW"/>
          </a:p>
        </p:txBody>
      </p:sp>
    </p:spTree>
    <p:extLst>
      <p:ext uri="{BB962C8B-B14F-4D97-AF65-F5344CB8AC3E}">
        <p14:creationId xmlns:p14="http://schemas.microsoft.com/office/powerpoint/2010/main" val="3936939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FC27A724-243D-4089-ACD3-2B9C8A3751A9}" type="slidenum">
              <a:rPr lang="en-US" altLang="zh-TW" smtClean="0"/>
              <a:pPr>
                <a:defRPr/>
              </a:pPr>
              <a:t>63</a:t>
            </a:fld>
            <a:endParaRPr lang="en-US" altLang="zh-TW"/>
          </a:p>
        </p:txBody>
      </p:sp>
    </p:spTree>
    <p:extLst>
      <p:ext uri="{BB962C8B-B14F-4D97-AF65-F5344CB8AC3E}">
        <p14:creationId xmlns:p14="http://schemas.microsoft.com/office/powerpoint/2010/main" val="396975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FC27A724-243D-4089-ACD3-2B9C8A3751A9}" type="slidenum">
              <a:rPr lang="en-US" altLang="zh-TW" smtClean="0"/>
              <a:pPr>
                <a:defRPr/>
              </a:pPr>
              <a:t>64</a:t>
            </a:fld>
            <a:endParaRPr lang="en-US" altLang="zh-TW"/>
          </a:p>
        </p:txBody>
      </p:sp>
    </p:spTree>
    <p:extLst>
      <p:ext uri="{BB962C8B-B14F-4D97-AF65-F5344CB8AC3E}">
        <p14:creationId xmlns:p14="http://schemas.microsoft.com/office/powerpoint/2010/main" val="14540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3</a:t>
            </a:fld>
            <a:endParaRPr lang="en-US" altLang="zh-TW"/>
          </a:p>
        </p:txBody>
      </p:sp>
    </p:spTree>
    <p:extLst>
      <p:ext uri="{BB962C8B-B14F-4D97-AF65-F5344CB8AC3E}">
        <p14:creationId xmlns:p14="http://schemas.microsoft.com/office/powerpoint/2010/main" val="196838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4</a:t>
            </a:fld>
            <a:endParaRPr lang="en-US" altLang="zh-TW"/>
          </a:p>
        </p:txBody>
      </p:sp>
    </p:spTree>
    <p:extLst>
      <p:ext uri="{BB962C8B-B14F-4D97-AF65-F5344CB8AC3E}">
        <p14:creationId xmlns:p14="http://schemas.microsoft.com/office/powerpoint/2010/main" val="384895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12</a:t>
            </a:fld>
            <a:endParaRPr lang="en-US" altLang="zh-TW"/>
          </a:p>
        </p:txBody>
      </p:sp>
    </p:spTree>
    <p:extLst>
      <p:ext uri="{BB962C8B-B14F-4D97-AF65-F5344CB8AC3E}">
        <p14:creationId xmlns:p14="http://schemas.microsoft.com/office/powerpoint/2010/main" val="367669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13</a:t>
            </a:fld>
            <a:endParaRPr lang="en-US" altLang="zh-TW"/>
          </a:p>
        </p:txBody>
      </p:sp>
    </p:spTree>
    <p:extLst>
      <p:ext uri="{BB962C8B-B14F-4D97-AF65-F5344CB8AC3E}">
        <p14:creationId xmlns:p14="http://schemas.microsoft.com/office/powerpoint/2010/main" val="330992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14</a:t>
            </a:fld>
            <a:endParaRPr lang="en-US" altLang="zh-TW"/>
          </a:p>
        </p:txBody>
      </p:sp>
    </p:spTree>
    <p:extLst>
      <p:ext uri="{BB962C8B-B14F-4D97-AF65-F5344CB8AC3E}">
        <p14:creationId xmlns:p14="http://schemas.microsoft.com/office/powerpoint/2010/main" val="66517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Thus, we see that a real-world flow problem might be most naturally modeled by a network with antiparallel edges. It will be convenient to disallow antiparallel edges, however, and so we have a straightforward way to convert a network containing antiparallel edges into an equivalent one with no antiparallel edges.</a:t>
            </a:r>
          </a:p>
          <a:p>
            <a:r>
              <a:rPr lang="zh-TW" altLang="en-US" sz="1200" b="0" i="0" u="none" strike="noStrike" kern="1200" baseline="0" dirty="0">
                <a:solidFill>
                  <a:schemeClr val="tx1"/>
                </a:solidFill>
                <a:latin typeface="+mn-lt"/>
                <a:ea typeface="+mn-ea"/>
                <a:cs typeface="+mn-cs"/>
              </a:rPr>
              <a:t>因此，我們看到現實世界的流動問題可能最自然地由具有反平行邊緣的網絡建模。 然而，禁止反平行邊緣將是方便的，因此我們有一種直接的方法將包含反平行邊的網絡轉換為沒有反平行邊的等效邊。</a:t>
            </a:r>
            <a:endParaRPr lang="en-US" altLang="zh-TW" sz="1200" b="0" i="0" u="none" strike="noStrike" kern="1200" baseline="0" dirty="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15</a:t>
            </a:fld>
            <a:endParaRPr lang="en-US" altLang="zh-TW"/>
          </a:p>
        </p:txBody>
      </p:sp>
    </p:spTree>
    <p:extLst>
      <p:ext uri="{BB962C8B-B14F-4D97-AF65-F5344CB8AC3E}">
        <p14:creationId xmlns:p14="http://schemas.microsoft.com/office/powerpoint/2010/main" val="32101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334C0E24-4219-46A7-9572-7253638668A3}"/>
              </a:ext>
            </a:extLst>
          </p:cNvPr>
          <p:cNvSpPr>
            <a:spLocks noGrp="1" noRot="1" noChangeAspect="1" noChangeArrowheads="1" noTextEdit="1"/>
          </p:cNvSpPr>
          <p:nvPr>
            <p:ph type="sldImg"/>
          </p:nvPr>
        </p:nvSpPr>
        <p:spPr>
          <a:xfrm>
            <a:off x="992188" y="768350"/>
            <a:ext cx="5114925" cy="3836988"/>
          </a:xfrm>
          <a:ln/>
        </p:spPr>
      </p:sp>
      <p:sp>
        <p:nvSpPr>
          <p:cNvPr id="9219" name="備忘稿版面配置區 2">
            <a:extLst>
              <a:ext uri="{FF2B5EF4-FFF2-40B4-BE49-F238E27FC236}">
                <a16:creationId xmlns:a16="http://schemas.microsoft.com/office/drawing/2014/main" id="{42FD2A9B-38FD-4E72-97FE-779B6C8B710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9220" name="投影片編號版面配置區 3">
            <a:extLst>
              <a:ext uri="{FF2B5EF4-FFF2-40B4-BE49-F238E27FC236}">
                <a16:creationId xmlns:a16="http://schemas.microsoft.com/office/drawing/2014/main" id="{45BB4DC2-9052-41A5-A99B-53459AD982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2EDD7E-A2AF-409E-A584-48268FAB6A9A}" type="slidenum">
              <a:rPr lang="en-US" altLang="zh-TW" smtClean="0"/>
              <a:pPr/>
              <a:t>19</a:t>
            </a:fld>
            <a:endParaRPr lang="en-US" altLang="zh-TW"/>
          </a:p>
        </p:txBody>
      </p:sp>
    </p:spTree>
    <p:extLst>
      <p:ext uri="{BB962C8B-B14F-4D97-AF65-F5344CB8AC3E}">
        <p14:creationId xmlns:p14="http://schemas.microsoft.com/office/powerpoint/2010/main" val="421500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F7819A88-255F-41B3-ADD1-A82BD28CEE8C}"/>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381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a:extLst>
              <a:ext uri="{FF2B5EF4-FFF2-40B4-BE49-F238E27FC236}">
                <a16:creationId xmlns:a16="http://schemas.microsoft.com/office/drawing/2014/main" id="{1D4DC6C3-78F9-418B-99C4-14B8949F15E5}"/>
              </a:ext>
            </a:extLst>
          </p:cNvPr>
          <p:cNvSpPr>
            <a:spLocks noChangeShapeType="1"/>
          </p:cNvSpPr>
          <p:nvPr/>
        </p:nvSpPr>
        <p:spPr bwMode="auto">
          <a:xfrm flipV="1">
            <a:off x="1981200" y="3962400"/>
            <a:ext cx="6511925" cy="2381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7026" name="Rectangle 2"/>
          <p:cNvSpPr>
            <a:spLocks noGrp="1" noChangeArrowheads="1"/>
          </p:cNvSpPr>
          <p:nvPr>
            <p:ph type="ctrTitle"/>
          </p:nvPr>
        </p:nvSpPr>
        <p:spPr>
          <a:xfrm>
            <a:off x="914400" y="1524000"/>
            <a:ext cx="7623175" cy="1752600"/>
          </a:xfrm>
        </p:spPr>
        <p:txBody>
          <a:bodyPr/>
          <a:lstStyle>
            <a:lvl1pPr>
              <a:defRPr sz="5400"/>
            </a:lvl1pPr>
          </a:lstStyle>
          <a:p>
            <a:pPr lvl="0"/>
            <a:r>
              <a:rPr lang="zh-TW" altLang="en-US" noProof="0"/>
              <a:t>按一下以編輯母片標題樣式</a:t>
            </a:r>
          </a:p>
        </p:txBody>
      </p:sp>
      <p:sp>
        <p:nvSpPr>
          <p:cNvPr id="2570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zh-TW" altLang="en-US" noProof="0"/>
              <a:t>按一下以編輯母片副標題樣式</a:t>
            </a:r>
          </a:p>
        </p:txBody>
      </p:sp>
      <p:sp>
        <p:nvSpPr>
          <p:cNvPr id="6" name="Rectangle 4">
            <a:extLst>
              <a:ext uri="{FF2B5EF4-FFF2-40B4-BE49-F238E27FC236}">
                <a16:creationId xmlns:a16="http://schemas.microsoft.com/office/drawing/2014/main" id="{59FB9998-B8EA-45A7-95A7-E13E179EFB5B}"/>
              </a:ext>
            </a:extLst>
          </p:cNvPr>
          <p:cNvSpPr>
            <a:spLocks noGrp="1" noChangeArrowheads="1"/>
          </p:cNvSpPr>
          <p:nvPr>
            <p:ph type="dt" sz="half" idx="10"/>
          </p:nvPr>
        </p:nvSpPr>
        <p:spPr>
          <a:xfrm>
            <a:off x="457200" y="6243638"/>
            <a:ext cx="3441032" cy="457200"/>
          </a:xfrm>
        </p:spPr>
        <p:txBody>
          <a:bodyPr/>
          <a:lstStyle>
            <a:lvl1pPr>
              <a:defRPr/>
            </a:lvl1pPr>
          </a:lstStyle>
          <a:p>
            <a:pPr>
              <a:defRPr/>
            </a:pPr>
            <a:r>
              <a:rPr lang="en-US" altLang="zh-TW"/>
              <a:t>CSIEB0120 Algorithm Design &amp; Analysis</a:t>
            </a:r>
            <a:endParaRPr lang="en-US" altLang="zh-TW" dirty="0"/>
          </a:p>
        </p:txBody>
      </p:sp>
      <p:sp>
        <p:nvSpPr>
          <p:cNvPr id="7" name="Rectangle 5">
            <a:extLst>
              <a:ext uri="{FF2B5EF4-FFF2-40B4-BE49-F238E27FC236}">
                <a16:creationId xmlns:a16="http://schemas.microsoft.com/office/drawing/2014/main" id="{D4BB60A1-CB42-4515-BF1F-59815D50D1AD}"/>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TW"/>
          </a:p>
        </p:txBody>
      </p:sp>
      <p:sp>
        <p:nvSpPr>
          <p:cNvPr id="8" name="Rectangle 6">
            <a:extLst>
              <a:ext uri="{FF2B5EF4-FFF2-40B4-BE49-F238E27FC236}">
                <a16:creationId xmlns:a16="http://schemas.microsoft.com/office/drawing/2014/main" id="{5C6D0421-30D4-4199-BE19-EFA422414771}"/>
              </a:ext>
            </a:extLst>
          </p:cNvPr>
          <p:cNvSpPr>
            <a:spLocks noGrp="1" noChangeArrowheads="1"/>
          </p:cNvSpPr>
          <p:nvPr>
            <p:ph type="sldNum" sz="quarter" idx="12"/>
          </p:nvPr>
        </p:nvSpPr>
        <p:spPr>
          <a:xfrm>
            <a:off x="6553200" y="6243638"/>
            <a:ext cx="2133600" cy="457200"/>
          </a:xfrm>
        </p:spPr>
        <p:txBody>
          <a:bodyPr/>
          <a:lstStyle>
            <a:lvl1pPr>
              <a:defRPr/>
            </a:lvl1pPr>
          </a:lstStyle>
          <a:p>
            <a:pPr>
              <a:defRPr/>
            </a:pPr>
            <a:r>
              <a:rPr lang="en-US" altLang="zh-TW" dirty="0">
                <a:latin typeface="Times New Roman" panose="02020603050405020304" pitchFamily="18" charset="0"/>
                <a:cs typeface="Times New Roman" panose="02020603050405020304" pitchFamily="18" charset="0"/>
              </a:rPr>
              <a:t>Maximum Flow </a:t>
            </a:r>
            <a:fld id="{23212171-75F7-48B5-8ED1-FC217EECD44F}" type="slidenum">
              <a:rPr lang="en-US" altLang="zh-TW" smtClean="0"/>
              <a:pPr>
                <a:defRPr/>
              </a:pPr>
              <a:t>‹#›</a:t>
            </a:fld>
            <a:endParaRPr lang="en-US" altLang="zh-TW" dirty="0"/>
          </a:p>
        </p:txBody>
      </p:sp>
    </p:spTree>
    <p:extLst>
      <p:ext uri="{BB962C8B-B14F-4D97-AF65-F5344CB8AC3E}">
        <p14:creationId xmlns:p14="http://schemas.microsoft.com/office/powerpoint/2010/main" val="196804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5AA5768-EB77-4BAD-BA8E-1E7770ADC6CB}"/>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5" name="Rectangle 5">
            <a:extLst>
              <a:ext uri="{FF2B5EF4-FFF2-40B4-BE49-F238E27FC236}">
                <a16:creationId xmlns:a16="http://schemas.microsoft.com/office/drawing/2014/main" id="{51C4CB38-CCCD-465E-BFEC-53954BDF6B8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BCD503E-667F-4BDF-AA47-190618000E85}"/>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ADCC0197-DBE7-412B-A70D-5D8AACC8DF09}" type="slidenum">
              <a:rPr lang="en-US" altLang="zh-TW"/>
              <a:pPr>
                <a:defRPr/>
              </a:pPr>
              <a:t>‹#›</a:t>
            </a:fld>
            <a:endParaRPr lang="en-US" altLang="zh-TW"/>
          </a:p>
        </p:txBody>
      </p:sp>
    </p:spTree>
    <p:extLst>
      <p:ext uri="{BB962C8B-B14F-4D97-AF65-F5344CB8AC3E}">
        <p14:creationId xmlns:p14="http://schemas.microsoft.com/office/powerpoint/2010/main" val="775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91325" y="277813"/>
            <a:ext cx="2216150" cy="61499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38113" y="277813"/>
            <a:ext cx="6500812" cy="61499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5C05C1A0-A29A-4EF0-9066-E75679F105BA}"/>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5" name="Rectangle 5">
            <a:extLst>
              <a:ext uri="{FF2B5EF4-FFF2-40B4-BE49-F238E27FC236}">
                <a16:creationId xmlns:a16="http://schemas.microsoft.com/office/drawing/2014/main" id="{80D371FD-1D26-4D9B-ACFA-40DBC1BEE8E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36156FD-57BB-42D8-B177-B454B26EF88F}"/>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E8B44B86-3958-48B6-B528-D36D15C268E7}" type="slidenum">
              <a:rPr lang="en-US" altLang="zh-TW"/>
              <a:pPr>
                <a:defRPr/>
              </a:pPr>
              <a:t>‹#›</a:t>
            </a:fld>
            <a:endParaRPr lang="en-US" altLang="zh-TW"/>
          </a:p>
        </p:txBody>
      </p:sp>
    </p:spTree>
    <p:extLst>
      <p:ext uri="{BB962C8B-B14F-4D97-AF65-F5344CB8AC3E}">
        <p14:creationId xmlns:p14="http://schemas.microsoft.com/office/powerpoint/2010/main" val="3599939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285750" y="277813"/>
            <a:ext cx="8401050" cy="752475"/>
          </a:xfrm>
        </p:spPr>
        <p:txBody>
          <a:bodyPr/>
          <a:lstStyle/>
          <a:p>
            <a:r>
              <a:rPr lang="zh-TW" altLang="en-US"/>
              <a:t>按一下以編輯母片標題樣式</a:t>
            </a:r>
          </a:p>
        </p:txBody>
      </p:sp>
      <p:sp>
        <p:nvSpPr>
          <p:cNvPr id="3" name="圖表版面配置區 2"/>
          <p:cNvSpPr>
            <a:spLocks noGrp="1"/>
          </p:cNvSpPr>
          <p:nvPr>
            <p:ph type="chart" idx="1"/>
          </p:nvPr>
        </p:nvSpPr>
        <p:spPr>
          <a:xfrm>
            <a:off x="138113" y="1154113"/>
            <a:ext cx="8869362" cy="5273675"/>
          </a:xfrm>
        </p:spPr>
        <p:txBody>
          <a:bodyPr/>
          <a:lstStyle/>
          <a:p>
            <a:pPr lvl="0"/>
            <a:endParaRPr lang="zh-TW" altLang="en-US" noProof="0"/>
          </a:p>
        </p:txBody>
      </p:sp>
      <p:sp>
        <p:nvSpPr>
          <p:cNvPr id="4" name="Rectangle 4">
            <a:extLst>
              <a:ext uri="{FF2B5EF4-FFF2-40B4-BE49-F238E27FC236}">
                <a16:creationId xmlns:a16="http://schemas.microsoft.com/office/drawing/2014/main" id="{57956DAE-F6C5-4A3E-BDA6-0E7D410A8C08}"/>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5" name="Rectangle 5">
            <a:extLst>
              <a:ext uri="{FF2B5EF4-FFF2-40B4-BE49-F238E27FC236}">
                <a16:creationId xmlns:a16="http://schemas.microsoft.com/office/drawing/2014/main" id="{C6052866-8856-4045-9E34-7C77C5B35C5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1C4407A-7EB3-40A8-AD52-BCDDB708FCF8}"/>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6C722C29-F3A5-4B84-AF3A-B7B6999348E9}" type="slidenum">
              <a:rPr lang="en-US" altLang="zh-TW"/>
              <a:pPr>
                <a:defRPr/>
              </a:pPr>
              <a:t>‹#›</a:t>
            </a:fld>
            <a:endParaRPr lang="en-US" altLang="zh-TW"/>
          </a:p>
        </p:txBody>
      </p:sp>
    </p:spTree>
    <p:extLst>
      <p:ext uri="{BB962C8B-B14F-4D97-AF65-F5344CB8AC3E}">
        <p14:creationId xmlns:p14="http://schemas.microsoft.com/office/powerpoint/2010/main" val="254585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9C3483C-0189-4A28-AF62-B8D3F64B723F}"/>
              </a:ext>
            </a:extLst>
          </p:cNvPr>
          <p:cNvSpPr>
            <a:spLocks noGrp="1" noChangeArrowheads="1"/>
          </p:cNvSpPr>
          <p:nvPr>
            <p:ph type="dt" sz="half" idx="10"/>
          </p:nvPr>
        </p:nvSpPr>
        <p:spPr>
          <a:xfrm>
            <a:off x="-1" y="6503988"/>
            <a:ext cx="3378467" cy="354012"/>
          </a:xfrm>
        </p:spPr>
        <p:txBody>
          <a:bodyPr/>
          <a:lstStyle>
            <a:lvl1pPr>
              <a:defRPr/>
            </a:lvl1pPr>
          </a:lstStyle>
          <a:p>
            <a:pPr>
              <a:defRPr/>
            </a:pPr>
            <a:r>
              <a:rPr lang="en-US" altLang="zh-TW"/>
              <a:t>CSIEB0120 Algorithm Design &amp; Analysis</a:t>
            </a:r>
          </a:p>
        </p:txBody>
      </p:sp>
      <p:sp>
        <p:nvSpPr>
          <p:cNvPr id="5" name="Rectangle 5">
            <a:extLst>
              <a:ext uri="{FF2B5EF4-FFF2-40B4-BE49-F238E27FC236}">
                <a16:creationId xmlns:a16="http://schemas.microsoft.com/office/drawing/2014/main" id="{26AB8005-0B11-4388-8801-39377FED977A}"/>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2C6EB9A-BBB6-47D9-991B-20D0F76406A4}"/>
              </a:ext>
            </a:extLst>
          </p:cNvPr>
          <p:cNvSpPr>
            <a:spLocks noGrp="1" noChangeArrowheads="1"/>
          </p:cNvSpPr>
          <p:nvPr>
            <p:ph type="sldNum" sz="quarter" idx="12"/>
          </p:nvPr>
        </p:nvSpPr>
        <p:spPr/>
        <p:txBody>
          <a:bodyPr/>
          <a:lstStyle>
            <a:lvl1pPr>
              <a:defRPr/>
            </a:lvl1pPr>
          </a:lstStyle>
          <a:p>
            <a:pPr>
              <a:defRPr/>
            </a:pPr>
            <a:r>
              <a:rPr lang="en-US" altLang="zh-TW" dirty="0">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a:t>
            </a:fld>
            <a:endParaRPr lang="en-US" altLang="zh-TW" dirty="0"/>
          </a:p>
        </p:txBody>
      </p:sp>
    </p:spTree>
    <p:extLst>
      <p:ext uri="{BB962C8B-B14F-4D97-AF65-F5344CB8AC3E}">
        <p14:creationId xmlns:p14="http://schemas.microsoft.com/office/powerpoint/2010/main" val="200091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33CBE086-FDFD-42CF-81A8-2C7613DB35CF}"/>
              </a:ext>
            </a:extLst>
          </p:cNvPr>
          <p:cNvSpPr>
            <a:spLocks noGrp="1" noChangeArrowheads="1"/>
          </p:cNvSpPr>
          <p:nvPr>
            <p:ph type="dt" sz="half" idx="10"/>
          </p:nvPr>
        </p:nvSpPr>
        <p:spPr>
          <a:xfrm>
            <a:off x="-1" y="6503988"/>
            <a:ext cx="3253339" cy="354012"/>
          </a:xfrm>
          <a:ln/>
        </p:spPr>
        <p:txBody>
          <a:bodyPr/>
          <a:lstStyle>
            <a:lvl1pPr>
              <a:defRPr/>
            </a:lvl1pPr>
          </a:lstStyle>
          <a:p>
            <a:pPr>
              <a:defRPr/>
            </a:pPr>
            <a:r>
              <a:rPr lang="en-US" altLang="zh-TW"/>
              <a:t>CSIEB0120 Algorithm Design &amp; Analysis</a:t>
            </a:r>
          </a:p>
        </p:txBody>
      </p:sp>
      <p:sp>
        <p:nvSpPr>
          <p:cNvPr id="5" name="Rectangle 5">
            <a:extLst>
              <a:ext uri="{FF2B5EF4-FFF2-40B4-BE49-F238E27FC236}">
                <a16:creationId xmlns:a16="http://schemas.microsoft.com/office/drawing/2014/main" id="{A646B6B8-19D7-4974-8DD2-5E0A16F08AB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035FD02-64F0-4E21-8207-EDA4E65A4496}"/>
              </a:ext>
            </a:extLst>
          </p:cNvPr>
          <p:cNvSpPr>
            <a:spLocks noGrp="1" noChangeArrowheads="1"/>
          </p:cNvSpPr>
          <p:nvPr>
            <p:ph type="sldNum" sz="quarter" idx="12"/>
          </p:nvPr>
        </p:nvSpPr>
        <p:spPr>
          <a:ln/>
        </p:spPr>
        <p:txBody>
          <a:bodyPr/>
          <a:lstStyle>
            <a:lvl1pPr>
              <a:defRPr/>
            </a:lvl1pPr>
          </a:lstStyle>
          <a:p>
            <a:pPr>
              <a:defRPr/>
            </a:pPr>
            <a:r>
              <a:rPr lang="en-US" altLang="zh-TW" dirty="0">
                <a:latin typeface="Times New Roman" panose="02020603050405020304" pitchFamily="18" charset="0"/>
                <a:cs typeface="Times New Roman" panose="02020603050405020304" pitchFamily="18" charset="0"/>
              </a:rPr>
              <a:t>Maximum Flow </a:t>
            </a:r>
            <a:fld id="{15B06666-3689-4C7A-B8F6-ABE21B558BFD}" type="slidenum">
              <a:rPr lang="en-US" altLang="zh-TW" smtClean="0"/>
              <a:pPr>
                <a:defRPr/>
              </a:pPr>
              <a:t>‹#›</a:t>
            </a:fld>
            <a:endParaRPr lang="en-US" altLang="zh-TW" dirty="0"/>
          </a:p>
        </p:txBody>
      </p:sp>
    </p:spTree>
    <p:extLst>
      <p:ext uri="{BB962C8B-B14F-4D97-AF65-F5344CB8AC3E}">
        <p14:creationId xmlns:p14="http://schemas.microsoft.com/office/powerpoint/2010/main" val="398735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38113" y="1154113"/>
            <a:ext cx="4357687" cy="52736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154113"/>
            <a:ext cx="4359275" cy="52736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2E2769EF-0FD0-4F63-A344-C21109D90288}"/>
              </a:ext>
            </a:extLst>
          </p:cNvPr>
          <p:cNvSpPr>
            <a:spLocks noGrp="1" noChangeArrowheads="1"/>
          </p:cNvSpPr>
          <p:nvPr>
            <p:ph type="dt" sz="half" idx="10"/>
          </p:nvPr>
        </p:nvSpPr>
        <p:spPr>
          <a:xfrm>
            <a:off x="-1" y="6503988"/>
            <a:ext cx="3561347" cy="354012"/>
          </a:xfrm>
          <a:ln/>
        </p:spPr>
        <p:txBody>
          <a:bodyPr/>
          <a:lstStyle>
            <a:lvl1pPr>
              <a:defRPr/>
            </a:lvl1pPr>
          </a:lstStyle>
          <a:p>
            <a:pPr>
              <a:defRPr/>
            </a:pPr>
            <a:r>
              <a:rPr lang="en-US" altLang="zh-TW"/>
              <a:t>CSIEB0120 Algorithm Design &amp; Analysis</a:t>
            </a:r>
          </a:p>
        </p:txBody>
      </p:sp>
      <p:sp>
        <p:nvSpPr>
          <p:cNvPr id="6" name="Rectangle 5">
            <a:extLst>
              <a:ext uri="{FF2B5EF4-FFF2-40B4-BE49-F238E27FC236}">
                <a16:creationId xmlns:a16="http://schemas.microsoft.com/office/drawing/2014/main" id="{C8CBAF77-7223-4389-B30C-DF6DCB1ADCB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A7A879DE-5B72-486E-9470-59862A3E7F13}"/>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F5C1105B-9B2B-4C29-9D4B-90F3E9E0BEB3}" type="slidenum">
              <a:rPr lang="en-US" altLang="zh-TW"/>
              <a:pPr>
                <a:defRPr/>
              </a:pPr>
              <a:t>‹#›</a:t>
            </a:fld>
            <a:endParaRPr lang="en-US" altLang="zh-TW"/>
          </a:p>
        </p:txBody>
      </p:sp>
    </p:spTree>
    <p:extLst>
      <p:ext uri="{BB962C8B-B14F-4D97-AF65-F5344CB8AC3E}">
        <p14:creationId xmlns:p14="http://schemas.microsoft.com/office/powerpoint/2010/main" val="21580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79BC86AF-386B-47AC-85C5-5FF71469EE4F}"/>
              </a:ext>
            </a:extLst>
          </p:cNvPr>
          <p:cNvSpPr>
            <a:spLocks noGrp="1" noChangeArrowheads="1"/>
          </p:cNvSpPr>
          <p:nvPr>
            <p:ph type="dt" sz="half" idx="10"/>
          </p:nvPr>
        </p:nvSpPr>
        <p:spPr>
          <a:xfrm>
            <a:off x="0" y="6503988"/>
            <a:ext cx="3397718" cy="354012"/>
          </a:xfrm>
          <a:ln/>
        </p:spPr>
        <p:txBody>
          <a:bodyPr/>
          <a:lstStyle>
            <a:lvl1pPr>
              <a:defRPr/>
            </a:lvl1pPr>
          </a:lstStyle>
          <a:p>
            <a:pPr>
              <a:defRPr/>
            </a:pPr>
            <a:r>
              <a:rPr lang="en-US" altLang="zh-TW"/>
              <a:t>CSIEB0120 Algorithm Design &amp; Analysis</a:t>
            </a:r>
          </a:p>
        </p:txBody>
      </p:sp>
      <p:sp>
        <p:nvSpPr>
          <p:cNvPr id="8" name="Rectangle 5">
            <a:extLst>
              <a:ext uri="{FF2B5EF4-FFF2-40B4-BE49-F238E27FC236}">
                <a16:creationId xmlns:a16="http://schemas.microsoft.com/office/drawing/2014/main" id="{53A0C8AD-E8E3-4F21-A46C-8D250FDEC6A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52BCFF81-0F68-4343-BA03-C92AA9AAFF81}"/>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E9660BC7-D722-494D-843C-DC3BE7D1BB98}" type="slidenum">
              <a:rPr lang="en-US" altLang="zh-TW"/>
              <a:pPr>
                <a:defRPr/>
              </a:pPr>
              <a:t>‹#›</a:t>
            </a:fld>
            <a:endParaRPr lang="en-US" altLang="zh-TW"/>
          </a:p>
        </p:txBody>
      </p:sp>
    </p:spTree>
    <p:extLst>
      <p:ext uri="{BB962C8B-B14F-4D97-AF65-F5344CB8AC3E}">
        <p14:creationId xmlns:p14="http://schemas.microsoft.com/office/powerpoint/2010/main" val="24398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80D9616B-56B3-42B9-AE76-EAC9A94C260A}"/>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4" name="Rectangle 5">
            <a:extLst>
              <a:ext uri="{FF2B5EF4-FFF2-40B4-BE49-F238E27FC236}">
                <a16:creationId xmlns:a16="http://schemas.microsoft.com/office/drawing/2014/main" id="{8D9953FC-EF8E-48FA-8913-641A7E98532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E5BCC106-35C8-48F3-B4A6-5A2A8C2B414D}"/>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210B6742-D42B-44C6-B055-C04D14E2A14B}" type="slidenum">
              <a:rPr lang="en-US" altLang="zh-TW"/>
              <a:pPr>
                <a:defRPr/>
              </a:pPr>
              <a:t>‹#›</a:t>
            </a:fld>
            <a:endParaRPr lang="en-US" altLang="zh-TW"/>
          </a:p>
        </p:txBody>
      </p:sp>
    </p:spTree>
    <p:extLst>
      <p:ext uri="{BB962C8B-B14F-4D97-AF65-F5344CB8AC3E}">
        <p14:creationId xmlns:p14="http://schemas.microsoft.com/office/powerpoint/2010/main" val="414216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FA1C591-A598-4649-B0C4-FE64A3B7A603}"/>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3" name="Rectangle 5">
            <a:extLst>
              <a:ext uri="{FF2B5EF4-FFF2-40B4-BE49-F238E27FC236}">
                <a16:creationId xmlns:a16="http://schemas.microsoft.com/office/drawing/2014/main" id="{4DB8C176-1A89-4B06-B94E-B249F71E23A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67A75E54-05E4-42E5-AAC3-F52286C6A419}"/>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782F8AE2-A166-4141-902F-771F683715D4}" type="slidenum">
              <a:rPr lang="en-US" altLang="zh-TW"/>
              <a:pPr>
                <a:defRPr/>
              </a:pPr>
              <a:t>‹#›</a:t>
            </a:fld>
            <a:endParaRPr lang="en-US" altLang="zh-TW"/>
          </a:p>
        </p:txBody>
      </p:sp>
    </p:spTree>
    <p:extLst>
      <p:ext uri="{BB962C8B-B14F-4D97-AF65-F5344CB8AC3E}">
        <p14:creationId xmlns:p14="http://schemas.microsoft.com/office/powerpoint/2010/main" val="391345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1245E179-8EC0-4D37-B1B2-5DD2C7D1F989}"/>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6" name="Rectangle 5">
            <a:extLst>
              <a:ext uri="{FF2B5EF4-FFF2-40B4-BE49-F238E27FC236}">
                <a16:creationId xmlns:a16="http://schemas.microsoft.com/office/drawing/2014/main" id="{78543E32-5BC1-4CD8-9B46-C16CB72FB3D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B4B43E60-AB3C-4278-8376-B5A22987DC92}"/>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920EA8B7-1BF3-4443-91DF-FBE93C551282}" type="slidenum">
              <a:rPr lang="en-US" altLang="zh-TW"/>
              <a:pPr>
                <a:defRPr/>
              </a:pPr>
              <a:t>‹#›</a:t>
            </a:fld>
            <a:endParaRPr lang="en-US" altLang="zh-TW"/>
          </a:p>
        </p:txBody>
      </p:sp>
    </p:spTree>
    <p:extLst>
      <p:ext uri="{BB962C8B-B14F-4D97-AF65-F5344CB8AC3E}">
        <p14:creationId xmlns:p14="http://schemas.microsoft.com/office/powerpoint/2010/main" val="181397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24CA2E6B-2099-419D-AFC0-F2C3BDFE4E0F}"/>
              </a:ext>
            </a:extLst>
          </p:cNvPr>
          <p:cNvSpPr>
            <a:spLocks noGrp="1" noChangeArrowheads="1"/>
          </p:cNvSpPr>
          <p:nvPr>
            <p:ph type="dt" sz="half" idx="10"/>
          </p:nvPr>
        </p:nvSpPr>
        <p:spPr>
          <a:ln/>
        </p:spPr>
        <p:txBody>
          <a:bodyPr/>
          <a:lstStyle>
            <a:lvl1pPr>
              <a:defRPr/>
            </a:lvl1pPr>
          </a:lstStyle>
          <a:p>
            <a:pPr>
              <a:defRPr/>
            </a:pPr>
            <a:r>
              <a:rPr lang="en-US" altLang="zh-TW"/>
              <a:t>CSIEB0120 Algorithm Design &amp; Analysis</a:t>
            </a:r>
          </a:p>
        </p:txBody>
      </p:sp>
      <p:sp>
        <p:nvSpPr>
          <p:cNvPr id="6" name="Rectangle 5">
            <a:extLst>
              <a:ext uri="{FF2B5EF4-FFF2-40B4-BE49-F238E27FC236}">
                <a16:creationId xmlns:a16="http://schemas.microsoft.com/office/drawing/2014/main" id="{E6F384C8-D203-45C9-9A24-D27B7D5B929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A8514DB3-D510-450A-9E11-55260D68EF56}"/>
              </a:ext>
            </a:extLst>
          </p:cNvPr>
          <p:cNvSpPr>
            <a:spLocks noGrp="1" noChangeArrowheads="1"/>
          </p:cNvSpPr>
          <p:nvPr>
            <p:ph type="sldNum" sz="quarter" idx="12"/>
          </p:nvPr>
        </p:nvSpPr>
        <p:spPr>
          <a:ln/>
        </p:spPr>
        <p:txBody>
          <a:bodyPr/>
          <a:lstStyle>
            <a:lvl1pPr>
              <a:defRPr/>
            </a:lvl1pPr>
          </a:lstStyle>
          <a:p>
            <a:pPr>
              <a:defRPr/>
            </a:pPr>
            <a:r>
              <a:rPr lang="en-US" altLang="zh-TW"/>
              <a:t>Course Information </a:t>
            </a:r>
            <a:fld id="{D0ADE97A-9214-4E22-ABEF-111DFE89EA77}" type="slidenum">
              <a:rPr lang="en-US" altLang="zh-TW"/>
              <a:pPr>
                <a:defRPr/>
              </a:pPr>
              <a:t>‹#›</a:t>
            </a:fld>
            <a:endParaRPr lang="en-US" altLang="zh-TW"/>
          </a:p>
        </p:txBody>
      </p:sp>
    </p:spTree>
    <p:extLst>
      <p:ext uri="{BB962C8B-B14F-4D97-AF65-F5344CB8AC3E}">
        <p14:creationId xmlns:p14="http://schemas.microsoft.com/office/powerpoint/2010/main" val="158418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0C52EA-F3CA-470A-B8C6-6AF81C865EAC}"/>
              </a:ext>
            </a:extLst>
          </p:cNvPr>
          <p:cNvSpPr>
            <a:spLocks noGrp="1" noChangeArrowheads="1"/>
          </p:cNvSpPr>
          <p:nvPr>
            <p:ph type="title"/>
          </p:nvPr>
        </p:nvSpPr>
        <p:spPr bwMode="auto">
          <a:xfrm>
            <a:off x="285750" y="277813"/>
            <a:ext cx="84010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8EC66EAC-0C67-4906-8B3A-04B3431555B0}"/>
              </a:ext>
            </a:extLst>
          </p:cNvPr>
          <p:cNvSpPr>
            <a:spLocks noGrp="1" noChangeArrowheads="1"/>
          </p:cNvSpPr>
          <p:nvPr>
            <p:ph type="body" idx="1"/>
          </p:nvPr>
        </p:nvSpPr>
        <p:spPr bwMode="auto">
          <a:xfrm>
            <a:off x="138113" y="1154113"/>
            <a:ext cx="8869362"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004" name="Rectangle 4">
            <a:extLst>
              <a:ext uri="{FF2B5EF4-FFF2-40B4-BE49-F238E27FC236}">
                <a16:creationId xmlns:a16="http://schemas.microsoft.com/office/drawing/2014/main" id="{F9CFE0C6-01F2-4547-8DCA-F942E5FBBDDC}"/>
              </a:ext>
            </a:extLst>
          </p:cNvPr>
          <p:cNvSpPr>
            <a:spLocks noGrp="1" noChangeArrowheads="1"/>
          </p:cNvSpPr>
          <p:nvPr>
            <p:ph type="dt" sz="half" idx="2"/>
          </p:nvPr>
        </p:nvSpPr>
        <p:spPr bwMode="auto">
          <a:xfrm>
            <a:off x="-1" y="6503988"/>
            <a:ext cx="3330341" cy="3540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0" sz="1200">
                <a:latin typeface="+mj-lt"/>
              </a:defRPr>
            </a:lvl1pPr>
          </a:lstStyle>
          <a:p>
            <a:pPr>
              <a:defRPr/>
            </a:pPr>
            <a:r>
              <a:rPr lang="en-US" altLang="zh-TW"/>
              <a:t>CSIEB0120 Algorithm Design &amp; Analysis</a:t>
            </a:r>
          </a:p>
        </p:txBody>
      </p:sp>
      <p:sp>
        <p:nvSpPr>
          <p:cNvPr id="256005" name="Rectangle 5">
            <a:extLst>
              <a:ext uri="{FF2B5EF4-FFF2-40B4-BE49-F238E27FC236}">
                <a16:creationId xmlns:a16="http://schemas.microsoft.com/office/drawing/2014/main" id="{50B99253-4E7F-4354-A95F-6F5340942FE4}"/>
              </a:ext>
            </a:extLst>
          </p:cNvPr>
          <p:cNvSpPr>
            <a:spLocks noGrp="1" noChangeArrowheads="1"/>
          </p:cNvSpPr>
          <p:nvPr>
            <p:ph type="ftr" sz="quarter" idx="3"/>
          </p:nvPr>
        </p:nvSpPr>
        <p:spPr bwMode="auto">
          <a:xfrm>
            <a:off x="3124200" y="6492875"/>
            <a:ext cx="2895600" cy="3651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kumimoji="0" sz="1200">
                <a:latin typeface="+mj-lt"/>
              </a:defRPr>
            </a:lvl1pPr>
          </a:lstStyle>
          <a:p>
            <a:pPr>
              <a:defRPr/>
            </a:pPr>
            <a:endParaRPr lang="en-US" altLang="zh-TW"/>
          </a:p>
        </p:txBody>
      </p:sp>
      <p:sp>
        <p:nvSpPr>
          <p:cNvPr id="256006" name="Rectangle 6">
            <a:extLst>
              <a:ext uri="{FF2B5EF4-FFF2-40B4-BE49-F238E27FC236}">
                <a16:creationId xmlns:a16="http://schemas.microsoft.com/office/drawing/2014/main" id="{0E02F487-87A0-418F-976C-B0DEF7545FAB}"/>
              </a:ext>
            </a:extLst>
          </p:cNvPr>
          <p:cNvSpPr>
            <a:spLocks noGrp="1" noChangeArrowheads="1"/>
          </p:cNvSpPr>
          <p:nvPr>
            <p:ph type="sldNum" sz="quarter" idx="4"/>
          </p:nvPr>
        </p:nvSpPr>
        <p:spPr bwMode="auto">
          <a:xfrm>
            <a:off x="6061075" y="6515100"/>
            <a:ext cx="3082925" cy="3429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0" sz="1200">
                <a:latin typeface="Garamond" panose="02020404030301010803" pitchFamily="18" charset="0"/>
              </a:defRPr>
            </a:lvl1pPr>
          </a:lstStyle>
          <a:p>
            <a:pPr>
              <a:defRPr/>
            </a:pPr>
            <a:r>
              <a:rPr lang="en-US" altLang="zh-TW" dirty="0">
                <a:latin typeface="Times New Roman" panose="02020603050405020304" pitchFamily="18" charset="0"/>
                <a:cs typeface="Times New Roman" panose="02020603050405020304" pitchFamily="18" charset="0"/>
              </a:rPr>
              <a:t>Maximum Flow </a:t>
            </a:r>
            <a:fld id="{9EAB6564-F0D2-4376-B447-8936744FF891}" type="slidenum">
              <a:rPr lang="en-US" altLang="zh-TW" smtClean="0"/>
              <a:pPr>
                <a:defRPr/>
              </a:pPr>
              <a:t>‹#›</a:t>
            </a:fld>
            <a:endParaRPr lang="en-US" altLang="zh-TW" dirty="0"/>
          </a:p>
        </p:txBody>
      </p:sp>
      <p:sp>
        <p:nvSpPr>
          <p:cNvPr id="1031" name="Freeform 7">
            <a:extLst>
              <a:ext uri="{FF2B5EF4-FFF2-40B4-BE49-F238E27FC236}">
                <a16:creationId xmlns:a16="http://schemas.microsoft.com/office/drawing/2014/main" id="{8F2FD599-8204-4D1B-8EFF-B0AA4237DBEA}"/>
              </a:ext>
            </a:extLst>
          </p:cNvPr>
          <p:cNvSpPr>
            <a:spLocks noChangeArrowheads="1"/>
          </p:cNvSpPr>
          <p:nvPr/>
        </p:nvSpPr>
        <p:spPr bwMode="auto">
          <a:xfrm>
            <a:off x="247650" y="228600"/>
            <a:ext cx="8697913"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381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2" name="Line 8">
            <a:extLst>
              <a:ext uri="{FF2B5EF4-FFF2-40B4-BE49-F238E27FC236}">
                <a16:creationId xmlns:a16="http://schemas.microsoft.com/office/drawing/2014/main" id="{E35F14D4-24E8-453B-BCA9-7BB6427C11A9}"/>
              </a:ext>
            </a:extLst>
          </p:cNvPr>
          <p:cNvSpPr>
            <a:spLocks noChangeShapeType="1"/>
          </p:cNvSpPr>
          <p:nvPr/>
        </p:nvSpPr>
        <p:spPr bwMode="auto">
          <a:xfrm flipV="1">
            <a:off x="158750" y="6494463"/>
            <a:ext cx="8848725" cy="2222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458" r:id="rId1"/>
    <p:sldLayoutId id="2147484459"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7" r:id="rId12"/>
  </p:sldLayoutIdLst>
  <p:hf hdr="0" ftr="0" dt="0"/>
  <p:txStyles>
    <p:titleStyle>
      <a:lvl1pPr algn="l" rtl="0" eaLnBrk="0" fontAlgn="base" hangingPunct="0">
        <a:spcBef>
          <a:spcPct val="0"/>
        </a:spcBef>
        <a:spcAft>
          <a:spcPct val="0"/>
        </a:spcAft>
        <a:defRPr kumimoji="1" sz="4400" b="1" kern="1200">
          <a:solidFill>
            <a:srgbClr val="CC3300"/>
          </a:solidFill>
          <a:latin typeface="+mj-lt"/>
          <a:ea typeface="+mj-ea"/>
          <a:cs typeface="+mj-cs"/>
        </a:defRPr>
      </a:lvl1pPr>
      <a:lvl2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2pPr>
      <a:lvl3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3pPr>
      <a:lvl4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4pPr>
      <a:lvl5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5pPr>
      <a:lvl6pPr marL="4572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6pPr>
      <a:lvl7pPr marL="9144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7pPr>
      <a:lvl8pPr marL="13716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8pPr>
      <a:lvl9pPr marL="18288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4.png"/><Relationship Id="rId4" Type="http://schemas.openxmlformats.org/officeDocument/2006/relationships/image" Target="../media/image4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9.emf"/></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1.emf"/></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63.emf"/></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C3DAF4A-2A45-4C12-A975-0486E2DA7F14}"/>
              </a:ext>
            </a:extLst>
          </p:cNvPr>
          <p:cNvSpPr>
            <a:spLocks noGrp="1" noChangeArrowheads="1"/>
          </p:cNvSpPr>
          <p:nvPr>
            <p:ph type="ctrTitle"/>
          </p:nvPr>
        </p:nvSpPr>
        <p:spPr>
          <a:xfrm>
            <a:off x="692150" y="772916"/>
            <a:ext cx="8110537" cy="3533775"/>
          </a:xfrm>
        </p:spPr>
        <p:txBody>
          <a:bodyPr/>
          <a:lstStyle/>
          <a:p>
            <a:pPr eaLnBrk="1" hangingPunct="1"/>
            <a:r>
              <a:rPr lang="en-US" altLang="zh-TW" sz="2400" dirty="0"/>
              <a:t>CSIEB0120</a:t>
            </a:r>
            <a:br>
              <a:rPr lang="en-US" altLang="zh-TW" dirty="0"/>
            </a:br>
            <a:r>
              <a:rPr lang="en-US" altLang="zh-TW" dirty="0"/>
              <a:t>Lecture 07</a:t>
            </a:r>
            <a:br>
              <a:rPr lang="en-US" altLang="zh-TW" dirty="0"/>
            </a:br>
            <a:r>
              <a:rPr lang="en-US" altLang="zh-TW" dirty="0">
                <a:latin typeface="Times New Roman" panose="02020603050405020304" pitchFamily="18" charset="0"/>
                <a:cs typeface="Times New Roman" panose="02020603050405020304" pitchFamily="18" charset="0"/>
              </a:rPr>
              <a:t>Maximum Flow</a:t>
            </a:r>
            <a:endParaRPr lang="en-US" altLang="zh-TW" dirty="0"/>
          </a:p>
        </p:txBody>
      </p:sp>
      <p:sp>
        <p:nvSpPr>
          <p:cNvPr id="5" name="Rectangle 3"/>
          <p:cNvSpPr txBox="1">
            <a:spLocks noChangeArrowheads="1"/>
          </p:cNvSpPr>
          <p:nvPr/>
        </p:nvSpPr>
        <p:spPr bwMode="auto">
          <a:xfrm>
            <a:off x="2201863" y="4225925"/>
            <a:ext cx="6249987"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kumimoji="1"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TW"/>
              <a:t>Shiow-yang Wu </a:t>
            </a:r>
            <a:r>
              <a:rPr lang="en-US" altLang="zh-TW">
                <a:ea typeface="標楷體" panose="03000509000000000000" pitchFamily="65" charset="-120"/>
              </a:rPr>
              <a:t>&amp; Wei-Che Chien</a:t>
            </a:r>
          </a:p>
          <a:p>
            <a:pPr eaLnBrk="1" hangingPunct="1">
              <a:lnSpc>
                <a:spcPct val="90000"/>
              </a:lnSpc>
            </a:pPr>
            <a:r>
              <a:rPr lang="en-US" altLang="zh-TW">
                <a:ea typeface="標楷體" panose="03000509000000000000" pitchFamily="65" charset="-120"/>
              </a:rPr>
              <a:t>(</a:t>
            </a:r>
            <a:r>
              <a:rPr lang="zh-TW" altLang="en-US">
                <a:ea typeface="標楷體" panose="03000509000000000000" pitchFamily="65" charset="-120"/>
              </a:rPr>
              <a:t>吳秀陽 </a:t>
            </a:r>
            <a:r>
              <a:rPr lang="en-US" altLang="zh-TW">
                <a:ea typeface="標楷體" panose="03000509000000000000" pitchFamily="65" charset="-120"/>
              </a:rPr>
              <a:t>&amp;</a:t>
            </a:r>
            <a:r>
              <a:rPr lang="zh-TW" altLang="en-US">
                <a:ea typeface="標楷體" panose="03000509000000000000" pitchFamily="65" charset="-120"/>
              </a:rPr>
              <a:t> 簡暐哲</a:t>
            </a:r>
            <a:r>
              <a:rPr lang="en-US" altLang="zh-TW">
                <a:ea typeface="標楷體" panose="03000509000000000000" pitchFamily="65" charset="-120"/>
              </a:rPr>
              <a:t>)</a:t>
            </a:r>
            <a:endParaRPr lang="zh-TW" altLang="en-US"/>
          </a:p>
          <a:p>
            <a:pPr eaLnBrk="1" hangingPunct="1">
              <a:lnSpc>
                <a:spcPct val="90000"/>
              </a:lnSpc>
            </a:pPr>
            <a:r>
              <a:rPr lang="en-US" altLang="zh-TW"/>
              <a:t>Department of Computer Science and Information Engineering</a:t>
            </a:r>
          </a:p>
          <a:p>
            <a:pPr eaLnBrk="1" hangingPunct="1">
              <a:lnSpc>
                <a:spcPct val="90000"/>
              </a:lnSpc>
            </a:pPr>
            <a:r>
              <a:rPr lang="en-US" altLang="zh-TW"/>
              <a:t>National Dong Hwa University</a:t>
            </a:r>
            <a:endParaRPr lang="en-US" altLang="zh-TW" dirty="0"/>
          </a:p>
        </p:txBody>
      </p:sp>
    </p:spTree>
    <p:extLst>
      <p:ext uri="{BB962C8B-B14F-4D97-AF65-F5344CB8AC3E}">
        <p14:creationId xmlns:p14="http://schemas.microsoft.com/office/powerpoint/2010/main" val="38251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10</a:t>
            </a:fld>
            <a:endParaRPr lang="en-US" altLang="zh-CN"/>
          </a:p>
        </p:txBody>
      </p:sp>
      <p:sp>
        <p:nvSpPr>
          <p:cNvPr id="6148" name="Rectangle 4"/>
          <p:cNvSpPr>
            <a:spLocks noGrp="1" noChangeArrowheads="1"/>
          </p:cNvSpPr>
          <p:nvPr>
            <p:ph type="title"/>
          </p:nvPr>
        </p:nvSpPr>
        <p:spPr/>
        <p:txBody>
          <a:bodyPr/>
          <a:lstStyle/>
          <a:p>
            <a:r>
              <a:rPr lang="en-US" altLang="zh-TW" dirty="0"/>
              <a:t>Maximum Flow Problem</a:t>
            </a:r>
          </a:p>
        </p:txBody>
      </p:sp>
      <p:grpSp>
        <p:nvGrpSpPr>
          <p:cNvPr id="10" name="群組 9"/>
          <p:cNvGrpSpPr/>
          <p:nvPr/>
        </p:nvGrpSpPr>
        <p:grpSpPr>
          <a:xfrm>
            <a:off x="138246" y="1100116"/>
            <a:ext cx="8853354" cy="2225217"/>
            <a:chOff x="139211" y="2438400"/>
            <a:chExt cx="8853354" cy="2225217"/>
          </a:xfrm>
        </p:grpSpPr>
        <p:pic>
          <p:nvPicPr>
            <p:cNvPr id="11" name="圖片 10"/>
            <p:cNvPicPr>
              <a:picLocks noChangeAspect="1"/>
            </p:cNvPicPr>
            <p:nvPr/>
          </p:nvPicPr>
          <p:blipFill>
            <a:blip r:embed="rId2"/>
            <a:stretch>
              <a:fillRect/>
            </a:stretch>
          </p:blipFill>
          <p:spPr>
            <a:xfrm>
              <a:off x="139211" y="2438400"/>
              <a:ext cx="8853354" cy="2225217"/>
            </a:xfrm>
            <a:prstGeom prst="rect">
              <a:avLst/>
            </a:prstGeom>
          </p:spPr>
        </p:pic>
        <p:sp>
          <p:nvSpPr>
            <p:cNvPr id="12" name="矩形 11"/>
            <p:cNvSpPr/>
            <p:nvPr/>
          </p:nvSpPr>
          <p:spPr>
            <a:xfrm>
              <a:off x="7086600" y="4343400"/>
              <a:ext cx="1905000" cy="320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grpSp>
      <p:sp>
        <p:nvSpPr>
          <p:cNvPr id="13" name="矩形 12"/>
          <p:cNvSpPr/>
          <p:nvPr/>
        </p:nvSpPr>
        <p:spPr>
          <a:xfrm>
            <a:off x="138246" y="3447541"/>
            <a:ext cx="8852389" cy="830997"/>
          </a:xfrm>
          <a:prstGeom prst="rect">
            <a:avLst/>
          </a:prstGeom>
          <a:solidFill>
            <a:schemeClr val="bg1"/>
          </a:solidFill>
        </p:spPr>
        <p:txBody>
          <a:bodyPr wrap="square">
            <a:spAutoFit/>
          </a:bodyPr>
          <a:lstStyle/>
          <a:p>
            <a:r>
              <a:rPr lang="en-US" altLang="zh-TW" sz="2400" dirty="0">
                <a:latin typeface="Times New Roman" panose="02020603050405020304" pitchFamily="18" charset="0"/>
                <a:cs typeface="Times New Roman" panose="02020603050405020304" pitchFamily="18" charset="0"/>
              </a:rPr>
              <a:t>In the </a:t>
            </a:r>
            <a:r>
              <a:rPr lang="en-US" altLang="zh-TW" sz="2400" b="1" i="1" dirty="0">
                <a:solidFill>
                  <a:srgbClr val="0000FF"/>
                </a:solidFill>
                <a:latin typeface="Times New Roman" panose="02020603050405020304" pitchFamily="18" charset="0"/>
                <a:cs typeface="Times New Roman" panose="02020603050405020304" pitchFamily="18" charset="0"/>
              </a:rPr>
              <a:t>maximum-flow problem</a:t>
            </a:r>
            <a:r>
              <a:rPr lang="en-US" altLang="zh-TW" sz="2400" dirty="0">
                <a:latin typeface="Times New Roman" panose="02020603050405020304" pitchFamily="18" charset="0"/>
                <a:cs typeface="Times New Roman" panose="02020603050405020304" pitchFamily="18" charset="0"/>
              </a:rPr>
              <a:t>, we are given a flow network </a:t>
            </a:r>
            <a:r>
              <a:rPr lang="en-US" altLang="zh-TW" sz="2400" i="1" dirty="0">
                <a:solidFill>
                  <a:srgbClr val="0000FF"/>
                </a:solidFill>
                <a:latin typeface="Times New Roman" panose="02020603050405020304" pitchFamily="18" charset="0"/>
                <a:cs typeface="Times New Roman" panose="02020603050405020304" pitchFamily="18" charset="0"/>
              </a:rPr>
              <a:t>G</a:t>
            </a:r>
            <a:r>
              <a:rPr lang="en-US" altLang="zh-TW" sz="2400" dirty="0">
                <a:latin typeface="Times New Roman" panose="02020603050405020304" pitchFamily="18" charset="0"/>
                <a:cs typeface="Times New Roman" panose="02020603050405020304" pitchFamily="18" charset="0"/>
              </a:rPr>
              <a:t> with source </a:t>
            </a:r>
            <a:r>
              <a:rPr lang="en-US" altLang="zh-TW" sz="2400" b="1" i="1" dirty="0">
                <a:solidFill>
                  <a:srgbClr val="0000FF"/>
                </a:solidFill>
                <a:latin typeface="Times New Roman" panose="02020603050405020304" pitchFamily="18" charset="0"/>
                <a:cs typeface="Times New Roman" panose="02020603050405020304" pitchFamily="18" charset="0"/>
              </a:rPr>
              <a:t>s</a:t>
            </a:r>
            <a:r>
              <a:rPr lang="en-US" altLang="zh-TW" sz="2400" dirty="0">
                <a:latin typeface="Times New Roman" panose="02020603050405020304" pitchFamily="18" charset="0"/>
                <a:cs typeface="Times New Roman" panose="02020603050405020304" pitchFamily="18" charset="0"/>
              </a:rPr>
              <a:t> </a:t>
            </a:r>
            <a:r>
              <a:rPr lang="en-US" altLang="zh-TW" sz="2400" i="1" dirty="0">
                <a:latin typeface="Times New Roman" panose="02020603050405020304" pitchFamily="18" charset="0"/>
                <a:cs typeface="Times New Roman" panose="02020603050405020304" pitchFamily="18" charset="0"/>
              </a:rPr>
              <a:t>and sink </a:t>
            </a:r>
            <a:r>
              <a:rPr lang="en-US" altLang="zh-TW" sz="2400" b="1" i="1" dirty="0">
                <a:solidFill>
                  <a:srgbClr val="0000FF"/>
                </a:solidFill>
                <a:latin typeface="Times New Roman" panose="02020603050405020304" pitchFamily="18" charset="0"/>
                <a:cs typeface="Times New Roman" panose="02020603050405020304" pitchFamily="18" charset="0"/>
              </a:rPr>
              <a:t>t</a:t>
            </a:r>
            <a:r>
              <a:rPr lang="en-US" altLang="zh-TW" sz="2400" i="1" dirty="0">
                <a:latin typeface="Times New Roman" panose="02020603050405020304" pitchFamily="18" charset="0"/>
                <a:cs typeface="Times New Roman" panose="02020603050405020304" pitchFamily="18" charset="0"/>
              </a:rPr>
              <a:t> , and we wish </a:t>
            </a:r>
            <a:r>
              <a:rPr lang="en-US" altLang="zh-TW" sz="2400" i="1" dirty="0">
                <a:solidFill>
                  <a:srgbClr val="0000FF"/>
                </a:solidFill>
                <a:latin typeface="Times New Roman" panose="02020603050405020304" pitchFamily="18" charset="0"/>
                <a:cs typeface="Times New Roman" panose="02020603050405020304" pitchFamily="18" charset="0"/>
              </a:rPr>
              <a:t>to find a flow of m</a:t>
            </a:r>
            <a:r>
              <a:rPr lang="en-US" altLang="zh-TW" sz="2400" dirty="0">
                <a:solidFill>
                  <a:srgbClr val="0000FF"/>
                </a:solidFill>
                <a:latin typeface="Times New Roman" panose="02020603050405020304" pitchFamily="18" charset="0"/>
                <a:cs typeface="Times New Roman" panose="02020603050405020304" pitchFamily="18" charset="0"/>
              </a:rPr>
              <a:t>aximum value</a:t>
            </a:r>
            <a:r>
              <a:rPr lang="en-US" altLang="zh-TW" sz="2400" dirty="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pic>
        <p:nvPicPr>
          <p:cNvPr id="14" name="圖片 13"/>
          <p:cNvPicPr>
            <a:picLocks noChangeAspect="1"/>
          </p:cNvPicPr>
          <p:nvPr/>
        </p:nvPicPr>
        <p:blipFill>
          <a:blip r:embed="rId3"/>
          <a:stretch>
            <a:fillRect/>
          </a:stretch>
        </p:blipFill>
        <p:spPr>
          <a:xfrm>
            <a:off x="750196" y="4400747"/>
            <a:ext cx="7877314" cy="2092127"/>
          </a:xfrm>
          <a:prstGeom prst="rect">
            <a:avLst/>
          </a:prstGeom>
        </p:spPr>
      </p:pic>
    </p:spTree>
    <p:extLst>
      <p:ext uri="{BB962C8B-B14F-4D97-AF65-F5344CB8AC3E}">
        <p14:creationId xmlns:p14="http://schemas.microsoft.com/office/powerpoint/2010/main" val="237592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11</a:t>
            </a:fld>
            <a:endParaRPr lang="en-US" altLang="zh-CN"/>
          </a:p>
        </p:txBody>
      </p:sp>
      <p:sp>
        <p:nvSpPr>
          <p:cNvPr id="6148" name="Rectangle 4"/>
          <p:cNvSpPr>
            <a:spLocks noGrp="1" noChangeArrowheads="1"/>
          </p:cNvSpPr>
          <p:nvPr>
            <p:ph type="title"/>
          </p:nvPr>
        </p:nvSpPr>
        <p:spPr/>
        <p:txBody>
          <a:bodyPr/>
          <a:lstStyle/>
          <a:p>
            <a:r>
              <a:rPr lang="en-US" altLang="zh-TW" dirty="0"/>
              <a:t>Upper Bounds of s-t flow</a:t>
            </a:r>
          </a:p>
        </p:txBody>
      </p:sp>
      <p:sp>
        <p:nvSpPr>
          <p:cNvPr id="12" name="矩形 11"/>
          <p:cNvSpPr/>
          <p:nvPr/>
        </p:nvSpPr>
        <p:spPr>
          <a:xfrm>
            <a:off x="7085635" y="3005116"/>
            <a:ext cx="1905000" cy="320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mc:AlternateContent xmlns:mc="http://schemas.openxmlformats.org/markup-compatibility/2006" xmlns:a14="http://schemas.microsoft.com/office/drawing/2010/main">
        <mc:Choice Requires="a14">
          <p:sp>
            <p:nvSpPr>
              <p:cNvPr id="15" name="Rectangle 3">
                <a:extLst>
                  <a:ext uri="{FF2B5EF4-FFF2-40B4-BE49-F238E27FC236}">
                    <a16:creationId xmlns:a16="http://schemas.microsoft.com/office/drawing/2014/main" id="{02830209-5D96-4443-BAD9-1C956D14AF0D}"/>
                  </a:ext>
                </a:extLst>
              </p:cNvPr>
              <p:cNvSpPr txBox="1">
                <a:spLocks noChangeArrowheads="1"/>
              </p:cNvSpPr>
              <p:nvPr/>
            </p:nvSpPr>
            <p:spPr bwMode="auto">
              <a:xfrm>
                <a:off x="285750" y="1201812"/>
                <a:ext cx="8824912" cy="18128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dirty="0"/>
                  <a:t>Can we find the upper bound of the s-t flow?</a:t>
                </a:r>
              </a:p>
              <a:p>
                <a:pPr lvl="1"/>
                <a:r>
                  <a:rPr lang="en-US" altLang="zh-TW" sz="2000" dirty="0">
                    <a:latin typeface="Times New Roman" panose="02020603050405020304" pitchFamily="18" charset="0"/>
                    <a:cs typeface="Times New Roman" panose="02020603050405020304" pitchFamily="18" charset="0"/>
                  </a:rPr>
                  <a:t>Divide the nodes into two sets, A and B, so that s </a:t>
                </a:r>
                <a14:m>
                  <m:oMath xmlns:m="http://schemas.openxmlformats.org/officeDocument/2006/math">
                    <m:r>
                      <a:rPr lang="zh-TW" altLang="en-US" sz="2000" i="1">
                        <a:latin typeface="Cambria Math" panose="02040503050406030204" pitchFamily="18" charset="0"/>
                        <a:cs typeface="Times New Roman" panose="02020603050405020304" pitchFamily="18" charset="0"/>
                      </a:rPr>
                      <m:t>𝜖</m:t>
                    </m:r>
                    <m:r>
                      <a:rPr lang="en-US" altLang="zh-TW" sz="2000" i="1">
                        <a:latin typeface="Cambria Math" panose="02040503050406030204" pitchFamily="18" charset="0"/>
                        <a:cs typeface="Times New Roman" panose="02020603050405020304" pitchFamily="18" charset="0"/>
                      </a:rPr>
                      <m:t> </m:t>
                    </m:r>
                    <m:r>
                      <a:rPr lang="en-US" altLang="zh-TW" sz="2000" i="1">
                        <a:latin typeface="Cambria Math" panose="02040503050406030204" pitchFamily="18" charset="0"/>
                        <a:cs typeface="Times New Roman" panose="02020603050405020304" pitchFamily="18" charset="0"/>
                      </a:rPr>
                      <m:t>𝐴</m:t>
                    </m:r>
                  </m:oMath>
                </a14:m>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and t</a:t>
                </a:r>
                <a14:m>
                  <m:oMath xmlns:m="http://schemas.openxmlformats.org/officeDocument/2006/math">
                    <m:r>
                      <a:rPr lang="en-US" altLang="zh-TW" sz="2000">
                        <a:latin typeface="Cambria Math" panose="02040503050406030204" pitchFamily="18" charset="0"/>
                        <a:cs typeface="Times New Roman" panose="02020603050405020304" pitchFamily="18" charset="0"/>
                      </a:rPr>
                      <m:t> </m:t>
                    </m:r>
                    <m:r>
                      <a:rPr lang="zh-TW" altLang="en-US" sz="2000" i="1">
                        <a:latin typeface="Cambria Math" panose="02040503050406030204" pitchFamily="18" charset="0"/>
                        <a:cs typeface="Times New Roman" panose="02020603050405020304" pitchFamily="18" charset="0"/>
                      </a:rPr>
                      <m:t>𝜖</m:t>
                    </m:r>
                    <m:r>
                      <a:rPr lang="en-US" altLang="zh-TW" sz="2000" i="1">
                        <a:latin typeface="Cambria Math" panose="02040503050406030204" pitchFamily="18" charset="0"/>
                        <a:cs typeface="Times New Roman" panose="02020603050405020304" pitchFamily="18" charset="0"/>
                      </a:rPr>
                      <m:t> </m:t>
                    </m:r>
                  </m:oMath>
                </a14:m>
                <a:r>
                  <a:rPr lang="en-US" altLang="zh-TW" sz="2000" dirty="0">
                    <a:latin typeface="Times New Roman" panose="02020603050405020304" pitchFamily="18" charset="0"/>
                    <a:cs typeface="Times New Roman" panose="02020603050405020304" pitchFamily="18" charset="0"/>
                  </a:rPr>
                  <a:t>B</a:t>
                </a:r>
              </a:p>
              <a:p>
                <a:pPr lvl="1"/>
                <a:r>
                  <a:rPr lang="en-US" altLang="zh-TW" sz="2000" dirty="0">
                    <a:latin typeface="Times New Roman" panose="02020603050405020304" pitchFamily="18" charset="0"/>
                    <a:cs typeface="Times New Roman" panose="02020603050405020304" pitchFamily="18" charset="0"/>
                  </a:rPr>
                  <a:t>Any s-t flow must cross from A into B at some point</a:t>
                </a:r>
              </a:p>
              <a:p>
                <a:pPr lvl="1"/>
                <a:r>
                  <a:rPr lang="en-US" altLang="zh-TW" sz="2000" dirty="0">
                    <a:latin typeface="Times New Roman" panose="02020603050405020304" pitchFamily="18" charset="0"/>
                    <a:cs typeface="Times New Roman" panose="02020603050405020304" pitchFamily="18" charset="0"/>
                  </a:rPr>
                  <a:t>The s-t flow uses up some of the edge capacity from A to B </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15" name="Rectangle 3">
                <a:extLst>
                  <a:ext uri="{FF2B5EF4-FFF2-40B4-BE49-F238E27FC236}">
                    <a16:creationId xmlns="" xmlns:a16="http://schemas.microsoft.com/office/drawing/2014/main" id="{02830209-5D96-4443-BAD9-1C956D14AF0D}"/>
                  </a:ext>
                </a:extLst>
              </p:cNvPr>
              <p:cNvSpPr txBox="1">
                <a:spLocks noRot="1" noChangeAspect="1" noMove="1" noResize="1" noEditPoints="1" noAdjustHandles="1" noChangeArrowheads="1" noChangeShapeType="1" noTextEdit="1"/>
              </p:cNvSpPr>
              <p:nvPr/>
            </p:nvSpPr>
            <p:spPr bwMode="auto">
              <a:xfrm>
                <a:off x="285750" y="1201812"/>
                <a:ext cx="8824912" cy="1812868"/>
              </a:xfrm>
              <a:prstGeom prst="rect">
                <a:avLst/>
              </a:prstGeom>
              <a:blipFill rotWithShape="0">
                <a:blip r:embed="rId2"/>
                <a:stretch>
                  <a:fillRect l="-276" t="-23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16" name="文字方塊 15"/>
          <p:cNvSpPr txBox="1"/>
          <p:nvPr/>
        </p:nvSpPr>
        <p:spPr>
          <a:xfrm>
            <a:off x="6890602" y="4276939"/>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17" name="橢圓 16"/>
          <p:cNvSpPr/>
          <p:nvPr/>
        </p:nvSpPr>
        <p:spPr bwMode="auto">
          <a:xfrm>
            <a:off x="2104286" y="435955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8" name="橢圓 17"/>
          <p:cNvSpPr/>
          <p:nvPr/>
        </p:nvSpPr>
        <p:spPr bwMode="auto">
          <a:xfrm>
            <a:off x="4009285" y="347467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9" name="橢圓 18"/>
          <p:cNvSpPr/>
          <p:nvPr/>
        </p:nvSpPr>
        <p:spPr bwMode="auto">
          <a:xfrm>
            <a:off x="4009285" y="536901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20" name="橢圓 19"/>
          <p:cNvSpPr/>
          <p:nvPr/>
        </p:nvSpPr>
        <p:spPr bwMode="auto">
          <a:xfrm>
            <a:off x="6352436" y="434975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21" name="直線接點 20"/>
          <p:cNvCxnSpPr>
            <a:stCxn id="17" idx="7"/>
            <a:endCxn id="18" idx="2"/>
          </p:cNvCxnSpPr>
          <p:nvPr/>
        </p:nvCxnSpPr>
        <p:spPr bwMode="auto">
          <a:xfrm flipV="1">
            <a:off x="2429490" y="3646196"/>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a:stCxn id="18" idx="6"/>
            <a:endCxn id="20" idx="1"/>
          </p:cNvCxnSpPr>
          <p:nvPr/>
        </p:nvCxnSpPr>
        <p:spPr bwMode="auto">
          <a:xfrm>
            <a:off x="4390285" y="3646196"/>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a:stCxn id="17" idx="5"/>
            <a:endCxn id="19" idx="2"/>
          </p:cNvCxnSpPr>
          <p:nvPr/>
        </p:nvCxnSpPr>
        <p:spPr bwMode="auto">
          <a:xfrm>
            <a:off x="2429490" y="4652366"/>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橢圓 23"/>
          <p:cNvSpPr/>
          <p:nvPr/>
        </p:nvSpPr>
        <p:spPr bwMode="auto">
          <a:xfrm>
            <a:off x="4009283" y="434975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25" name="直線接點 24"/>
          <p:cNvCxnSpPr>
            <a:stCxn id="24" idx="4"/>
            <a:endCxn id="19" idx="0"/>
          </p:cNvCxnSpPr>
          <p:nvPr/>
        </p:nvCxnSpPr>
        <p:spPr bwMode="auto">
          <a:xfrm>
            <a:off x="4199783" y="4692805"/>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a:stCxn id="18" idx="4"/>
            <a:endCxn id="24" idx="0"/>
          </p:cNvCxnSpPr>
          <p:nvPr/>
        </p:nvCxnSpPr>
        <p:spPr bwMode="auto">
          <a:xfrm flipH="1">
            <a:off x="4199783" y="3817720"/>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a:stCxn id="20" idx="2"/>
            <a:endCxn id="24" idx="6"/>
          </p:cNvCxnSpPr>
          <p:nvPr/>
        </p:nvCxnSpPr>
        <p:spPr bwMode="auto">
          <a:xfrm flipH="1">
            <a:off x="4390283" y="4521281"/>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a:stCxn id="20" idx="3"/>
            <a:endCxn id="19" idx="6"/>
          </p:cNvCxnSpPr>
          <p:nvPr/>
        </p:nvCxnSpPr>
        <p:spPr bwMode="auto">
          <a:xfrm flipH="1">
            <a:off x="4390285" y="4642567"/>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786426" y="4231140"/>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30" name="文字方塊 29"/>
          <p:cNvSpPr txBox="1"/>
          <p:nvPr/>
        </p:nvSpPr>
        <p:spPr>
          <a:xfrm>
            <a:off x="2821274" y="5069457"/>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31" name="文字方塊 30"/>
          <p:cNvSpPr txBox="1"/>
          <p:nvPr/>
        </p:nvSpPr>
        <p:spPr>
          <a:xfrm>
            <a:off x="2843982" y="3561430"/>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32" name="文字方塊 31"/>
          <p:cNvSpPr txBox="1"/>
          <p:nvPr/>
        </p:nvSpPr>
        <p:spPr>
          <a:xfrm>
            <a:off x="4299798" y="4744187"/>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34" name="文字方塊 33"/>
          <p:cNvSpPr txBox="1"/>
          <p:nvPr/>
        </p:nvSpPr>
        <p:spPr>
          <a:xfrm>
            <a:off x="4273031" y="3863400"/>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35" name="文字方塊 34"/>
          <p:cNvSpPr txBox="1"/>
          <p:nvPr/>
        </p:nvSpPr>
        <p:spPr>
          <a:xfrm>
            <a:off x="5399258" y="3577357"/>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36" name="文字方塊 35"/>
          <p:cNvSpPr txBox="1"/>
          <p:nvPr/>
        </p:nvSpPr>
        <p:spPr>
          <a:xfrm>
            <a:off x="5014169" y="4118924"/>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37" name="文字方塊 36"/>
          <p:cNvSpPr txBox="1"/>
          <p:nvPr/>
        </p:nvSpPr>
        <p:spPr>
          <a:xfrm>
            <a:off x="5354015" y="5033697"/>
            <a:ext cx="519113" cy="461665"/>
          </a:xfrm>
          <a:prstGeom prst="rect">
            <a:avLst/>
          </a:prstGeom>
          <a:noFill/>
        </p:spPr>
        <p:txBody>
          <a:bodyPr wrap="square" rtlCol="0">
            <a:spAutoFit/>
          </a:bodyPr>
          <a:lstStyle/>
          <a:p>
            <a:r>
              <a:rPr lang="en-US" altLang="zh-TW" sz="2400" dirty="0"/>
              <a:t>1</a:t>
            </a:r>
            <a:endParaRPr lang="zh-TW" altLang="en-US" sz="2400" dirty="0"/>
          </a:p>
        </p:txBody>
      </p:sp>
    </p:spTree>
    <p:extLst>
      <p:ext uri="{BB962C8B-B14F-4D97-AF65-F5344CB8AC3E}">
        <p14:creationId xmlns:p14="http://schemas.microsoft.com/office/powerpoint/2010/main" val="118460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Upper Bounds of s-t flow</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12</a:t>
            </a:fld>
            <a:endParaRPr lang="en-US" altLang="zh-TW" dirty="0"/>
          </a:p>
        </p:txBody>
      </p:sp>
      <p:pic>
        <p:nvPicPr>
          <p:cNvPr id="47" name="圖片 46"/>
          <p:cNvPicPr>
            <a:picLocks noChangeAspect="1"/>
          </p:cNvPicPr>
          <p:nvPr/>
        </p:nvPicPr>
        <p:blipFill>
          <a:blip r:embed="rId3"/>
          <a:stretch>
            <a:fillRect/>
          </a:stretch>
        </p:blipFill>
        <p:spPr>
          <a:xfrm>
            <a:off x="7915042" y="273963"/>
            <a:ext cx="1066800" cy="1000125"/>
          </a:xfrm>
          <a:prstGeom prst="rect">
            <a:avLst/>
          </a:prstGeom>
        </p:spPr>
      </p:pic>
      <p:pic>
        <p:nvPicPr>
          <p:cNvPr id="7" name="圖片 6"/>
          <p:cNvPicPr>
            <a:picLocks noChangeAspect="1"/>
          </p:cNvPicPr>
          <p:nvPr/>
        </p:nvPicPr>
        <p:blipFill>
          <a:blip r:embed="rId4"/>
          <a:stretch>
            <a:fillRect/>
          </a:stretch>
        </p:blipFill>
        <p:spPr>
          <a:xfrm>
            <a:off x="2756940" y="981544"/>
            <a:ext cx="2572371" cy="2558972"/>
          </a:xfrm>
          <a:prstGeom prst="rect">
            <a:avLst/>
          </a:prstGeom>
        </p:spPr>
      </p:pic>
      <p:sp>
        <p:nvSpPr>
          <p:cNvPr id="46" name="文字方塊 45"/>
          <p:cNvSpPr txBox="1"/>
          <p:nvPr/>
        </p:nvSpPr>
        <p:spPr>
          <a:xfrm>
            <a:off x="3852626" y="2977494"/>
            <a:ext cx="1323975" cy="461665"/>
          </a:xfrm>
          <a:prstGeom prst="rect">
            <a:avLst/>
          </a:prstGeom>
          <a:noFill/>
        </p:spPr>
        <p:txBody>
          <a:bodyPr wrap="square" rtlCol="0">
            <a:spAutoFit/>
          </a:bodyPr>
          <a:lstStyle/>
          <a:p>
            <a:r>
              <a:rPr lang="en-US" altLang="zh-TW" sz="2400" dirty="0"/>
              <a:t>Sink</a:t>
            </a:r>
            <a:endParaRPr lang="zh-TW" altLang="en-US" sz="2400" dirty="0"/>
          </a:p>
        </p:txBody>
      </p:sp>
      <p:sp>
        <p:nvSpPr>
          <p:cNvPr id="3" name="文字方塊 2"/>
          <p:cNvSpPr txBox="1"/>
          <p:nvPr/>
        </p:nvSpPr>
        <p:spPr>
          <a:xfrm>
            <a:off x="1669255" y="1644639"/>
            <a:ext cx="1323975" cy="461665"/>
          </a:xfrm>
          <a:prstGeom prst="rect">
            <a:avLst/>
          </a:prstGeom>
          <a:noFill/>
        </p:spPr>
        <p:txBody>
          <a:bodyPr wrap="square" rtlCol="0">
            <a:spAutoFit/>
          </a:bodyPr>
          <a:lstStyle/>
          <a:p>
            <a:r>
              <a:rPr lang="en-US" altLang="zh-TW" sz="2400" dirty="0"/>
              <a:t>Source</a:t>
            </a:r>
            <a:endParaRPr lang="zh-TW" altLang="en-US" sz="2400" dirty="0"/>
          </a:p>
        </p:txBody>
      </p:sp>
      <p:cxnSp>
        <p:nvCxnSpPr>
          <p:cNvPr id="14" name="直線接點 13"/>
          <p:cNvCxnSpPr/>
          <p:nvPr/>
        </p:nvCxnSpPr>
        <p:spPr bwMode="auto">
          <a:xfrm>
            <a:off x="2826985" y="3695700"/>
            <a:ext cx="497240" cy="2657475"/>
          </a:xfrm>
          <a:prstGeom prst="line">
            <a:avLst/>
          </a:prstGeom>
          <a:solidFill>
            <a:schemeClr val="accent1"/>
          </a:solidFill>
          <a:ln w="25400"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文字方塊 64"/>
          <p:cNvSpPr txBox="1"/>
          <p:nvPr/>
        </p:nvSpPr>
        <p:spPr>
          <a:xfrm>
            <a:off x="6352943" y="4684253"/>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66" name="橢圓 65"/>
          <p:cNvSpPr/>
          <p:nvPr/>
        </p:nvSpPr>
        <p:spPr bwMode="auto">
          <a:xfrm>
            <a:off x="1566627" y="4766870"/>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7" name="橢圓 66"/>
          <p:cNvSpPr/>
          <p:nvPr/>
        </p:nvSpPr>
        <p:spPr bwMode="auto">
          <a:xfrm>
            <a:off x="3471626" y="388198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8" name="橢圓 67"/>
          <p:cNvSpPr/>
          <p:nvPr/>
        </p:nvSpPr>
        <p:spPr bwMode="auto">
          <a:xfrm>
            <a:off x="3471626" y="5776325"/>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9" name="橢圓 68"/>
          <p:cNvSpPr/>
          <p:nvPr/>
        </p:nvSpPr>
        <p:spPr bwMode="auto">
          <a:xfrm>
            <a:off x="5814777" y="475707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70" name="直線接點 69"/>
          <p:cNvCxnSpPr>
            <a:stCxn id="66" idx="7"/>
            <a:endCxn id="67" idx="2"/>
          </p:cNvCxnSpPr>
          <p:nvPr/>
        </p:nvCxnSpPr>
        <p:spPr bwMode="auto">
          <a:xfrm flipV="1">
            <a:off x="1891831" y="4053510"/>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接點 70"/>
          <p:cNvCxnSpPr>
            <a:stCxn id="67" idx="6"/>
            <a:endCxn id="69" idx="1"/>
          </p:cNvCxnSpPr>
          <p:nvPr/>
        </p:nvCxnSpPr>
        <p:spPr bwMode="auto">
          <a:xfrm>
            <a:off x="3852626" y="4053510"/>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接點 71"/>
          <p:cNvCxnSpPr>
            <a:stCxn id="66" idx="5"/>
            <a:endCxn id="68" idx="2"/>
          </p:cNvCxnSpPr>
          <p:nvPr/>
        </p:nvCxnSpPr>
        <p:spPr bwMode="auto">
          <a:xfrm>
            <a:off x="1891831" y="5059680"/>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橢圓 72"/>
          <p:cNvSpPr/>
          <p:nvPr/>
        </p:nvSpPr>
        <p:spPr bwMode="auto">
          <a:xfrm>
            <a:off x="3471624" y="475707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74" name="直線接點 73"/>
          <p:cNvCxnSpPr>
            <a:stCxn id="73" idx="4"/>
            <a:endCxn id="68" idx="0"/>
          </p:cNvCxnSpPr>
          <p:nvPr/>
        </p:nvCxnSpPr>
        <p:spPr bwMode="auto">
          <a:xfrm>
            <a:off x="3662124" y="5100119"/>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接點 74"/>
          <p:cNvCxnSpPr>
            <a:stCxn id="67" idx="4"/>
            <a:endCxn id="73" idx="0"/>
          </p:cNvCxnSpPr>
          <p:nvPr/>
        </p:nvCxnSpPr>
        <p:spPr bwMode="auto">
          <a:xfrm flipH="1">
            <a:off x="3662124" y="4225034"/>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接點 75"/>
          <p:cNvCxnSpPr>
            <a:stCxn id="69" idx="2"/>
            <a:endCxn id="73" idx="6"/>
          </p:cNvCxnSpPr>
          <p:nvPr/>
        </p:nvCxnSpPr>
        <p:spPr bwMode="auto">
          <a:xfrm flipH="1">
            <a:off x="3852624" y="4928595"/>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69" idx="3"/>
            <a:endCxn id="68" idx="6"/>
          </p:cNvCxnSpPr>
          <p:nvPr/>
        </p:nvCxnSpPr>
        <p:spPr bwMode="auto">
          <a:xfrm flipH="1">
            <a:off x="3852626" y="5049881"/>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文字方塊 77"/>
          <p:cNvSpPr txBox="1"/>
          <p:nvPr/>
        </p:nvSpPr>
        <p:spPr>
          <a:xfrm>
            <a:off x="248767" y="4638454"/>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79" name="文字方塊 78"/>
          <p:cNvSpPr txBox="1"/>
          <p:nvPr/>
        </p:nvSpPr>
        <p:spPr>
          <a:xfrm>
            <a:off x="2283615" y="5476771"/>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80" name="文字方塊 79"/>
          <p:cNvSpPr txBox="1"/>
          <p:nvPr/>
        </p:nvSpPr>
        <p:spPr>
          <a:xfrm>
            <a:off x="2306323" y="3968744"/>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81" name="文字方塊 80"/>
          <p:cNvSpPr txBox="1"/>
          <p:nvPr/>
        </p:nvSpPr>
        <p:spPr>
          <a:xfrm>
            <a:off x="3762139" y="5151501"/>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82" name="文字方塊 81"/>
          <p:cNvSpPr txBox="1"/>
          <p:nvPr/>
        </p:nvSpPr>
        <p:spPr>
          <a:xfrm>
            <a:off x="3735372" y="4270714"/>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83" name="文字方塊 82"/>
          <p:cNvSpPr txBox="1"/>
          <p:nvPr/>
        </p:nvSpPr>
        <p:spPr>
          <a:xfrm>
            <a:off x="4861599" y="3984671"/>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84" name="文字方塊 83"/>
          <p:cNvSpPr txBox="1"/>
          <p:nvPr/>
        </p:nvSpPr>
        <p:spPr>
          <a:xfrm>
            <a:off x="4476510" y="4526238"/>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85" name="文字方塊 84"/>
          <p:cNvSpPr txBox="1"/>
          <p:nvPr/>
        </p:nvSpPr>
        <p:spPr>
          <a:xfrm>
            <a:off x="4816356" y="5441011"/>
            <a:ext cx="519113" cy="461665"/>
          </a:xfrm>
          <a:prstGeom prst="rect">
            <a:avLst/>
          </a:prstGeom>
          <a:noFill/>
        </p:spPr>
        <p:txBody>
          <a:bodyPr wrap="square" rtlCol="0">
            <a:spAutoFit/>
          </a:bodyPr>
          <a:lstStyle/>
          <a:p>
            <a:r>
              <a:rPr lang="en-US" altLang="zh-TW" sz="2400" dirty="0"/>
              <a:t>1</a:t>
            </a:r>
            <a:endParaRPr lang="zh-TW" altLang="en-US" sz="2400" dirty="0"/>
          </a:p>
        </p:txBody>
      </p:sp>
    </p:spTree>
    <p:extLst>
      <p:ext uri="{BB962C8B-B14F-4D97-AF65-F5344CB8AC3E}">
        <p14:creationId xmlns:p14="http://schemas.microsoft.com/office/powerpoint/2010/main" val="270065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2833321" y="1211950"/>
            <a:ext cx="2193817" cy="2239386"/>
          </a:xfrm>
          <a:prstGeom prst="rect">
            <a:avLst/>
          </a:prstGeom>
        </p:spPr>
      </p:pic>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Upper Bounds of s-t flow</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13</a:t>
            </a:fld>
            <a:endParaRPr lang="en-US" altLang="zh-TW" dirty="0"/>
          </a:p>
        </p:txBody>
      </p:sp>
      <p:pic>
        <p:nvPicPr>
          <p:cNvPr id="47" name="圖片 46"/>
          <p:cNvPicPr>
            <a:picLocks noChangeAspect="1"/>
          </p:cNvPicPr>
          <p:nvPr/>
        </p:nvPicPr>
        <p:blipFill>
          <a:blip r:embed="rId4"/>
          <a:stretch>
            <a:fillRect/>
          </a:stretch>
        </p:blipFill>
        <p:spPr>
          <a:xfrm>
            <a:off x="7915042" y="273963"/>
            <a:ext cx="1066800" cy="1000125"/>
          </a:xfrm>
          <a:prstGeom prst="rect">
            <a:avLst/>
          </a:prstGeom>
        </p:spPr>
      </p:pic>
      <p:sp>
        <p:nvSpPr>
          <p:cNvPr id="46" name="文字方塊 45"/>
          <p:cNvSpPr txBox="1"/>
          <p:nvPr/>
        </p:nvSpPr>
        <p:spPr>
          <a:xfrm>
            <a:off x="4444987" y="2868385"/>
            <a:ext cx="1323975" cy="461665"/>
          </a:xfrm>
          <a:prstGeom prst="rect">
            <a:avLst/>
          </a:prstGeom>
          <a:noFill/>
        </p:spPr>
        <p:txBody>
          <a:bodyPr wrap="square" rtlCol="0">
            <a:spAutoFit/>
          </a:bodyPr>
          <a:lstStyle/>
          <a:p>
            <a:r>
              <a:rPr lang="en-US" altLang="zh-TW" sz="2400" dirty="0"/>
              <a:t>Sink</a:t>
            </a:r>
            <a:endParaRPr lang="zh-TW" altLang="en-US" sz="2400" dirty="0"/>
          </a:p>
        </p:txBody>
      </p:sp>
      <p:sp>
        <p:nvSpPr>
          <p:cNvPr id="3" name="文字方塊 2"/>
          <p:cNvSpPr txBox="1"/>
          <p:nvPr/>
        </p:nvSpPr>
        <p:spPr>
          <a:xfrm>
            <a:off x="1669255" y="1644639"/>
            <a:ext cx="1323975" cy="461665"/>
          </a:xfrm>
          <a:prstGeom prst="rect">
            <a:avLst/>
          </a:prstGeom>
          <a:noFill/>
        </p:spPr>
        <p:txBody>
          <a:bodyPr wrap="square" rtlCol="0">
            <a:spAutoFit/>
          </a:bodyPr>
          <a:lstStyle/>
          <a:p>
            <a:r>
              <a:rPr lang="en-US" altLang="zh-TW" sz="2400" dirty="0"/>
              <a:t>Source</a:t>
            </a:r>
            <a:endParaRPr lang="zh-TW" altLang="en-US" sz="2400" dirty="0"/>
          </a:p>
        </p:txBody>
      </p:sp>
      <p:cxnSp>
        <p:nvCxnSpPr>
          <p:cNvPr id="14" name="直線接點 13"/>
          <p:cNvCxnSpPr/>
          <p:nvPr/>
        </p:nvCxnSpPr>
        <p:spPr bwMode="auto">
          <a:xfrm>
            <a:off x="4535136" y="3572622"/>
            <a:ext cx="336331" cy="2805744"/>
          </a:xfrm>
          <a:prstGeom prst="line">
            <a:avLst/>
          </a:prstGeom>
          <a:solidFill>
            <a:schemeClr val="accent1"/>
          </a:solidFill>
          <a:ln w="25400"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字方塊 30"/>
          <p:cNvSpPr txBox="1"/>
          <p:nvPr/>
        </p:nvSpPr>
        <p:spPr>
          <a:xfrm>
            <a:off x="6591067" y="4575144"/>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32" name="橢圓 31"/>
          <p:cNvSpPr/>
          <p:nvPr/>
        </p:nvSpPr>
        <p:spPr bwMode="auto">
          <a:xfrm>
            <a:off x="1804751" y="465776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4" name="橢圓 33"/>
          <p:cNvSpPr/>
          <p:nvPr/>
        </p:nvSpPr>
        <p:spPr bwMode="auto">
          <a:xfrm>
            <a:off x="3709750" y="377287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5" name="橢圓 34"/>
          <p:cNvSpPr/>
          <p:nvPr/>
        </p:nvSpPr>
        <p:spPr bwMode="auto">
          <a:xfrm>
            <a:off x="3709750" y="566721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7" name="橢圓 36"/>
          <p:cNvSpPr/>
          <p:nvPr/>
        </p:nvSpPr>
        <p:spPr bwMode="auto">
          <a:xfrm>
            <a:off x="6052901" y="46479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38" name="直線接點 37"/>
          <p:cNvCxnSpPr>
            <a:stCxn id="32" idx="7"/>
            <a:endCxn id="34" idx="2"/>
          </p:cNvCxnSpPr>
          <p:nvPr/>
        </p:nvCxnSpPr>
        <p:spPr bwMode="auto">
          <a:xfrm flipV="1">
            <a:off x="2129955" y="3944401"/>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34" idx="6"/>
            <a:endCxn id="37" idx="1"/>
          </p:cNvCxnSpPr>
          <p:nvPr/>
        </p:nvCxnSpPr>
        <p:spPr bwMode="auto">
          <a:xfrm>
            <a:off x="4090750" y="3944401"/>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32" idx="5"/>
            <a:endCxn id="35" idx="2"/>
          </p:cNvCxnSpPr>
          <p:nvPr/>
        </p:nvCxnSpPr>
        <p:spPr bwMode="auto">
          <a:xfrm>
            <a:off x="2129955" y="4950571"/>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橢圓 40"/>
          <p:cNvSpPr/>
          <p:nvPr/>
        </p:nvSpPr>
        <p:spPr bwMode="auto">
          <a:xfrm>
            <a:off x="3709748" y="46479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43" name="直線接點 42"/>
          <p:cNvCxnSpPr>
            <a:stCxn id="41" idx="4"/>
            <a:endCxn id="35" idx="0"/>
          </p:cNvCxnSpPr>
          <p:nvPr/>
        </p:nvCxnSpPr>
        <p:spPr bwMode="auto">
          <a:xfrm>
            <a:off x="3900248" y="4991010"/>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4" idx="4"/>
            <a:endCxn id="41" idx="0"/>
          </p:cNvCxnSpPr>
          <p:nvPr/>
        </p:nvCxnSpPr>
        <p:spPr bwMode="auto">
          <a:xfrm flipH="1">
            <a:off x="3900248" y="4115925"/>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a:stCxn id="37" idx="2"/>
            <a:endCxn id="41" idx="6"/>
          </p:cNvCxnSpPr>
          <p:nvPr/>
        </p:nvCxnSpPr>
        <p:spPr bwMode="auto">
          <a:xfrm flipH="1">
            <a:off x="4090748" y="4819486"/>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a:stCxn id="37" idx="3"/>
            <a:endCxn id="35" idx="6"/>
          </p:cNvCxnSpPr>
          <p:nvPr/>
        </p:nvCxnSpPr>
        <p:spPr bwMode="auto">
          <a:xfrm flipH="1">
            <a:off x="4090750" y="4940772"/>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字方塊 50"/>
          <p:cNvSpPr txBox="1"/>
          <p:nvPr/>
        </p:nvSpPr>
        <p:spPr>
          <a:xfrm>
            <a:off x="486891" y="4529345"/>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58" name="文字方塊 57"/>
          <p:cNvSpPr txBox="1"/>
          <p:nvPr/>
        </p:nvSpPr>
        <p:spPr>
          <a:xfrm>
            <a:off x="2521739" y="53676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9" name="文字方塊 58"/>
          <p:cNvSpPr txBox="1"/>
          <p:nvPr/>
        </p:nvSpPr>
        <p:spPr>
          <a:xfrm>
            <a:off x="2544447" y="3859635"/>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60" name="文字方塊 59"/>
          <p:cNvSpPr txBox="1"/>
          <p:nvPr/>
        </p:nvSpPr>
        <p:spPr>
          <a:xfrm>
            <a:off x="4000263" y="5042392"/>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61" name="文字方塊 60"/>
          <p:cNvSpPr txBox="1"/>
          <p:nvPr/>
        </p:nvSpPr>
        <p:spPr>
          <a:xfrm>
            <a:off x="3973496" y="4161605"/>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62" name="文字方塊 61"/>
          <p:cNvSpPr txBox="1"/>
          <p:nvPr/>
        </p:nvSpPr>
        <p:spPr>
          <a:xfrm>
            <a:off x="5099723" y="38755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63" name="文字方塊 62"/>
          <p:cNvSpPr txBox="1"/>
          <p:nvPr/>
        </p:nvSpPr>
        <p:spPr>
          <a:xfrm>
            <a:off x="4714634" y="4417129"/>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64" name="文字方塊 63"/>
          <p:cNvSpPr txBox="1"/>
          <p:nvPr/>
        </p:nvSpPr>
        <p:spPr>
          <a:xfrm>
            <a:off x="5054480" y="5331902"/>
            <a:ext cx="519113" cy="461665"/>
          </a:xfrm>
          <a:prstGeom prst="rect">
            <a:avLst/>
          </a:prstGeom>
          <a:noFill/>
        </p:spPr>
        <p:txBody>
          <a:bodyPr wrap="square" rtlCol="0">
            <a:spAutoFit/>
          </a:bodyPr>
          <a:lstStyle/>
          <a:p>
            <a:r>
              <a:rPr lang="en-US" altLang="zh-TW" sz="2400" dirty="0"/>
              <a:t>1</a:t>
            </a:r>
            <a:endParaRPr lang="zh-TW" altLang="en-US" sz="2400" dirty="0"/>
          </a:p>
        </p:txBody>
      </p:sp>
    </p:spTree>
    <p:extLst>
      <p:ext uri="{BB962C8B-B14F-4D97-AF65-F5344CB8AC3E}">
        <p14:creationId xmlns:p14="http://schemas.microsoft.com/office/powerpoint/2010/main" val="182887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Upper Bounds of s-t flow</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14</a:t>
            </a:fld>
            <a:endParaRPr lang="en-US" altLang="zh-TW" dirty="0"/>
          </a:p>
        </p:txBody>
      </p:sp>
      <p:pic>
        <p:nvPicPr>
          <p:cNvPr id="47" name="圖片 46"/>
          <p:cNvPicPr>
            <a:picLocks noChangeAspect="1"/>
          </p:cNvPicPr>
          <p:nvPr/>
        </p:nvPicPr>
        <p:blipFill>
          <a:blip r:embed="rId3"/>
          <a:stretch>
            <a:fillRect/>
          </a:stretch>
        </p:blipFill>
        <p:spPr>
          <a:xfrm>
            <a:off x="7915042" y="273963"/>
            <a:ext cx="1066800" cy="1000125"/>
          </a:xfrm>
          <a:prstGeom prst="rect">
            <a:avLst/>
          </a:prstGeom>
        </p:spPr>
      </p:pic>
      <p:cxnSp>
        <p:nvCxnSpPr>
          <p:cNvPr id="14" name="直線接點 13"/>
          <p:cNvCxnSpPr/>
          <p:nvPr/>
        </p:nvCxnSpPr>
        <p:spPr bwMode="auto">
          <a:xfrm>
            <a:off x="1897843" y="1609641"/>
            <a:ext cx="3508454" cy="2265360"/>
          </a:xfrm>
          <a:prstGeom prst="line">
            <a:avLst/>
          </a:prstGeom>
          <a:solidFill>
            <a:schemeClr val="accent1"/>
          </a:solidFill>
          <a:ln w="25400"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3">
            <a:extLst>
              <a:ext uri="{FF2B5EF4-FFF2-40B4-BE49-F238E27FC236}">
                <a16:creationId xmlns:a16="http://schemas.microsoft.com/office/drawing/2014/main" id="{02830209-5D96-4443-BAD9-1C956D14AF0D}"/>
              </a:ext>
            </a:extLst>
          </p:cNvPr>
          <p:cNvSpPr txBox="1">
            <a:spLocks noChangeArrowheads="1"/>
          </p:cNvSpPr>
          <p:nvPr/>
        </p:nvSpPr>
        <p:spPr bwMode="auto">
          <a:xfrm>
            <a:off x="285750" y="4792285"/>
            <a:ext cx="8824912" cy="181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dirty="0"/>
              <a:t>Each “</a:t>
            </a:r>
            <a:r>
              <a:rPr lang="en-US" altLang="zh-TW" sz="2400" dirty="0">
                <a:solidFill>
                  <a:srgbClr val="FF0000"/>
                </a:solidFill>
              </a:rPr>
              <a:t>cut</a:t>
            </a:r>
            <a:r>
              <a:rPr lang="en-US" altLang="zh-TW" sz="2400" dirty="0"/>
              <a:t>” places an upper bound on the maximum value of an s-t flow =&gt; </a:t>
            </a:r>
          </a:p>
          <a:p>
            <a:pPr lvl="1"/>
            <a:r>
              <a:rPr lang="en-US" altLang="zh-TW" sz="2000" dirty="0"/>
              <a:t>Find cuts of minimum capacity =maximum flow</a:t>
            </a:r>
          </a:p>
        </p:txBody>
      </p:sp>
      <p:sp>
        <p:nvSpPr>
          <p:cNvPr id="66" name="文字方塊 65"/>
          <p:cNvSpPr txBox="1"/>
          <p:nvPr/>
        </p:nvSpPr>
        <p:spPr>
          <a:xfrm>
            <a:off x="6692534" y="2240384"/>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67" name="橢圓 66"/>
          <p:cNvSpPr/>
          <p:nvPr/>
        </p:nvSpPr>
        <p:spPr bwMode="auto">
          <a:xfrm>
            <a:off x="1906218" y="232300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8" name="橢圓 67"/>
          <p:cNvSpPr/>
          <p:nvPr/>
        </p:nvSpPr>
        <p:spPr bwMode="auto">
          <a:xfrm>
            <a:off x="3811217" y="143811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9" name="橢圓 68"/>
          <p:cNvSpPr/>
          <p:nvPr/>
        </p:nvSpPr>
        <p:spPr bwMode="auto">
          <a:xfrm>
            <a:off x="3811217" y="333245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70" name="橢圓 69"/>
          <p:cNvSpPr/>
          <p:nvPr/>
        </p:nvSpPr>
        <p:spPr bwMode="auto">
          <a:xfrm>
            <a:off x="6154368" y="231320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71" name="直線接點 70"/>
          <p:cNvCxnSpPr>
            <a:stCxn id="67" idx="7"/>
            <a:endCxn id="68" idx="2"/>
          </p:cNvCxnSpPr>
          <p:nvPr/>
        </p:nvCxnSpPr>
        <p:spPr bwMode="auto">
          <a:xfrm flipV="1">
            <a:off x="2231422" y="1609641"/>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接點 71"/>
          <p:cNvCxnSpPr>
            <a:stCxn id="68" idx="6"/>
            <a:endCxn id="70" idx="1"/>
          </p:cNvCxnSpPr>
          <p:nvPr/>
        </p:nvCxnSpPr>
        <p:spPr bwMode="auto">
          <a:xfrm>
            <a:off x="4192217" y="1609641"/>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接點 72"/>
          <p:cNvCxnSpPr>
            <a:stCxn id="67" idx="5"/>
            <a:endCxn id="69" idx="2"/>
          </p:cNvCxnSpPr>
          <p:nvPr/>
        </p:nvCxnSpPr>
        <p:spPr bwMode="auto">
          <a:xfrm>
            <a:off x="2231422" y="2615811"/>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橢圓 73"/>
          <p:cNvSpPr/>
          <p:nvPr/>
        </p:nvSpPr>
        <p:spPr bwMode="auto">
          <a:xfrm>
            <a:off x="3811215" y="231320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75" name="直線接點 74"/>
          <p:cNvCxnSpPr>
            <a:stCxn id="74" idx="4"/>
            <a:endCxn id="69" idx="0"/>
          </p:cNvCxnSpPr>
          <p:nvPr/>
        </p:nvCxnSpPr>
        <p:spPr bwMode="auto">
          <a:xfrm>
            <a:off x="4001715" y="2656250"/>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接點 75"/>
          <p:cNvCxnSpPr>
            <a:stCxn id="68" idx="4"/>
            <a:endCxn id="74" idx="0"/>
          </p:cNvCxnSpPr>
          <p:nvPr/>
        </p:nvCxnSpPr>
        <p:spPr bwMode="auto">
          <a:xfrm flipH="1">
            <a:off x="4001715" y="1781165"/>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70" idx="2"/>
            <a:endCxn id="74" idx="6"/>
          </p:cNvCxnSpPr>
          <p:nvPr/>
        </p:nvCxnSpPr>
        <p:spPr bwMode="auto">
          <a:xfrm flipH="1">
            <a:off x="4192215" y="2484726"/>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接點 77"/>
          <p:cNvCxnSpPr>
            <a:stCxn id="70" idx="3"/>
            <a:endCxn id="69" idx="6"/>
          </p:cNvCxnSpPr>
          <p:nvPr/>
        </p:nvCxnSpPr>
        <p:spPr bwMode="auto">
          <a:xfrm flipH="1">
            <a:off x="4192217" y="2606012"/>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文字方塊 78"/>
          <p:cNvSpPr txBox="1"/>
          <p:nvPr/>
        </p:nvSpPr>
        <p:spPr>
          <a:xfrm>
            <a:off x="588358" y="2194585"/>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80" name="文字方塊 79"/>
          <p:cNvSpPr txBox="1"/>
          <p:nvPr/>
        </p:nvSpPr>
        <p:spPr>
          <a:xfrm>
            <a:off x="2623206" y="303290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81" name="文字方塊 80"/>
          <p:cNvSpPr txBox="1"/>
          <p:nvPr/>
        </p:nvSpPr>
        <p:spPr>
          <a:xfrm>
            <a:off x="2645914" y="1524875"/>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82" name="文字方塊 81"/>
          <p:cNvSpPr txBox="1"/>
          <p:nvPr/>
        </p:nvSpPr>
        <p:spPr>
          <a:xfrm>
            <a:off x="4101730" y="2707632"/>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83" name="文字方塊 82"/>
          <p:cNvSpPr txBox="1"/>
          <p:nvPr/>
        </p:nvSpPr>
        <p:spPr>
          <a:xfrm>
            <a:off x="4074963" y="1826845"/>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84" name="文字方塊 83"/>
          <p:cNvSpPr txBox="1"/>
          <p:nvPr/>
        </p:nvSpPr>
        <p:spPr>
          <a:xfrm>
            <a:off x="5201190" y="154080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85" name="文字方塊 84"/>
          <p:cNvSpPr txBox="1"/>
          <p:nvPr/>
        </p:nvSpPr>
        <p:spPr>
          <a:xfrm>
            <a:off x="4816101" y="2082369"/>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86" name="文字方塊 85"/>
          <p:cNvSpPr txBox="1"/>
          <p:nvPr/>
        </p:nvSpPr>
        <p:spPr>
          <a:xfrm>
            <a:off x="5155947" y="2997142"/>
            <a:ext cx="519113" cy="461665"/>
          </a:xfrm>
          <a:prstGeom prst="rect">
            <a:avLst/>
          </a:prstGeom>
          <a:noFill/>
        </p:spPr>
        <p:txBody>
          <a:bodyPr wrap="square" rtlCol="0">
            <a:spAutoFit/>
          </a:bodyPr>
          <a:lstStyle/>
          <a:p>
            <a:r>
              <a:rPr lang="en-US" altLang="zh-TW" sz="2400" dirty="0"/>
              <a:t>1</a:t>
            </a:r>
            <a:endParaRPr lang="zh-TW" altLang="en-US" sz="2400" dirty="0"/>
          </a:p>
        </p:txBody>
      </p:sp>
    </p:spTree>
    <p:extLst>
      <p:ext uri="{BB962C8B-B14F-4D97-AF65-F5344CB8AC3E}">
        <p14:creationId xmlns:p14="http://schemas.microsoft.com/office/powerpoint/2010/main" val="21146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C0444C17-F0B9-4100-B9EE-DAB256968391}" type="slidenum">
              <a:rPr lang="en-US" altLang="zh-TW"/>
              <a:pPr/>
              <a:t>15</a:t>
            </a:fld>
            <a:endParaRPr lang="en-US" altLang="zh-TW"/>
          </a:p>
        </p:txBody>
      </p:sp>
      <p:sp>
        <p:nvSpPr>
          <p:cNvPr id="17412" name="Rectangle 4"/>
          <p:cNvSpPr>
            <a:spLocks noGrp="1" noChangeArrowheads="1"/>
          </p:cNvSpPr>
          <p:nvPr>
            <p:ph type="title"/>
          </p:nvPr>
        </p:nvSpPr>
        <p:spPr/>
        <p:txBody>
          <a:bodyPr/>
          <a:lstStyle/>
          <a:p>
            <a:r>
              <a:rPr lang="en-US" altLang="zh-TW" b="1" dirty="0">
                <a:solidFill>
                  <a:schemeClr val="bg1"/>
                </a:solidFill>
                <a:latin typeface="Times New Roman" panose="02020603050405020304" pitchFamily="18" charset="0"/>
                <a:cs typeface="Times New Roman" panose="02020603050405020304" pitchFamily="18" charset="0"/>
              </a:rPr>
              <a:t>Modeling problems with antiparallel edges</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228600" y="1066800"/>
            <a:ext cx="8763000" cy="2646878"/>
          </a:xfrm>
          <a:prstGeom prst="rect">
            <a:avLst/>
          </a:prstGeom>
        </p:spPr>
        <p:txBody>
          <a:bodyPr wrap="square">
            <a:spAutoFit/>
          </a:bodyPr>
          <a:lstStyle/>
          <a:p>
            <a:r>
              <a:rPr lang="en-US" altLang="zh-TW" sz="2800" dirty="0">
                <a:latin typeface="Times New Roman" panose="02020603050405020304" pitchFamily="18" charset="0"/>
                <a:cs typeface="Times New Roman" panose="02020603050405020304" pitchFamily="18" charset="0"/>
              </a:rPr>
              <a:t>If </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1</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2</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and </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2</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1</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are both in a graph, we call the two edges </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1</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2</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and </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2</a:t>
            </a:r>
            <a:r>
              <a:rPr lang="en-US" altLang="zh-TW" sz="2800" b="1"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b="1" baseline="-25000" dirty="0">
                <a:solidFill>
                  <a:srgbClr val="0000FF"/>
                </a:solidFill>
                <a:latin typeface="Times New Roman" panose="02020603050405020304" pitchFamily="18" charset="0"/>
                <a:cs typeface="Times New Roman" panose="02020603050405020304" pitchFamily="18" charset="0"/>
              </a:rPr>
              <a:t>1</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b="1" i="1" dirty="0">
                <a:solidFill>
                  <a:srgbClr val="0000FF"/>
                </a:solidFill>
                <a:latin typeface="Times New Roman" panose="02020603050405020304" pitchFamily="18" charset="0"/>
                <a:cs typeface="Times New Roman" panose="02020603050405020304" pitchFamily="18" charset="0"/>
              </a:rPr>
              <a:t>antiparallel</a:t>
            </a:r>
            <a:r>
              <a:rPr lang="en-US" altLang="zh-TW" sz="2800" dirty="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sz="2000" b="1" dirty="0">
                <a:solidFill>
                  <a:srgbClr val="0000FF"/>
                </a:solidFill>
                <a:latin typeface="Times New Roman" panose="02020603050405020304" pitchFamily="18" charset="0"/>
                <a:cs typeface="Times New Roman" panose="02020603050405020304" pitchFamily="18" charset="0"/>
              </a:rPr>
              <a:t>Transform the network into an equivalent one</a:t>
            </a:r>
            <a:r>
              <a:rPr lang="en-US" altLang="zh-TW" sz="2000" dirty="0">
                <a:latin typeface="Times New Roman" panose="02020603050405020304" pitchFamily="18" charset="0"/>
                <a:cs typeface="Times New Roman" panose="02020603050405020304" pitchFamily="18" charset="0"/>
              </a:rPr>
              <a:t> containing </a:t>
            </a:r>
            <a:r>
              <a:rPr lang="en-US" altLang="zh-TW" sz="2000" b="1" dirty="0">
                <a:solidFill>
                  <a:srgbClr val="FF0000"/>
                </a:solidFill>
                <a:latin typeface="Times New Roman" panose="02020603050405020304" pitchFamily="18" charset="0"/>
                <a:cs typeface="Times New Roman" panose="02020603050405020304" pitchFamily="18" charset="0"/>
              </a:rPr>
              <a:t>no antiparallel edges</a:t>
            </a:r>
            <a:r>
              <a:rPr lang="en-US" altLang="zh-TW" sz="2000" dirty="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a:p>
            <a:pPr lvl="1"/>
            <a:r>
              <a:rPr lang="en-US" altLang="zh-TW" sz="2400" dirty="0">
                <a:latin typeface="Times New Roman" panose="02020603050405020304" pitchFamily="18" charset="0"/>
                <a:cs typeface="Times New Roman" panose="02020603050405020304" pitchFamily="18" charset="0"/>
              </a:rPr>
              <a:t>choose one of the two antiparallel edges, say </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1</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2</a:t>
            </a:r>
            <a:r>
              <a:rPr lang="en-US" altLang="zh-TW" sz="2400" b="1" dirty="0">
                <a:solidFill>
                  <a:srgbClr val="0000FF"/>
                </a:solidFill>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and split it by adding </a:t>
            </a:r>
            <a:r>
              <a:rPr lang="en-US" altLang="zh-TW" sz="2400" dirty="0">
                <a:solidFill>
                  <a:srgbClr val="FF0000"/>
                </a:solidFill>
                <a:latin typeface="Times New Roman" panose="02020603050405020304" pitchFamily="18" charset="0"/>
                <a:cs typeface="Times New Roman" panose="02020603050405020304" pitchFamily="18" charset="0"/>
              </a:rPr>
              <a:t>a new vertex v’</a:t>
            </a:r>
            <a:r>
              <a:rPr lang="en-US" altLang="zh-TW" sz="2400" dirty="0">
                <a:latin typeface="Times New Roman" panose="02020603050405020304" pitchFamily="18" charset="0"/>
                <a:cs typeface="Times New Roman" panose="02020603050405020304" pitchFamily="18" charset="0"/>
              </a:rPr>
              <a:t> and replacing edge </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1</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2</a:t>
            </a:r>
            <a:r>
              <a:rPr lang="en-US" altLang="zh-TW" sz="2400" b="1" dirty="0">
                <a:solidFill>
                  <a:srgbClr val="0000FF"/>
                </a:solidFill>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with the pair of edges </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1</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 and </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a:solidFill>
                  <a:srgbClr val="0000FF"/>
                </a:solidFill>
                <a:latin typeface="Times New Roman" panose="02020603050405020304" pitchFamily="18" charset="0"/>
                <a:cs typeface="Times New Roman" panose="02020603050405020304" pitchFamily="18" charset="0"/>
              </a:rPr>
              <a:t>v</a:t>
            </a:r>
            <a:r>
              <a:rPr lang="en-US" altLang="zh-TW" sz="2400" b="1" baseline="-25000" dirty="0">
                <a:solidFill>
                  <a:srgbClr val="0000FF"/>
                </a:solidFill>
                <a:latin typeface="Times New Roman" panose="02020603050405020304" pitchFamily="18" charset="0"/>
                <a:cs typeface="Times New Roman" panose="02020603050405020304" pitchFamily="18" charset="0"/>
              </a:rPr>
              <a:t>2</a:t>
            </a:r>
            <a:r>
              <a:rPr lang="en-US" altLang="zh-TW" sz="2400" b="1" dirty="0">
                <a:solidFill>
                  <a:srgbClr val="0000FF"/>
                </a:solidFill>
                <a:latin typeface="Times New Roman" panose="02020603050405020304" pitchFamily="18" charset="0"/>
                <a:cs typeface="Times New Roman" panose="02020603050405020304" pitchFamily="18" charset="0"/>
              </a:rPr>
              <a:t>) </a:t>
            </a:r>
            <a:endParaRPr lang="zh-TW" altLang="en-US" sz="2400" dirty="0">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3"/>
          <a:stretch>
            <a:fillRect/>
          </a:stretch>
        </p:blipFill>
        <p:spPr>
          <a:xfrm>
            <a:off x="209178" y="4267199"/>
            <a:ext cx="8774705" cy="2225675"/>
          </a:xfrm>
          <a:prstGeom prst="rect">
            <a:avLst/>
          </a:prstGeom>
        </p:spPr>
      </p:pic>
      <p:sp>
        <p:nvSpPr>
          <p:cNvPr id="5" name="矩形 4"/>
          <p:cNvSpPr/>
          <p:nvPr/>
        </p:nvSpPr>
        <p:spPr>
          <a:xfrm>
            <a:off x="4876800" y="4241799"/>
            <a:ext cx="4267200" cy="2225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9" name="Rectangle 2">
            <a:extLst>
              <a:ext uri="{FF2B5EF4-FFF2-40B4-BE49-F238E27FC236}">
                <a16:creationId xmlns:a16="http://schemas.microsoft.com/office/drawing/2014/main" id="{E3323AD3-2F38-4FBA-9325-A64FEAFB8CBF}"/>
              </a:ext>
            </a:extLst>
          </p:cNvPr>
          <p:cNvSpPr txBox="1">
            <a:spLocks noChangeArrowheads="1"/>
          </p:cNvSpPr>
          <p:nvPr/>
        </p:nvSpPr>
        <p:spPr bwMode="auto">
          <a:xfrm>
            <a:off x="285750" y="241301"/>
            <a:ext cx="87058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4400" b="1" kern="1200">
                <a:solidFill>
                  <a:srgbClr val="CC3300"/>
                </a:solidFill>
                <a:latin typeface="+mj-lt"/>
                <a:ea typeface="+mj-ea"/>
                <a:cs typeface="+mj-cs"/>
              </a:defRPr>
            </a:lvl1pPr>
            <a:lvl2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2pPr>
            <a:lvl3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3pPr>
            <a:lvl4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4pPr>
            <a:lvl5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5pPr>
            <a:lvl6pPr marL="4572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6pPr>
            <a:lvl7pPr marL="9144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7pPr>
            <a:lvl8pPr marL="13716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8pPr>
            <a:lvl9pPr marL="18288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9pPr>
          </a:lstStyle>
          <a:p>
            <a:pPr eaLnBrk="1" hangingPunct="1"/>
            <a:r>
              <a:rPr lang="en-US" altLang="zh-TW" sz="3600" dirty="0"/>
              <a:t>Modeling problems with antiparallel edges</a:t>
            </a:r>
          </a:p>
        </p:txBody>
      </p:sp>
    </p:spTree>
    <p:extLst>
      <p:ext uri="{BB962C8B-B14F-4D97-AF65-F5344CB8AC3E}">
        <p14:creationId xmlns:p14="http://schemas.microsoft.com/office/powerpoint/2010/main" val="357327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r>
              <a:rPr lang="en-US" altLang="zh-TW"/>
              <a:t>Chapter 26</a:t>
            </a:r>
          </a:p>
        </p:txBody>
      </p:sp>
      <p:sp>
        <p:nvSpPr>
          <p:cNvPr id="6" name="投影片編號版面配置區 5"/>
          <p:cNvSpPr>
            <a:spLocks noGrp="1"/>
          </p:cNvSpPr>
          <p:nvPr>
            <p:ph type="sldNum" sz="quarter" idx="12"/>
          </p:nvPr>
        </p:nvSpPr>
        <p:spPr/>
        <p:txBody>
          <a:bodyPr/>
          <a:lstStyle/>
          <a:p>
            <a:r>
              <a:rPr lang="en-US" altLang="zh-TW"/>
              <a:t>P.</a:t>
            </a:r>
            <a:fld id="{AD1DBE3A-06D7-4E71-A318-BF3E631025B1}" type="slidenum">
              <a:rPr lang="en-US" altLang="zh-TW"/>
              <a:pPr/>
              <a:t>16</a:t>
            </a:fld>
            <a:endParaRPr lang="en-US" altLang="zh-TW"/>
          </a:p>
        </p:txBody>
      </p:sp>
      <p:sp>
        <p:nvSpPr>
          <p:cNvPr id="19458" name="Rectangle 2"/>
          <p:cNvSpPr>
            <a:spLocks noGrp="1" noChangeArrowheads="1"/>
          </p:cNvSpPr>
          <p:nvPr>
            <p:ph type="title"/>
          </p:nvPr>
        </p:nvSpPr>
        <p:spPr/>
        <p:txBody>
          <a:bodyPr/>
          <a:lstStyle/>
          <a:p>
            <a:r>
              <a:rPr lang="en-US" altLang="zh-TW" sz="3600" dirty="0"/>
              <a:t>Networks with multiple sources and sinks </a:t>
            </a:r>
            <a:endParaRPr lang="zh-TW" altLang="en-US" sz="3600" dirty="0"/>
          </a:p>
        </p:txBody>
      </p:sp>
      <p:sp>
        <p:nvSpPr>
          <p:cNvPr id="2" name="內容版面配置區 1"/>
          <p:cNvSpPr>
            <a:spLocks noGrp="1"/>
          </p:cNvSpPr>
          <p:nvPr>
            <p:ph idx="1"/>
          </p:nvPr>
        </p:nvSpPr>
        <p:spPr>
          <a:xfrm>
            <a:off x="228600" y="914400"/>
            <a:ext cx="8915400" cy="4525963"/>
          </a:xfrm>
        </p:spPr>
        <p:txBody>
          <a:bodyPr/>
          <a:lstStyle/>
          <a:p>
            <a:r>
              <a:rPr lang="en-US" altLang="zh-TW" sz="2800" dirty="0">
                <a:latin typeface="Times New Roman" panose="02020603050405020304" pitchFamily="18" charset="0"/>
                <a:cs typeface="Times New Roman" panose="02020603050405020304" pitchFamily="18" charset="0"/>
              </a:rPr>
              <a:t>A maximum-flow problem may have </a:t>
            </a:r>
            <a:r>
              <a:rPr lang="en-US" altLang="zh-TW" sz="2800" dirty="0">
                <a:solidFill>
                  <a:srgbClr val="7030A0"/>
                </a:solidFill>
                <a:latin typeface="Times New Roman" panose="02020603050405020304" pitchFamily="18" charset="0"/>
                <a:cs typeface="Times New Roman" panose="02020603050405020304" pitchFamily="18" charset="0"/>
              </a:rPr>
              <a:t>several</a:t>
            </a:r>
            <a:r>
              <a:rPr lang="en-US" altLang="zh-TW" sz="2800" dirty="0">
                <a:latin typeface="Times New Roman" panose="02020603050405020304" pitchFamily="18" charset="0"/>
                <a:cs typeface="Times New Roman" panose="02020603050405020304" pitchFamily="18" charset="0"/>
              </a:rPr>
              <a:t> sources and sinks, rather than just one of each.</a:t>
            </a:r>
          </a:p>
          <a:p>
            <a:r>
              <a:rPr lang="en-US" altLang="zh-TW" sz="2400" dirty="0">
                <a:latin typeface="Times New Roman" panose="02020603050405020304" pitchFamily="18" charset="0"/>
                <a:cs typeface="Times New Roman" panose="02020603050405020304" pitchFamily="18" charset="0"/>
              </a:rPr>
              <a:t>Fortunately, we can </a:t>
            </a:r>
            <a:r>
              <a:rPr lang="en-US" altLang="zh-TW" sz="2400" b="1" dirty="0">
                <a:solidFill>
                  <a:srgbClr val="0000FF"/>
                </a:solidFill>
                <a:latin typeface="Times New Roman" panose="02020603050405020304" pitchFamily="18" charset="0"/>
                <a:cs typeface="Times New Roman" panose="02020603050405020304" pitchFamily="18" charset="0"/>
              </a:rPr>
              <a:t>reduce</a:t>
            </a:r>
            <a:r>
              <a:rPr lang="en-US" altLang="zh-TW" sz="2400" dirty="0">
                <a:latin typeface="Times New Roman" panose="02020603050405020304" pitchFamily="18" charset="0"/>
                <a:cs typeface="Times New Roman" panose="02020603050405020304" pitchFamily="18" charset="0"/>
              </a:rPr>
              <a:t> the problem of determining a maximum flow in a network with multiple sources and multiple sinks to an ordinary maximum-flow problem.</a:t>
            </a:r>
            <a:endParaRPr lang="zh-TW" altLang="en-US" sz="2400" dirty="0">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2041390" y="3177381"/>
            <a:ext cx="4889770" cy="3045458"/>
          </a:xfrm>
          <a:prstGeom prst="rect">
            <a:avLst/>
          </a:prstGeom>
        </p:spPr>
      </p:pic>
      <p:sp>
        <p:nvSpPr>
          <p:cNvPr id="5" name="矩形 4"/>
          <p:cNvSpPr/>
          <p:nvPr/>
        </p:nvSpPr>
        <p:spPr>
          <a:xfrm>
            <a:off x="7411876" y="3429000"/>
            <a:ext cx="1524776" cy="1477328"/>
          </a:xfrm>
          <a:prstGeom prst="rect">
            <a:avLst/>
          </a:prstGeom>
        </p:spPr>
        <p:txBody>
          <a:bodyPr wrap="none">
            <a:spAutoFit/>
          </a:bodyPr>
          <a:lstStyle/>
          <a:p>
            <a:r>
              <a:rPr lang="en-US" altLang="zh-TW" b="1" dirty="0">
                <a:latin typeface="Times New Roman" panose="02020603050405020304" pitchFamily="18" charset="0"/>
                <a:cs typeface="Times New Roman" panose="02020603050405020304" pitchFamily="18" charset="0"/>
              </a:rPr>
              <a:t>Add</a:t>
            </a:r>
            <a:r>
              <a:rPr lang="en-US" altLang="zh-TW" b="1" i="1" dirty="0">
                <a:latin typeface="Times New Roman" panose="02020603050405020304" pitchFamily="18" charset="0"/>
                <a:cs typeface="Times New Roman" panose="02020603050405020304" pitchFamily="18" charset="0"/>
              </a:rPr>
              <a:t> </a:t>
            </a:r>
          </a:p>
          <a:p>
            <a:r>
              <a:rPr lang="en-US" altLang="zh-TW" b="1" i="1" dirty="0" err="1">
                <a:latin typeface="Times New Roman" panose="02020603050405020304" pitchFamily="18" charset="0"/>
                <a:cs typeface="Times New Roman" panose="02020603050405020304" pitchFamily="18" charset="0"/>
              </a:rPr>
              <a:t>Supersource</a:t>
            </a:r>
            <a:r>
              <a:rPr lang="en-US" altLang="zh-TW" b="1" i="1" dirty="0">
                <a:latin typeface="Times New Roman" panose="02020603050405020304" pitchFamily="18" charset="0"/>
                <a:cs typeface="Times New Roman" panose="02020603050405020304" pitchFamily="18" charset="0"/>
              </a:rPr>
              <a:t> </a:t>
            </a:r>
            <a:r>
              <a:rPr lang="en-US" altLang="zh-TW" b="1" i="1" dirty="0">
                <a:solidFill>
                  <a:srgbClr val="0000FF"/>
                </a:solidFill>
                <a:latin typeface="Times New Roman" panose="02020603050405020304" pitchFamily="18" charset="0"/>
                <a:cs typeface="Times New Roman" panose="02020603050405020304" pitchFamily="18" charset="0"/>
              </a:rPr>
              <a:t>s</a:t>
            </a:r>
          </a:p>
          <a:p>
            <a:r>
              <a:rPr lang="en-US" altLang="zh-TW" b="1" dirty="0">
                <a:latin typeface="Times New Roman" panose="02020603050405020304" pitchFamily="18" charset="0"/>
                <a:cs typeface="Times New Roman" panose="02020603050405020304" pitchFamily="18" charset="0"/>
              </a:rPr>
              <a:t>and </a:t>
            </a:r>
          </a:p>
          <a:p>
            <a:r>
              <a:rPr lang="en-US" altLang="zh-TW" b="1" i="1" dirty="0" err="1">
                <a:latin typeface="Times New Roman" panose="02020603050405020304" pitchFamily="18" charset="0"/>
                <a:cs typeface="Times New Roman" panose="02020603050405020304" pitchFamily="18" charset="0"/>
              </a:rPr>
              <a:t>Supersink</a:t>
            </a:r>
            <a:r>
              <a:rPr lang="en-US" altLang="zh-TW" b="1" i="1" dirty="0">
                <a:latin typeface="Times New Roman" panose="02020603050405020304" pitchFamily="18" charset="0"/>
                <a:cs typeface="Times New Roman" panose="02020603050405020304" pitchFamily="18" charset="0"/>
              </a:rPr>
              <a:t> </a:t>
            </a:r>
            <a:r>
              <a:rPr lang="en-US" altLang="zh-TW" b="1" i="1" dirty="0">
                <a:solidFill>
                  <a:srgbClr val="0000FF"/>
                </a:solidFill>
                <a:latin typeface="Times New Roman" panose="02020603050405020304" pitchFamily="18" charset="0"/>
                <a:cs typeface="Times New Roman" panose="02020603050405020304" pitchFamily="18" charset="0"/>
              </a:rPr>
              <a:t>t</a:t>
            </a:r>
          </a:p>
          <a:p>
            <a:r>
              <a:rPr lang="en-US" altLang="zh-TW" b="1" dirty="0">
                <a:latin typeface="Times New Roman" panose="02020603050405020304" pitchFamily="18" charset="0"/>
                <a:cs typeface="Times New Roman" panose="02020603050405020304" pitchFamily="18" charset="0"/>
              </a:rPr>
              <a:t>and </a:t>
            </a:r>
            <a:r>
              <a:rPr lang="en-US" altLang="zh-TW" dirty="0">
                <a:solidFill>
                  <a:srgbClr val="0000FF"/>
                </a:solidFill>
                <a:latin typeface="Times New Roman" panose="02020603050405020304" pitchFamily="18" charset="0"/>
                <a:cs typeface="Times New Roman" panose="02020603050405020304" pitchFamily="18" charset="0"/>
              </a:rPr>
              <a:t>…</a:t>
            </a:r>
            <a:endParaRPr lang="zh-TW" altLang="en-US" dirty="0">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a:xfrm>
            <a:off x="4001398" y="3177381"/>
            <a:ext cx="4974252" cy="332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Tree>
    <p:extLst>
      <p:ext uri="{BB962C8B-B14F-4D97-AF65-F5344CB8AC3E}">
        <p14:creationId xmlns:p14="http://schemas.microsoft.com/office/powerpoint/2010/main" val="20099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0CBCB247-7A11-41AA-9FB6-F50517469D60}" type="slidenum">
              <a:rPr lang="en-US" altLang="zh-TW"/>
              <a:pPr/>
              <a:t>17</a:t>
            </a:fld>
            <a:endParaRPr lang="en-US" altLang="zh-TW"/>
          </a:p>
        </p:txBody>
      </p:sp>
      <p:sp>
        <p:nvSpPr>
          <p:cNvPr id="20482" name="Rectangle 2"/>
          <p:cNvSpPr>
            <a:spLocks noGrp="1" noChangeArrowheads="1"/>
          </p:cNvSpPr>
          <p:nvPr>
            <p:ph type="title"/>
          </p:nvPr>
        </p:nvSpPr>
        <p:spPr/>
        <p:txBody>
          <a:bodyPr/>
          <a:lstStyle/>
          <a:p>
            <a:r>
              <a:rPr lang="en-US" altLang="zh-TW" sz="3600" dirty="0"/>
              <a:t>Networks with multiple sources and sinks </a:t>
            </a:r>
            <a:endParaRPr lang="zh-TW" altLang="en-US" sz="3600" dirty="0"/>
          </a:p>
        </p:txBody>
      </p:sp>
      <p:graphicFrame>
        <p:nvGraphicFramePr>
          <p:cNvPr id="20483" name="Object 3"/>
          <p:cNvGraphicFramePr>
            <a:graphicFrameLocks noChangeAspect="1"/>
          </p:cNvGraphicFramePr>
          <p:nvPr>
            <p:extLst/>
          </p:nvPr>
        </p:nvGraphicFramePr>
        <p:xfrm>
          <a:off x="457199" y="1143000"/>
          <a:ext cx="8154025" cy="5029200"/>
        </p:xfrm>
        <a:graphic>
          <a:graphicData uri="http://schemas.openxmlformats.org/presentationml/2006/ole">
            <mc:AlternateContent xmlns:mc="http://schemas.openxmlformats.org/markup-compatibility/2006">
              <mc:Choice xmlns:v="urn:schemas-microsoft-com:vml" Requires="v">
                <p:oleObj spid="_x0000_s2074" name="文件" r:id="rId3" imgW="6610452" imgH="4088404" progId="Word.Document.8">
                  <p:embed/>
                </p:oleObj>
              </mc:Choice>
              <mc:Fallback>
                <p:oleObj name="文件" r:id="rId3" imgW="6610452" imgH="408840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143000"/>
                        <a:ext cx="8154025" cy="5029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159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r>
              <a:rPr lang="en-US" altLang="zh-TW"/>
              <a:t>Chapter 26</a:t>
            </a:r>
          </a:p>
        </p:txBody>
      </p:sp>
      <p:sp>
        <p:nvSpPr>
          <p:cNvPr id="6" name="投影片編號版面配置區 5"/>
          <p:cNvSpPr>
            <a:spLocks noGrp="1"/>
          </p:cNvSpPr>
          <p:nvPr>
            <p:ph type="sldNum" sz="quarter" idx="12"/>
          </p:nvPr>
        </p:nvSpPr>
        <p:spPr/>
        <p:txBody>
          <a:bodyPr/>
          <a:lstStyle/>
          <a:p>
            <a:r>
              <a:rPr lang="en-US" altLang="zh-TW"/>
              <a:t>P.</a:t>
            </a:r>
            <a:fld id="{A4317388-720C-471E-8324-8463A10977ED}" type="slidenum">
              <a:rPr lang="en-US" altLang="zh-TW"/>
              <a:pPr/>
              <a:t>18</a:t>
            </a:fld>
            <a:endParaRPr lang="en-US" altLang="zh-TW"/>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99" y="2130763"/>
            <a:ext cx="8280501" cy="420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6" name="Rectangle 2"/>
          <p:cNvSpPr>
            <a:spLocks noGrp="1" noChangeArrowheads="1"/>
          </p:cNvSpPr>
          <p:nvPr>
            <p:ph type="title"/>
          </p:nvPr>
        </p:nvSpPr>
        <p:spPr>
          <a:xfrm>
            <a:off x="394428" y="1030288"/>
            <a:ext cx="8292372" cy="164120"/>
          </a:xfrm>
        </p:spPr>
        <p:txBody>
          <a:bodyPr/>
          <a:lstStyle/>
          <a:p>
            <a:r>
              <a:rPr lang="en-US" altLang="zh-TW" sz="2400" dirty="0">
                <a:solidFill>
                  <a:schemeClr val="tx1"/>
                </a:solidFill>
              </a:rPr>
              <a:t>Converting a multiple-source, multiple-sink maximum-flow problem into a problem with a single source and a single sink.</a:t>
            </a:r>
          </a:p>
        </p:txBody>
      </p:sp>
      <p:sp>
        <p:nvSpPr>
          <p:cNvPr id="7" name="Rectangle 2"/>
          <p:cNvSpPr txBox="1">
            <a:spLocks noChangeArrowheads="1"/>
          </p:cNvSpPr>
          <p:nvPr/>
        </p:nvSpPr>
        <p:spPr bwMode="auto">
          <a:xfrm>
            <a:off x="285750" y="277813"/>
            <a:ext cx="84010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4400" b="1" kern="1200">
                <a:solidFill>
                  <a:srgbClr val="CC3300"/>
                </a:solidFill>
                <a:latin typeface="+mj-lt"/>
                <a:ea typeface="+mj-ea"/>
                <a:cs typeface="+mj-cs"/>
              </a:defRPr>
            </a:lvl1pPr>
            <a:lvl2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2pPr>
            <a:lvl3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3pPr>
            <a:lvl4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4pPr>
            <a:lvl5pPr algn="l" rtl="0" eaLnBrk="0" fontAlgn="base" hangingPunct="0">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5pPr>
            <a:lvl6pPr marL="4572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6pPr>
            <a:lvl7pPr marL="9144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7pPr>
            <a:lvl8pPr marL="13716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8pPr>
            <a:lvl9pPr marL="1828800" algn="l" rtl="0" fontAlgn="base">
              <a:spcBef>
                <a:spcPct val="0"/>
              </a:spcBef>
              <a:spcAft>
                <a:spcPct val="0"/>
              </a:spcAft>
              <a:defRPr kumimoji="1" sz="4400" b="1">
                <a:solidFill>
                  <a:srgbClr val="CC3300"/>
                </a:solidFill>
                <a:latin typeface="Garamond" panose="02020404030301010803" pitchFamily="18" charset="0"/>
                <a:ea typeface="新細明體" panose="02020500000000000000" pitchFamily="18" charset="-120"/>
              </a:defRPr>
            </a:lvl9pPr>
          </a:lstStyle>
          <a:p>
            <a:r>
              <a:rPr lang="en-US" altLang="zh-TW" sz="3600"/>
              <a:t>Networks with multiple sources and sinks </a:t>
            </a:r>
            <a:endParaRPr lang="zh-TW" altLang="en-US" sz="3600" dirty="0"/>
          </a:p>
        </p:txBody>
      </p:sp>
    </p:spTree>
    <p:extLst>
      <p:ext uri="{BB962C8B-B14F-4D97-AF65-F5344CB8AC3E}">
        <p14:creationId xmlns:p14="http://schemas.microsoft.com/office/powerpoint/2010/main" val="161637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The Ford-Fulkerson method</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19</a:t>
            </a:fld>
            <a:endParaRPr lang="en-US" altLang="zh-TW" dirty="0"/>
          </a:p>
        </p:txBody>
      </p:sp>
      <p:sp>
        <p:nvSpPr>
          <p:cNvPr id="28" name="內容版面配置區 2"/>
          <p:cNvSpPr>
            <a:spLocks noGrp="1"/>
          </p:cNvSpPr>
          <p:nvPr>
            <p:ph idx="1"/>
          </p:nvPr>
        </p:nvSpPr>
        <p:spPr>
          <a:xfrm>
            <a:off x="228600" y="1143000"/>
            <a:ext cx="8229600" cy="4525963"/>
          </a:xfrm>
        </p:spPr>
        <p:txBody>
          <a:bodyPr/>
          <a:lstStyle/>
          <a:p>
            <a:r>
              <a:rPr lang="en-US" altLang="zh-TW" b="1" dirty="0">
                <a:latin typeface="Times New Roman" panose="02020603050405020304" pitchFamily="18" charset="0"/>
                <a:cs typeface="Times New Roman" panose="02020603050405020304" pitchFamily="18" charset="0"/>
              </a:rPr>
              <a:t>Three important ideas </a:t>
            </a:r>
          </a:p>
          <a:p>
            <a:pPr lvl="1"/>
            <a:r>
              <a:rPr lang="en-US" altLang="zh-TW" b="1" dirty="0">
                <a:latin typeface="Times New Roman" panose="02020603050405020304" pitchFamily="18" charset="0"/>
                <a:cs typeface="Times New Roman" panose="02020603050405020304" pitchFamily="18" charset="0"/>
              </a:rPr>
              <a:t>Residual networks</a:t>
            </a:r>
          </a:p>
          <a:p>
            <a:pPr lvl="1"/>
            <a:r>
              <a:rPr lang="en-US" altLang="zh-TW" b="1" dirty="0">
                <a:latin typeface="Times New Roman" panose="02020603050405020304" pitchFamily="18" charset="0"/>
                <a:cs typeface="Times New Roman" panose="02020603050405020304" pitchFamily="18" charset="0"/>
              </a:rPr>
              <a:t>Augmenting paths</a:t>
            </a:r>
          </a:p>
          <a:p>
            <a:pPr lvl="1"/>
            <a:r>
              <a:rPr lang="en-US" altLang="zh-TW" b="1" dirty="0">
                <a:latin typeface="Times New Roman" panose="02020603050405020304" pitchFamily="18" charset="0"/>
                <a:cs typeface="Times New Roman" panose="02020603050405020304" pitchFamily="18" charset="0"/>
              </a:rPr>
              <a:t>Cuts</a:t>
            </a:r>
          </a:p>
          <a:p>
            <a:r>
              <a:rPr lang="en-US" altLang="zh-TW" b="1" dirty="0">
                <a:latin typeface="Times New Roman" panose="02020603050405020304" pitchFamily="18" charset="0"/>
                <a:cs typeface="Times New Roman" panose="02020603050405020304" pitchFamily="18" charset="0"/>
              </a:rPr>
              <a:t>Max-flow min-cut theorem</a:t>
            </a:r>
            <a:endParaRPr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06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dirty="0"/>
              <a:t>Objectives</a:t>
            </a:r>
          </a:p>
        </p:txBody>
      </p:sp>
      <p:sp>
        <p:nvSpPr>
          <p:cNvPr id="8195" name="Rectangle 3">
            <a:extLst>
              <a:ext uri="{FF2B5EF4-FFF2-40B4-BE49-F238E27FC236}">
                <a16:creationId xmlns:a16="http://schemas.microsoft.com/office/drawing/2014/main" id="{02830209-5D96-4443-BAD9-1C956D14AF0D}"/>
              </a:ext>
            </a:extLst>
          </p:cNvPr>
          <p:cNvSpPr>
            <a:spLocks noGrp="1" noChangeArrowheads="1"/>
          </p:cNvSpPr>
          <p:nvPr>
            <p:ph type="body" idx="1"/>
          </p:nvPr>
        </p:nvSpPr>
        <p:spPr>
          <a:xfrm>
            <a:off x="285750" y="1190626"/>
            <a:ext cx="8824912" cy="5313362"/>
          </a:xfrm>
        </p:spPr>
        <p:txBody>
          <a:bodyPr/>
          <a:lstStyle/>
          <a:p>
            <a:r>
              <a:rPr lang="en-US" altLang="zh-TW" sz="2800" dirty="0"/>
              <a:t>What is Network Flow ?</a:t>
            </a:r>
          </a:p>
          <a:p>
            <a:r>
              <a:rPr lang="en-US" altLang="zh-TW" sz="2800" dirty="0"/>
              <a:t>What is flow?</a:t>
            </a:r>
          </a:p>
          <a:p>
            <a:r>
              <a:rPr lang="en-US" altLang="zh-TW" sz="2800" dirty="0"/>
              <a:t>Maximum Flow Problem</a:t>
            </a:r>
          </a:p>
          <a:p>
            <a:r>
              <a:rPr lang="en-US" altLang="zh-TW" sz="2800" dirty="0"/>
              <a:t>What is a cut?</a:t>
            </a:r>
          </a:p>
          <a:p>
            <a:r>
              <a:rPr lang="en-US" altLang="zh-CN" sz="2800" dirty="0"/>
              <a:t>The Ford-Fulkerson method</a:t>
            </a:r>
          </a:p>
          <a:p>
            <a:r>
              <a:rPr lang="en-US" altLang="zh-CN" sz="2800" dirty="0"/>
              <a:t>More on cuts</a:t>
            </a:r>
          </a:p>
          <a:p>
            <a:r>
              <a:rPr lang="en-US" altLang="zh-CN" sz="2800" dirty="0"/>
              <a:t>Residual Networks</a:t>
            </a:r>
          </a:p>
          <a:p>
            <a:r>
              <a:rPr lang="en-US" altLang="zh-CN" sz="2800" dirty="0"/>
              <a:t>Augmenting Paths</a:t>
            </a:r>
          </a:p>
          <a:p>
            <a:r>
              <a:rPr lang="en-US" altLang="zh-TW" sz="2800" dirty="0"/>
              <a:t>Maximum-Flow Minimum-Cut Theorem</a:t>
            </a:r>
          </a:p>
          <a:p>
            <a:r>
              <a:rPr lang="en-US" altLang="zh-CN" sz="2800" dirty="0"/>
              <a:t>Maximum  bipartite matching</a:t>
            </a:r>
          </a:p>
          <a:p>
            <a:endParaRPr lang="en-US" altLang="zh-TW" sz="2800" dirty="0"/>
          </a:p>
          <a:p>
            <a:endParaRPr lang="en-US" altLang="zh-CN" sz="2800" dirty="0"/>
          </a:p>
          <a:p>
            <a:endParaRPr lang="en-US" altLang="zh-TW" sz="2800" dirty="0"/>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2</a:t>
            </a:fld>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Ford-Fulkerson method</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20</a:t>
            </a:fld>
            <a:endParaRPr lang="en-US" altLang="zh-TW"/>
          </a:p>
        </p:txBody>
      </p:sp>
      <p:pic>
        <p:nvPicPr>
          <p:cNvPr id="7" name="圖片 6"/>
          <p:cNvPicPr>
            <a:picLocks noChangeAspect="1"/>
          </p:cNvPicPr>
          <p:nvPr/>
        </p:nvPicPr>
        <p:blipFill>
          <a:blip r:embed="rId3"/>
          <a:stretch>
            <a:fillRect/>
          </a:stretch>
        </p:blipFill>
        <p:spPr>
          <a:xfrm>
            <a:off x="359923" y="1169043"/>
            <a:ext cx="8326877" cy="1924050"/>
          </a:xfrm>
          <a:prstGeom prst="rect">
            <a:avLst/>
          </a:prstGeom>
        </p:spPr>
      </p:pic>
    </p:spTree>
    <p:extLst>
      <p:ext uri="{BB962C8B-B14F-4D97-AF65-F5344CB8AC3E}">
        <p14:creationId xmlns:p14="http://schemas.microsoft.com/office/powerpoint/2010/main" val="3226243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9CAD707D-5E2C-4ADE-BB22-EA71E112241E}" type="slidenum">
              <a:rPr lang="en-US" altLang="zh-TW"/>
              <a:pPr/>
              <a:t>21</a:t>
            </a:fld>
            <a:endParaRPr lang="en-US" altLang="zh-TW"/>
          </a:p>
        </p:txBody>
      </p:sp>
      <p:sp>
        <p:nvSpPr>
          <p:cNvPr id="27650" name="Rectangle 2"/>
          <p:cNvSpPr>
            <a:spLocks noGrp="1" noChangeArrowheads="1"/>
          </p:cNvSpPr>
          <p:nvPr>
            <p:ph type="title"/>
          </p:nvPr>
        </p:nvSpPr>
        <p:spPr/>
        <p:txBody>
          <a:bodyPr/>
          <a:lstStyle/>
          <a:p>
            <a:r>
              <a:rPr lang="en-US" altLang="zh-TW" sz="4000" dirty="0"/>
              <a:t>Residual networks</a:t>
            </a:r>
            <a:endParaRPr lang="zh-TW" altLang="en-US" sz="4000" dirty="0"/>
          </a:p>
        </p:txBody>
      </p:sp>
      <p:sp>
        <p:nvSpPr>
          <p:cNvPr id="3" name="矩形 2"/>
          <p:cNvSpPr/>
          <p:nvPr/>
        </p:nvSpPr>
        <p:spPr>
          <a:xfrm>
            <a:off x="304800" y="1143000"/>
            <a:ext cx="8686800" cy="4893647"/>
          </a:xfrm>
          <a:prstGeom prst="rect">
            <a:avLst/>
          </a:prstGeom>
        </p:spPr>
        <p:txBody>
          <a:bodyPr wrap="square">
            <a:spAutoFit/>
          </a:bodyPr>
          <a:lstStyle/>
          <a:p>
            <a:pPr algn="just">
              <a:spcAft>
                <a:spcPts val="0"/>
              </a:spcAft>
            </a:pPr>
            <a:r>
              <a:rPr lang="en-US" altLang="zh-TW" sz="2400" kern="0" dirty="0">
                <a:latin typeface="Times New Roman" panose="02020603050405020304" pitchFamily="18" charset="0"/>
                <a:cs typeface="Times New Roman" panose="02020603050405020304" pitchFamily="18" charset="0"/>
              </a:rPr>
              <a:t>Intuitively, given a </a:t>
            </a:r>
            <a:r>
              <a:rPr lang="en-US" altLang="zh-TW" sz="2400" b="1" kern="0" dirty="0">
                <a:solidFill>
                  <a:srgbClr val="0070C0"/>
                </a:solidFill>
                <a:latin typeface="Times New Roman" panose="02020603050405020304" pitchFamily="18" charset="0"/>
                <a:cs typeface="Times New Roman" panose="02020603050405020304" pitchFamily="18" charset="0"/>
              </a:rPr>
              <a:t>flow network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kern="0" dirty="0">
                <a:latin typeface="Times New Roman" panose="02020603050405020304" pitchFamily="18" charset="0"/>
                <a:ea typeface="MT2MIT"/>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and a </a:t>
            </a:r>
            <a:r>
              <a:rPr lang="en-US" altLang="zh-TW" sz="2400" b="1" kern="0" dirty="0">
                <a:solidFill>
                  <a:srgbClr val="0070C0"/>
                </a:solidFill>
                <a:latin typeface="Times New Roman" panose="02020603050405020304" pitchFamily="18" charset="0"/>
                <a:cs typeface="Times New Roman" panose="02020603050405020304" pitchFamily="18" charset="0"/>
              </a:rPr>
              <a:t>flow</a:t>
            </a:r>
            <a:r>
              <a:rPr lang="en-US" altLang="zh-TW" sz="2400" kern="0" dirty="0">
                <a:latin typeface="Times New Roman" panose="02020603050405020304" pitchFamily="18" charset="0"/>
                <a:cs typeface="Times New Roman" panose="02020603050405020304" pitchFamily="18" charset="0"/>
              </a:rPr>
              <a:t>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f </a:t>
            </a:r>
            <a:r>
              <a:rPr lang="en-US" altLang="zh-TW" sz="2400" kern="0" dirty="0">
                <a:latin typeface="Times New Roman" panose="02020603050405020304" pitchFamily="18" charset="0"/>
                <a:cs typeface="Times New Roman" panose="02020603050405020304" pitchFamily="18" charset="0"/>
              </a:rPr>
              <a:t>, the residual network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b="1" i="1" kern="0" baseline="-25000" dirty="0">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consists of edges with </a:t>
            </a:r>
            <a:r>
              <a:rPr lang="en-US" altLang="zh-TW" sz="2400" b="1" kern="0" dirty="0">
                <a:solidFill>
                  <a:srgbClr val="0070C0"/>
                </a:solidFill>
                <a:latin typeface="Times New Roman" panose="02020603050405020304" pitchFamily="18" charset="0"/>
                <a:cs typeface="Times New Roman" panose="02020603050405020304" pitchFamily="18" charset="0"/>
              </a:rPr>
              <a:t>capacities</a:t>
            </a:r>
            <a:r>
              <a:rPr lang="en-US" altLang="zh-TW" sz="2400" kern="0" dirty="0">
                <a:latin typeface="Times New Roman" panose="02020603050405020304" pitchFamily="18" charset="0"/>
                <a:cs typeface="Times New Roman" panose="02020603050405020304" pitchFamily="18" charset="0"/>
              </a:rPr>
              <a:t> that represent </a:t>
            </a:r>
            <a:r>
              <a:rPr lang="en-US" altLang="zh-TW" sz="2400" b="1" kern="0" dirty="0">
                <a:solidFill>
                  <a:srgbClr val="0070C0"/>
                </a:solidFill>
                <a:latin typeface="Times New Roman" panose="02020603050405020304" pitchFamily="18" charset="0"/>
                <a:cs typeface="Times New Roman" panose="02020603050405020304" pitchFamily="18" charset="0"/>
              </a:rPr>
              <a:t>how we can change the flow</a:t>
            </a:r>
            <a:r>
              <a:rPr lang="en-US" altLang="zh-TW" sz="2400" kern="0" dirty="0">
                <a:latin typeface="Times New Roman" panose="02020603050405020304" pitchFamily="18" charset="0"/>
                <a:cs typeface="Times New Roman" panose="02020603050405020304" pitchFamily="18" charset="0"/>
              </a:rPr>
              <a:t> on edges of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kern="0" dirty="0">
                <a:latin typeface="Times New Roman" panose="02020603050405020304" pitchFamily="18" charset="0"/>
                <a:cs typeface="Times New Roman" panose="02020603050405020304" pitchFamily="18" charset="0"/>
              </a:rPr>
              <a:t>. </a:t>
            </a:r>
          </a:p>
          <a:p>
            <a:pPr algn="just">
              <a:spcAft>
                <a:spcPts val="0"/>
              </a:spcAft>
            </a:pPr>
            <a:endParaRPr lang="en-US" altLang="zh-TW" sz="2400" b="1" kern="0" dirty="0">
              <a:solidFill>
                <a:srgbClr val="0070C0"/>
              </a:solidFill>
              <a:latin typeface="Times New Roman" panose="02020603050405020304" pitchFamily="18" charset="0"/>
              <a:cs typeface="Times New Roman" panose="02020603050405020304" pitchFamily="18" charset="0"/>
            </a:endParaRPr>
          </a:p>
          <a:p>
            <a:pPr algn="just">
              <a:spcAft>
                <a:spcPts val="0"/>
              </a:spcAft>
            </a:pPr>
            <a:r>
              <a:rPr lang="en-US" altLang="zh-TW" sz="2400" b="1" kern="0" dirty="0">
                <a:solidFill>
                  <a:srgbClr val="0070C0"/>
                </a:solidFill>
                <a:latin typeface="Times New Roman" panose="02020603050405020304" pitchFamily="18" charset="0"/>
                <a:cs typeface="Times New Roman" panose="02020603050405020304" pitchFamily="18" charset="0"/>
              </a:rPr>
              <a:t>An edge of the flow network can admit an amount of additional flow equal to the edge’s capacity minus the flow on that edge. </a:t>
            </a:r>
          </a:p>
          <a:p>
            <a:pPr algn="just">
              <a:spcAft>
                <a:spcPts val="0"/>
              </a:spcAft>
            </a:pPr>
            <a:endParaRPr lang="en-US" altLang="zh-TW" sz="2400" b="1" kern="0" dirty="0">
              <a:solidFill>
                <a:srgbClr val="0070C0"/>
              </a:solidFill>
              <a:latin typeface="Times New Roman" panose="02020603050405020304" pitchFamily="18" charset="0"/>
              <a:cs typeface="Times New Roman" panose="02020603050405020304" pitchFamily="18" charset="0"/>
            </a:endParaRPr>
          </a:p>
          <a:p>
            <a:pPr algn="just">
              <a:spcAft>
                <a:spcPts val="0"/>
              </a:spcAft>
            </a:pPr>
            <a:r>
              <a:rPr lang="en-US" altLang="zh-TW" sz="2400" kern="0" dirty="0">
                <a:latin typeface="Times New Roman" panose="02020603050405020304" pitchFamily="18" charset="0"/>
                <a:cs typeface="Times New Roman" panose="02020603050405020304" pitchFamily="18" charset="0"/>
              </a:rPr>
              <a:t>If that value is positive, we place that edge into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b="1" i="1" kern="0" baseline="-25000" dirty="0">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with a </a:t>
            </a:r>
            <a:r>
              <a:rPr lang="en-US" altLang="zh-TW" sz="2400" b="1" kern="0" dirty="0">
                <a:solidFill>
                  <a:srgbClr val="0000FF"/>
                </a:solidFill>
                <a:latin typeface="Times New Roman" panose="02020603050405020304" pitchFamily="18" charset="0"/>
                <a:cs typeface="Times New Roman" panose="02020603050405020304" pitchFamily="18" charset="0"/>
              </a:rPr>
              <a:t>“</a:t>
            </a:r>
            <a:r>
              <a:rPr lang="en-US" altLang="zh-TW" sz="2400" b="1" i="1" kern="0" dirty="0">
                <a:solidFill>
                  <a:srgbClr val="0000FF"/>
                </a:solidFill>
                <a:latin typeface="Times New Roman" panose="02020603050405020304" pitchFamily="18" charset="0"/>
                <a:cs typeface="Times New Roman" panose="02020603050405020304" pitchFamily="18" charset="0"/>
              </a:rPr>
              <a:t>residual capacity</a:t>
            </a:r>
            <a:r>
              <a:rPr lang="en-US" altLang="zh-TW" sz="2400" b="1" kern="0" dirty="0">
                <a:solidFill>
                  <a:srgbClr val="0000FF"/>
                </a:solidFill>
                <a:latin typeface="Times New Roman" panose="02020603050405020304" pitchFamily="18" charset="0"/>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of </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c</a:t>
            </a:r>
            <a:r>
              <a:rPr lang="en-US" altLang="zh-TW" sz="2400" b="1" i="1" kern="0" baseline="-25000" dirty="0" err="1">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u,v</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kern="0" dirty="0">
                <a:latin typeface="Times New Roman" panose="02020603050405020304" pitchFamily="18" charset="0"/>
                <a:ea typeface="MT2SYT"/>
                <a:cs typeface="Times New Roman" panose="02020603050405020304" pitchFamily="18" charset="0"/>
              </a:rPr>
              <a:t>=</a:t>
            </a:r>
            <a:r>
              <a:rPr lang="en-US" altLang="zh-TW" sz="2400" kern="0" dirty="0">
                <a:latin typeface="Times New Roman" panose="02020603050405020304" pitchFamily="18" charset="0"/>
                <a:ea typeface="MT2MIT"/>
                <a:cs typeface="Times New Roman" panose="02020603050405020304" pitchFamily="18" charset="0"/>
              </a:rPr>
              <a:t>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c</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u,v</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kern="0" dirty="0">
                <a:latin typeface="Times New Roman" panose="02020603050405020304" pitchFamily="18" charset="0"/>
                <a:ea typeface="MT2SYT"/>
                <a:cs typeface="Times New Roman" panose="02020603050405020304" pitchFamily="18" charset="0"/>
              </a:rPr>
              <a:t>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f</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u</a:t>
            </a:r>
            <a:r>
              <a:rPr lang="en-US" altLang="zh-TW" sz="2400" kern="0" dirty="0" err="1">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v</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kern="0" dirty="0">
                <a:latin typeface="Times New Roman" panose="02020603050405020304" pitchFamily="18" charset="0"/>
                <a:cs typeface="Times New Roman" panose="02020603050405020304" pitchFamily="18" charset="0"/>
              </a:rPr>
              <a:t>. </a:t>
            </a:r>
          </a:p>
          <a:p>
            <a:pPr algn="just">
              <a:spcAft>
                <a:spcPts val="0"/>
              </a:spcAft>
            </a:pPr>
            <a:endParaRPr lang="en-US" altLang="zh-TW" sz="2400" kern="0" dirty="0">
              <a:latin typeface="Times New Roman" panose="02020603050405020304" pitchFamily="18" charset="0"/>
              <a:cs typeface="Times New Roman" panose="02020603050405020304" pitchFamily="18" charset="0"/>
            </a:endParaRPr>
          </a:p>
          <a:p>
            <a:pPr algn="just">
              <a:spcAft>
                <a:spcPts val="0"/>
              </a:spcAft>
            </a:pPr>
            <a:r>
              <a:rPr lang="en-US" altLang="zh-TW" sz="2400" kern="0" dirty="0">
                <a:latin typeface="Times New Roman" panose="02020603050405020304" pitchFamily="18" charset="0"/>
                <a:cs typeface="Times New Roman" panose="02020603050405020304" pitchFamily="18" charset="0"/>
              </a:rPr>
              <a:t>The only edges of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kern="0" dirty="0">
                <a:latin typeface="Times New Roman" panose="02020603050405020304" pitchFamily="18" charset="0"/>
                <a:ea typeface="MT2MIT"/>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that are in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b="1" i="1" kern="0" baseline="-25000" dirty="0">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are those that can admit more flow; those edges </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u</a:t>
            </a:r>
            <a:r>
              <a:rPr lang="en-US" altLang="zh-TW" sz="2400" kern="0" dirty="0" err="1">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v</a:t>
            </a:r>
            <a:r>
              <a:rPr lang="en-US" altLang="zh-TW" sz="2400" kern="0" dirty="0">
                <a:latin typeface="Times New Roman" panose="02020603050405020304" pitchFamily="18" charset="0"/>
                <a:ea typeface="MT2MIT"/>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whose flow equals their capacity have </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c</a:t>
            </a:r>
            <a:r>
              <a:rPr lang="en-US" altLang="zh-TW" sz="2400" b="1" i="1" kern="0" baseline="-25000" dirty="0" err="1">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b="1" i="1" kern="0" dirty="0" err="1">
                <a:solidFill>
                  <a:srgbClr val="0000FF"/>
                </a:solidFill>
                <a:latin typeface="Times New Roman" panose="02020603050405020304" pitchFamily="18" charset="0"/>
                <a:ea typeface="MT2MIT"/>
                <a:cs typeface="Times New Roman" panose="02020603050405020304" pitchFamily="18" charset="0"/>
              </a:rPr>
              <a:t>u,v</a:t>
            </a:r>
            <a:r>
              <a:rPr lang="en-US" altLang="zh-TW" sz="2400" kern="0" dirty="0">
                <a:latin typeface="Times New Roman" panose="02020603050405020304" pitchFamily="18" charset="0"/>
                <a:ea typeface="MT2MIT"/>
                <a:cs typeface="Times New Roman" panose="02020603050405020304" pitchFamily="18" charset="0"/>
              </a:rPr>
              <a:t>)</a:t>
            </a:r>
            <a:r>
              <a:rPr lang="en-US" altLang="zh-TW" sz="2400" kern="0" dirty="0">
                <a:latin typeface="Times New Roman" panose="02020603050405020304" pitchFamily="18" charset="0"/>
                <a:ea typeface="MT2SYT"/>
                <a:cs typeface="Times New Roman" panose="02020603050405020304" pitchFamily="18" charset="0"/>
              </a:rPr>
              <a:t>=</a:t>
            </a:r>
            <a:r>
              <a:rPr lang="en-US" altLang="zh-TW" sz="2400" kern="0" dirty="0">
                <a:latin typeface="Times New Roman" panose="02020603050405020304" pitchFamily="18" charset="0"/>
                <a:ea typeface="MT2MIT"/>
                <a:cs typeface="Times New Roman" panose="02020603050405020304" pitchFamily="18" charset="0"/>
              </a:rPr>
              <a:t>0</a:t>
            </a:r>
            <a:r>
              <a:rPr lang="en-US" altLang="zh-TW" sz="2400" kern="0" dirty="0">
                <a:latin typeface="Times New Roman" panose="02020603050405020304" pitchFamily="18" charset="0"/>
                <a:cs typeface="Times New Roman" panose="02020603050405020304" pitchFamily="18" charset="0"/>
              </a:rPr>
              <a:t>, and they are </a:t>
            </a:r>
            <a:r>
              <a:rPr lang="en-US" altLang="zh-TW" sz="2400" b="1" kern="0" dirty="0">
                <a:solidFill>
                  <a:srgbClr val="FF0000"/>
                </a:solidFill>
                <a:latin typeface="Times New Roman" panose="02020603050405020304" pitchFamily="18" charset="0"/>
                <a:cs typeface="Times New Roman" panose="02020603050405020304" pitchFamily="18" charset="0"/>
              </a:rPr>
              <a:t>not</a:t>
            </a:r>
            <a:r>
              <a:rPr lang="en-US" altLang="zh-TW" sz="2400" kern="0" dirty="0">
                <a:latin typeface="Times New Roman" panose="02020603050405020304" pitchFamily="18" charset="0"/>
                <a:cs typeface="Times New Roman" panose="02020603050405020304" pitchFamily="18" charset="0"/>
              </a:rPr>
              <a:t> in </a:t>
            </a:r>
            <a:r>
              <a:rPr lang="en-US" altLang="zh-TW" sz="2400" b="1" i="1" kern="0" dirty="0">
                <a:solidFill>
                  <a:srgbClr val="0000FF"/>
                </a:solidFill>
                <a:latin typeface="Times New Roman" panose="02020603050405020304" pitchFamily="18" charset="0"/>
                <a:ea typeface="MT2MIT"/>
                <a:cs typeface="Times New Roman" panose="02020603050405020304" pitchFamily="18" charset="0"/>
              </a:rPr>
              <a:t>G</a:t>
            </a:r>
            <a:r>
              <a:rPr lang="en-US" altLang="zh-TW" sz="2400" b="1" i="1" kern="0" baseline="-25000" dirty="0">
                <a:solidFill>
                  <a:srgbClr val="0000FF"/>
                </a:solidFill>
                <a:latin typeface="Times New Roman" panose="02020603050405020304" pitchFamily="18" charset="0"/>
                <a:ea typeface="MT2MIS"/>
                <a:cs typeface="Times New Roman" panose="02020603050405020304" pitchFamily="18" charset="0"/>
              </a:rPr>
              <a:t>f</a:t>
            </a:r>
            <a:r>
              <a:rPr lang="en-US" altLang="zh-TW" sz="2400" kern="0" dirty="0">
                <a:latin typeface="Times New Roman" panose="02020603050405020304" pitchFamily="18" charset="0"/>
                <a:ea typeface="MT2MIS"/>
                <a:cs typeface="Times New Roman" panose="02020603050405020304" pitchFamily="18" charset="0"/>
              </a:rPr>
              <a:t> </a:t>
            </a:r>
            <a:r>
              <a:rPr lang="en-US" altLang="zh-TW" sz="2400" kern="0" dirty="0">
                <a:latin typeface="Times New Roman" panose="02020603050405020304" pitchFamily="18" charset="0"/>
                <a:cs typeface="Times New Roman" panose="02020603050405020304" pitchFamily="18" charset="0"/>
              </a:rPr>
              <a:t>.</a:t>
            </a:r>
            <a:endParaRPr lang="zh-TW" altLang="zh-TW"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324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Residual networks</a:t>
            </a:r>
            <a:endParaRPr lang="zh-TW" altLang="en-US" sz="3600" dirty="0"/>
          </a:p>
        </p:txBody>
      </p:sp>
      <p:sp>
        <p:nvSpPr>
          <p:cNvPr id="3" name="內容版面配置區 2"/>
          <p:cNvSpPr>
            <a:spLocks noGrp="1"/>
          </p:cNvSpPr>
          <p:nvPr>
            <p:ph idx="1"/>
          </p:nvPr>
        </p:nvSpPr>
        <p:spPr>
          <a:xfrm>
            <a:off x="228600" y="1143000"/>
            <a:ext cx="8686800" cy="4525963"/>
          </a:xfrm>
        </p:spPr>
        <p:txBody>
          <a:bodyPr/>
          <a:lstStyle/>
          <a:p>
            <a:pPr marL="0" indent="0">
              <a:buNone/>
            </a:pPr>
            <a:r>
              <a:rPr lang="en-US" altLang="zh-TW" sz="2400" dirty="0">
                <a:latin typeface="Times New Roman" panose="02020603050405020304" pitchFamily="18" charset="0"/>
                <a:cs typeface="Times New Roman" panose="02020603050405020304" pitchFamily="18" charset="0"/>
              </a:rPr>
              <a:t>The residual network </a:t>
            </a:r>
            <a:r>
              <a:rPr lang="en-US" altLang="zh-TW" sz="2400" b="1" i="1" dirty="0">
                <a:solidFill>
                  <a:srgbClr val="FF0000"/>
                </a:solidFill>
                <a:latin typeface="Times New Roman" panose="02020603050405020304" pitchFamily="18" charset="0"/>
                <a:cs typeface="Times New Roman" panose="02020603050405020304" pitchFamily="18" charset="0"/>
              </a:rPr>
              <a:t>G</a:t>
            </a:r>
            <a:r>
              <a:rPr lang="en-US" altLang="zh-TW" sz="2400" b="1" i="1" baseline="-25000" dirty="0">
                <a:solidFill>
                  <a:srgbClr val="FF0000"/>
                </a:solidFill>
                <a:latin typeface="Times New Roman" panose="02020603050405020304" pitchFamily="18" charset="0"/>
                <a:cs typeface="Times New Roman" panose="02020603050405020304" pitchFamily="18" charset="0"/>
              </a:rPr>
              <a:t>f</a:t>
            </a:r>
            <a:r>
              <a:rPr lang="en-US" altLang="zh-TW" sz="2400" dirty="0">
                <a:solidFill>
                  <a:srgbClr val="FF0000"/>
                </a:solidFill>
                <a:latin typeface="Times New Roman" panose="02020603050405020304" pitchFamily="18" charset="0"/>
                <a:cs typeface="Times New Roman" panose="02020603050405020304" pitchFamily="18" charset="0"/>
              </a:rPr>
              <a:t> may also contain edges that are not in </a:t>
            </a:r>
            <a:r>
              <a:rPr lang="en-US" altLang="zh-TW" sz="2400" b="1" i="1" dirty="0">
                <a:solidFill>
                  <a:srgbClr val="FF0000"/>
                </a:solidFill>
                <a:latin typeface="Times New Roman" panose="02020603050405020304" pitchFamily="18" charset="0"/>
                <a:cs typeface="Times New Roman" panose="02020603050405020304" pitchFamily="18" charset="0"/>
              </a:rPr>
              <a:t>G</a:t>
            </a:r>
            <a:r>
              <a:rPr lang="en-US" altLang="zh-TW" sz="2400" dirty="0">
                <a:latin typeface="Times New Roman" panose="02020603050405020304" pitchFamily="18" charset="0"/>
                <a:cs typeface="Times New Roman" panose="02020603050405020304" pitchFamily="18" charset="0"/>
              </a:rPr>
              <a:t>, however. </a:t>
            </a:r>
          </a:p>
          <a:p>
            <a:pPr marL="0" indent="0">
              <a:buNone/>
            </a:pPr>
            <a:r>
              <a:rPr lang="en-US" altLang="zh-TW" sz="2400" dirty="0">
                <a:latin typeface="Times New Roman" panose="02020603050405020304" pitchFamily="18" charset="0"/>
                <a:cs typeface="Times New Roman" panose="02020603050405020304" pitchFamily="18" charset="0"/>
              </a:rPr>
              <a:t>As an algorithm manipulates the flow, with </a:t>
            </a:r>
            <a:r>
              <a:rPr lang="en-US" altLang="zh-TW" sz="2400" b="1" dirty="0">
                <a:solidFill>
                  <a:srgbClr val="0000FF"/>
                </a:solidFill>
                <a:latin typeface="Times New Roman" panose="02020603050405020304" pitchFamily="18" charset="0"/>
                <a:cs typeface="Times New Roman" panose="02020603050405020304" pitchFamily="18" charset="0"/>
              </a:rPr>
              <a:t>the goal of increasing the total flow</a:t>
            </a:r>
            <a:r>
              <a:rPr lang="en-US" altLang="zh-TW" sz="2400" dirty="0">
                <a:latin typeface="Times New Roman" panose="02020603050405020304" pitchFamily="18" charset="0"/>
                <a:cs typeface="Times New Roman" panose="02020603050405020304" pitchFamily="18" charset="0"/>
              </a:rPr>
              <a:t>, it might need to </a:t>
            </a:r>
            <a:r>
              <a:rPr lang="en-US" altLang="zh-TW" sz="2400" b="1" dirty="0">
                <a:solidFill>
                  <a:srgbClr val="FF0000"/>
                </a:solidFill>
                <a:latin typeface="Times New Roman" panose="02020603050405020304" pitchFamily="18" charset="0"/>
                <a:cs typeface="Times New Roman" panose="02020603050405020304" pitchFamily="18" charset="0"/>
              </a:rPr>
              <a:t>decrease</a:t>
            </a:r>
            <a:r>
              <a:rPr lang="en-US" altLang="zh-TW" sz="2400" dirty="0">
                <a:solidFill>
                  <a:srgbClr val="FF0000"/>
                </a:solidFill>
                <a:latin typeface="Times New Roman" panose="02020603050405020304" pitchFamily="18" charset="0"/>
                <a:cs typeface="Times New Roman" panose="02020603050405020304" pitchFamily="18" charset="0"/>
              </a:rPr>
              <a:t> the flow on a particular edge</a:t>
            </a:r>
            <a:r>
              <a:rPr lang="en-US" altLang="zh-TW" sz="2400" dirty="0">
                <a:latin typeface="Times New Roman" panose="02020603050405020304" pitchFamily="18" charset="0"/>
                <a:cs typeface="Times New Roman" panose="02020603050405020304" pitchFamily="18" charset="0"/>
              </a:rPr>
              <a:t>. </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In order to represent a possible </a:t>
            </a:r>
            <a:r>
              <a:rPr lang="en-US" altLang="zh-TW" sz="2000" b="1" dirty="0">
                <a:solidFill>
                  <a:srgbClr val="FF0000"/>
                </a:solidFill>
                <a:latin typeface="Times New Roman" panose="02020603050405020304" pitchFamily="18" charset="0"/>
                <a:cs typeface="Times New Roman" panose="02020603050405020304" pitchFamily="18" charset="0"/>
              </a:rPr>
              <a:t>decrease</a:t>
            </a:r>
            <a:r>
              <a:rPr lang="en-US" altLang="zh-TW" sz="2000" dirty="0">
                <a:latin typeface="Times New Roman" panose="02020603050405020304" pitchFamily="18" charset="0"/>
                <a:cs typeface="Times New Roman" panose="02020603050405020304" pitchFamily="18" charset="0"/>
              </a:rPr>
              <a:t> of a positive flow </a:t>
            </a:r>
            <a:r>
              <a:rPr lang="en-US" altLang="zh-TW" sz="2000" b="1" i="1" dirty="0">
                <a:solidFill>
                  <a:srgbClr val="0000FF"/>
                </a:solidFill>
                <a:latin typeface="Times New Roman" panose="02020603050405020304" pitchFamily="18" charset="0"/>
                <a:cs typeface="Times New Roman" panose="02020603050405020304" pitchFamily="18" charset="0"/>
              </a:rPr>
              <a:t>f</a:t>
            </a:r>
            <a:r>
              <a:rPr lang="en-US" altLang="zh-TW" sz="2000" dirty="0">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u</a:t>
            </a:r>
            <a:r>
              <a:rPr lang="en-US" altLang="zh-TW" sz="2000" dirty="0" err="1">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v</a:t>
            </a:r>
            <a:r>
              <a:rPr lang="en-US" altLang="zh-TW" sz="2000"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on an edge in </a:t>
            </a:r>
            <a:r>
              <a:rPr lang="en-US" altLang="zh-TW" sz="2000" b="1" i="1" dirty="0">
                <a:solidFill>
                  <a:srgbClr val="0000FF"/>
                </a:solidFill>
                <a:latin typeface="Times New Roman" panose="02020603050405020304" pitchFamily="18" charset="0"/>
                <a:cs typeface="Times New Roman" panose="02020603050405020304" pitchFamily="18" charset="0"/>
              </a:rPr>
              <a:t>G</a:t>
            </a:r>
            <a:r>
              <a:rPr lang="en-US" altLang="zh-TW" sz="2000" dirty="0">
                <a:latin typeface="Times New Roman" panose="02020603050405020304" pitchFamily="18" charset="0"/>
                <a:cs typeface="Times New Roman" panose="02020603050405020304" pitchFamily="18" charset="0"/>
              </a:rPr>
              <a:t>, we place an edge </a:t>
            </a:r>
            <a:r>
              <a:rPr lang="en-US" altLang="zh-TW" sz="2000" b="1" dirty="0">
                <a:solidFill>
                  <a:srgbClr val="FF0000"/>
                </a:solidFill>
                <a:latin typeface="Times New Roman" panose="02020603050405020304" pitchFamily="18" charset="0"/>
                <a:cs typeface="Times New Roman" panose="02020603050405020304" pitchFamily="18" charset="0"/>
              </a:rPr>
              <a:t>(</a:t>
            </a:r>
            <a:r>
              <a:rPr lang="en-US" altLang="zh-TW" sz="2000" b="1" i="1" dirty="0" err="1">
                <a:solidFill>
                  <a:srgbClr val="FF0000"/>
                </a:solidFill>
                <a:latin typeface="Times New Roman" panose="02020603050405020304" pitchFamily="18" charset="0"/>
                <a:cs typeface="Times New Roman" panose="02020603050405020304" pitchFamily="18" charset="0"/>
              </a:rPr>
              <a:t>v</a:t>
            </a:r>
            <a:r>
              <a:rPr lang="en-US" altLang="zh-TW" sz="2000" b="1" dirty="0" err="1">
                <a:solidFill>
                  <a:srgbClr val="FF0000"/>
                </a:solidFill>
                <a:latin typeface="Times New Roman" panose="02020603050405020304" pitchFamily="18" charset="0"/>
                <a:cs typeface="Times New Roman" panose="02020603050405020304" pitchFamily="18" charset="0"/>
              </a:rPr>
              <a:t>,</a:t>
            </a:r>
            <a:r>
              <a:rPr lang="en-US" altLang="zh-TW" sz="2000" b="1" i="1" dirty="0" err="1">
                <a:solidFill>
                  <a:srgbClr val="FF0000"/>
                </a:solidFill>
                <a:latin typeface="Times New Roman" panose="02020603050405020304" pitchFamily="18" charset="0"/>
                <a:cs typeface="Times New Roman" panose="02020603050405020304" pitchFamily="18" charset="0"/>
              </a:rPr>
              <a:t>u</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into </a:t>
            </a:r>
            <a:r>
              <a:rPr lang="en-US" altLang="zh-TW" sz="2000" b="1" i="1" dirty="0">
                <a:solidFill>
                  <a:srgbClr val="0000FF"/>
                </a:solidFill>
                <a:latin typeface="Times New Roman" panose="02020603050405020304" pitchFamily="18" charset="0"/>
                <a:cs typeface="Times New Roman" panose="02020603050405020304" pitchFamily="18" charset="0"/>
              </a:rPr>
              <a:t>G</a:t>
            </a:r>
            <a:r>
              <a:rPr lang="en-US" altLang="zh-TW" sz="2000" b="1" i="1" baseline="-25000" dirty="0">
                <a:solidFill>
                  <a:srgbClr val="0000FF"/>
                </a:solidFill>
                <a:latin typeface="Times New Roman" panose="02020603050405020304" pitchFamily="18" charset="0"/>
                <a:cs typeface="Times New Roman" panose="02020603050405020304" pitchFamily="18" charset="0"/>
              </a:rPr>
              <a:t>f</a:t>
            </a:r>
            <a:r>
              <a:rPr lang="en-US" altLang="zh-TW" sz="2000"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with residual capacity </a:t>
            </a:r>
            <a:r>
              <a:rPr lang="en-US" altLang="zh-TW" sz="2000" b="1" i="1" dirty="0" err="1">
                <a:solidFill>
                  <a:srgbClr val="FF0000"/>
                </a:solidFill>
                <a:latin typeface="Times New Roman" panose="02020603050405020304" pitchFamily="18" charset="0"/>
                <a:cs typeface="Times New Roman" panose="02020603050405020304" pitchFamily="18" charset="0"/>
              </a:rPr>
              <a:t>c</a:t>
            </a:r>
            <a:r>
              <a:rPr lang="en-US" altLang="zh-TW" sz="2000" b="1" i="1" baseline="-25000" dirty="0" err="1">
                <a:solidFill>
                  <a:srgbClr val="FF0000"/>
                </a:solidFill>
                <a:latin typeface="Times New Roman" panose="02020603050405020304" pitchFamily="18" charset="0"/>
                <a:cs typeface="Times New Roman" panose="02020603050405020304" pitchFamily="18" charset="0"/>
              </a:rPr>
              <a:t>f</a:t>
            </a:r>
            <a:r>
              <a:rPr lang="en-US" altLang="zh-TW" sz="2000" dirty="0">
                <a:solidFill>
                  <a:srgbClr val="FF0000"/>
                </a:solidFill>
                <a:latin typeface="Times New Roman" panose="02020603050405020304" pitchFamily="18" charset="0"/>
                <a:cs typeface="Times New Roman" panose="02020603050405020304" pitchFamily="18" charset="0"/>
              </a:rPr>
              <a:t> (</a:t>
            </a:r>
            <a:r>
              <a:rPr lang="en-US" altLang="zh-TW" sz="2000" b="1" i="1" dirty="0" err="1">
                <a:solidFill>
                  <a:srgbClr val="FF0000"/>
                </a:solidFill>
                <a:latin typeface="Times New Roman" panose="02020603050405020304" pitchFamily="18" charset="0"/>
                <a:cs typeface="Times New Roman" panose="02020603050405020304" pitchFamily="18" charset="0"/>
              </a:rPr>
              <a:t>v,u</a:t>
            </a:r>
            <a:r>
              <a:rPr lang="en-US" altLang="zh-TW" sz="2000" dirty="0">
                <a:solidFill>
                  <a:srgbClr val="FF0000"/>
                </a:solidFill>
                <a:latin typeface="Times New Roman" panose="02020603050405020304" pitchFamily="18" charset="0"/>
                <a:cs typeface="Times New Roman" panose="02020603050405020304" pitchFamily="18" charset="0"/>
              </a:rPr>
              <a:t>)= </a:t>
            </a:r>
            <a:r>
              <a:rPr lang="en-US" altLang="zh-TW" sz="2000" b="1" i="1" dirty="0">
                <a:solidFill>
                  <a:srgbClr val="FF0000"/>
                </a:solidFill>
                <a:latin typeface="Times New Roman" panose="02020603050405020304" pitchFamily="18" charset="0"/>
                <a:cs typeface="Times New Roman" panose="02020603050405020304" pitchFamily="18" charset="0"/>
              </a:rPr>
              <a:t>f</a:t>
            </a:r>
            <a:r>
              <a:rPr lang="en-US" altLang="zh-TW" sz="2000" dirty="0">
                <a:solidFill>
                  <a:srgbClr val="FF0000"/>
                </a:solidFill>
                <a:latin typeface="Times New Roman" panose="02020603050405020304" pitchFamily="18" charset="0"/>
                <a:cs typeface="Times New Roman" panose="02020603050405020304" pitchFamily="18" charset="0"/>
              </a:rPr>
              <a:t>(</a:t>
            </a:r>
            <a:r>
              <a:rPr lang="en-US" altLang="zh-TW" sz="2000" b="1" i="1" dirty="0" err="1">
                <a:solidFill>
                  <a:srgbClr val="FF0000"/>
                </a:solidFill>
                <a:latin typeface="Times New Roman" panose="02020603050405020304" pitchFamily="18" charset="0"/>
                <a:cs typeface="Times New Roman" panose="02020603050405020304" pitchFamily="18" charset="0"/>
              </a:rPr>
              <a:t>u</a:t>
            </a:r>
            <a:r>
              <a:rPr lang="en-US" altLang="zh-TW" sz="2000" dirty="0" err="1">
                <a:solidFill>
                  <a:srgbClr val="FF0000"/>
                </a:solidFill>
                <a:latin typeface="Times New Roman" panose="02020603050405020304" pitchFamily="18" charset="0"/>
                <a:cs typeface="Times New Roman" panose="02020603050405020304" pitchFamily="18" charset="0"/>
              </a:rPr>
              <a:t>,</a:t>
            </a:r>
            <a:r>
              <a:rPr lang="en-US" altLang="zh-TW" sz="2000" b="1" i="1" dirty="0" err="1">
                <a:solidFill>
                  <a:srgbClr val="FF0000"/>
                </a:solidFill>
                <a:latin typeface="Times New Roman" panose="02020603050405020304" pitchFamily="18" charset="0"/>
                <a:cs typeface="Times New Roman" panose="02020603050405020304" pitchFamily="18" charset="0"/>
              </a:rPr>
              <a:t>v</a:t>
            </a:r>
            <a:r>
              <a:rPr lang="en-US" altLang="zh-TW" sz="2000" dirty="0">
                <a:solidFill>
                  <a:srgbClr val="FF0000"/>
                </a:solidFill>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—that is, an edge that can admit flow in the</a:t>
            </a:r>
            <a:r>
              <a:rPr lang="en-US" altLang="zh-TW" sz="2000" dirty="0">
                <a:solidFill>
                  <a:srgbClr val="FF0000"/>
                </a:solidFill>
                <a:latin typeface="Times New Roman" panose="02020603050405020304" pitchFamily="18" charset="0"/>
                <a:cs typeface="Times New Roman" panose="02020603050405020304" pitchFamily="18" charset="0"/>
              </a:rPr>
              <a:t> opposite direction</a:t>
            </a:r>
            <a:r>
              <a:rPr lang="en-US" altLang="zh-TW" sz="2000" dirty="0">
                <a:latin typeface="Times New Roman" panose="02020603050405020304" pitchFamily="18" charset="0"/>
                <a:cs typeface="Times New Roman" panose="02020603050405020304" pitchFamily="18" charset="0"/>
              </a:rPr>
              <a:t> to </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u</a:t>
            </a:r>
            <a:r>
              <a:rPr lang="en-US" altLang="zh-TW" sz="2000" b="1" dirty="0" err="1">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v</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most </a:t>
            </a:r>
            <a:r>
              <a:rPr lang="en-US" altLang="zh-TW" sz="2000" b="1" dirty="0">
                <a:solidFill>
                  <a:srgbClr val="FF0000"/>
                </a:solidFill>
                <a:latin typeface="Times New Roman" panose="02020603050405020304" pitchFamily="18" charset="0"/>
                <a:cs typeface="Times New Roman" panose="02020603050405020304" pitchFamily="18" charset="0"/>
              </a:rPr>
              <a:t>canceling</a:t>
            </a:r>
            <a:r>
              <a:rPr lang="en-US" altLang="zh-TW" sz="2000" dirty="0">
                <a:latin typeface="Times New Roman" panose="02020603050405020304" pitchFamily="18" charset="0"/>
                <a:cs typeface="Times New Roman" panose="02020603050405020304" pitchFamily="18" charset="0"/>
              </a:rPr>
              <a:t> out the flow on </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u</a:t>
            </a:r>
            <a:r>
              <a:rPr lang="en-US" altLang="zh-TW" sz="2000" b="1" dirty="0" err="1">
                <a:solidFill>
                  <a:srgbClr val="0000FF"/>
                </a:solidFill>
                <a:latin typeface="Times New Roman" panose="02020603050405020304" pitchFamily="18" charset="0"/>
                <a:cs typeface="Times New Roman" panose="02020603050405020304" pitchFamily="18" charset="0"/>
              </a:rPr>
              <a:t>,</a:t>
            </a:r>
            <a:r>
              <a:rPr lang="en-US" altLang="zh-TW" sz="2000" b="1" i="1" dirty="0" err="1">
                <a:solidFill>
                  <a:srgbClr val="0000FF"/>
                </a:solidFill>
                <a:latin typeface="Times New Roman" panose="02020603050405020304" pitchFamily="18" charset="0"/>
                <a:cs typeface="Times New Roman" panose="02020603050405020304" pitchFamily="18" charset="0"/>
              </a:rPr>
              <a:t>v</a:t>
            </a:r>
            <a:r>
              <a:rPr lang="en-US" altLang="zh-TW" sz="2000" b="1" dirty="0">
                <a:solidFill>
                  <a:srgbClr val="0000FF"/>
                </a:solidFill>
                <a:latin typeface="Times New Roman" panose="02020603050405020304" pitchFamily="18" charset="0"/>
                <a:cs typeface="Times New Roman" panose="02020603050405020304" pitchFamily="18" charset="0"/>
              </a:rPr>
              <a:t>). </a:t>
            </a:r>
          </a:p>
          <a:p>
            <a:pPr marL="0" indent="0">
              <a:buNone/>
            </a:pPr>
            <a:endParaRPr lang="en-US" altLang="zh-TW" sz="2000" b="1" dirty="0">
              <a:solidFill>
                <a:srgbClr val="0000FF"/>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These </a:t>
            </a:r>
            <a:r>
              <a:rPr lang="en-US" altLang="zh-TW" sz="2000" b="1" dirty="0">
                <a:solidFill>
                  <a:srgbClr val="FF0000"/>
                </a:solidFill>
                <a:latin typeface="Times New Roman" panose="02020603050405020304" pitchFamily="18" charset="0"/>
                <a:cs typeface="Times New Roman" panose="02020603050405020304" pitchFamily="18" charset="0"/>
              </a:rPr>
              <a:t>reverse edges </a:t>
            </a:r>
            <a:r>
              <a:rPr lang="en-US" altLang="zh-TW" sz="2000" dirty="0">
                <a:latin typeface="Times New Roman" panose="02020603050405020304" pitchFamily="18" charset="0"/>
                <a:cs typeface="Times New Roman" panose="02020603050405020304" pitchFamily="18" charset="0"/>
              </a:rPr>
              <a:t>in the residual network allow an algorithm to </a:t>
            </a:r>
            <a:r>
              <a:rPr lang="en-US" altLang="zh-TW" sz="2000" b="1" dirty="0">
                <a:solidFill>
                  <a:srgbClr val="FF0000"/>
                </a:solidFill>
                <a:latin typeface="Times New Roman" panose="02020603050405020304" pitchFamily="18" charset="0"/>
                <a:cs typeface="Times New Roman" panose="02020603050405020304" pitchFamily="18" charset="0"/>
              </a:rPr>
              <a:t>send back flow </a:t>
            </a:r>
            <a:r>
              <a:rPr lang="en-US" altLang="zh-TW" sz="2000" dirty="0">
                <a:latin typeface="Times New Roman" panose="02020603050405020304" pitchFamily="18" charset="0"/>
                <a:cs typeface="Times New Roman" panose="02020603050405020304" pitchFamily="18" charset="0"/>
              </a:rPr>
              <a:t>it has already sent along an edge. </a:t>
            </a:r>
            <a:r>
              <a:rPr lang="en-US" altLang="zh-TW" sz="2000" dirty="0">
                <a:solidFill>
                  <a:srgbClr val="FF0000"/>
                </a:solidFill>
                <a:latin typeface="Times New Roman" panose="02020603050405020304" pitchFamily="18" charset="0"/>
                <a:cs typeface="Times New Roman" panose="02020603050405020304" pitchFamily="18" charset="0"/>
              </a:rPr>
              <a:t>Sending flow back along an edge is equivalent to decreasing the flow on the edge, which is a necessary operation in many algorithms.</a:t>
            </a:r>
            <a:endParaRPr lang="zh-TW" altLang="zh-TW" sz="2000" dirty="0">
              <a:solidFill>
                <a:srgbClr val="FF0000"/>
              </a:solidFill>
              <a:latin typeface="Times New Roman" panose="02020603050405020304" pitchFamily="18" charset="0"/>
              <a:cs typeface="Times New Roman" panose="02020603050405020304" pitchFamily="18" charset="0"/>
            </a:endParaRPr>
          </a:p>
          <a:p>
            <a:pPr marL="0" indent="0">
              <a:buNone/>
            </a:pPr>
            <a:endParaRPr lang="zh-TW" altLang="en-US" sz="2400"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22</a:t>
            </a:fld>
            <a:endParaRPr lang="en-US" altLang="zh-TW"/>
          </a:p>
        </p:txBody>
      </p:sp>
    </p:spTree>
    <p:extLst>
      <p:ext uri="{BB962C8B-B14F-4D97-AF65-F5344CB8AC3E}">
        <p14:creationId xmlns:p14="http://schemas.microsoft.com/office/powerpoint/2010/main" val="310314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Residual capacity</a:t>
            </a:r>
            <a:endParaRPr lang="zh-TW" altLang="en-US" sz="3600" dirty="0"/>
          </a:p>
        </p:txBody>
      </p:sp>
      <p:sp>
        <p:nvSpPr>
          <p:cNvPr id="3" name="內容版面配置區 2"/>
          <p:cNvSpPr>
            <a:spLocks noGrp="1"/>
          </p:cNvSpPr>
          <p:nvPr>
            <p:ph idx="1"/>
          </p:nvPr>
        </p:nvSpPr>
        <p:spPr>
          <a:xfrm>
            <a:off x="228600" y="1143000"/>
            <a:ext cx="8686800" cy="5334000"/>
          </a:xfrm>
        </p:spPr>
        <p:txBody>
          <a:bodyPr/>
          <a:lstStyle/>
          <a:p>
            <a:pPr algn="just"/>
            <a:r>
              <a:rPr lang="en-US" altLang="zh-TW" sz="2800" dirty="0">
                <a:latin typeface="Times New Roman" panose="02020603050405020304" pitchFamily="18" charset="0"/>
                <a:cs typeface="Times New Roman" panose="02020603050405020304" pitchFamily="18" charset="0"/>
              </a:rPr>
              <a:t>More formally, suppose that we have a flow network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E</a:t>
            </a:r>
            <a:r>
              <a:rPr lang="en-US" altLang="zh-TW" sz="2800"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with source </a:t>
            </a:r>
            <a:r>
              <a:rPr lang="en-US" altLang="zh-TW" sz="2800" b="1" i="1" dirty="0">
                <a:solidFill>
                  <a:srgbClr val="0000FF"/>
                </a:solidFill>
                <a:latin typeface="Times New Roman" panose="02020603050405020304" pitchFamily="18" charset="0"/>
                <a:cs typeface="Times New Roman" panose="02020603050405020304" pitchFamily="18" charset="0"/>
              </a:rPr>
              <a:t>s</a:t>
            </a:r>
            <a:r>
              <a:rPr lang="en-US" altLang="zh-TW" sz="2800" dirty="0">
                <a:latin typeface="Times New Roman" panose="02020603050405020304" pitchFamily="18" charset="0"/>
                <a:cs typeface="Times New Roman" panose="02020603050405020304" pitchFamily="18" charset="0"/>
              </a:rPr>
              <a:t> and sink </a:t>
            </a:r>
            <a:r>
              <a:rPr lang="en-US" altLang="zh-TW" sz="2800" b="1" i="1" dirty="0">
                <a:solidFill>
                  <a:srgbClr val="0000FF"/>
                </a:solidFill>
                <a:latin typeface="Times New Roman" panose="02020603050405020304" pitchFamily="18" charset="0"/>
                <a:cs typeface="Times New Roman" panose="02020603050405020304" pitchFamily="18" charset="0"/>
              </a:rPr>
              <a:t>t</a:t>
            </a:r>
            <a:r>
              <a:rPr lang="en-US" altLang="zh-TW" sz="2800" dirty="0">
                <a:latin typeface="Times New Roman" panose="02020603050405020304" pitchFamily="18" charset="0"/>
                <a:cs typeface="Times New Roman" panose="02020603050405020304" pitchFamily="18" charset="0"/>
              </a:rPr>
              <a:t>. Let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be a flow in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latin typeface="Times New Roman" panose="02020603050405020304" pitchFamily="18" charset="0"/>
                <a:cs typeface="Times New Roman" panose="02020603050405020304" pitchFamily="18" charset="0"/>
              </a:rPr>
              <a:t>, and consider a pair of vertices </a:t>
            </a:r>
            <a:r>
              <a:rPr lang="en-US" altLang="zh-TW" sz="2800" b="1" i="1" dirty="0" err="1">
                <a:solidFill>
                  <a:srgbClr val="0000FF"/>
                </a:solidFill>
                <a:latin typeface="Times New Roman" panose="02020603050405020304" pitchFamily="18" charset="0"/>
                <a:cs typeface="Times New Roman" panose="02020603050405020304" pitchFamily="18" charset="0"/>
              </a:rPr>
              <a:t>u</a:t>
            </a:r>
            <a:r>
              <a:rPr lang="en-US" altLang="zh-TW" sz="2800" dirty="0" err="1">
                <a:latin typeface="Times New Roman" panose="02020603050405020304" pitchFamily="18" charset="0"/>
                <a:cs typeface="Times New Roman" panose="02020603050405020304" pitchFamily="18" charset="0"/>
              </a:rPr>
              <a:t>,</a:t>
            </a:r>
            <a:r>
              <a:rPr lang="en-US" altLang="zh-TW" sz="2800" b="1" i="1" dirty="0" err="1">
                <a:solidFill>
                  <a:srgbClr val="0000FF"/>
                </a:solidFill>
                <a:latin typeface="Times New Roman" panose="02020603050405020304" pitchFamily="18" charset="0"/>
                <a:cs typeface="Times New Roman" panose="02020603050405020304" pitchFamily="18" charset="0"/>
              </a:rPr>
              <a:t>v</a:t>
            </a:r>
            <a:r>
              <a:rPr lang="en-US" altLang="zh-TW" sz="2800"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dirty="0">
                <a:latin typeface="Times New Roman" panose="02020603050405020304" pitchFamily="18" charset="0"/>
                <a:cs typeface="Times New Roman" panose="02020603050405020304" pitchFamily="18" charset="0"/>
              </a:rPr>
              <a:t>. We define the </a:t>
            </a:r>
            <a:r>
              <a:rPr lang="en-US" altLang="zh-TW" sz="2800" b="1" i="1" dirty="0">
                <a:solidFill>
                  <a:srgbClr val="0000FF"/>
                </a:solidFill>
                <a:latin typeface="Times New Roman" panose="02020603050405020304" pitchFamily="18" charset="0"/>
                <a:cs typeface="Times New Roman" panose="02020603050405020304" pitchFamily="18" charset="0"/>
              </a:rPr>
              <a:t>residual capacity</a:t>
            </a:r>
            <a:r>
              <a:rPr lang="en-US" altLang="zh-TW" sz="2800" dirty="0">
                <a:solidFill>
                  <a:srgbClr val="0000FF"/>
                </a:solidFill>
                <a:latin typeface="Times New Roman" panose="02020603050405020304" pitchFamily="18" charset="0"/>
                <a:cs typeface="Times New Roman" panose="02020603050405020304" pitchFamily="18" charset="0"/>
              </a:rPr>
              <a:t> </a:t>
            </a:r>
            <a:r>
              <a:rPr lang="en-US" altLang="zh-TW" sz="2800" b="1" i="1" dirty="0" err="1">
                <a:solidFill>
                  <a:srgbClr val="0000FF"/>
                </a:solidFill>
                <a:latin typeface="Times New Roman" panose="02020603050405020304" pitchFamily="18" charset="0"/>
                <a:cs typeface="Times New Roman" panose="02020603050405020304" pitchFamily="18" charset="0"/>
              </a:rPr>
              <a:t>c</a:t>
            </a:r>
            <a:r>
              <a:rPr lang="en-US" altLang="zh-TW" sz="2800" b="1" i="1" baseline="-25000" dirty="0" err="1">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a:t>
            </a:r>
            <a:r>
              <a:rPr lang="en-US" altLang="zh-TW" sz="2800" b="1" i="1" dirty="0" err="1">
                <a:solidFill>
                  <a:srgbClr val="0000FF"/>
                </a:solidFill>
                <a:latin typeface="Times New Roman" panose="02020603050405020304" pitchFamily="18" charset="0"/>
                <a:cs typeface="Times New Roman" panose="02020603050405020304" pitchFamily="18" charset="0"/>
              </a:rPr>
              <a:t>v,u</a:t>
            </a:r>
            <a:r>
              <a:rPr lang="en-US" altLang="zh-TW" sz="2800" dirty="0">
                <a:latin typeface="Times New Roman" panose="02020603050405020304" pitchFamily="18" charset="0"/>
                <a:cs typeface="Times New Roman" panose="02020603050405020304" pitchFamily="18" charset="0"/>
              </a:rPr>
              <a:t>) by</a:t>
            </a:r>
          </a:p>
          <a:p>
            <a:pPr algn="just"/>
            <a:endParaRPr lang="en-US" altLang="zh-TW" sz="2800" dirty="0">
              <a:latin typeface="Times New Roman" panose="02020603050405020304" pitchFamily="18" charset="0"/>
              <a:cs typeface="Times New Roman" panose="02020603050405020304" pitchFamily="18" charset="0"/>
            </a:endParaRPr>
          </a:p>
          <a:p>
            <a:pPr algn="just"/>
            <a:endParaRPr lang="en-US" altLang="zh-TW" sz="2800" dirty="0">
              <a:latin typeface="Times New Roman" panose="02020603050405020304" pitchFamily="18" charset="0"/>
              <a:cs typeface="Times New Roman" panose="02020603050405020304" pitchFamily="18" charset="0"/>
            </a:endParaRPr>
          </a:p>
          <a:p>
            <a:pPr algn="just"/>
            <a:endParaRPr lang="en-US" altLang="zh-TW" sz="2800" dirty="0">
              <a:latin typeface="Times New Roman" panose="02020603050405020304" pitchFamily="18" charset="0"/>
              <a:cs typeface="Times New Roman" panose="02020603050405020304" pitchFamily="18" charset="0"/>
            </a:endParaRPr>
          </a:p>
          <a:p>
            <a:pPr algn="just"/>
            <a:endParaRPr lang="en-US" altLang="zh-TW" sz="2800" dirty="0">
              <a:latin typeface="Times New Roman" panose="02020603050405020304" pitchFamily="18" charset="0"/>
              <a:cs typeface="Times New Roman" panose="02020603050405020304" pitchFamily="18" charset="0"/>
            </a:endParaRPr>
          </a:p>
          <a:p>
            <a:pPr algn="just"/>
            <a:r>
              <a:rPr lang="en-US" altLang="zh-TW" sz="2400" dirty="0">
                <a:latin typeface="Times New Roman" panose="02020603050405020304" pitchFamily="18" charset="0"/>
                <a:cs typeface="Times New Roman" panose="02020603050405020304" pitchFamily="18" charset="0"/>
              </a:rPr>
              <a:t>Because of our assumption that </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i="1" dirty="0" err="1">
                <a:solidFill>
                  <a:srgbClr val="0000FF"/>
                </a:solidFill>
                <a:latin typeface="Times New Roman" panose="02020603050405020304" pitchFamily="18" charset="0"/>
                <a:cs typeface="Times New Roman" panose="02020603050405020304" pitchFamily="18" charset="0"/>
              </a:rPr>
              <a:t>u</a:t>
            </a:r>
            <a:r>
              <a:rPr lang="en-US" altLang="zh-TW" sz="2400" b="1" dirty="0" err="1">
                <a:solidFill>
                  <a:srgbClr val="0000FF"/>
                </a:solidFill>
                <a:latin typeface="Times New Roman" panose="02020603050405020304" pitchFamily="18" charset="0"/>
                <a:cs typeface="Times New Roman" panose="02020603050405020304" pitchFamily="18" charset="0"/>
              </a:rPr>
              <a:t>,</a:t>
            </a:r>
            <a:r>
              <a:rPr lang="en-US" altLang="zh-TW" sz="2400" b="1" i="1" dirty="0" err="1">
                <a:solidFill>
                  <a:srgbClr val="0000FF"/>
                </a:solidFill>
                <a:latin typeface="Times New Roman" panose="02020603050405020304" pitchFamily="18" charset="0"/>
                <a:cs typeface="Times New Roman" panose="02020603050405020304" pitchFamily="18" charset="0"/>
              </a:rPr>
              <a:t>v</a:t>
            </a:r>
            <a:r>
              <a:rPr lang="en-US" altLang="zh-TW" sz="2400" b="1" dirty="0">
                <a:solidFill>
                  <a:srgbClr val="0000FF"/>
                </a:solidFill>
                <a:latin typeface="Times New Roman" panose="02020603050405020304" pitchFamily="18" charset="0"/>
                <a:cs typeface="Times New Roman" panose="02020603050405020304" pitchFamily="18" charset="0"/>
              </a:rPr>
              <a:t>)</a:t>
            </a:r>
            <a:r>
              <a:rPr lang="en-US" altLang="zh-TW"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TW" sz="2400" b="1" i="1" dirty="0">
                <a:solidFill>
                  <a:srgbClr val="0000FF"/>
                </a:solidFill>
                <a:latin typeface="Times New Roman" panose="02020603050405020304" pitchFamily="18" charset="0"/>
                <a:cs typeface="Times New Roman" panose="02020603050405020304" pitchFamily="18" charset="0"/>
              </a:rPr>
              <a:t>E</a:t>
            </a:r>
            <a:r>
              <a:rPr lang="en-US" altLang="zh-TW" sz="2400" b="1" dirty="0">
                <a:solidFill>
                  <a:srgbClr val="0000FF"/>
                </a:solidFill>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implies </a:t>
            </a:r>
            <a:r>
              <a:rPr lang="en-US" altLang="zh-TW" sz="2400" b="1" dirty="0">
                <a:solidFill>
                  <a:srgbClr val="FF0000"/>
                </a:solidFill>
                <a:latin typeface="Times New Roman" panose="02020603050405020304" pitchFamily="18" charset="0"/>
                <a:cs typeface="Times New Roman" panose="02020603050405020304" pitchFamily="18" charset="0"/>
              </a:rPr>
              <a:t>(</a:t>
            </a:r>
            <a:r>
              <a:rPr lang="en-US" altLang="zh-TW" sz="2400" b="1" i="1" dirty="0">
                <a:solidFill>
                  <a:srgbClr val="FF0000"/>
                </a:solidFill>
                <a:latin typeface="Times New Roman" panose="02020603050405020304" pitchFamily="18" charset="0"/>
                <a:cs typeface="Times New Roman" panose="02020603050405020304" pitchFamily="18" charset="0"/>
              </a:rPr>
              <a:t>v</a:t>
            </a:r>
            <a:r>
              <a:rPr lang="en-US" altLang="zh-TW" sz="2400" b="1" dirty="0">
                <a:solidFill>
                  <a:srgbClr val="FF0000"/>
                </a:solidFill>
                <a:latin typeface="Times New Roman" panose="02020603050405020304" pitchFamily="18" charset="0"/>
                <a:cs typeface="Times New Roman" panose="02020603050405020304" pitchFamily="18" charset="0"/>
              </a:rPr>
              <a:t>, </a:t>
            </a:r>
            <a:r>
              <a:rPr lang="en-US" altLang="zh-TW" sz="2400" b="1" i="1" dirty="0">
                <a:solidFill>
                  <a:srgbClr val="FF0000"/>
                </a:solidFill>
                <a:latin typeface="Times New Roman" panose="02020603050405020304" pitchFamily="18" charset="0"/>
                <a:cs typeface="Times New Roman" panose="02020603050405020304" pitchFamily="18" charset="0"/>
              </a:rPr>
              <a:t>u</a:t>
            </a:r>
            <a:r>
              <a:rPr lang="en-US" altLang="zh-TW" sz="2400" b="1" dirty="0">
                <a:solidFill>
                  <a:srgbClr val="FF0000"/>
                </a:solidFill>
                <a:latin typeface="Times New Roman" panose="02020603050405020304" pitchFamily="18" charset="0"/>
                <a:cs typeface="Times New Roman" panose="02020603050405020304" pitchFamily="18" charset="0"/>
              </a:rPr>
              <a:t>) </a:t>
            </a:r>
            <a:r>
              <a:rPr lang="en-US" altLang="zh-TW"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TW" sz="2400" b="1" i="1" dirty="0">
                <a:solidFill>
                  <a:srgbClr val="FF0000"/>
                </a:solidFill>
                <a:latin typeface="Times New Roman" panose="02020603050405020304" pitchFamily="18" charset="0"/>
                <a:cs typeface="Times New Roman" panose="02020603050405020304" pitchFamily="18" charset="0"/>
              </a:rPr>
              <a:t>E</a:t>
            </a:r>
            <a:r>
              <a:rPr lang="en-US" altLang="zh-TW" sz="2400" dirty="0">
                <a:latin typeface="Times New Roman" panose="02020603050405020304" pitchFamily="18" charset="0"/>
                <a:cs typeface="Times New Roman" panose="02020603050405020304" pitchFamily="18" charset="0"/>
              </a:rPr>
              <a:t>, exactly one case in equation (26.2) applies to each ordered pair of vertices.</a:t>
            </a:r>
            <a:endParaRPr lang="zh-TW" altLang="zh-TW" sz="2400"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23</a:t>
            </a:fld>
            <a:endParaRPr lang="en-US" altLang="zh-TW"/>
          </a:p>
        </p:txBody>
      </p:sp>
      <p:pic>
        <p:nvPicPr>
          <p:cNvPr id="6" name="圖片 5"/>
          <p:cNvPicPr>
            <a:picLocks noChangeAspect="1"/>
          </p:cNvPicPr>
          <p:nvPr/>
        </p:nvPicPr>
        <p:blipFill>
          <a:blip r:embed="rId2"/>
          <a:stretch>
            <a:fillRect/>
          </a:stretch>
        </p:blipFill>
        <p:spPr>
          <a:xfrm>
            <a:off x="669764" y="3276600"/>
            <a:ext cx="5895975" cy="1409700"/>
          </a:xfrm>
          <a:prstGeom prst="rect">
            <a:avLst/>
          </a:prstGeom>
        </p:spPr>
      </p:pic>
      <p:sp>
        <p:nvSpPr>
          <p:cNvPr id="7" name="矩形 6"/>
          <p:cNvSpPr/>
          <p:nvPr/>
        </p:nvSpPr>
        <p:spPr>
          <a:xfrm>
            <a:off x="6764637" y="3796784"/>
            <a:ext cx="1710725"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26.2)</a:t>
            </a:r>
            <a:endParaRPr lang="zh-TW" alt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19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Residual networks</a:t>
            </a:r>
            <a:endParaRPr lang="zh-TW" altLang="en-US" sz="3600" dirty="0"/>
          </a:p>
        </p:txBody>
      </p:sp>
      <p:sp>
        <p:nvSpPr>
          <p:cNvPr id="3" name="內容版面配置區 2"/>
          <p:cNvSpPr>
            <a:spLocks noGrp="1"/>
          </p:cNvSpPr>
          <p:nvPr>
            <p:ph idx="1"/>
          </p:nvPr>
        </p:nvSpPr>
        <p:spPr>
          <a:xfrm>
            <a:off x="228600" y="1143000"/>
            <a:ext cx="8686800" cy="5334000"/>
          </a:xfrm>
        </p:spPr>
        <p:txBody>
          <a:bodyPr/>
          <a:lstStyle/>
          <a:p>
            <a:r>
              <a:rPr lang="en-US" altLang="zh-TW" sz="2800" dirty="0">
                <a:latin typeface="Times New Roman" panose="02020603050405020304" pitchFamily="18" charset="0"/>
                <a:cs typeface="Times New Roman" panose="02020603050405020304" pitchFamily="18" charset="0"/>
              </a:rPr>
              <a:t>Given a flow network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V</a:t>
            </a:r>
            <a:r>
              <a:rPr lang="en-US" altLang="zh-TW" sz="2800" dirty="0">
                <a:solidFill>
                  <a:srgbClr val="0000FF"/>
                </a:solidFill>
                <a:latin typeface="Times New Roman" panose="02020603050405020304" pitchFamily="18" charset="0"/>
                <a:cs typeface="Times New Roman" panose="02020603050405020304" pitchFamily="18" charset="0"/>
              </a:rPr>
              <a:t>,</a:t>
            </a:r>
            <a:r>
              <a:rPr lang="en-US" altLang="zh-TW" sz="2800" b="1" i="1" dirty="0">
                <a:solidFill>
                  <a:srgbClr val="0000FF"/>
                </a:solidFill>
                <a:latin typeface="Times New Roman" panose="02020603050405020304" pitchFamily="18" charset="0"/>
                <a:cs typeface="Times New Roman" panose="02020603050405020304" pitchFamily="18" charset="0"/>
              </a:rPr>
              <a:t>E</a:t>
            </a:r>
            <a:r>
              <a:rPr lang="en-US" altLang="zh-TW" sz="2800"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and a flow</a:t>
            </a:r>
            <a:r>
              <a:rPr lang="en-US" altLang="zh-TW" sz="2800" b="1" i="1" dirty="0">
                <a:latin typeface="Times New Roman" panose="02020603050405020304" pitchFamily="18" charset="0"/>
                <a:cs typeface="Times New Roman" panose="02020603050405020304" pitchFamily="18" charset="0"/>
              </a:rPr>
              <a:t>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the </a:t>
            </a:r>
            <a:r>
              <a:rPr lang="en-US" altLang="zh-TW" sz="2800" b="1" i="1" dirty="0">
                <a:solidFill>
                  <a:srgbClr val="0000FF"/>
                </a:solidFill>
                <a:latin typeface="Times New Roman" panose="02020603050405020304" pitchFamily="18" charset="0"/>
                <a:cs typeface="Times New Roman" panose="02020603050405020304" pitchFamily="18" charset="0"/>
              </a:rPr>
              <a:t>residual network </a:t>
            </a:r>
            <a:r>
              <a:rPr lang="en-US" altLang="zh-TW" sz="2800" dirty="0">
                <a:latin typeface="Times New Roman" panose="02020603050405020304" pitchFamily="18" charset="0"/>
                <a:cs typeface="Times New Roman" panose="02020603050405020304" pitchFamily="18" charset="0"/>
              </a:rPr>
              <a:t>of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latin typeface="Times New Roman" panose="02020603050405020304" pitchFamily="18" charset="0"/>
                <a:cs typeface="Times New Roman" panose="02020603050405020304" pitchFamily="18" charset="0"/>
              </a:rPr>
              <a:t> induced by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is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latin typeface="Times New Roman" panose="02020603050405020304" pitchFamily="18" charset="0"/>
                <a:cs typeface="Times New Roman" panose="02020603050405020304" pitchFamily="18" charset="0"/>
              </a:rPr>
              <a:t>=(</a:t>
            </a:r>
            <a:r>
              <a:rPr lang="en-US" altLang="zh-TW" sz="2800" b="1" i="1" dirty="0" err="1">
                <a:solidFill>
                  <a:srgbClr val="0000FF"/>
                </a:solidFill>
                <a:latin typeface="Times New Roman" panose="02020603050405020304" pitchFamily="18" charset="0"/>
                <a:cs typeface="Times New Roman" panose="02020603050405020304" pitchFamily="18" charset="0"/>
              </a:rPr>
              <a:t>V</a:t>
            </a:r>
            <a:r>
              <a:rPr lang="en-US" altLang="zh-TW" sz="2800" dirty="0" err="1">
                <a:latin typeface="Times New Roman" panose="02020603050405020304" pitchFamily="18" charset="0"/>
                <a:cs typeface="Times New Roman" panose="02020603050405020304" pitchFamily="18" charset="0"/>
              </a:rPr>
              <a:t>,</a:t>
            </a:r>
            <a:r>
              <a:rPr lang="en-US" altLang="zh-TW" sz="2800" b="1" i="1" dirty="0" err="1">
                <a:solidFill>
                  <a:srgbClr val="0000FF"/>
                </a:solidFill>
                <a:latin typeface="Times New Roman" panose="02020603050405020304" pitchFamily="18" charset="0"/>
                <a:cs typeface="Times New Roman" panose="02020603050405020304" pitchFamily="18" charset="0"/>
              </a:rPr>
              <a:t>E</a:t>
            </a:r>
            <a:r>
              <a:rPr lang="en-US" altLang="zh-TW" sz="2800" b="1" i="1" baseline="-25000" dirty="0" err="1">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where</a:t>
            </a:r>
          </a:p>
          <a:p>
            <a:endParaRPr lang="en-US" altLang="zh-TW" sz="2800" dirty="0">
              <a:latin typeface="Times New Roman" panose="02020603050405020304" pitchFamily="18" charset="0"/>
              <a:cs typeface="Times New Roman" panose="02020603050405020304" pitchFamily="18" charset="0"/>
            </a:endParaRPr>
          </a:p>
          <a:p>
            <a:endParaRPr lang="en-US" altLang="zh-TW" sz="2800"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That is, as promised above, each edge of the residual network, or </a:t>
            </a:r>
            <a:r>
              <a:rPr lang="en-US" altLang="zh-TW" b="1" i="1" dirty="0">
                <a:solidFill>
                  <a:srgbClr val="0000FF"/>
                </a:solidFill>
                <a:latin typeface="Times New Roman" panose="02020603050405020304" pitchFamily="18" charset="0"/>
                <a:cs typeface="Times New Roman" panose="02020603050405020304" pitchFamily="18" charset="0"/>
              </a:rPr>
              <a:t>residual edge</a:t>
            </a:r>
            <a:r>
              <a:rPr lang="en-US" altLang="zh-TW" dirty="0">
                <a:latin typeface="Times New Roman" panose="02020603050405020304" pitchFamily="18" charset="0"/>
                <a:cs typeface="Times New Roman" panose="02020603050405020304" pitchFamily="18" charset="0"/>
              </a:rPr>
              <a:t>, can admit a flow that is </a:t>
            </a:r>
            <a:r>
              <a:rPr lang="en-US" altLang="zh-TW" dirty="0">
                <a:solidFill>
                  <a:srgbClr val="0000FF"/>
                </a:solidFill>
                <a:latin typeface="Times New Roman" panose="02020603050405020304" pitchFamily="18" charset="0"/>
                <a:cs typeface="Times New Roman" panose="02020603050405020304" pitchFamily="18" charset="0"/>
              </a:rPr>
              <a:t>greater than 0</a:t>
            </a:r>
            <a:r>
              <a:rPr lang="en-US" altLang="zh-TW" dirty="0">
                <a:latin typeface="Times New Roman" panose="02020603050405020304" pitchFamily="18" charset="0"/>
                <a:cs typeface="Times New Roman" panose="02020603050405020304" pitchFamily="18" charset="0"/>
              </a:rPr>
              <a:t>. </a:t>
            </a:r>
            <a:endParaRPr lang="zh-TW" altLang="zh-TW" sz="2400"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24</a:t>
            </a:fld>
            <a:endParaRPr lang="en-US" altLang="zh-TW"/>
          </a:p>
        </p:txBody>
      </p:sp>
      <p:sp>
        <p:nvSpPr>
          <p:cNvPr id="7" name="矩形 6"/>
          <p:cNvSpPr/>
          <p:nvPr/>
        </p:nvSpPr>
        <p:spPr>
          <a:xfrm>
            <a:off x="5935318" y="2362200"/>
            <a:ext cx="1710725"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26.3)</a:t>
            </a:r>
            <a:endParaRPr lang="zh-TW" altLang="en-US" b="1" dirty="0">
              <a:solidFill>
                <a:srgbClr val="0000FF"/>
              </a:solidFill>
              <a:latin typeface="Times New Roman" panose="02020603050405020304" pitchFamily="18" charset="0"/>
              <a:cs typeface="Times New Roman" panose="02020603050405020304" pitchFamily="18" charset="0"/>
            </a:endParaRPr>
          </a:p>
        </p:txBody>
      </p:sp>
      <p:pic>
        <p:nvPicPr>
          <p:cNvPr id="8" name="圖片 7"/>
          <p:cNvPicPr>
            <a:picLocks noChangeAspect="1"/>
          </p:cNvPicPr>
          <p:nvPr/>
        </p:nvPicPr>
        <p:blipFill>
          <a:blip r:embed="rId2"/>
          <a:stretch>
            <a:fillRect/>
          </a:stretch>
        </p:blipFill>
        <p:spPr>
          <a:xfrm>
            <a:off x="609600" y="2362200"/>
            <a:ext cx="4933950" cy="466725"/>
          </a:xfrm>
          <a:prstGeom prst="rect">
            <a:avLst/>
          </a:prstGeom>
        </p:spPr>
      </p:pic>
      <p:pic>
        <p:nvPicPr>
          <p:cNvPr id="9" name="圖片 8"/>
          <p:cNvPicPr>
            <a:picLocks noChangeAspect="1"/>
          </p:cNvPicPr>
          <p:nvPr/>
        </p:nvPicPr>
        <p:blipFill>
          <a:blip r:embed="rId3"/>
          <a:stretch>
            <a:fillRect/>
          </a:stretch>
        </p:blipFill>
        <p:spPr>
          <a:xfrm>
            <a:off x="609600" y="4716011"/>
            <a:ext cx="1905000" cy="409575"/>
          </a:xfrm>
          <a:prstGeom prst="rect">
            <a:avLst/>
          </a:prstGeom>
        </p:spPr>
      </p:pic>
    </p:spTree>
    <p:extLst>
      <p:ext uri="{BB962C8B-B14F-4D97-AF65-F5344CB8AC3E}">
        <p14:creationId xmlns:p14="http://schemas.microsoft.com/office/powerpoint/2010/main" val="157546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Example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25</a:t>
            </a:fld>
            <a:endParaRPr lang="en-US" altLang="zh-TW"/>
          </a:p>
        </p:txBody>
      </p:sp>
      <p:pic>
        <p:nvPicPr>
          <p:cNvPr id="7" name="圖片 6"/>
          <p:cNvPicPr>
            <a:picLocks noChangeAspect="1"/>
          </p:cNvPicPr>
          <p:nvPr/>
        </p:nvPicPr>
        <p:blipFill>
          <a:blip r:embed="rId2"/>
          <a:stretch>
            <a:fillRect/>
          </a:stretch>
        </p:blipFill>
        <p:spPr>
          <a:xfrm>
            <a:off x="0" y="1136250"/>
            <a:ext cx="4343400" cy="2196192"/>
          </a:xfrm>
          <a:prstGeom prst="rect">
            <a:avLst/>
          </a:prstGeom>
        </p:spPr>
      </p:pic>
      <p:pic>
        <p:nvPicPr>
          <p:cNvPr id="8" name="圖片 7"/>
          <p:cNvPicPr>
            <a:picLocks noChangeAspect="1"/>
          </p:cNvPicPr>
          <p:nvPr/>
        </p:nvPicPr>
        <p:blipFill>
          <a:blip r:embed="rId3"/>
          <a:stretch>
            <a:fillRect/>
          </a:stretch>
        </p:blipFill>
        <p:spPr>
          <a:xfrm>
            <a:off x="4675846" y="1066046"/>
            <a:ext cx="4495801" cy="2298226"/>
          </a:xfrm>
          <a:prstGeom prst="rect">
            <a:avLst/>
          </a:prstGeom>
        </p:spPr>
      </p:pic>
      <p:pic>
        <p:nvPicPr>
          <p:cNvPr id="9" name="圖片 8"/>
          <p:cNvPicPr>
            <a:picLocks noChangeAspect="1"/>
          </p:cNvPicPr>
          <p:nvPr/>
        </p:nvPicPr>
        <p:blipFill>
          <a:blip r:embed="rId4"/>
          <a:stretch>
            <a:fillRect/>
          </a:stretch>
        </p:blipFill>
        <p:spPr>
          <a:xfrm>
            <a:off x="0" y="4164696"/>
            <a:ext cx="4519613" cy="2353257"/>
          </a:xfrm>
          <a:prstGeom prst="rect">
            <a:avLst/>
          </a:prstGeom>
        </p:spPr>
      </p:pic>
      <p:pic>
        <p:nvPicPr>
          <p:cNvPr id="10" name="圖片 9"/>
          <p:cNvPicPr>
            <a:picLocks noChangeAspect="1"/>
          </p:cNvPicPr>
          <p:nvPr/>
        </p:nvPicPr>
        <p:blipFill>
          <a:blip r:embed="rId5"/>
          <a:stretch>
            <a:fillRect/>
          </a:stretch>
        </p:blipFill>
        <p:spPr>
          <a:xfrm>
            <a:off x="4675846" y="4241146"/>
            <a:ext cx="4437549" cy="2273095"/>
          </a:xfrm>
          <a:prstGeom prst="rect">
            <a:avLst/>
          </a:prstGeom>
        </p:spPr>
      </p:pic>
      <p:sp>
        <p:nvSpPr>
          <p:cNvPr id="11" name="橢圓 10"/>
          <p:cNvSpPr/>
          <p:nvPr/>
        </p:nvSpPr>
        <p:spPr>
          <a:xfrm>
            <a:off x="6629400" y="1676400"/>
            <a:ext cx="314153"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2" name="矩形 11"/>
          <p:cNvSpPr/>
          <p:nvPr/>
        </p:nvSpPr>
        <p:spPr>
          <a:xfrm>
            <a:off x="88106" y="3394416"/>
            <a:ext cx="4343400"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flow in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dirty="0">
                <a:latin typeface="Times New Roman" panose="02020603050405020304" pitchFamily="18" charset="0"/>
                <a:cs typeface="Times New Roman" panose="02020603050405020304" pitchFamily="18" charset="0"/>
              </a:rPr>
              <a:t> that results from augmenting along path </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by its residual capacity </a:t>
            </a:r>
            <a:r>
              <a:rPr lang="en-US" altLang="zh-TW" b="1" dirty="0">
                <a:solidFill>
                  <a:srgbClr val="0000FF"/>
                </a:solidFill>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285750" y="781912"/>
            <a:ext cx="4747099" cy="338554"/>
          </a:xfrm>
          <a:prstGeom prst="rect">
            <a:avLst/>
          </a:prstGeom>
          <a:solidFill>
            <a:schemeClr val="bg1"/>
          </a:solidFill>
        </p:spPr>
        <p:txBody>
          <a:bodyPr wrap="square">
            <a:spAutoFit/>
          </a:bodyPr>
          <a:lstStyle/>
          <a:p>
            <a:r>
              <a:rPr lang="en-US" altLang="zh-TW" sz="1600" dirty="0">
                <a:latin typeface="Times New Roman" panose="02020603050405020304" pitchFamily="18" charset="0"/>
                <a:cs typeface="Times New Roman" panose="02020603050405020304" pitchFamily="18" charset="0"/>
              </a:rPr>
              <a:t>The flow network </a:t>
            </a:r>
            <a:r>
              <a:rPr lang="en-US" altLang="zh-TW" sz="1600" b="1" i="1" dirty="0">
                <a:solidFill>
                  <a:srgbClr val="0000FF"/>
                </a:solidFill>
                <a:latin typeface="Times New Roman" panose="02020603050405020304" pitchFamily="18" charset="0"/>
                <a:cs typeface="Times New Roman" panose="02020603050405020304" pitchFamily="18" charset="0"/>
              </a:rPr>
              <a:t>G</a:t>
            </a:r>
            <a:r>
              <a:rPr lang="en-US" altLang="zh-TW" sz="1600" dirty="0">
                <a:latin typeface="Times New Roman" panose="02020603050405020304" pitchFamily="18" charset="0"/>
                <a:cs typeface="Times New Roman" panose="02020603050405020304" pitchFamily="18" charset="0"/>
              </a:rPr>
              <a:t> and flow </a:t>
            </a:r>
            <a:r>
              <a:rPr lang="en-US" altLang="zh-TW" sz="1600" b="1" i="1" dirty="0">
                <a:solidFill>
                  <a:srgbClr val="0000FF"/>
                </a:solidFill>
                <a:latin typeface="Times New Roman" panose="02020603050405020304" pitchFamily="18" charset="0"/>
                <a:cs typeface="Times New Roman" panose="02020603050405020304" pitchFamily="18" charset="0"/>
              </a:rPr>
              <a:t>f </a:t>
            </a:r>
            <a:r>
              <a:rPr lang="en-US" altLang="zh-TW" sz="1600" dirty="0">
                <a:latin typeface="Times New Roman" panose="02020603050405020304" pitchFamily="18" charset="0"/>
                <a:cs typeface="Times New Roman" panose="02020603050405020304" pitchFamily="18" charset="0"/>
              </a:rPr>
              <a:t>of Figure 26.1(b).</a:t>
            </a:r>
            <a:endParaRPr lang="zh-TW" altLang="en-US" sz="1600" dirty="0">
              <a:latin typeface="Times New Roman" panose="02020603050405020304" pitchFamily="18" charset="0"/>
              <a:cs typeface="Times New Roman" panose="02020603050405020304" pitchFamily="18" charset="0"/>
            </a:endParaRPr>
          </a:p>
        </p:txBody>
      </p:sp>
      <p:sp>
        <p:nvSpPr>
          <p:cNvPr id="6" name="矩形 5"/>
          <p:cNvSpPr/>
          <p:nvPr/>
        </p:nvSpPr>
        <p:spPr>
          <a:xfrm>
            <a:off x="4486275" y="418267"/>
            <a:ext cx="4681187" cy="646331"/>
          </a:xfrm>
          <a:prstGeom prst="rect">
            <a:avLst/>
          </a:prstGeom>
          <a:solidFill>
            <a:schemeClr val="bg1"/>
          </a:solidFill>
        </p:spPr>
        <p:txBody>
          <a:bodyPr wrap="square">
            <a:spAutoFit/>
          </a:bodyPr>
          <a:lstStyle/>
          <a:p>
            <a:r>
              <a:rPr lang="en-US" altLang="zh-TW" dirty="0">
                <a:latin typeface="Times New Roman" panose="02020603050405020304" pitchFamily="18" charset="0"/>
                <a:cs typeface="Times New Roman" panose="02020603050405020304" pitchFamily="18" charset="0"/>
              </a:rPr>
              <a:t>The residual network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b="1" i="1" baseline="-25000" dirty="0">
                <a:solidFill>
                  <a:srgbClr val="0000FF"/>
                </a:solidFill>
                <a:latin typeface="Times New Roman" panose="02020603050405020304" pitchFamily="18" charset="0"/>
                <a:cs typeface="Times New Roman" panose="02020603050405020304" pitchFamily="18" charset="0"/>
              </a:rPr>
              <a:t>f</a:t>
            </a:r>
            <a:r>
              <a:rPr lang="en-US" altLang="zh-TW" dirty="0">
                <a:latin typeface="Times New Roman" panose="02020603050405020304" pitchFamily="18" charset="0"/>
                <a:cs typeface="Times New Roman" panose="02020603050405020304" pitchFamily="18" charset="0"/>
              </a:rPr>
              <a:t> with augmenting path </a:t>
            </a:r>
            <a:r>
              <a:rPr lang="en-US" altLang="zh-TW" b="1" i="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a:t>
            </a:r>
            <a:r>
              <a:rPr lang="en-US" altLang="zh-TW"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shaded</a:t>
            </a:r>
            <a:r>
              <a:rPr lang="en-US" altLang="zh-TW" dirty="0">
                <a:latin typeface="Times New Roman" panose="02020603050405020304" pitchFamily="18" charset="0"/>
                <a:cs typeface="Times New Roman" panose="02020603050405020304" pitchFamily="18" charset="0"/>
              </a:rPr>
              <a:t>; its residual capacity is </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baseline="-25000" dirty="0">
                <a:solidFill>
                  <a:srgbClr val="0000FF"/>
                </a:solidFill>
                <a:latin typeface="Times New Roman" panose="02020603050405020304" pitchFamily="18" charset="0"/>
                <a:cs typeface="Times New Roman" panose="02020603050405020304" pitchFamily="18" charset="0"/>
              </a:rPr>
              <a:t>2</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baseline="-25000" dirty="0">
                <a:solidFill>
                  <a:srgbClr val="0000FF"/>
                </a:solidFill>
                <a:latin typeface="Times New Roman" panose="02020603050405020304" pitchFamily="18" charset="0"/>
                <a:cs typeface="Times New Roman" panose="02020603050405020304" pitchFamily="18" charset="0"/>
              </a:rPr>
              <a:t>3</a:t>
            </a:r>
            <a:r>
              <a:rPr lang="en-US" altLang="zh-TW" b="1" dirty="0">
                <a:solidFill>
                  <a:srgbClr val="0000FF"/>
                </a:solidFill>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4459557" y="3676489"/>
            <a:ext cx="4653838" cy="369332"/>
          </a:xfrm>
          <a:prstGeom prst="rect">
            <a:avLst/>
          </a:prstGeom>
          <a:solidFill>
            <a:schemeClr val="bg1"/>
          </a:solidFill>
        </p:spPr>
        <p:txBody>
          <a:bodyPr wrap="none">
            <a:spAutoFit/>
          </a:bodyPr>
          <a:lstStyle/>
          <a:p>
            <a:r>
              <a:rPr lang="en-US" altLang="zh-TW" dirty="0">
                <a:latin typeface="Times New Roman" panose="02020603050405020304" pitchFamily="18" charset="0"/>
                <a:cs typeface="Times New Roman" panose="02020603050405020304" pitchFamily="18" charset="0"/>
              </a:rPr>
              <a:t>The residual network induced by the flow in (c).</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14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6"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Residual networks</a:t>
            </a:r>
            <a:endParaRPr lang="zh-TW" altLang="en-US" sz="3600" dirty="0"/>
          </a:p>
        </p:txBody>
      </p:sp>
      <p:sp>
        <p:nvSpPr>
          <p:cNvPr id="3" name="內容版面配置區 2"/>
          <p:cNvSpPr>
            <a:spLocks noGrp="1"/>
          </p:cNvSpPr>
          <p:nvPr>
            <p:ph idx="1"/>
          </p:nvPr>
        </p:nvSpPr>
        <p:spPr/>
        <p:txBody>
          <a:bodyPr/>
          <a:lstStyle/>
          <a:p>
            <a:r>
              <a:rPr lang="en-US" altLang="zh-TW" sz="2800" dirty="0">
                <a:latin typeface="Times New Roman" panose="02020603050405020304" pitchFamily="18" charset="0"/>
                <a:cs typeface="Times New Roman" panose="02020603050405020304" pitchFamily="18" charset="0"/>
              </a:rPr>
              <a:t>Observe that the residual network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b="1" i="1" baseline="-25000"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is </a:t>
            </a:r>
            <a:r>
              <a:rPr lang="en-US" altLang="zh-TW" sz="2800" dirty="0">
                <a:solidFill>
                  <a:srgbClr val="0000FF"/>
                </a:solidFill>
                <a:latin typeface="Times New Roman" panose="02020603050405020304" pitchFamily="18" charset="0"/>
                <a:cs typeface="Times New Roman" panose="02020603050405020304" pitchFamily="18" charset="0"/>
              </a:rPr>
              <a:t>similar</a:t>
            </a:r>
            <a:r>
              <a:rPr lang="en-US" altLang="zh-TW" sz="2800" dirty="0">
                <a:latin typeface="Times New Roman" panose="02020603050405020304" pitchFamily="18" charset="0"/>
                <a:cs typeface="Times New Roman" panose="02020603050405020304" pitchFamily="18" charset="0"/>
              </a:rPr>
              <a:t> to a flow network with capacities given by </a:t>
            </a:r>
            <a:r>
              <a:rPr lang="en-US" altLang="zh-TW" sz="2800" b="1" i="1" dirty="0" err="1">
                <a:solidFill>
                  <a:srgbClr val="0000FF"/>
                </a:solidFill>
                <a:latin typeface="Times New Roman" panose="02020603050405020304" pitchFamily="18" charset="0"/>
                <a:cs typeface="Times New Roman" panose="02020603050405020304" pitchFamily="18" charset="0"/>
              </a:rPr>
              <a:t>c</a:t>
            </a:r>
            <a:r>
              <a:rPr lang="en-US" altLang="zh-TW" sz="2800" b="1" i="1" baseline="-25000" dirty="0" err="1">
                <a:solidFill>
                  <a:srgbClr val="0000FF"/>
                </a:solidFill>
                <a:latin typeface="Times New Roman" panose="02020603050405020304" pitchFamily="18" charset="0"/>
                <a:cs typeface="Times New Roman" panose="02020603050405020304" pitchFamily="18" charset="0"/>
              </a:rPr>
              <a:t>f</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 </a:t>
            </a:r>
          </a:p>
          <a:p>
            <a:r>
              <a:rPr lang="en-US" altLang="zh-TW" sz="2800" dirty="0">
                <a:solidFill>
                  <a:srgbClr val="FF0000"/>
                </a:solidFill>
                <a:latin typeface="Times New Roman" panose="02020603050405020304" pitchFamily="18" charset="0"/>
                <a:cs typeface="Times New Roman" panose="02020603050405020304" pitchFamily="18" charset="0"/>
              </a:rPr>
              <a:t>It does not satisfy our definition of a flow network because it may contain both an edge (</a:t>
            </a:r>
            <a:r>
              <a:rPr lang="en-US" altLang="zh-TW" sz="2800" b="1" i="1" dirty="0">
                <a:solidFill>
                  <a:srgbClr val="FF0000"/>
                </a:solidFill>
                <a:latin typeface="Times New Roman" panose="02020603050405020304" pitchFamily="18" charset="0"/>
                <a:cs typeface="Times New Roman" panose="02020603050405020304" pitchFamily="18" charset="0"/>
              </a:rPr>
              <a:t>u</a:t>
            </a:r>
            <a:r>
              <a:rPr lang="en-US" altLang="zh-TW" sz="2800" dirty="0">
                <a:solidFill>
                  <a:srgbClr val="FF0000"/>
                </a:solidFill>
                <a:latin typeface="Times New Roman" panose="02020603050405020304" pitchFamily="18" charset="0"/>
                <a:cs typeface="Times New Roman" panose="02020603050405020304" pitchFamily="18" charset="0"/>
              </a:rPr>
              <a:t>, </a:t>
            </a:r>
            <a:r>
              <a:rPr lang="en-US" altLang="zh-TW" sz="2800" b="1" i="1" dirty="0">
                <a:solidFill>
                  <a:srgbClr val="FF0000"/>
                </a:solidFill>
                <a:latin typeface="Times New Roman" panose="02020603050405020304" pitchFamily="18" charset="0"/>
                <a:cs typeface="Times New Roman" panose="02020603050405020304" pitchFamily="18" charset="0"/>
              </a:rPr>
              <a:t>v</a:t>
            </a:r>
            <a:r>
              <a:rPr lang="en-US" altLang="zh-TW" sz="2800" b="1"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 and its reversal (</a:t>
            </a:r>
            <a:r>
              <a:rPr lang="en-US" altLang="zh-TW" sz="2800" b="1" i="1" dirty="0">
                <a:solidFill>
                  <a:srgbClr val="FF0000"/>
                </a:solidFill>
                <a:latin typeface="Times New Roman" panose="02020603050405020304" pitchFamily="18" charset="0"/>
                <a:cs typeface="Times New Roman" panose="02020603050405020304" pitchFamily="18" charset="0"/>
              </a:rPr>
              <a:t>v</a:t>
            </a:r>
            <a:r>
              <a:rPr lang="en-US" altLang="zh-TW" sz="2800" dirty="0">
                <a:solidFill>
                  <a:srgbClr val="FF0000"/>
                </a:solidFill>
                <a:latin typeface="Times New Roman" panose="02020603050405020304" pitchFamily="18" charset="0"/>
                <a:cs typeface="Times New Roman" panose="02020603050405020304" pitchFamily="18" charset="0"/>
              </a:rPr>
              <a:t>, </a:t>
            </a:r>
            <a:r>
              <a:rPr lang="en-US" altLang="zh-TW" sz="2800" b="1" i="1" dirty="0">
                <a:solidFill>
                  <a:srgbClr val="FF0000"/>
                </a:solidFill>
                <a:latin typeface="Times New Roman" panose="02020603050405020304" pitchFamily="18" charset="0"/>
                <a:cs typeface="Times New Roman" panose="02020603050405020304" pitchFamily="18" charset="0"/>
              </a:rPr>
              <a:t>u</a:t>
            </a:r>
            <a:r>
              <a:rPr lang="en-US" altLang="zh-TW" sz="2800" b="1"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a:t>
            </a:r>
            <a:r>
              <a:rPr lang="en-US" altLang="zh-TW" sz="2800" dirty="0">
                <a:latin typeface="Times New Roman" panose="02020603050405020304" pitchFamily="18" charset="0"/>
                <a:cs typeface="Times New Roman" panose="02020603050405020304" pitchFamily="18" charset="0"/>
              </a:rPr>
              <a:t> </a:t>
            </a:r>
          </a:p>
          <a:p>
            <a:r>
              <a:rPr lang="en-US" altLang="zh-TW" sz="2800" dirty="0">
                <a:latin typeface="Times New Roman" panose="02020603050405020304" pitchFamily="18" charset="0"/>
                <a:cs typeface="Times New Roman" panose="02020603050405020304" pitchFamily="18" charset="0"/>
              </a:rPr>
              <a:t>Other than this difference, </a:t>
            </a:r>
            <a:r>
              <a:rPr lang="en-US" altLang="zh-TW" sz="2800" dirty="0">
                <a:solidFill>
                  <a:srgbClr val="0000FF"/>
                </a:solidFill>
                <a:latin typeface="Times New Roman" panose="02020603050405020304" pitchFamily="18" charset="0"/>
                <a:cs typeface="Times New Roman" panose="02020603050405020304" pitchFamily="18" charset="0"/>
              </a:rPr>
              <a:t>a residual network has the same properties as a flow network</a:t>
            </a:r>
            <a:r>
              <a:rPr lang="en-US" altLang="zh-TW" sz="2800" dirty="0">
                <a:latin typeface="Times New Roman" panose="02020603050405020304" pitchFamily="18" charset="0"/>
                <a:cs typeface="Times New Roman" panose="02020603050405020304" pitchFamily="18" charset="0"/>
              </a:rPr>
              <a:t>, and we can define a flow in the residual network as one that satisfies the definition of a flow, but with respect to capacities </a:t>
            </a:r>
            <a:r>
              <a:rPr lang="en-US" altLang="zh-TW" sz="2800" b="1" i="1" dirty="0" err="1">
                <a:solidFill>
                  <a:srgbClr val="0000FF"/>
                </a:solidFill>
                <a:latin typeface="Times New Roman" panose="02020603050405020304" pitchFamily="18" charset="0"/>
                <a:cs typeface="Times New Roman" panose="02020603050405020304" pitchFamily="18" charset="0"/>
              </a:rPr>
              <a:t>c</a:t>
            </a:r>
            <a:r>
              <a:rPr lang="en-US" altLang="zh-TW" sz="2800" b="1" i="1" baseline="-25000" dirty="0" err="1">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in the network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b="1" i="1" baseline="-25000"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a:t>
            </a:r>
            <a:endParaRPr lang="zh-TW" altLang="zh-TW" sz="2800" dirty="0">
              <a:latin typeface="Times New Roman" panose="02020603050405020304" pitchFamily="18" charset="0"/>
              <a:cs typeface="Times New Roman" panose="02020603050405020304" pitchFamily="18" charset="0"/>
            </a:endParaRPr>
          </a:p>
          <a:p>
            <a:endParaRPr lang="zh-TW" altLang="en-US" sz="2800"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26</a:t>
            </a:fld>
            <a:endParaRPr lang="en-US" altLang="zh-TW"/>
          </a:p>
        </p:txBody>
      </p:sp>
    </p:spTree>
    <p:extLst>
      <p:ext uri="{BB962C8B-B14F-4D97-AF65-F5344CB8AC3E}">
        <p14:creationId xmlns:p14="http://schemas.microsoft.com/office/powerpoint/2010/main" val="12104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Augmentation</a:t>
            </a:r>
            <a:endParaRPr lang="zh-TW" altLang="en-US" sz="36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28600" y="1143000"/>
                <a:ext cx="8534400" cy="4525963"/>
              </a:xfrm>
            </p:spPr>
            <p:txBody>
              <a:bodyPr/>
              <a:lstStyle/>
              <a:p>
                <a:r>
                  <a:rPr lang="en-US" altLang="zh-TW" sz="2800" dirty="0">
                    <a:latin typeface="Times New Roman" panose="02020603050405020304" pitchFamily="18" charset="0"/>
                    <a:cs typeface="Times New Roman" panose="02020603050405020304" pitchFamily="18" charset="0"/>
                  </a:rPr>
                  <a:t>A flow in a residual network provides a roadmap for adding flow to the original flow network. </a:t>
                </a:r>
              </a:p>
              <a:p>
                <a:r>
                  <a:rPr lang="en-US" altLang="zh-TW" sz="2800" dirty="0">
                    <a:latin typeface="Times New Roman" panose="02020603050405020304" pitchFamily="18" charset="0"/>
                    <a:cs typeface="Times New Roman" panose="02020603050405020304" pitchFamily="18" charset="0"/>
                  </a:rPr>
                  <a:t>If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is a flow in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dirty="0">
                    <a:latin typeface="Times New Roman" panose="02020603050405020304" pitchFamily="18" charset="0"/>
                    <a:cs typeface="Times New Roman" panose="02020603050405020304" pitchFamily="18" charset="0"/>
                  </a:rPr>
                  <a:t> and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is a flow in the corresponding residual network </a:t>
                </a:r>
                <a:r>
                  <a:rPr lang="en-US" altLang="zh-TW" sz="2800" b="1" i="1" dirty="0">
                    <a:solidFill>
                      <a:srgbClr val="0000FF"/>
                    </a:solidFill>
                    <a:latin typeface="Times New Roman" panose="02020603050405020304" pitchFamily="18" charset="0"/>
                    <a:cs typeface="Times New Roman" panose="02020603050405020304" pitchFamily="18" charset="0"/>
                  </a:rPr>
                  <a:t>G</a:t>
                </a:r>
                <a:r>
                  <a:rPr lang="en-US" altLang="zh-TW" sz="2800" b="1" i="1" baseline="-25000"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 we define </a:t>
                </a:r>
                <a14:m>
                  <m:oMath xmlns:m="http://schemas.openxmlformats.org/officeDocument/2006/math">
                    <m:r>
                      <a:rPr lang="en-US" altLang="zh-TW" sz="2800" b="1" i="1" smtClean="0">
                        <a:solidFill>
                          <a:srgbClr val="0000FF"/>
                        </a:solidFill>
                        <a:latin typeface="Cambria Math" panose="02040503050406030204" pitchFamily="18" charset="0"/>
                      </a:rPr>
                      <m:t>𝒇</m:t>
                    </m:r>
                    <m:r>
                      <a:rPr lang="en-US" altLang="zh-TW" sz="2800" b="1" i="1" smtClean="0">
                        <a:solidFill>
                          <a:srgbClr val="0000FF"/>
                        </a:solidFill>
                        <a:latin typeface="Cambria Math" panose="02040503050406030204" pitchFamily="18" charset="0"/>
                      </a:rPr>
                      <m:t>↑</m:t>
                    </m:r>
                    <m:r>
                      <a:rPr lang="en-US" altLang="zh-TW" sz="2800" b="1" i="1" smtClean="0">
                        <a:solidFill>
                          <a:srgbClr val="0000FF"/>
                        </a:solidFill>
                        <a:latin typeface="Cambria Math" panose="02040503050406030204" pitchFamily="18" charset="0"/>
                      </a:rPr>
                      <m:t>𝒇</m:t>
                    </m:r>
                    <m:r>
                      <a:rPr lang="en-US" altLang="zh-TW" sz="2800" b="1" i="1" smtClean="0">
                        <a:solidFill>
                          <a:srgbClr val="0000FF"/>
                        </a:solidFill>
                        <a:latin typeface="Cambria Math" panose="02040503050406030204" pitchFamily="18" charset="0"/>
                      </a:rPr>
                      <m:t>′</m:t>
                    </m:r>
                  </m:oMath>
                </a14:m>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 the </a:t>
                </a:r>
                <a:r>
                  <a:rPr lang="en-US" altLang="zh-TW" sz="2800" b="1" i="1" dirty="0">
                    <a:solidFill>
                      <a:srgbClr val="0000FF"/>
                    </a:solidFill>
                    <a:latin typeface="Times New Roman" panose="02020603050405020304" pitchFamily="18" charset="0"/>
                    <a:cs typeface="Times New Roman" panose="02020603050405020304" pitchFamily="18" charset="0"/>
                  </a:rPr>
                  <a:t>augmentation</a:t>
                </a:r>
                <a:r>
                  <a:rPr lang="en-US" altLang="zh-TW" sz="2800" b="1" i="1"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of flow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by </a:t>
                </a:r>
                <a:r>
                  <a:rPr lang="en-US" altLang="zh-TW" sz="2800" b="1" i="1" dirty="0">
                    <a:solidFill>
                      <a:srgbClr val="0000FF"/>
                    </a:solidFill>
                    <a:latin typeface="Times New Roman" panose="02020603050405020304" pitchFamily="18" charset="0"/>
                    <a:cs typeface="Times New Roman" panose="02020603050405020304" pitchFamily="18" charset="0"/>
                  </a:rPr>
                  <a:t>f’</a:t>
                </a:r>
                <a:r>
                  <a:rPr lang="en-US" altLang="zh-TW" sz="2800" dirty="0">
                    <a:latin typeface="Times New Roman" panose="02020603050405020304" pitchFamily="18" charset="0"/>
                    <a:cs typeface="Times New Roman" panose="02020603050405020304" pitchFamily="18" charset="0"/>
                  </a:rPr>
                  <a:t>, to be a function from </a:t>
                </a:r>
                <a:r>
                  <a:rPr lang="en-US" altLang="zh-TW" sz="2800" dirty="0">
                    <a:solidFill>
                      <a:srgbClr val="0000FF"/>
                    </a:solidFill>
                    <a:latin typeface="Times New Roman" panose="02020603050405020304" pitchFamily="18" charset="0"/>
                    <a:cs typeface="Times New Roman" panose="02020603050405020304" pitchFamily="18" charset="0"/>
                  </a:rPr>
                  <a:t>V</a:t>
                </a:r>
                <a:r>
                  <a:rPr lang="en-US" altLang="zh-TW"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TW" sz="2800" dirty="0">
                    <a:solidFill>
                      <a:srgbClr val="0000FF"/>
                    </a:solidFill>
                    <a:latin typeface="Times New Roman" panose="02020603050405020304" pitchFamily="18" charset="0"/>
                    <a:cs typeface="Times New Roman" panose="02020603050405020304" pitchFamily="18" charset="0"/>
                  </a:rPr>
                  <a:t>V to R</a:t>
                </a:r>
                <a:r>
                  <a:rPr lang="en-US" altLang="zh-TW" sz="2800" dirty="0">
                    <a:latin typeface="Times New Roman" panose="02020603050405020304" pitchFamily="18" charset="0"/>
                    <a:cs typeface="Times New Roman" panose="02020603050405020304" pitchFamily="18" charset="0"/>
                  </a:rPr>
                  <a:t>, defined by</a:t>
                </a:r>
                <a:endParaRPr lang="zh-TW" altLang="zh-TW" sz="2800" dirty="0">
                  <a:latin typeface="Times New Roman" panose="02020603050405020304" pitchFamily="18" charset="0"/>
                  <a:cs typeface="Times New Roman" panose="02020603050405020304" pitchFamily="18" charset="0"/>
                </a:endParaRPr>
              </a:p>
              <a:p>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28600" y="1143000"/>
                <a:ext cx="8534400" cy="4525963"/>
              </a:xfrm>
              <a:blipFill>
                <a:blip r:embed="rId2"/>
                <a:stretch>
                  <a:fillRect l="-1286" t="-1482"/>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27</a:t>
            </a:fld>
            <a:endParaRPr lang="en-US" altLang="zh-TW"/>
          </a:p>
        </p:txBody>
      </p:sp>
      <p:pic>
        <p:nvPicPr>
          <p:cNvPr id="6" name="圖片 5"/>
          <p:cNvPicPr>
            <a:picLocks noChangeAspect="1"/>
          </p:cNvPicPr>
          <p:nvPr/>
        </p:nvPicPr>
        <p:blipFill>
          <a:blip r:embed="rId3"/>
          <a:stretch>
            <a:fillRect/>
          </a:stretch>
        </p:blipFill>
        <p:spPr>
          <a:xfrm>
            <a:off x="352425" y="3962400"/>
            <a:ext cx="8334375" cy="1019175"/>
          </a:xfrm>
          <a:prstGeom prst="rect">
            <a:avLst/>
          </a:prstGeom>
        </p:spPr>
      </p:pic>
      <p:sp>
        <p:nvSpPr>
          <p:cNvPr id="8" name="矩形 7"/>
          <p:cNvSpPr/>
          <p:nvPr/>
        </p:nvSpPr>
        <p:spPr>
          <a:xfrm>
            <a:off x="668637" y="5367893"/>
            <a:ext cx="1710725"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26.4)</a:t>
            </a:r>
            <a:endParaRPr lang="zh-TW" alt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75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Example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28</a:t>
            </a:fld>
            <a:endParaRPr lang="en-US" altLang="zh-TW"/>
          </a:p>
        </p:txBody>
      </p:sp>
      <p:pic>
        <p:nvPicPr>
          <p:cNvPr id="7" name="圖片 6"/>
          <p:cNvPicPr>
            <a:picLocks noChangeAspect="1"/>
          </p:cNvPicPr>
          <p:nvPr/>
        </p:nvPicPr>
        <p:blipFill>
          <a:blip r:embed="rId2"/>
          <a:stretch>
            <a:fillRect/>
          </a:stretch>
        </p:blipFill>
        <p:spPr>
          <a:xfrm>
            <a:off x="0" y="1136250"/>
            <a:ext cx="4343400" cy="2196192"/>
          </a:xfrm>
          <a:prstGeom prst="rect">
            <a:avLst/>
          </a:prstGeom>
        </p:spPr>
      </p:pic>
      <p:pic>
        <p:nvPicPr>
          <p:cNvPr id="8" name="圖片 7"/>
          <p:cNvPicPr>
            <a:picLocks noChangeAspect="1"/>
          </p:cNvPicPr>
          <p:nvPr/>
        </p:nvPicPr>
        <p:blipFill>
          <a:blip r:embed="rId3"/>
          <a:stretch>
            <a:fillRect/>
          </a:stretch>
        </p:blipFill>
        <p:spPr>
          <a:xfrm>
            <a:off x="4675846" y="1066046"/>
            <a:ext cx="4495801" cy="2298226"/>
          </a:xfrm>
          <a:prstGeom prst="rect">
            <a:avLst/>
          </a:prstGeom>
        </p:spPr>
      </p:pic>
      <p:pic>
        <p:nvPicPr>
          <p:cNvPr id="9" name="圖片 8"/>
          <p:cNvPicPr>
            <a:picLocks noChangeAspect="1"/>
          </p:cNvPicPr>
          <p:nvPr/>
        </p:nvPicPr>
        <p:blipFill>
          <a:blip r:embed="rId4"/>
          <a:stretch>
            <a:fillRect/>
          </a:stretch>
        </p:blipFill>
        <p:spPr>
          <a:xfrm>
            <a:off x="0" y="4164696"/>
            <a:ext cx="4519613" cy="2353257"/>
          </a:xfrm>
          <a:prstGeom prst="rect">
            <a:avLst/>
          </a:prstGeom>
        </p:spPr>
      </p:pic>
      <p:pic>
        <p:nvPicPr>
          <p:cNvPr id="10" name="圖片 9"/>
          <p:cNvPicPr>
            <a:picLocks noChangeAspect="1"/>
          </p:cNvPicPr>
          <p:nvPr/>
        </p:nvPicPr>
        <p:blipFill>
          <a:blip r:embed="rId5"/>
          <a:stretch>
            <a:fillRect/>
          </a:stretch>
        </p:blipFill>
        <p:spPr>
          <a:xfrm>
            <a:off x="4675846" y="4241146"/>
            <a:ext cx="4437549" cy="2273095"/>
          </a:xfrm>
          <a:prstGeom prst="rect">
            <a:avLst/>
          </a:prstGeom>
        </p:spPr>
      </p:pic>
      <p:sp>
        <p:nvSpPr>
          <p:cNvPr id="11" name="橢圓 10"/>
          <p:cNvSpPr/>
          <p:nvPr/>
        </p:nvSpPr>
        <p:spPr>
          <a:xfrm>
            <a:off x="6629400" y="1676400"/>
            <a:ext cx="314153"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2" name="矩形 11"/>
          <p:cNvSpPr/>
          <p:nvPr/>
        </p:nvSpPr>
        <p:spPr>
          <a:xfrm>
            <a:off x="88106" y="3394416"/>
            <a:ext cx="4343400"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flow in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dirty="0">
                <a:latin typeface="Times New Roman" panose="02020603050405020304" pitchFamily="18" charset="0"/>
                <a:cs typeface="Times New Roman" panose="02020603050405020304" pitchFamily="18" charset="0"/>
              </a:rPr>
              <a:t> that results from augmenting along path </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by its residual capacity </a:t>
            </a:r>
            <a:r>
              <a:rPr lang="en-US" altLang="zh-TW" b="1" dirty="0">
                <a:solidFill>
                  <a:srgbClr val="0000FF"/>
                </a:solidFill>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0" y="747460"/>
            <a:ext cx="4264309" cy="338554"/>
          </a:xfrm>
          <a:prstGeom prst="rect">
            <a:avLst/>
          </a:prstGeom>
          <a:solidFill>
            <a:schemeClr val="bg1"/>
          </a:solidFill>
        </p:spPr>
        <p:txBody>
          <a:bodyPr wrap="none">
            <a:spAutoFit/>
          </a:bodyPr>
          <a:lstStyle/>
          <a:p>
            <a:r>
              <a:rPr lang="en-US" altLang="zh-TW" sz="1600" dirty="0">
                <a:latin typeface="Times New Roman" panose="02020603050405020304" pitchFamily="18" charset="0"/>
                <a:cs typeface="Times New Roman" panose="02020603050405020304" pitchFamily="18" charset="0"/>
              </a:rPr>
              <a:t>The flow network </a:t>
            </a:r>
            <a:r>
              <a:rPr lang="en-US" altLang="zh-TW" sz="1600" b="1" i="1" dirty="0">
                <a:solidFill>
                  <a:srgbClr val="0000FF"/>
                </a:solidFill>
                <a:latin typeface="Times New Roman" panose="02020603050405020304" pitchFamily="18" charset="0"/>
                <a:cs typeface="Times New Roman" panose="02020603050405020304" pitchFamily="18" charset="0"/>
              </a:rPr>
              <a:t>G</a:t>
            </a:r>
            <a:r>
              <a:rPr lang="en-US" altLang="zh-TW" sz="1600" dirty="0">
                <a:latin typeface="Times New Roman" panose="02020603050405020304" pitchFamily="18" charset="0"/>
                <a:cs typeface="Times New Roman" panose="02020603050405020304" pitchFamily="18" charset="0"/>
              </a:rPr>
              <a:t> and flow </a:t>
            </a:r>
            <a:r>
              <a:rPr lang="en-US" altLang="zh-TW" sz="1600" b="1" i="1" dirty="0">
                <a:solidFill>
                  <a:srgbClr val="0000FF"/>
                </a:solidFill>
                <a:latin typeface="Times New Roman" panose="02020603050405020304" pitchFamily="18" charset="0"/>
                <a:cs typeface="Times New Roman" panose="02020603050405020304" pitchFamily="18" charset="0"/>
              </a:rPr>
              <a:t>f </a:t>
            </a:r>
            <a:r>
              <a:rPr lang="en-US" altLang="zh-TW" sz="1600" dirty="0">
                <a:latin typeface="Times New Roman" panose="02020603050405020304" pitchFamily="18" charset="0"/>
                <a:cs typeface="Times New Roman" panose="02020603050405020304" pitchFamily="18" charset="0"/>
              </a:rPr>
              <a:t>of Figure 26.1(b).</a:t>
            </a:r>
            <a:endParaRPr lang="zh-TW" altLang="en-US" sz="1600" dirty="0">
              <a:latin typeface="Times New Roman" panose="02020603050405020304" pitchFamily="18" charset="0"/>
              <a:cs typeface="Times New Roman" panose="02020603050405020304" pitchFamily="18" charset="0"/>
            </a:endParaRPr>
          </a:p>
        </p:txBody>
      </p:sp>
      <p:sp>
        <p:nvSpPr>
          <p:cNvPr id="6" name="矩形 5"/>
          <p:cNvSpPr/>
          <p:nvPr/>
        </p:nvSpPr>
        <p:spPr>
          <a:xfrm>
            <a:off x="4343400" y="341663"/>
            <a:ext cx="4790375" cy="646331"/>
          </a:xfrm>
          <a:prstGeom prst="rect">
            <a:avLst/>
          </a:prstGeom>
          <a:solidFill>
            <a:schemeClr val="bg1"/>
          </a:solidFill>
        </p:spPr>
        <p:txBody>
          <a:bodyPr wrap="square">
            <a:spAutoFit/>
          </a:bodyPr>
          <a:lstStyle/>
          <a:p>
            <a:r>
              <a:rPr lang="en-US" altLang="zh-TW" dirty="0">
                <a:latin typeface="Times New Roman" panose="02020603050405020304" pitchFamily="18" charset="0"/>
                <a:cs typeface="Times New Roman" panose="02020603050405020304" pitchFamily="18" charset="0"/>
              </a:rPr>
              <a:t>The residual network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b="1" i="1" baseline="-25000" dirty="0">
                <a:solidFill>
                  <a:srgbClr val="0000FF"/>
                </a:solidFill>
                <a:latin typeface="Times New Roman" panose="02020603050405020304" pitchFamily="18" charset="0"/>
                <a:cs typeface="Times New Roman" panose="02020603050405020304" pitchFamily="18" charset="0"/>
              </a:rPr>
              <a:t>f</a:t>
            </a:r>
            <a:r>
              <a:rPr lang="en-US" altLang="zh-TW" dirty="0">
                <a:latin typeface="Times New Roman" panose="02020603050405020304" pitchFamily="18" charset="0"/>
                <a:cs typeface="Times New Roman" panose="02020603050405020304" pitchFamily="18" charset="0"/>
              </a:rPr>
              <a:t> with augmenting path </a:t>
            </a:r>
            <a:r>
              <a:rPr lang="en-US" altLang="zh-TW" b="1" i="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a:t>
            </a:r>
            <a:r>
              <a:rPr lang="en-US" altLang="zh-TW"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shaded</a:t>
            </a:r>
            <a:r>
              <a:rPr lang="en-US" altLang="zh-TW" dirty="0">
                <a:latin typeface="Times New Roman" panose="02020603050405020304" pitchFamily="18" charset="0"/>
                <a:cs typeface="Times New Roman" panose="02020603050405020304" pitchFamily="18" charset="0"/>
              </a:rPr>
              <a:t>; its residual capacity is </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baseline="-25000" dirty="0">
                <a:solidFill>
                  <a:srgbClr val="0000FF"/>
                </a:solidFill>
                <a:latin typeface="Times New Roman" panose="02020603050405020304" pitchFamily="18" charset="0"/>
                <a:cs typeface="Times New Roman" panose="02020603050405020304" pitchFamily="18" charset="0"/>
              </a:rPr>
              <a:t>2</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baseline="-25000" dirty="0">
                <a:solidFill>
                  <a:srgbClr val="0000FF"/>
                </a:solidFill>
                <a:latin typeface="Times New Roman" panose="02020603050405020304" pitchFamily="18" charset="0"/>
                <a:cs typeface="Times New Roman" panose="02020603050405020304" pitchFamily="18" charset="0"/>
              </a:rPr>
              <a:t>3</a:t>
            </a:r>
            <a:r>
              <a:rPr lang="en-US" altLang="zh-TW" b="1" dirty="0">
                <a:solidFill>
                  <a:srgbClr val="0000FF"/>
                </a:solidFill>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4459557" y="3676489"/>
            <a:ext cx="4653838" cy="369332"/>
          </a:xfrm>
          <a:prstGeom prst="rect">
            <a:avLst/>
          </a:prstGeom>
          <a:solidFill>
            <a:schemeClr val="bg1"/>
          </a:solidFill>
        </p:spPr>
        <p:txBody>
          <a:bodyPr wrap="none">
            <a:spAutoFit/>
          </a:bodyPr>
          <a:lstStyle/>
          <a:p>
            <a:r>
              <a:rPr lang="en-US" altLang="zh-TW" dirty="0">
                <a:latin typeface="Times New Roman" panose="02020603050405020304" pitchFamily="18" charset="0"/>
                <a:cs typeface="Times New Roman" panose="02020603050405020304" pitchFamily="18" charset="0"/>
              </a:rPr>
              <a:t>The residual network induced by the flow in (c).</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070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r>
              <a:rPr lang="en-US" altLang="zh-TW"/>
              <a:t>Chapter 26</a:t>
            </a:r>
          </a:p>
        </p:txBody>
      </p:sp>
      <p:sp>
        <p:nvSpPr>
          <p:cNvPr id="5" name="投影片編號版面配置區 4"/>
          <p:cNvSpPr>
            <a:spLocks noGrp="1"/>
          </p:cNvSpPr>
          <p:nvPr>
            <p:ph type="sldNum" sz="quarter" idx="12"/>
          </p:nvPr>
        </p:nvSpPr>
        <p:spPr/>
        <p:txBody>
          <a:bodyPr/>
          <a:lstStyle/>
          <a:p>
            <a:r>
              <a:rPr lang="en-US" altLang="zh-TW"/>
              <a:t>P.</a:t>
            </a:r>
            <a:fld id="{D9269DDF-2BE6-4BFA-ABDC-97D2BC8722D8}" type="slidenum">
              <a:rPr lang="en-US" altLang="zh-TW"/>
              <a:pPr/>
              <a:t>29</a:t>
            </a:fld>
            <a:endParaRPr lang="en-US" altLang="zh-TW"/>
          </a:p>
        </p:txBody>
      </p:sp>
      <p:sp>
        <p:nvSpPr>
          <p:cNvPr id="6" name="標題 1"/>
          <p:cNvSpPr>
            <a:spLocks noGrp="1"/>
          </p:cNvSpPr>
          <p:nvPr>
            <p:ph type="title"/>
          </p:nvPr>
        </p:nvSpPr>
        <p:spPr>
          <a:xfrm>
            <a:off x="228600" y="274638"/>
            <a:ext cx="6248400" cy="411162"/>
          </a:xfrm>
        </p:spPr>
        <p:txBody>
          <a:bodyPr/>
          <a:lstStyle/>
          <a:p>
            <a:r>
              <a:rPr lang="en-US" altLang="zh-TW" sz="3600" dirty="0"/>
              <a:t>Lemma 26.1 </a:t>
            </a:r>
            <a:endParaRPr lang="zh-TW" altLang="en-US" sz="3600" dirty="0"/>
          </a:p>
        </p:txBody>
      </p:sp>
      <p:pic>
        <p:nvPicPr>
          <p:cNvPr id="7" name="圖片 6"/>
          <p:cNvPicPr>
            <a:picLocks noChangeAspect="1"/>
          </p:cNvPicPr>
          <p:nvPr/>
        </p:nvPicPr>
        <p:blipFill>
          <a:blip r:embed="rId2"/>
          <a:stretch>
            <a:fillRect/>
          </a:stretch>
        </p:blipFill>
        <p:spPr>
          <a:xfrm>
            <a:off x="228600" y="3036332"/>
            <a:ext cx="8334375" cy="1019175"/>
          </a:xfrm>
          <a:prstGeom prst="rect">
            <a:avLst/>
          </a:prstGeom>
        </p:spPr>
      </p:pic>
      <p:sp>
        <p:nvSpPr>
          <p:cNvPr id="8" name="矩形 7"/>
          <p:cNvSpPr/>
          <p:nvPr/>
        </p:nvSpPr>
        <p:spPr>
          <a:xfrm>
            <a:off x="196273" y="2885498"/>
            <a:ext cx="1710725"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26.4)</a:t>
            </a:r>
            <a:endParaRPr lang="zh-TW" altLang="en-US" b="1" dirty="0">
              <a:solidFill>
                <a:srgbClr val="0000FF"/>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0912D6CE-F82A-46CD-BD3E-0C2333C3FAC3}"/>
              </a:ext>
            </a:extLst>
          </p:cNvPr>
          <p:cNvPicPr>
            <a:picLocks noChangeAspect="1"/>
          </p:cNvPicPr>
          <p:nvPr/>
        </p:nvPicPr>
        <p:blipFill>
          <a:blip r:embed="rId3"/>
          <a:stretch>
            <a:fillRect/>
          </a:stretch>
        </p:blipFill>
        <p:spPr>
          <a:xfrm>
            <a:off x="183660" y="1022903"/>
            <a:ext cx="8825217" cy="1601614"/>
          </a:xfrm>
          <a:prstGeom prst="rect">
            <a:avLst/>
          </a:prstGeom>
        </p:spPr>
      </p:pic>
    </p:spTree>
    <p:extLst>
      <p:ext uri="{BB962C8B-B14F-4D97-AF65-F5344CB8AC3E}">
        <p14:creationId xmlns:p14="http://schemas.microsoft.com/office/powerpoint/2010/main" val="373272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What is Network Flow ?</a:t>
            </a:r>
            <a:br>
              <a:rPr lang="en-US" altLang="zh-TW" sz="4000" dirty="0"/>
            </a:br>
            <a:r>
              <a:rPr lang="en-US" altLang="zh-TW" sz="4000" dirty="0"/>
              <a:t> </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3</a:t>
            </a:fld>
            <a:endParaRPr lang="en-US" altLang="zh-TW" dirty="0"/>
          </a:p>
        </p:txBody>
      </p:sp>
      <p:pic>
        <p:nvPicPr>
          <p:cNvPr id="7" name="圖片 6"/>
          <p:cNvPicPr>
            <a:picLocks noChangeAspect="1"/>
          </p:cNvPicPr>
          <p:nvPr/>
        </p:nvPicPr>
        <p:blipFill>
          <a:blip r:embed="rId3"/>
          <a:stretch>
            <a:fillRect/>
          </a:stretch>
        </p:blipFill>
        <p:spPr>
          <a:xfrm>
            <a:off x="2047875" y="1630261"/>
            <a:ext cx="5067300" cy="3909235"/>
          </a:xfrm>
          <a:prstGeom prst="rect">
            <a:avLst/>
          </a:prstGeom>
        </p:spPr>
      </p:pic>
      <p:sp>
        <p:nvSpPr>
          <p:cNvPr id="8" name="矩形 7"/>
          <p:cNvSpPr/>
          <p:nvPr/>
        </p:nvSpPr>
        <p:spPr>
          <a:xfrm>
            <a:off x="2293430" y="1030288"/>
            <a:ext cx="4576189" cy="584775"/>
          </a:xfrm>
          <a:prstGeom prst="rect">
            <a:avLst/>
          </a:prstGeom>
        </p:spPr>
        <p:txBody>
          <a:bodyPr wrap="none">
            <a:spAutoFit/>
          </a:bodyPr>
          <a:lstStyle/>
          <a:p>
            <a:r>
              <a:rPr lang="en-US" altLang="zh-TW" sz="3200" b="1" dirty="0">
                <a:solidFill>
                  <a:srgbClr val="7030A0"/>
                </a:solidFill>
                <a:latin typeface="+mj-lt"/>
                <a:ea typeface="+mj-ea"/>
                <a:cs typeface="+mj-cs"/>
              </a:rPr>
              <a:t>Soviet Rail network(1995)</a:t>
            </a:r>
            <a:endParaRPr lang="zh-TW" altLang="en-US" sz="3200" b="1" dirty="0">
              <a:solidFill>
                <a:srgbClr val="7030A0"/>
              </a:solidFill>
              <a:latin typeface="+mj-lt"/>
              <a:ea typeface="+mj-ea"/>
              <a:cs typeface="+mj-cs"/>
            </a:endParaRPr>
          </a:p>
        </p:txBody>
      </p:sp>
      <p:sp>
        <p:nvSpPr>
          <p:cNvPr id="10" name="文字方塊 9"/>
          <p:cNvSpPr txBox="1"/>
          <p:nvPr/>
        </p:nvSpPr>
        <p:spPr>
          <a:xfrm>
            <a:off x="350329" y="5704132"/>
            <a:ext cx="3886201"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Water pipes: water</a:t>
            </a:r>
          </a:p>
          <a:p>
            <a:pPr marL="285750" indent="-285750">
              <a:buFont typeface="Arial" panose="020B0604020202020204" pitchFamily="34" charset="0"/>
              <a:buChar char="•"/>
            </a:pPr>
            <a:r>
              <a:rPr lang="en-US" altLang="zh-TW" dirty="0"/>
              <a:t>Circuit network: current</a:t>
            </a:r>
            <a:endParaRPr lang="zh-TW" altLang="en-US" dirty="0"/>
          </a:p>
        </p:txBody>
      </p:sp>
      <p:sp>
        <p:nvSpPr>
          <p:cNvPr id="13" name="文字方塊 12"/>
          <p:cNvSpPr txBox="1"/>
          <p:nvPr/>
        </p:nvSpPr>
        <p:spPr>
          <a:xfrm>
            <a:off x="4322254" y="5704131"/>
            <a:ext cx="3886201"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Computer network: packets</a:t>
            </a:r>
          </a:p>
          <a:p>
            <a:pPr marL="285750" indent="-285750">
              <a:buFont typeface="Arial" panose="020B0604020202020204" pitchFamily="34" charset="0"/>
              <a:buChar char="•"/>
            </a:pPr>
            <a:r>
              <a:rPr lang="en-US" altLang="zh-TW" dirty="0"/>
              <a:t>Transportation network: traffic</a:t>
            </a:r>
            <a:endParaRPr lang="zh-TW" altLang="en-US" dirty="0"/>
          </a:p>
        </p:txBody>
      </p:sp>
    </p:spTree>
    <p:extLst>
      <p:ext uri="{BB962C8B-B14F-4D97-AF65-F5344CB8AC3E}">
        <p14:creationId xmlns:p14="http://schemas.microsoft.com/office/powerpoint/2010/main" val="3385662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507628BA-FB42-4E92-8965-EFD0D681E32A}" type="slidenum">
              <a:rPr lang="en-US" altLang="zh-TW"/>
              <a:pPr/>
              <a:t>30</a:t>
            </a:fld>
            <a:endParaRPr lang="en-US" altLang="zh-TW"/>
          </a:p>
        </p:txBody>
      </p:sp>
      <p:sp>
        <p:nvSpPr>
          <p:cNvPr id="31746" name="Rectangle 2"/>
          <p:cNvSpPr>
            <a:spLocks noGrp="1" noChangeArrowheads="1"/>
          </p:cNvSpPr>
          <p:nvPr>
            <p:ph type="title"/>
          </p:nvPr>
        </p:nvSpPr>
        <p:spPr/>
        <p:txBody>
          <a:bodyPr/>
          <a:lstStyle/>
          <a:p>
            <a:r>
              <a:rPr lang="en-US" altLang="zh-TW" sz="3600" dirty="0"/>
              <a:t>Augmenting paths</a:t>
            </a:r>
            <a:endParaRPr lang="zh-TW" altLang="en-US" sz="3600" dirty="0"/>
          </a:p>
        </p:txBody>
      </p:sp>
      <p:sp>
        <p:nvSpPr>
          <p:cNvPr id="3" name="矩形 2"/>
          <p:cNvSpPr/>
          <p:nvPr/>
        </p:nvSpPr>
        <p:spPr>
          <a:xfrm>
            <a:off x="285750" y="2911878"/>
            <a:ext cx="8564060" cy="1200329"/>
          </a:xfrm>
          <a:prstGeom prst="rect">
            <a:avLst/>
          </a:prstGeom>
          <a:solidFill>
            <a:schemeClr val="bg1"/>
          </a:solidFill>
        </p:spPr>
        <p:txBody>
          <a:bodyPr wrap="square">
            <a:spAutoFit/>
          </a:bodyPr>
          <a:lstStyle/>
          <a:p>
            <a:r>
              <a:rPr lang="en-US" altLang="zh-TW" sz="2400" dirty="0">
                <a:latin typeface="Times New Roman" panose="02020603050405020304" pitchFamily="18" charset="0"/>
                <a:cs typeface="Times New Roman" panose="02020603050405020304" pitchFamily="18" charset="0"/>
              </a:rPr>
              <a:t>We call the </a:t>
            </a:r>
            <a:r>
              <a:rPr lang="en-US" altLang="zh-TW" sz="2400" b="1" dirty="0">
                <a:solidFill>
                  <a:srgbClr val="0000FF"/>
                </a:solidFill>
                <a:latin typeface="Times New Roman" panose="02020603050405020304" pitchFamily="18" charset="0"/>
                <a:cs typeface="Times New Roman" panose="02020603050405020304" pitchFamily="18" charset="0"/>
              </a:rPr>
              <a:t>maximum</a:t>
            </a:r>
            <a:r>
              <a:rPr lang="en-US" altLang="zh-TW" sz="2400" dirty="0">
                <a:latin typeface="Times New Roman" panose="02020603050405020304" pitchFamily="18" charset="0"/>
                <a:cs typeface="Times New Roman" panose="02020603050405020304" pitchFamily="18" charset="0"/>
              </a:rPr>
              <a:t> amount by which we can increase the flow on each edge in an augmenting path </a:t>
            </a:r>
            <a:r>
              <a:rPr lang="en-US" altLang="zh-TW" sz="2400" b="1" i="1" dirty="0">
                <a:solidFill>
                  <a:srgbClr val="0000FF"/>
                </a:solidFill>
                <a:latin typeface="Times New Roman" panose="02020603050405020304" pitchFamily="18" charset="0"/>
                <a:cs typeface="Times New Roman" panose="02020603050405020304" pitchFamily="18" charset="0"/>
              </a:rPr>
              <a:t>p</a:t>
            </a:r>
            <a:r>
              <a:rPr lang="en-US" altLang="zh-TW" sz="2400" dirty="0">
                <a:latin typeface="Times New Roman" panose="02020603050405020304" pitchFamily="18" charset="0"/>
                <a:cs typeface="Times New Roman" panose="02020603050405020304" pitchFamily="18" charset="0"/>
              </a:rPr>
              <a:t> the </a:t>
            </a:r>
            <a:r>
              <a:rPr lang="en-US" altLang="zh-TW" sz="2400" b="1" i="1" dirty="0">
                <a:solidFill>
                  <a:srgbClr val="0000FF"/>
                </a:solidFill>
                <a:latin typeface="Times New Roman" panose="02020603050405020304" pitchFamily="18" charset="0"/>
                <a:cs typeface="Times New Roman" panose="02020603050405020304" pitchFamily="18" charset="0"/>
              </a:rPr>
              <a:t>residual capacity </a:t>
            </a:r>
            <a:r>
              <a:rPr lang="en-US" altLang="zh-TW" sz="2400" dirty="0">
                <a:latin typeface="Times New Roman" panose="02020603050405020304" pitchFamily="18" charset="0"/>
                <a:cs typeface="Times New Roman" panose="02020603050405020304" pitchFamily="18" charset="0"/>
              </a:rPr>
              <a:t>of </a:t>
            </a:r>
            <a:r>
              <a:rPr lang="en-US" altLang="zh-TW" sz="2400" b="1" i="1" dirty="0">
                <a:solidFill>
                  <a:srgbClr val="0000FF"/>
                </a:solidFill>
                <a:latin typeface="Times New Roman" panose="02020603050405020304" pitchFamily="18" charset="0"/>
                <a:cs typeface="Times New Roman" panose="02020603050405020304" pitchFamily="18" charset="0"/>
              </a:rPr>
              <a:t>p</a:t>
            </a:r>
            <a:r>
              <a:rPr lang="en-US" altLang="zh-TW" sz="2400" dirty="0">
                <a:latin typeface="Times New Roman" panose="02020603050405020304" pitchFamily="18" charset="0"/>
                <a:cs typeface="Times New Roman" panose="02020603050405020304" pitchFamily="18" charset="0"/>
              </a:rPr>
              <a:t>, given by</a:t>
            </a:r>
            <a:endParaRPr lang="zh-TW" altLang="en-US" sz="24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285750" y="983773"/>
            <a:ext cx="8831242" cy="1628973"/>
          </a:xfrm>
          <a:prstGeom prst="rect">
            <a:avLst/>
          </a:prstGeom>
        </p:spPr>
      </p:pic>
      <p:pic>
        <p:nvPicPr>
          <p:cNvPr id="7" name="圖片 6"/>
          <p:cNvPicPr>
            <a:picLocks noChangeAspect="1"/>
          </p:cNvPicPr>
          <p:nvPr/>
        </p:nvPicPr>
        <p:blipFill>
          <a:blip r:embed="rId3"/>
          <a:stretch>
            <a:fillRect/>
          </a:stretch>
        </p:blipFill>
        <p:spPr>
          <a:xfrm>
            <a:off x="285750" y="4358342"/>
            <a:ext cx="5000625" cy="400050"/>
          </a:xfrm>
          <a:prstGeom prst="rect">
            <a:avLst/>
          </a:prstGeom>
        </p:spPr>
      </p:pic>
    </p:spTree>
    <p:extLst>
      <p:ext uri="{BB962C8B-B14F-4D97-AF65-F5344CB8AC3E}">
        <p14:creationId xmlns:p14="http://schemas.microsoft.com/office/powerpoint/2010/main" val="240022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r>
              <a:rPr lang="en-US" altLang="zh-TW"/>
              <a:t>Chapter 26</a:t>
            </a:r>
          </a:p>
        </p:txBody>
      </p:sp>
      <p:sp>
        <p:nvSpPr>
          <p:cNvPr id="5" name="投影片編號版面配置區 4"/>
          <p:cNvSpPr>
            <a:spLocks noGrp="1"/>
          </p:cNvSpPr>
          <p:nvPr>
            <p:ph type="sldNum" sz="quarter" idx="12"/>
          </p:nvPr>
        </p:nvSpPr>
        <p:spPr/>
        <p:txBody>
          <a:bodyPr/>
          <a:lstStyle/>
          <a:p>
            <a:r>
              <a:rPr lang="en-US" altLang="zh-TW"/>
              <a:t>P.</a:t>
            </a:r>
            <a:fld id="{D9269DDF-2BE6-4BFA-ABDC-97D2BC8722D8}" type="slidenum">
              <a:rPr lang="en-US" altLang="zh-TW"/>
              <a:pPr/>
              <a:t>31</a:t>
            </a:fld>
            <a:endParaRPr lang="en-US" altLang="zh-TW"/>
          </a:p>
        </p:txBody>
      </p:sp>
      <p:sp>
        <p:nvSpPr>
          <p:cNvPr id="6" name="標題 1"/>
          <p:cNvSpPr>
            <a:spLocks noGrp="1"/>
          </p:cNvSpPr>
          <p:nvPr>
            <p:ph type="title"/>
          </p:nvPr>
        </p:nvSpPr>
        <p:spPr>
          <a:xfrm>
            <a:off x="228600" y="274638"/>
            <a:ext cx="6248400" cy="411162"/>
          </a:xfrm>
        </p:spPr>
        <p:txBody>
          <a:bodyPr/>
          <a:lstStyle/>
          <a:p>
            <a:r>
              <a:rPr lang="en-US" altLang="zh-TW" sz="3600" dirty="0"/>
              <a:t>Lemma 26.2 &amp; Corollary 26.3 </a:t>
            </a:r>
            <a:endParaRPr lang="zh-TW" altLang="en-US" sz="3600" dirty="0"/>
          </a:p>
        </p:txBody>
      </p:sp>
      <p:pic>
        <p:nvPicPr>
          <p:cNvPr id="4" name="圖片 3"/>
          <p:cNvPicPr>
            <a:picLocks noChangeAspect="1"/>
          </p:cNvPicPr>
          <p:nvPr/>
        </p:nvPicPr>
        <p:blipFill>
          <a:blip r:embed="rId2"/>
          <a:stretch>
            <a:fillRect/>
          </a:stretch>
        </p:blipFill>
        <p:spPr>
          <a:xfrm>
            <a:off x="311284" y="990600"/>
            <a:ext cx="8652411" cy="2438400"/>
          </a:xfrm>
          <a:prstGeom prst="rect">
            <a:avLst/>
          </a:prstGeom>
        </p:spPr>
      </p:pic>
      <p:pic>
        <p:nvPicPr>
          <p:cNvPr id="9" name="圖片 8"/>
          <p:cNvPicPr>
            <a:picLocks noChangeAspect="1"/>
          </p:cNvPicPr>
          <p:nvPr/>
        </p:nvPicPr>
        <p:blipFill>
          <a:blip r:embed="rId3"/>
          <a:stretch>
            <a:fillRect/>
          </a:stretch>
        </p:blipFill>
        <p:spPr>
          <a:xfrm>
            <a:off x="228600" y="3990975"/>
            <a:ext cx="8915400" cy="2254986"/>
          </a:xfrm>
          <a:prstGeom prst="rect">
            <a:avLst/>
          </a:prstGeom>
        </p:spPr>
      </p:pic>
    </p:spTree>
    <p:extLst>
      <p:ext uri="{BB962C8B-B14F-4D97-AF65-F5344CB8AC3E}">
        <p14:creationId xmlns:p14="http://schemas.microsoft.com/office/powerpoint/2010/main" val="337708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326557" y="224058"/>
            <a:ext cx="6248400" cy="411162"/>
          </a:xfrm>
        </p:spPr>
        <p:txBody>
          <a:bodyPr/>
          <a:lstStyle/>
          <a:p>
            <a:r>
              <a:rPr lang="en-US" altLang="zh-TW" sz="3600" dirty="0"/>
              <a:t>Example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32</a:t>
            </a:fld>
            <a:endParaRPr lang="en-US" altLang="zh-TW"/>
          </a:p>
        </p:txBody>
      </p:sp>
      <p:pic>
        <p:nvPicPr>
          <p:cNvPr id="7" name="圖片 6"/>
          <p:cNvPicPr>
            <a:picLocks noChangeAspect="1"/>
          </p:cNvPicPr>
          <p:nvPr/>
        </p:nvPicPr>
        <p:blipFill>
          <a:blip r:embed="rId2"/>
          <a:stretch>
            <a:fillRect/>
          </a:stretch>
        </p:blipFill>
        <p:spPr>
          <a:xfrm>
            <a:off x="-2053" y="1442363"/>
            <a:ext cx="4343400" cy="2196192"/>
          </a:xfrm>
          <a:prstGeom prst="rect">
            <a:avLst/>
          </a:prstGeom>
        </p:spPr>
      </p:pic>
      <p:pic>
        <p:nvPicPr>
          <p:cNvPr id="8" name="圖片 7"/>
          <p:cNvPicPr>
            <a:picLocks noChangeAspect="1"/>
          </p:cNvPicPr>
          <p:nvPr/>
        </p:nvPicPr>
        <p:blipFill>
          <a:blip r:embed="rId3"/>
          <a:stretch>
            <a:fillRect/>
          </a:stretch>
        </p:blipFill>
        <p:spPr>
          <a:xfrm>
            <a:off x="4635921" y="1312117"/>
            <a:ext cx="4495801" cy="2298226"/>
          </a:xfrm>
          <a:prstGeom prst="rect">
            <a:avLst/>
          </a:prstGeom>
        </p:spPr>
      </p:pic>
      <p:pic>
        <p:nvPicPr>
          <p:cNvPr id="9" name="圖片 8"/>
          <p:cNvPicPr>
            <a:picLocks noChangeAspect="1"/>
          </p:cNvPicPr>
          <p:nvPr/>
        </p:nvPicPr>
        <p:blipFill>
          <a:blip r:embed="rId4"/>
          <a:stretch>
            <a:fillRect/>
          </a:stretch>
        </p:blipFill>
        <p:spPr>
          <a:xfrm>
            <a:off x="-2053" y="4269195"/>
            <a:ext cx="4519613" cy="2353257"/>
          </a:xfrm>
          <a:prstGeom prst="rect">
            <a:avLst/>
          </a:prstGeom>
        </p:spPr>
      </p:pic>
      <p:pic>
        <p:nvPicPr>
          <p:cNvPr id="10" name="圖片 9"/>
          <p:cNvPicPr>
            <a:picLocks noChangeAspect="1"/>
          </p:cNvPicPr>
          <p:nvPr/>
        </p:nvPicPr>
        <p:blipFill>
          <a:blip r:embed="rId5"/>
          <a:stretch>
            <a:fillRect/>
          </a:stretch>
        </p:blipFill>
        <p:spPr>
          <a:xfrm>
            <a:off x="4635921" y="4269195"/>
            <a:ext cx="4437549" cy="2273095"/>
          </a:xfrm>
          <a:prstGeom prst="rect">
            <a:avLst/>
          </a:prstGeom>
        </p:spPr>
      </p:pic>
      <p:sp>
        <p:nvSpPr>
          <p:cNvPr id="12" name="矩形 11"/>
          <p:cNvSpPr/>
          <p:nvPr/>
        </p:nvSpPr>
        <p:spPr>
          <a:xfrm>
            <a:off x="88106" y="3549774"/>
            <a:ext cx="4343400"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flow in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dirty="0">
                <a:latin typeface="Times New Roman" panose="02020603050405020304" pitchFamily="18" charset="0"/>
                <a:cs typeface="Times New Roman" panose="02020603050405020304" pitchFamily="18" charset="0"/>
              </a:rPr>
              <a:t> that results from augmenting along path </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by its residual capacity </a:t>
            </a:r>
            <a:r>
              <a:rPr lang="en-US" altLang="zh-TW" b="1" dirty="0">
                <a:solidFill>
                  <a:srgbClr val="0000FF"/>
                </a:solidFill>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88106" y="773834"/>
            <a:ext cx="4341347" cy="646331"/>
          </a:xfrm>
          <a:prstGeom prst="rect">
            <a:avLst/>
          </a:prstGeom>
          <a:solidFill>
            <a:schemeClr val="bg1"/>
          </a:solidFill>
        </p:spPr>
        <p:txBody>
          <a:bodyPr wrap="square">
            <a:spAutoFit/>
          </a:bodyPr>
          <a:lstStyle/>
          <a:p>
            <a:r>
              <a:rPr lang="en-US" altLang="zh-TW" dirty="0">
                <a:latin typeface="Times New Roman" panose="02020603050405020304" pitchFamily="18" charset="0"/>
                <a:cs typeface="Times New Roman" panose="02020603050405020304" pitchFamily="18" charset="0"/>
              </a:rPr>
              <a:t>The flow network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dirty="0">
                <a:latin typeface="Times New Roman" panose="02020603050405020304" pitchFamily="18" charset="0"/>
                <a:cs typeface="Times New Roman" panose="02020603050405020304" pitchFamily="18" charset="0"/>
              </a:rPr>
              <a:t> and flow </a:t>
            </a:r>
            <a:r>
              <a:rPr lang="en-US" altLang="zh-TW" b="1" i="1" dirty="0">
                <a:solidFill>
                  <a:srgbClr val="0000FF"/>
                </a:solidFill>
                <a:latin typeface="Times New Roman" panose="02020603050405020304" pitchFamily="18" charset="0"/>
                <a:cs typeface="Times New Roman" panose="02020603050405020304" pitchFamily="18" charset="0"/>
              </a:rPr>
              <a:t>f </a:t>
            </a:r>
            <a:r>
              <a:rPr lang="en-US" altLang="zh-TW" dirty="0">
                <a:latin typeface="Times New Roman" panose="02020603050405020304" pitchFamily="18" charset="0"/>
                <a:cs typeface="Times New Roman" panose="02020603050405020304" pitchFamily="18" charset="0"/>
              </a:rPr>
              <a:t>of Figure 26.1(b).</a:t>
            </a:r>
            <a:endParaRPr lang="zh-TW"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4341347" y="603811"/>
            <a:ext cx="4790375" cy="646331"/>
          </a:xfrm>
          <a:prstGeom prst="rect">
            <a:avLst/>
          </a:prstGeom>
          <a:solidFill>
            <a:schemeClr val="bg1"/>
          </a:solidFill>
        </p:spPr>
        <p:txBody>
          <a:bodyPr wrap="square">
            <a:spAutoFit/>
          </a:bodyPr>
          <a:lstStyle/>
          <a:p>
            <a:r>
              <a:rPr lang="en-US" altLang="zh-TW" dirty="0">
                <a:latin typeface="Times New Roman" panose="02020603050405020304" pitchFamily="18" charset="0"/>
                <a:cs typeface="Times New Roman" panose="02020603050405020304" pitchFamily="18" charset="0"/>
              </a:rPr>
              <a:t>The residual network </a:t>
            </a:r>
            <a:r>
              <a:rPr lang="en-US" altLang="zh-TW" b="1" i="1" dirty="0">
                <a:solidFill>
                  <a:srgbClr val="0000FF"/>
                </a:solidFill>
                <a:latin typeface="Times New Roman" panose="02020603050405020304" pitchFamily="18" charset="0"/>
                <a:cs typeface="Times New Roman" panose="02020603050405020304" pitchFamily="18" charset="0"/>
              </a:rPr>
              <a:t>G</a:t>
            </a:r>
            <a:r>
              <a:rPr lang="en-US" altLang="zh-TW" b="1" i="1" baseline="-25000" dirty="0">
                <a:solidFill>
                  <a:srgbClr val="0000FF"/>
                </a:solidFill>
                <a:latin typeface="Times New Roman" panose="02020603050405020304" pitchFamily="18" charset="0"/>
                <a:cs typeface="Times New Roman" panose="02020603050405020304" pitchFamily="18" charset="0"/>
              </a:rPr>
              <a:t>f</a:t>
            </a:r>
            <a:r>
              <a:rPr lang="en-US" altLang="zh-TW" dirty="0">
                <a:latin typeface="Times New Roman" panose="02020603050405020304" pitchFamily="18" charset="0"/>
                <a:cs typeface="Times New Roman" panose="02020603050405020304" pitchFamily="18" charset="0"/>
              </a:rPr>
              <a:t> with augmenting path </a:t>
            </a:r>
            <a:r>
              <a:rPr lang="en-US" altLang="zh-TW" b="1" i="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 </a:t>
            </a:r>
            <a:r>
              <a:rPr lang="en-US" altLang="zh-TW"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shaded</a:t>
            </a:r>
            <a:r>
              <a:rPr lang="en-US" altLang="zh-TW" dirty="0">
                <a:latin typeface="Times New Roman" panose="02020603050405020304" pitchFamily="18" charset="0"/>
                <a:cs typeface="Times New Roman" panose="02020603050405020304" pitchFamily="18" charset="0"/>
              </a:rPr>
              <a:t>; its residual capacity is </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p</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err="1">
                <a:solidFill>
                  <a:srgbClr val="0000FF"/>
                </a:solidFill>
                <a:latin typeface="Times New Roman" panose="02020603050405020304" pitchFamily="18" charset="0"/>
                <a:cs typeface="Times New Roman" panose="02020603050405020304" pitchFamily="18" charset="0"/>
              </a:rPr>
              <a:t>c</a:t>
            </a:r>
            <a:r>
              <a:rPr lang="en-US" altLang="zh-TW" b="1" i="1" baseline="-25000" dirty="0" err="1">
                <a:solidFill>
                  <a:srgbClr val="0000FF"/>
                </a:solidFill>
                <a:latin typeface="Times New Roman" panose="02020603050405020304" pitchFamily="18" charset="0"/>
                <a:cs typeface="Times New Roman" panose="02020603050405020304" pitchFamily="18" charset="0"/>
              </a:rPr>
              <a:t>f</a:t>
            </a:r>
            <a:r>
              <a:rPr lang="en-US" altLang="zh-TW" b="1"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dirty="0">
                <a:solidFill>
                  <a:srgbClr val="0000FF"/>
                </a:solidFill>
                <a:latin typeface="Times New Roman" panose="02020603050405020304" pitchFamily="18" charset="0"/>
                <a:cs typeface="Times New Roman" panose="02020603050405020304" pitchFamily="18" charset="0"/>
              </a:rPr>
              <a:t>2,</a:t>
            </a:r>
            <a:r>
              <a:rPr lang="en-US" altLang="zh-TW" b="1" i="1" dirty="0">
                <a:solidFill>
                  <a:srgbClr val="0000FF"/>
                </a:solidFill>
                <a:latin typeface="Times New Roman" panose="02020603050405020304" pitchFamily="18" charset="0"/>
                <a:cs typeface="Times New Roman" panose="02020603050405020304" pitchFamily="18" charset="0"/>
              </a:rPr>
              <a:t>v</a:t>
            </a:r>
            <a:r>
              <a:rPr lang="en-US" altLang="zh-TW" b="1" dirty="0">
                <a:solidFill>
                  <a:srgbClr val="0000FF"/>
                </a:solidFill>
                <a:latin typeface="Times New Roman" panose="02020603050405020304" pitchFamily="18" charset="0"/>
                <a:cs typeface="Times New Roman" panose="02020603050405020304" pitchFamily="18" charset="0"/>
              </a:rPr>
              <a:t>3)=4</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4459557" y="3676489"/>
            <a:ext cx="4653838" cy="369332"/>
          </a:xfrm>
          <a:prstGeom prst="rect">
            <a:avLst/>
          </a:prstGeom>
          <a:solidFill>
            <a:schemeClr val="bg1"/>
          </a:solidFill>
        </p:spPr>
        <p:txBody>
          <a:bodyPr wrap="none">
            <a:spAutoFit/>
          </a:bodyPr>
          <a:lstStyle/>
          <a:p>
            <a:r>
              <a:rPr lang="en-US" altLang="zh-TW" dirty="0">
                <a:latin typeface="Times New Roman" panose="02020603050405020304" pitchFamily="18" charset="0"/>
                <a:cs typeface="Times New Roman" panose="02020603050405020304" pitchFamily="18" charset="0"/>
              </a:rPr>
              <a:t>The residual network induced by the flow in (c).</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979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2"/>
          <p:cNvSpPr>
            <a:spLocks noGrp="1"/>
          </p:cNvSpPr>
          <p:nvPr>
            <p:ph type="dt" sz="half" idx="10"/>
          </p:nvPr>
        </p:nvSpPr>
        <p:spPr/>
        <p:txBody>
          <a:bodyPr/>
          <a:lstStyle/>
          <a:p>
            <a:r>
              <a:rPr lang="en-US" altLang="zh-TW"/>
              <a:t>Chapter 26</a:t>
            </a:r>
          </a:p>
        </p:txBody>
      </p:sp>
      <p:sp>
        <p:nvSpPr>
          <p:cNvPr id="7" name="投影片編號版面配置區 4"/>
          <p:cNvSpPr>
            <a:spLocks noGrp="1"/>
          </p:cNvSpPr>
          <p:nvPr>
            <p:ph type="sldNum" sz="quarter" idx="12"/>
          </p:nvPr>
        </p:nvSpPr>
        <p:spPr/>
        <p:txBody>
          <a:bodyPr/>
          <a:lstStyle/>
          <a:p>
            <a:r>
              <a:rPr lang="en-US" altLang="zh-TW"/>
              <a:t>P.</a:t>
            </a:r>
            <a:fld id="{55F29192-5B89-4F2C-9301-77E99DC45237}" type="slidenum">
              <a:rPr lang="en-US" altLang="zh-TW"/>
              <a:pPr/>
              <a:t>33</a:t>
            </a:fld>
            <a:endParaRPr lang="en-US" altLang="zh-TW"/>
          </a:p>
        </p:txBody>
      </p:sp>
      <p:sp>
        <p:nvSpPr>
          <p:cNvPr id="34818" name="Rectangle 2"/>
          <p:cNvSpPr>
            <a:spLocks noGrp="1" noChangeArrowheads="1"/>
          </p:cNvSpPr>
          <p:nvPr>
            <p:ph type="title"/>
          </p:nvPr>
        </p:nvSpPr>
        <p:spPr/>
        <p:txBody>
          <a:bodyPr/>
          <a:lstStyle/>
          <a:p>
            <a:r>
              <a:rPr lang="en-US" altLang="zh-TW" sz="3600" dirty="0"/>
              <a:t>Cuts of flow networks</a:t>
            </a:r>
            <a:endParaRPr lang="zh-TW" altLang="en-US" sz="3600" dirty="0"/>
          </a:p>
        </p:txBody>
      </p:sp>
      <p:pic>
        <p:nvPicPr>
          <p:cNvPr id="2" name="圖片 1"/>
          <p:cNvPicPr>
            <a:picLocks noChangeAspect="1"/>
          </p:cNvPicPr>
          <p:nvPr/>
        </p:nvPicPr>
        <p:blipFill>
          <a:blip r:embed="rId2"/>
          <a:stretch>
            <a:fillRect/>
          </a:stretch>
        </p:blipFill>
        <p:spPr>
          <a:xfrm>
            <a:off x="1" y="791724"/>
            <a:ext cx="9143999" cy="1925052"/>
          </a:xfrm>
          <a:prstGeom prst="rect">
            <a:avLst/>
          </a:prstGeom>
        </p:spPr>
      </p:pic>
      <p:pic>
        <p:nvPicPr>
          <p:cNvPr id="3" name="圖片 2"/>
          <p:cNvPicPr>
            <a:picLocks noChangeAspect="1"/>
          </p:cNvPicPr>
          <p:nvPr/>
        </p:nvPicPr>
        <p:blipFill>
          <a:blip r:embed="rId3"/>
          <a:stretch>
            <a:fillRect/>
          </a:stretch>
        </p:blipFill>
        <p:spPr>
          <a:xfrm>
            <a:off x="-18184" y="2750978"/>
            <a:ext cx="9135176" cy="2799348"/>
          </a:xfrm>
          <a:prstGeom prst="rect">
            <a:avLst/>
          </a:prstGeom>
        </p:spPr>
      </p:pic>
      <p:pic>
        <p:nvPicPr>
          <p:cNvPr id="4" name="圖片 3"/>
          <p:cNvPicPr>
            <a:picLocks noChangeAspect="1"/>
          </p:cNvPicPr>
          <p:nvPr/>
        </p:nvPicPr>
        <p:blipFill>
          <a:blip r:embed="rId4"/>
          <a:stretch>
            <a:fillRect/>
          </a:stretch>
        </p:blipFill>
        <p:spPr>
          <a:xfrm>
            <a:off x="0" y="5616459"/>
            <a:ext cx="9144000" cy="1225666"/>
          </a:xfrm>
          <a:prstGeom prst="rect">
            <a:avLst/>
          </a:prstGeom>
        </p:spPr>
      </p:pic>
    </p:spTree>
    <p:extLst>
      <p:ext uri="{BB962C8B-B14F-4D97-AF65-F5344CB8AC3E}">
        <p14:creationId xmlns:p14="http://schemas.microsoft.com/office/powerpoint/2010/main" val="65891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Example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34</a:t>
            </a:fld>
            <a:endParaRPr lang="en-US" altLang="zh-TW"/>
          </a:p>
        </p:txBody>
      </p:sp>
      <p:pic>
        <p:nvPicPr>
          <p:cNvPr id="3" name="圖片 2"/>
          <p:cNvPicPr>
            <a:picLocks noChangeAspect="1"/>
          </p:cNvPicPr>
          <p:nvPr/>
        </p:nvPicPr>
        <p:blipFill>
          <a:blip r:embed="rId2"/>
          <a:stretch>
            <a:fillRect/>
          </a:stretch>
        </p:blipFill>
        <p:spPr>
          <a:xfrm>
            <a:off x="30866" y="1307396"/>
            <a:ext cx="5153025" cy="2657475"/>
          </a:xfrm>
          <a:prstGeom prst="rect">
            <a:avLst/>
          </a:prstGeom>
        </p:spPr>
      </p:pic>
      <p:sp>
        <p:nvSpPr>
          <p:cNvPr id="15" name="矩形 14"/>
          <p:cNvSpPr/>
          <p:nvPr/>
        </p:nvSpPr>
        <p:spPr>
          <a:xfrm>
            <a:off x="0" y="4665789"/>
            <a:ext cx="5285772" cy="1631216"/>
          </a:xfrm>
          <a:prstGeom prst="rect">
            <a:avLst/>
          </a:prstGeom>
        </p:spPr>
        <p:txBody>
          <a:bodyPr wrap="square">
            <a:spAutoFit/>
          </a:bodyPr>
          <a:lstStyle/>
          <a:p>
            <a:r>
              <a:rPr lang="en-US" altLang="zh-TW" sz="2000" b="1" dirty="0">
                <a:latin typeface="Times New Roman" panose="02020603050405020304" pitchFamily="18" charset="0"/>
                <a:cs typeface="Times New Roman" panose="02020603050405020304" pitchFamily="18" charset="0"/>
              </a:rPr>
              <a:t>Figure 26.5 </a:t>
            </a:r>
            <a:r>
              <a:rPr lang="en-US" altLang="zh-TW" sz="2000" dirty="0">
                <a:latin typeface="Times New Roman" panose="02020603050405020304" pitchFamily="18" charset="0"/>
                <a:cs typeface="Times New Roman" panose="02020603050405020304" pitchFamily="18" charset="0"/>
              </a:rPr>
              <a:t>A </a:t>
            </a:r>
            <a:r>
              <a:rPr lang="en-US" altLang="zh-TW" sz="2000" b="1" dirty="0">
                <a:solidFill>
                  <a:srgbClr val="0000FF"/>
                </a:solidFill>
                <a:latin typeface="Times New Roman" panose="02020603050405020304" pitchFamily="18" charset="0"/>
                <a:cs typeface="Times New Roman" panose="02020603050405020304" pitchFamily="18" charset="0"/>
              </a:rPr>
              <a:t>cut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 the flow network of Figure 26.1(b), where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v</a:t>
            </a:r>
            <a:r>
              <a:rPr lang="en-US" altLang="zh-TW" sz="2000" b="1" baseline="-25000" dirty="0">
                <a:solidFill>
                  <a:srgbClr val="0000FF"/>
                </a:solidFill>
                <a:latin typeface="Times New Roman" panose="02020603050405020304" pitchFamily="18" charset="0"/>
                <a:cs typeface="Times New Roman" panose="02020603050405020304" pitchFamily="18" charset="0"/>
              </a:rPr>
              <a:t>1</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v</a:t>
            </a:r>
            <a:r>
              <a:rPr lang="en-US" altLang="zh-TW" sz="2000" b="1" baseline="-25000" dirty="0">
                <a:solidFill>
                  <a:srgbClr val="0000FF"/>
                </a:solidFill>
                <a:latin typeface="Times New Roman" panose="02020603050405020304" pitchFamily="18" charset="0"/>
                <a:cs typeface="Times New Roman" panose="02020603050405020304" pitchFamily="18" charset="0"/>
              </a:rPr>
              <a:t>2</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 and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v</a:t>
            </a:r>
            <a:r>
              <a:rPr lang="en-US" altLang="zh-TW" sz="2000" b="1" baseline="-25000" dirty="0">
                <a:solidFill>
                  <a:srgbClr val="0000FF"/>
                </a:solidFill>
                <a:latin typeface="Times New Roman" panose="02020603050405020304" pitchFamily="18" charset="0"/>
                <a:cs typeface="Times New Roman" panose="02020603050405020304" pitchFamily="18" charset="0"/>
              </a:rPr>
              <a:t>3</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v</a:t>
            </a:r>
            <a:r>
              <a:rPr lang="en-US" altLang="zh-TW" sz="2000" b="1" baseline="-25000" dirty="0">
                <a:solidFill>
                  <a:srgbClr val="0000FF"/>
                </a:solidFill>
                <a:latin typeface="Times New Roman" panose="02020603050405020304" pitchFamily="18" charset="0"/>
                <a:cs typeface="Times New Roman" panose="02020603050405020304" pitchFamily="18" charset="0"/>
              </a:rPr>
              <a:t>4</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 The vertices in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dirty="0">
                <a:latin typeface="Times New Roman" panose="02020603050405020304" pitchFamily="18" charset="0"/>
                <a:cs typeface="Times New Roman" panose="02020603050405020304" pitchFamily="18" charset="0"/>
              </a:rPr>
              <a:t> are black, and the vertices in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dirty="0">
                <a:latin typeface="Times New Roman" panose="02020603050405020304" pitchFamily="18" charset="0"/>
                <a:cs typeface="Times New Roman" panose="02020603050405020304" pitchFamily="18" charset="0"/>
              </a:rPr>
              <a:t> are white. The net flow across </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is </a:t>
            </a:r>
            <a:r>
              <a:rPr lang="en-US" altLang="zh-TW" sz="2000" b="1" i="1" dirty="0">
                <a:solidFill>
                  <a:srgbClr val="0000FF"/>
                </a:solidFill>
                <a:latin typeface="Times New Roman" panose="02020603050405020304" pitchFamily="18" charset="0"/>
                <a:cs typeface="Times New Roman" panose="02020603050405020304" pitchFamily="18" charset="0"/>
              </a:rPr>
              <a:t>f</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 =19</a:t>
            </a:r>
            <a:r>
              <a:rPr lang="en-US" altLang="zh-TW" sz="2000" dirty="0">
                <a:latin typeface="Times New Roman" panose="02020603050405020304" pitchFamily="18" charset="0"/>
                <a:cs typeface="Times New Roman" panose="02020603050405020304" pitchFamily="18" charset="0"/>
              </a:rPr>
              <a:t>, and the capacity is </a:t>
            </a:r>
            <a:r>
              <a:rPr lang="en-US" altLang="zh-TW" sz="2000" b="1" i="1" dirty="0">
                <a:solidFill>
                  <a:srgbClr val="0000FF"/>
                </a:solidFill>
                <a:latin typeface="Times New Roman" panose="02020603050405020304" pitchFamily="18" charset="0"/>
                <a:cs typeface="Times New Roman" panose="02020603050405020304" pitchFamily="18" charset="0"/>
              </a:rPr>
              <a:t>c</a:t>
            </a:r>
            <a:r>
              <a:rPr lang="en-US" altLang="zh-TW" sz="2000" b="1" dirty="0">
                <a:solidFill>
                  <a:srgbClr val="0000FF"/>
                </a:solidFill>
                <a:latin typeface="Times New Roman" panose="02020603050405020304" pitchFamily="18" charset="0"/>
                <a:cs typeface="Times New Roman" panose="02020603050405020304" pitchFamily="18" charset="0"/>
              </a:rPr>
              <a:t>(</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b="1" dirty="0">
                <a:solidFill>
                  <a:srgbClr val="0000FF"/>
                </a:solidFill>
                <a:latin typeface="Times New Roman" panose="02020603050405020304" pitchFamily="18" charset="0"/>
                <a:cs typeface="Times New Roman" panose="02020603050405020304" pitchFamily="18" charset="0"/>
              </a:rPr>
              <a:t>)=26</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17" name="矩形 16"/>
          <p:cNvSpPr/>
          <p:nvPr/>
        </p:nvSpPr>
        <p:spPr>
          <a:xfrm>
            <a:off x="5183891" y="1138296"/>
            <a:ext cx="3857146" cy="461665"/>
          </a:xfrm>
          <a:prstGeom prst="rect">
            <a:avLst/>
          </a:prstGeom>
        </p:spPr>
        <p:txBody>
          <a:bodyPr wrap="none">
            <a:spAutoFit/>
          </a:bodyPr>
          <a:lstStyle/>
          <a:p>
            <a:r>
              <a:rPr lang="en-US" altLang="zh-TW" sz="2400" dirty="0">
                <a:latin typeface="Times New Roman" panose="02020603050405020304" pitchFamily="18" charset="0"/>
                <a:cs typeface="Times New Roman" panose="02020603050405020304" pitchFamily="18" charset="0"/>
              </a:rPr>
              <a:t>The net </a:t>
            </a:r>
            <a:r>
              <a:rPr lang="en-US" altLang="zh-TW" sz="2400" b="1" dirty="0">
                <a:solidFill>
                  <a:srgbClr val="0000FF"/>
                </a:solidFill>
                <a:latin typeface="Times New Roman" panose="02020603050405020304" pitchFamily="18" charset="0"/>
                <a:cs typeface="Times New Roman" panose="02020603050405020304" pitchFamily="18" charset="0"/>
              </a:rPr>
              <a:t>flow</a:t>
            </a:r>
            <a:r>
              <a:rPr lang="en-US" altLang="zh-TW" sz="2400" dirty="0">
                <a:latin typeface="Times New Roman" panose="02020603050405020304" pitchFamily="18" charset="0"/>
                <a:cs typeface="Times New Roman" panose="02020603050405020304" pitchFamily="18" charset="0"/>
              </a:rPr>
              <a:t> across this cut is</a:t>
            </a:r>
            <a:endParaRPr lang="zh-TW" altLang="en-US" sz="2400" dirty="0">
              <a:latin typeface="Times New Roman" panose="02020603050405020304" pitchFamily="18" charset="0"/>
              <a:cs typeface="Times New Roman" panose="02020603050405020304" pitchFamily="18" charset="0"/>
            </a:endParaRPr>
          </a:p>
        </p:txBody>
      </p:sp>
      <p:sp>
        <p:nvSpPr>
          <p:cNvPr id="18" name="矩形 17"/>
          <p:cNvSpPr/>
          <p:nvPr/>
        </p:nvSpPr>
        <p:spPr>
          <a:xfrm>
            <a:off x="5145189" y="3031456"/>
            <a:ext cx="3821880" cy="461665"/>
          </a:xfrm>
          <a:prstGeom prst="rect">
            <a:avLst/>
          </a:prstGeom>
        </p:spPr>
        <p:txBody>
          <a:bodyPr wrap="none">
            <a:spAutoFit/>
          </a:bodyPr>
          <a:lstStyle/>
          <a:p>
            <a:r>
              <a:rPr lang="en-US" altLang="zh-TW" sz="2400" dirty="0">
                <a:latin typeface="Times New Roman" panose="02020603050405020304" pitchFamily="18" charset="0"/>
                <a:cs typeface="Times New Roman" panose="02020603050405020304" pitchFamily="18" charset="0"/>
              </a:rPr>
              <a:t>and</a:t>
            </a:r>
            <a:r>
              <a:rPr lang="en-US" altLang="zh-TW" dirty="0">
                <a:latin typeface="Times-Roman"/>
              </a:rPr>
              <a:t> </a:t>
            </a:r>
            <a:r>
              <a:rPr lang="en-US" altLang="zh-TW" sz="2400" dirty="0">
                <a:latin typeface="Times New Roman" panose="02020603050405020304" pitchFamily="18" charset="0"/>
                <a:cs typeface="Times New Roman" panose="02020603050405020304" pitchFamily="18" charset="0"/>
              </a:rPr>
              <a:t>the </a:t>
            </a:r>
            <a:r>
              <a:rPr lang="en-US" altLang="zh-TW" sz="2400" b="1" dirty="0">
                <a:solidFill>
                  <a:srgbClr val="0000FF"/>
                </a:solidFill>
                <a:latin typeface="Times New Roman" panose="02020603050405020304" pitchFamily="18" charset="0"/>
                <a:cs typeface="Times New Roman" panose="02020603050405020304" pitchFamily="18" charset="0"/>
              </a:rPr>
              <a:t>capacity</a:t>
            </a:r>
            <a:r>
              <a:rPr lang="en-US" altLang="zh-TW" sz="2400" dirty="0">
                <a:latin typeface="Times New Roman" panose="02020603050405020304" pitchFamily="18" charset="0"/>
                <a:cs typeface="Times New Roman" panose="02020603050405020304" pitchFamily="18" charset="0"/>
              </a:rPr>
              <a:t> of this cut is</a:t>
            </a:r>
            <a:endParaRPr lang="zh-TW" altLang="en-US" sz="2400" dirty="0">
              <a:latin typeface="Times New Roman" panose="02020603050405020304" pitchFamily="18" charset="0"/>
              <a:cs typeface="Times New Roman" panose="02020603050405020304" pitchFamily="18" charset="0"/>
            </a:endParaRPr>
          </a:p>
        </p:txBody>
      </p:sp>
      <p:grpSp>
        <p:nvGrpSpPr>
          <p:cNvPr id="21" name="群組 20"/>
          <p:cNvGrpSpPr/>
          <p:nvPr/>
        </p:nvGrpSpPr>
        <p:grpSpPr>
          <a:xfrm>
            <a:off x="5255030" y="1635460"/>
            <a:ext cx="3712039" cy="1276370"/>
            <a:chOff x="5255030" y="1635460"/>
            <a:chExt cx="3712039" cy="1276370"/>
          </a:xfrm>
        </p:grpSpPr>
        <p:pic>
          <p:nvPicPr>
            <p:cNvPr id="19" name="圖片 18"/>
            <p:cNvPicPr>
              <a:picLocks noChangeAspect="1"/>
            </p:cNvPicPr>
            <p:nvPr/>
          </p:nvPicPr>
          <p:blipFill>
            <a:blip r:embed="rId3"/>
            <a:stretch>
              <a:fillRect/>
            </a:stretch>
          </p:blipFill>
          <p:spPr>
            <a:xfrm>
              <a:off x="5255030" y="1635460"/>
              <a:ext cx="3712039" cy="423749"/>
            </a:xfrm>
            <a:prstGeom prst="rect">
              <a:avLst/>
            </a:prstGeom>
          </p:spPr>
        </p:pic>
        <p:pic>
          <p:nvPicPr>
            <p:cNvPr id="20" name="圖片 19"/>
            <p:cNvPicPr>
              <a:picLocks noChangeAspect="1"/>
            </p:cNvPicPr>
            <p:nvPr/>
          </p:nvPicPr>
          <p:blipFill>
            <a:blip r:embed="rId4"/>
            <a:stretch>
              <a:fillRect/>
            </a:stretch>
          </p:blipFill>
          <p:spPr>
            <a:xfrm>
              <a:off x="5277215" y="2130780"/>
              <a:ext cx="2114550" cy="781050"/>
            </a:xfrm>
            <a:prstGeom prst="rect">
              <a:avLst/>
            </a:prstGeom>
          </p:spPr>
        </p:pic>
      </p:grpSp>
      <p:grpSp>
        <p:nvGrpSpPr>
          <p:cNvPr id="24" name="群組 23"/>
          <p:cNvGrpSpPr/>
          <p:nvPr/>
        </p:nvGrpSpPr>
        <p:grpSpPr>
          <a:xfrm>
            <a:off x="5200650" y="3541576"/>
            <a:ext cx="2552700" cy="1304925"/>
            <a:chOff x="5277215" y="3839810"/>
            <a:chExt cx="2552700" cy="1304925"/>
          </a:xfrm>
        </p:grpSpPr>
        <p:pic>
          <p:nvPicPr>
            <p:cNvPr id="22" name="圖片 21"/>
            <p:cNvPicPr>
              <a:picLocks noChangeAspect="1"/>
            </p:cNvPicPr>
            <p:nvPr/>
          </p:nvPicPr>
          <p:blipFill>
            <a:blip r:embed="rId5"/>
            <a:stretch>
              <a:fillRect/>
            </a:stretch>
          </p:blipFill>
          <p:spPr>
            <a:xfrm>
              <a:off x="5277215" y="3839810"/>
              <a:ext cx="2552700" cy="466725"/>
            </a:xfrm>
            <a:prstGeom prst="rect">
              <a:avLst/>
            </a:prstGeom>
          </p:spPr>
        </p:pic>
        <p:pic>
          <p:nvPicPr>
            <p:cNvPr id="23" name="圖片 22"/>
            <p:cNvPicPr>
              <a:picLocks noChangeAspect="1"/>
            </p:cNvPicPr>
            <p:nvPr/>
          </p:nvPicPr>
          <p:blipFill>
            <a:blip r:embed="rId6"/>
            <a:stretch>
              <a:fillRect/>
            </a:stretch>
          </p:blipFill>
          <p:spPr>
            <a:xfrm>
              <a:off x="5285772" y="4306535"/>
              <a:ext cx="1609725" cy="838200"/>
            </a:xfrm>
            <a:prstGeom prst="rect">
              <a:avLst/>
            </a:prstGeom>
          </p:spPr>
        </p:pic>
      </p:grpSp>
    </p:spTree>
    <p:extLst>
      <p:ext uri="{BB962C8B-B14F-4D97-AF65-F5344CB8AC3E}">
        <p14:creationId xmlns:p14="http://schemas.microsoft.com/office/powerpoint/2010/main" val="28968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Minimum cut</a:t>
            </a:r>
            <a:endParaRPr lang="zh-TW" altLang="en-US" sz="3600" dirty="0"/>
          </a:p>
        </p:txBody>
      </p:sp>
      <p:sp>
        <p:nvSpPr>
          <p:cNvPr id="3" name="內容版面配置區 2"/>
          <p:cNvSpPr>
            <a:spLocks noGrp="1"/>
          </p:cNvSpPr>
          <p:nvPr>
            <p:ph idx="1"/>
          </p:nvPr>
        </p:nvSpPr>
        <p:spPr>
          <a:xfrm>
            <a:off x="228600" y="1066800"/>
            <a:ext cx="8229600" cy="4525963"/>
          </a:xfrm>
        </p:spPr>
        <p:txBody>
          <a:bodyPr/>
          <a:lstStyle/>
          <a:p>
            <a:r>
              <a:rPr lang="en-US" altLang="zh-TW" dirty="0">
                <a:latin typeface="Times New Roman" panose="02020603050405020304" pitchFamily="18" charset="0"/>
                <a:cs typeface="Times New Roman" panose="02020603050405020304" pitchFamily="18" charset="0"/>
              </a:rPr>
              <a:t>A </a:t>
            </a:r>
            <a:r>
              <a:rPr lang="en-US" altLang="zh-TW" b="1" i="1" dirty="0">
                <a:solidFill>
                  <a:srgbClr val="0000FF"/>
                </a:solidFill>
                <a:latin typeface="Times New Roman" panose="02020603050405020304" pitchFamily="18" charset="0"/>
                <a:cs typeface="Times New Roman" panose="02020603050405020304" pitchFamily="18" charset="0"/>
              </a:rPr>
              <a:t>minimum cut</a:t>
            </a:r>
            <a:r>
              <a:rPr lang="en-US" altLang="zh-TW" b="1" i="1"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 a network is a cut whose capacity is </a:t>
            </a:r>
            <a:r>
              <a:rPr lang="en-US" altLang="zh-TW" dirty="0">
                <a:solidFill>
                  <a:srgbClr val="0000FF"/>
                </a:solidFill>
                <a:latin typeface="Times New Roman" panose="02020603050405020304" pitchFamily="18" charset="0"/>
                <a:cs typeface="Times New Roman" panose="02020603050405020304" pitchFamily="18" charset="0"/>
              </a:rPr>
              <a:t>minimum</a:t>
            </a:r>
            <a:r>
              <a:rPr lang="en-US" altLang="zh-TW" dirty="0">
                <a:latin typeface="Times New Roman" panose="02020603050405020304" pitchFamily="18" charset="0"/>
                <a:cs typeface="Times New Roman" panose="02020603050405020304" pitchFamily="18" charset="0"/>
              </a:rPr>
              <a:t> over all cuts of the network.</a:t>
            </a:r>
            <a:endParaRPr lang="zh-TW" altLang="en-US"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latin typeface="Times New Roman" panose="02020603050405020304" pitchFamily="18" charset="0"/>
                <a:cs typeface="Times New Roman" panose="02020603050405020304" pitchFamily="18" charset="0"/>
              </a:rPr>
              <a:t>2021/5/21</a:t>
            </a:fld>
            <a:endParaRPr lang="en-US" altLang="zh-TW">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latin typeface="Times New Roman" panose="02020603050405020304" pitchFamily="18" charset="0"/>
                <a:cs typeface="Times New Roman" panose="02020603050405020304" pitchFamily="18" charset="0"/>
              </a:rPr>
              <a:pPr>
                <a:defRPr/>
              </a:pPr>
              <a:t>35</a:t>
            </a:fld>
            <a:endParaRPr lang="en-US" altLang="zh-TW">
              <a:latin typeface="Times New Roman" panose="02020603050405020304" pitchFamily="18" charset="0"/>
              <a:cs typeface="Times New Roman" panose="02020603050405020304" pitchFamily="18" charset="0"/>
            </a:endParaRPr>
          </a:p>
        </p:txBody>
      </p:sp>
      <p:sp>
        <p:nvSpPr>
          <p:cNvPr id="6" name="矩形 5"/>
          <p:cNvSpPr/>
          <p:nvPr/>
        </p:nvSpPr>
        <p:spPr>
          <a:xfrm>
            <a:off x="228600" y="3494016"/>
            <a:ext cx="8763000" cy="2246769"/>
          </a:xfrm>
          <a:prstGeom prst="rect">
            <a:avLst/>
          </a:prstGeom>
          <a:noFill/>
          <a:ln w="31750">
            <a:solidFill>
              <a:srgbClr val="CC9900"/>
            </a:solidFill>
          </a:ln>
        </p:spPr>
        <p:txBody>
          <a:bodyPr wrap="square">
            <a:spAutoFit/>
          </a:bodyPr>
          <a:lstStyle/>
          <a:p>
            <a:r>
              <a:rPr lang="en-US" altLang="zh-TW" sz="2000" dirty="0">
                <a:latin typeface="Times New Roman" panose="02020603050405020304" pitchFamily="18" charset="0"/>
                <a:cs typeface="Times New Roman" panose="02020603050405020304" pitchFamily="18" charset="0"/>
              </a:rPr>
              <a:t>The </a:t>
            </a:r>
            <a:r>
              <a:rPr lang="en-US" altLang="zh-TW" sz="2000" b="1" dirty="0">
                <a:solidFill>
                  <a:srgbClr val="FF0000"/>
                </a:solidFill>
                <a:latin typeface="Times New Roman" panose="02020603050405020304" pitchFamily="18" charset="0"/>
                <a:cs typeface="Times New Roman" panose="02020603050405020304" pitchFamily="18" charset="0"/>
              </a:rPr>
              <a:t>asymmetry</a:t>
            </a:r>
            <a:r>
              <a:rPr lang="en-US" altLang="zh-TW" sz="2000" dirty="0">
                <a:latin typeface="Times New Roman" panose="02020603050405020304" pitchFamily="18" charset="0"/>
                <a:cs typeface="Times New Roman" panose="02020603050405020304" pitchFamily="18" charset="0"/>
              </a:rPr>
              <a:t> between the definitions of </a:t>
            </a:r>
            <a:r>
              <a:rPr lang="en-US" altLang="zh-TW" sz="2000" b="1" dirty="0">
                <a:solidFill>
                  <a:srgbClr val="0000FF"/>
                </a:solidFill>
                <a:latin typeface="Times New Roman" panose="02020603050405020304" pitchFamily="18" charset="0"/>
                <a:cs typeface="Times New Roman" panose="02020603050405020304" pitchFamily="18" charset="0"/>
              </a:rPr>
              <a:t>flow</a:t>
            </a:r>
            <a:r>
              <a:rPr lang="en-US" altLang="zh-TW" sz="2000" dirty="0">
                <a:latin typeface="Times New Roman" panose="02020603050405020304" pitchFamily="18" charset="0"/>
                <a:cs typeface="Times New Roman" panose="02020603050405020304" pitchFamily="18" charset="0"/>
              </a:rPr>
              <a:t> and </a:t>
            </a:r>
            <a:r>
              <a:rPr lang="en-US" altLang="zh-TW" sz="2000" b="1" dirty="0">
                <a:solidFill>
                  <a:srgbClr val="0000FF"/>
                </a:solidFill>
                <a:latin typeface="Times New Roman" panose="02020603050405020304" pitchFamily="18" charset="0"/>
                <a:cs typeface="Times New Roman" panose="02020603050405020304" pitchFamily="18" charset="0"/>
              </a:rPr>
              <a:t>capacity </a:t>
            </a:r>
            <a:r>
              <a:rPr lang="en-US" altLang="zh-TW" sz="2000" dirty="0">
                <a:latin typeface="Times New Roman" panose="02020603050405020304" pitchFamily="18" charset="0"/>
                <a:cs typeface="Times New Roman" panose="02020603050405020304" pitchFamily="18" charset="0"/>
              </a:rPr>
              <a:t>of a cut is intentional and important. </a:t>
            </a:r>
          </a:p>
          <a:p>
            <a:r>
              <a:rPr lang="en-US" altLang="zh-TW" sz="2000" dirty="0">
                <a:latin typeface="Times New Roman" panose="02020603050405020304" pitchFamily="18" charset="0"/>
                <a:cs typeface="Times New Roman" panose="02020603050405020304" pitchFamily="18" charset="0"/>
              </a:rPr>
              <a:t>For </a:t>
            </a:r>
            <a:r>
              <a:rPr lang="en-US" altLang="zh-TW" sz="2000" b="1" dirty="0">
                <a:solidFill>
                  <a:srgbClr val="0000FF"/>
                </a:solidFill>
                <a:latin typeface="Times New Roman" panose="02020603050405020304" pitchFamily="18" charset="0"/>
                <a:cs typeface="Times New Roman" panose="02020603050405020304" pitchFamily="18" charset="0"/>
              </a:rPr>
              <a:t>capacity</a:t>
            </a:r>
            <a:r>
              <a:rPr lang="en-US" altLang="zh-TW" sz="2000" dirty="0">
                <a:latin typeface="Times New Roman" panose="02020603050405020304" pitchFamily="18" charset="0"/>
                <a:cs typeface="Times New Roman" panose="02020603050405020304" pitchFamily="18" charset="0"/>
              </a:rPr>
              <a:t>, we count only the capacities of edges going </a:t>
            </a:r>
            <a:r>
              <a:rPr lang="en-US" altLang="zh-TW" sz="2000" b="1" dirty="0">
                <a:solidFill>
                  <a:srgbClr val="0000FF"/>
                </a:solidFill>
                <a:latin typeface="Times New Roman" panose="02020603050405020304" pitchFamily="18" charset="0"/>
                <a:cs typeface="Times New Roman" panose="02020603050405020304" pitchFamily="18" charset="0"/>
              </a:rPr>
              <a:t>from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to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FF0000"/>
                </a:solidFill>
                <a:latin typeface="Times New Roman" panose="02020603050405020304" pitchFamily="18" charset="0"/>
                <a:cs typeface="Times New Roman" panose="02020603050405020304" pitchFamily="18" charset="0"/>
              </a:rPr>
              <a:t>, ignoring edges in the reverse direction</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For </a:t>
            </a:r>
            <a:r>
              <a:rPr lang="en-US" altLang="zh-TW" sz="2000" b="1" dirty="0">
                <a:solidFill>
                  <a:srgbClr val="0000FF"/>
                </a:solidFill>
                <a:latin typeface="Times New Roman" panose="02020603050405020304" pitchFamily="18" charset="0"/>
                <a:cs typeface="Times New Roman" panose="02020603050405020304" pitchFamily="18" charset="0"/>
              </a:rPr>
              <a:t>flow</a:t>
            </a:r>
            <a:r>
              <a:rPr lang="en-US" altLang="zh-TW" sz="2000" dirty="0">
                <a:latin typeface="Times New Roman" panose="02020603050405020304" pitchFamily="18" charset="0"/>
                <a:cs typeface="Times New Roman" panose="02020603050405020304" pitchFamily="18" charset="0"/>
              </a:rPr>
              <a:t>, we consider the flow going </a:t>
            </a:r>
            <a:r>
              <a:rPr lang="en-US" altLang="zh-TW" sz="2000" b="1" dirty="0">
                <a:solidFill>
                  <a:srgbClr val="0000FF"/>
                </a:solidFill>
                <a:latin typeface="Times New Roman" panose="02020603050405020304" pitchFamily="18" charset="0"/>
                <a:cs typeface="Times New Roman" panose="02020603050405020304" pitchFamily="18" charset="0"/>
              </a:rPr>
              <a:t>from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b="1" dirty="0">
                <a:solidFill>
                  <a:srgbClr val="0000FF"/>
                </a:solidFill>
                <a:latin typeface="Times New Roman" panose="02020603050405020304" pitchFamily="18" charset="0"/>
                <a:cs typeface="Times New Roman" panose="02020603050405020304" pitchFamily="18" charset="0"/>
              </a:rPr>
              <a:t> to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dirty="0">
                <a:latin typeface="Times New Roman" panose="02020603050405020304" pitchFamily="18" charset="0"/>
                <a:cs typeface="Times New Roman" panose="02020603050405020304" pitchFamily="18" charset="0"/>
              </a:rPr>
              <a:t> </a:t>
            </a:r>
            <a:r>
              <a:rPr lang="en-US" altLang="zh-TW" sz="2000" b="1" dirty="0">
                <a:solidFill>
                  <a:srgbClr val="FF0000"/>
                </a:solidFill>
                <a:latin typeface="Times New Roman" panose="02020603050405020304" pitchFamily="18" charset="0"/>
                <a:cs typeface="Times New Roman" panose="02020603050405020304" pitchFamily="18" charset="0"/>
              </a:rPr>
              <a:t>minus</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0000FF"/>
                </a:solidFill>
                <a:latin typeface="Times New Roman" panose="02020603050405020304" pitchFamily="18" charset="0"/>
                <a:cs typeface="Times New Roman" panose="02020603050405020304" pitchFamily="18" charset="0"/>
              </a:rPr>
              <a:t>the flow going in the reverse direction from </a:t>
            </a:r>
            <a:r>
              <a:rPr lang="en-US" altLang="zh-TW" sz="2000" b="1" i="1" dirty="0">
                <a:solidFill>
                  <a:srgbClr val="0000FF"/>
                </a:solidFill>
                <a:latin typeface="Times New Roman" panose="02020603050405020304" pitchFamily="18" charset="0"/>
                <a:cs typeface="Times New Roman" panose="02020603050405020304" pitchFamily="18" charset="0"/>
              </a:rPr>
              <a:t>T</a:t>
            </a:r>
            <a:r>
              <a:rPr lang="en-US" altLang="zh-TW" sz="2000" dirty="0">
                <a:solidFill>
                  <a:srgbClr val="0000FF"/>
                </a:solidFill>
                <a:latin typeface="Times New Roman" panose="02020603050405020304" pitchFamily="18" charset="0"/>
                <a:cs typeface="Times New Roman" panose="02020603050405020304" pitchFamily="18" charset="0"/>
              </a:rPr>
              <a:t> to </a:t>
            </a:r>
            <a:r>
              <a:rPr lang="en-US" altLang="zh-TW" sz="2000" b="1" i="1" dirty="0">
                <a:solidFill>
                  <a:srgbClr val="0000FF"/>
                </a:solidFill>
                <a:latin typeface="Times New Roman" panose="02020603050405020304" pitchFamily="18" charset="0"/>
                <a:cs typeface="Times New Roman" panose="02020603050405020304" pitchFamily="18" charset="0"/>
              </a:rPr>
              <a:t>S</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The reason for this </a:t>
            </a:r>
            <a:r>
              <a:rPr lang="en-US" altLang="zh-TW" sz="2000" b="1" dirty="0">
                <a:solidFill>
                  <a:srgbClr val="FF0000"/>
                </a:solidFill>
                <a:latin typeface="Times New Roman" panose="02020603050405020304" pitchFamily="18" charset="0"/>
                <a:cs typeface="Times New Roman" panose="02020603050405020304" pitchFamily="18" charset="0"/>
              </a:rPr>
              <a:t>difference</a:t>
            </a:r>
            <a:r>
              <a:rPr lang="en-US" altLang="zh-TW" sz="2000" dirty="0">
                <a:latin typeface="Times New Roman" panose="02020603050405020304" pitchFamily="18" charset="0"/>
                <a:cs typeface="Times New Roman" panose="02020603050405020304" pitchFamily="18" charset="0"/>
              </a:rPr>
              <a:t> will become clear later in this section.</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384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Lemma 26.4 &amp; Corollary 26.5</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latin typeface="Times New Roman" panose="02020603050405020304" pitchFamily="18" charset="0"/>
                <a:cs typeface="Times New Roman" panose="02020603050405020304" pitchFamily="18" charset="0"/>
              </a:rPr>
              <a:t>2021/5/21</a:t>
            </a:fld>
            <a:endParaRPr lang="en-US" altLang="zh-TW">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latin typeface="Times New Roman" panose="02020603050405020304" pitchFamily="18" charset="0"/>
                <a:cs typeface="Times New Roman" panose="02020603050405020304" pitchFamily="18" charset="0"/>
              </a:rPr>
              <a:pPr>
                <a:defRPr/>
              </a:pPr>
              <a:t>36</a:t>
            </a:fld>
            <a:endParaRPr lang="en-US" altLang="zh-TW">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3"/>
          <a:stretch>
            <a:fillRect/>
          </a:stretch>
        </p:blipFill>
        <p:spPr>
          <a:xfrm>
            <a:off x="-1" y="1066800"/>
            <a:ext cx="9144001" cy="1045280"/>
          </a:xfrm>
          <a:prstGeom prst="rect">
            <a:avLst/>
          </a:prstGeom>
        </p:spPr>
      </p:pic>
      <p:pic>
        <p:nvPicPr>
          <p:cNvPr id="9" name="圖片 8"/>
          <p:cNvPicPr>
            <a:picLocks noChangeAspect="1"/>
          </p:cNvPicPr>
          <p:nvPr/>
        </p:nvPicPr>
        <p:blipFill>
          <a:blip r:embed="rId4"/>
          <a:stretch>
            <a:fillRect/>
          </a:stretch>
        </p:blipFill>
        <p:spPr>
          <a:xfrm>
            <a:off x="-1" y="2466072"/>
            <a:ext cx="9144001" cy="1000263"/>
          </a:xfrm>
          <a:prstGeom prst="rect">
            <a:avLst/>
          </a:prstGeom>
        </p:spPr>
      </p:pic>
      <p:pic>
        <p:nvPicPr>
          <p:cNvPr id="10" name="圖片 9"/>
          <p:cNvPicPr>
            <a:picLocks noChangeAspect="1"/>
          </p:cNvPicPr>
          <p:nvPr/>
        </p:nvPicPr>
        <p:blipFill>
          <a:blip r:embed="rId5"/>
          <a:stretch>
            <a:fillRect/>
          </a:stretch>
        </p:blipFill>
        <p:spPr>
          <a:xfrm>
            <a:off x="304800" y="4038600"/>
            <a:ext cx="5610225" cy="819150"/>
          </a:xfrm>
          <a:prstGeom prst="rect">
            <a:avLst/>
          </a:prstGeom>
        </p:spPr>
      </p:pic>
      <p:sp>
        <p:nvSpPr>
          <p:cNvPr id="11" name="矩形 10"/>
          <p:cNvSpPr/>
          <p:nvPr/>
        </p:nvSpPr>
        <p:spPr>
          <a:xfrm>
            <a:off x="6477000" y="4263509"/>
            <a:ext cx="1710725"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26.9)</a:t>
            </a:r>
            <a:endParaRPr lang="zh-TW" altLang="en-US" b="1" dirty="0">
              <a:solidFill>
                <a:srgbClr val="0000FF"/>
              </a:solidFill>
              <a:latin typeface="Times New Roman" panose="02020603050405020304" pitchFamily="18" charset="0"/>
              <a:cs typeface="Times New Roman" panose="02020603050405020304" pitchFamily="18" charset="0"/>
            </a:endParaRPr>
          </a:p>
        </p:txBody>
      </p:sp>
      <p:pic>
        <p:nvPicPr>
          <p:cNvPr id="12" name="圖片 11"/>
          <p:cNvPicPr>
            <a:picLocks noChangeAspect="1"/>
          </p:cNvPicPr>
          <p:nvPr/>
        </p:nvPicPr>
        <p:blipFill>
          <a:blip r:embed="rId6"/>
          <a:stretch>
            <a:fillRect/>
          </a:stretch>
        </p:blipFill>
        <p:spPr>
          <a:xfrm>
            <a:off x="234387" y="5085585"/>
            <a:ext cx="3362325" cy="828675"/>
          </a:xfrm>
          <a:prstGeom prst="rect">
            <a:avLst/>
          </a:prstGeom>
        </p:spPr>
      </p:pic>
      <p:sp>
        <p:nvSpPr>
          <p:cNvPr id="13" name="矩形 12"/>
          <p:cNvSpPr/>
          <p:nvPr/>
        </p:nvSpPr>
        <p:spPr>
          <a:xfrm>
            <a:off x="4204300" y="5245349"/>
            <a:ext cx="1826141"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(Equation 26.10)</a:t>
            </a:r>
            <a:endParaRPr lang="zh-TW" alt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31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F4642E23-5FB6-434D-BCDA-5B7A8CDCC918}" type="slidenum">
              <a:rPr lang="en-US" altLang="zh-TW"/>
              <a:pPr/>
              <a:t>37</a:t>
            </a:fld>
            <a:endParaRPr lang="en-US" altLang="zh-TW"/>
          </a:p>
        </p:txBody>
      </p:sp>
      <p:sp>
        <p:nvSpPr>
          <p:cNvPr id="39938" name="Rectangle 2"/>
          <p:cNvSpPr>
            <a:spLocks noGrp="1" noChangeArrowheads="1"/>
          </p:cNvSpPr>
          <p:nvPr>
            <p:ph type="title"/>
          </p:nvPr>
        </p:nvSpPr>
        <p:spPr/>
        <p:txBody>
          <a:bodyPr/>
          <a:lstStyle/>
          <a:p>
            <a:r>
              <a:rPr lang="en-US" altLang="zh-TW" sz="3600" dirty="0"/>
              <a:t>Max-flow min-cut theorem</a:t>
            </a:r>
            <a:endParaRPr lang="zh-TW" altLang="en-US" sz="3600" dirty="0"/>
          </a:p>
        </p:txBody>
      </p:sp>
      <p:pic>
        <p:nvPicPr>
          <p:cNvPr id="3" name="圖片 2"/>
          <p:cNvPicPr>
            <a:picLocks noChangeAspect="1"/>
          </p:cNvPicPr>
          <p:nvPr/>
        </p:nvPicPr>
        <p:blipFill>
          <a:blip r:embed="rId2"/>
          <a:stretch>
            <a:fillRect/>
          </a:stretch>
        </p:blipFill>
        <p:spPr>
          <a:xfrm>
            <a:off x="142874" y="1124642"/>
            <a:ext cx="8858251" cy="2186800"/>
          </a:xfrm>
          <a:prstGeom prst="rect">
            <a:avLst/>
          </a:prstGeom>
        </p:spPr>
      </p:pic>
    </p:spTree>
    <p:extLst>
      <p:ext uri="{BB962C8B-B14F-4D97-AF65-F5344CB8AC3E}">
        <p14:creationId xmlns:p14="http://schemas.microsoft.com/office/powerpoint/2010/main" val="231243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EA3038DD-E262-4362-908F-DC4A4C8EE15B}" type="slidenum">
              <a:rPr lang="en-US" altLang="zh-TW"/>
              <a:pPr/>
              <a:t>38</a:t>
            </a:fld>
            <a:endParaRPr lang="en-US" altLang="zh-TW"/>
          </a:p>
        </p:txBody>
      </p:sp>
      <p:sp>
        <p:nvSpPr>
          <p:cNvPr id="41986" name="Rectangle 2"/>
          <p:cNvSpPr>
            <a:spLocks noGrp="1" noChangeArrowheads="1"/>
          </p:cNvSpPr>
          <p:nvPr>
            <p:ph type="title"/>
          </p:nvPr>
        </p:nvSpPr>
        <p:spPr>
          <a:xfrm>
            <a:off x="228600" y="274638"/>
            <a:ext cx="9430966" cy="411162"/>
          </a:xfrm>
        </p:spPr>
        <p:txBody>
          <a:bodyPr/>
          <a:lstStyle/>
          <a:p>
            <a:r>
              <a:rPr lang="en-US" altLang="zh-TW" sz="3600" dirty="0"/>
              <a:t>The basic Ford-Fulkerson algorithm</a:t>
            </a:r>
            <a:endParaRPr lang="zh-TW" altLang="en-US" sz="3600" dirty="0"/>
          </a:p>
        </p:txBody>
      </p:sp>
      <p:pic>
        <p:nvPicPr>
          <p:cNvPr id="2" name="圖片 1"/>
          <p:cNvPicPr>
            <a:picLocks noChangeAspect="1"/>
          </p:cNvPicPr>
          <p:nvPr/>
        </p:nvPicPr>
        <p:blipFill>
          <a:blip r:embed="rId3"/>
          <a:stretch>
            <a:fillRect/>
          </a:stretch>
        </p:blipFill>
        <p:spPr>
          <a:xfrm>
            <a:off x="380518" y="1004568"/>
            <a:ext cx="8267700" cy="3305175"/>
          </a:xfrm>
          <a:prstGeom prst="rect">
            <a:avLst/>
          </a:prstGeom>
        </p:spPr>
      </p:pic>
      <p:sp>
        <p:nvSpPr>
          <p:cNvPr id="3" name="矩形 2"/>
          <p:cNvSpPr/>
          <p:nvPr/>
        </p:nvSpPr>
        <p:spPr>
          <a:xfrm>
            <a:off x="238246" y="4370156"/>
            <a:ext cx="8382000" cy="707886"/>
          </a:xfrm>
          <a:prstGeom prst="rect">
            <a:avLst/>
          </a:prstGeom>
          <a:noFill/>
          <a:ln w="28575">
            <a:solidFill>
              <a:srgbClr val="CC9900"/>
            </a:solidFill>
          </a:ln>
        </p:spPr>
        <p:txBody>
          <a:bodyPr wrap="square">
            <a:spAutoFit/>
          </a:bodyPr>
          <a:lstStyle/>
          <a:p>
            <a:r>
              <a:rPr lang="en-US" altLang="zh-TW" sz="2000" dirty="0">
                <a:latin typeface="Times New Roman" panose="02020603050405020304" pitchFamily="18" charset="0"/>
                <a:cs typeface="Times New Roman" panose="02020603050405020304" pitchFamily="18" charset="0"/>
              </a:rPr>
              <a:t>In each iteration of the Ford-Fulkerson method, we </a:t>
            </a:r>
            <a:r>
              <a:rPr lang="en-US" altLang="zh-TW" sz="2000" b="1" dirty="0">
                <a:solidFill>
                  <a:srgbClr val="0000FF"/>
                </a:solidFill>
                <a:latin typeface="Times New Roman" panose="02020603050405020304" pitchFamily="18" charset="0"/>
                <a:cs typeface="Times New Roman" panose="02020603050405020304" pitchFamily="18" charset="0"/>
              </a:rPr>
              <a:t>find </a:t>
            </a:r>
            <a:r>
              <a:rPr lang="en-US" altLang="zh-TW" sz="2000" b="1" i="1" dirty="0">
                <a:solidFill>
                  <a:srgbClr val="0000FF"/>
                </a:solidFill>
                <a:latin typeface="Times New Roman" panose="02020603050405020304" pitchFamily="18" charset="0"/>
                <a:cs typeface="Times New Roman" panose="02020603050405020304" pitchFamily="18" charset="0"/>
              </a:rPr>
              <a:t>some </a:t>
            </a:r>
            <a:r>
              <a:rPr lang="en-US" altLang="zh-TW" sz="2000" b="1" dirty="0">
                <a:solidFill>
                  <a:srgbClr val="0000FF"/>
                </a:solidFill>
                <a:latin typeface="Times New Roman" panose="02020603050405020304" pitchFamily="18" charset="0"/>
                <a:cs typeface="Times New Roman" panose="02020603050405020304" pitchFamily="18" charset="0"/>
              </a:rPr>
              <a:t>augmenting path </a:t>
            </a:r>
            <a:r>
              <a:rPr lang="en-US" altLang="zh-TW" sz="2000" b="1" i="1" dirty="0">
                <a:solidFill>
                  <a:srgbClr val="0000FF"/>
                </a:solidFill>
                <a:latin typeface="Times New Roman" panose="02020603050405020304" pitchFamily="18" charset="0"/>
                <a:cs typeface="Times New Roman" panose="02020603050405020304" pitchFamily="18" charset="0"/>
              </a:rPr>
              <a:t>p</a:t>
            </a:r>
            <a:r>
              <a:rPr lang="en-US" altLang="zh-TW" sz="2000" b="1" dirty="0">
                <a:solidFill>
                  <a:srgbClr val="0000FF"/>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and use </a:t>
            </a:r>
            <a:r>
              <a:rPr lang="en-US" altLang="zh-TW" sz="2000" b="1" i="1" dirty="0">
                <a:solidFill>
                  <a:srgbClr val="0000FF"/>
                </a:solidFill>
                <a:latin typeface="Times New Roman" panose="02020603050405020304" pitchFamily="18" charset="0"/>
                <a:cs typeface="Times New Roman" panose="02020603050405020304" pitchFamily="18" charset="0"/>
              </a:rPr>
              <a:t>p</a:t>
            </a:r>
            <a:r>
              <a:rPr lang="en-US" altLang="zh-TW" sz="2000" dirty="0">
                <a:latin typeface="Times New Roman" panose="02020603050405020304" pitchFamily="18" charset="0"/>
                <a:cs typeface="Times New Roman" panose="02020603050405020304" pitchFamily="18" charset="0"/>
              </a:rPr>
              <a:t> to modify the flow </a:t>
            </a:r>
            <a:r>
              <a:rPr lang="en-US" altLang="zh-TW" sz="2000" b="1" i="1" dirty="0">
                <a:solidFill>
                  <a:srgbClr val="0000FF"/>
                </a:solidFill>
                <a:latin typeface="Times New Roman" panose="02020603050405020304" pitchFamily="18" charset="0"/>
                <a:cs typeface="Times New Roman" panose="02020603050405020304" pitchFamily="18" charset="0"/>
              </a:rPr>
              <a:t>f </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5" name="矩形 4"/>
          <p:cNvSpPr/>
          <p:nvPr/>
        </p:nvSpPr>
        <p:spPr>
          <a:xfrm>
            <a:off x="238246" y="5212464"/>
            <a:ext cx="8382000" cy="707886"/>
          </a:xfrm>
          <a:prstGeom prst="rect">
            <a:avLst/>
          </a:prstGeom>
          <a:noFill/>
          <a:ln w="28575">
            <a:solidFill>
              <a:srgbClr val="CC9900"/>
            </a:solidFill>
          </a:ln>
        </p:spPr>
        <p:txBody>
          <a:bodyPr wrap="square">
            <a:spAutoFit/>
          </a:bodyPr>
          <a:lstStyle/>
          <a:p>
            <a:r>
              <a:rPr lang="en-US" altLang="zh-TW" sz="2000" dirty="0">
                <a:latin typeface="Times New Roman" panose="02020603050405020304" pitchFamily="18" charset="0"/>
                <a:cs typeface="Times New Roman" panose="02020603050405020304" pitchFamily="18" charset="0"/>
              </a:rPr>
              <a:t>The time to find a path in a residual network is therefore </a:t>
            </a:r>
            <a:r>
              <a:rPr lang="en-US" altLang="zh-TW" sz="2000" b="1" dirty="0">
                <a:solidFill>
                  <a:srgbClr val="0000FF"/>
                </a:solidFill>
                <a:latin typeface="Times New Roman" panose="02020603050405020304" pitchFamily="18" charset="0"/>
                <a:cs typeface="Times New Roman" panose="02020603050405020304" pitchFamily="18" charset="0"/>
              </a:rPr>
              <a:t>O(V+E)=O(E) </a:t>
            </a:r>
            <a:r>
              <a:rPr lang="en-US" altLang="zh-TW" sz="2000" dirty="0">
                <a:latin typeface="Times New Roman" panose="02020603050405020304" pitchFamily="18" charset="0"/>
                <a:cs typeface="Times New Roman" panose="02020603050405020304" pitchFamily="18" charset="0"/>
              </a:rPr>
              <a:t>if we use either </a:t>
            </a:r>
            <a:r>
              <a:rPr lang="en-US" altLang="zh-TW" sz="2000" b="1" dirty="0">
                <a:solidFill>
                  <a:srgbClr val="0000FF"/>
                </a:solidFill>
                <a:latin typeface="Times New Roman" panose="02020603050405020304" pitchFamily="18" charset="0"/>
                <a:cs typeface="Times New Roman" panose="02020603050405020304" pitchFamily="18" charset="0"/>
              </a:rPr>
              <a:t>depth-first search </a:t>
            </a:r>
            <a:r>
              <a:rPr lang="en-US" altLang="zh-TW" sz="2000" dirty="0">
                <a:latin typeface="Times New Roman" panose="02020603050405020304" pitchFamily="18" charset="0"/>
                <a:cs typeface="Times New Roman" panose="02020603050405020304" pitchFamily="18" charset="0"/>
              </a:rPr>
              <a:t>or </a:t>
            </a:r>
            <a:r>
              <a:rPr lang="en-US" altLang="zh-TW" sz="2000" b="1" dirty="0">
                <a:solidFill>
                  <a:srgbClr val="0000FF"/>
                </a:solidFill>
                <a:latin typeface="Times New Roman" panose="02020603050405020304" pitchFamily="18" charset="0"/>
                <a:cs typeface="Times New Roman" panose="02020603050405020304" pitchFamily="18" charset="0"/>
              </a:rPr>
              <a:t>breadth-first search</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228600" y="6054772"/>
            <a:ext cx="3441968" cy="369332"/>
          </a:xfrm>
          <a:prstGeom prst="rect">
            <a:avLst/>
          </a:prstGeom>
          <a:noFill/>
          <a:ln w="28575">
            <a:solidFill>
              <a:srgbClr val="CC9900"/>
            </a:solidFill>
          </a:ln>
        </p:spPr>
        <p:txBody>
          <a:bodyPr wrap="none" rtlCol="0">
            <a:spAutoFit/>
          </a:bodyPr>
          <a:lstStyle/>
          <a:p>
            <a:r>
              <a:rPr lang="en-US" altLang="zh-TW" b="1" dirty="0">
                <a:solidFill>
                  <a:srgbClr val="FF0000"/>
                </a:solidFill>
              </a:rPr>
              <a:t>Ref to textbook for the details</a:t>
            </a:r>
            <a:endParaRPr lang="zh-TW" altLang="en-US" b="1" dirty="0">
              <a:solidFill>
                <a:srgbClr val="FF0000"/>
              </a:solidFill>
            </a:endParaRPr>
          </a:p>
        </p:txBody>
      </p:sp>
      <p:pic>
        <p:nvPicPr>
          <p:cNvPr id="9" name="圖片 8"/>
          <p:cNvPicPr>
            <a:picLocks noChangeAspect="1"/>
          </p:cNvPicPr>
          <p:nvPr/>
        </p:nvPicPr>
        <p:blipFill>
          <a:blip r:embed="rId4"/>
          <a:stretch>
            <a:fillRect/>
          </a:stretch>
        </p:blipFill>
        <p:spPr>
          <a:xfrm>
            <a:off x="7257568" y="2776549"/>
            <a:ext cx="1390650" cy="428625"/>
          </a:xfrm>
          <a:prstGeom prst="rect">
            <a:avLst/>
          </a:prstGeom>
        </p:spPr>
      </p:pic>
      <p:sp>
        <p:nvSpPr>
          <p:cNvPr id="10" name="矩形 9"/>
          <p:cNvSpPr/>
          <p:nvPr/>
        </p:nvSpPr>
        <p:spPr>
          <a:xfrm>
            <a:off x="6019800" y="3292684"/>
            <a:ext cx="3036651" cy="646331"/>
          </a:xfrm>
          <a:prstGeom prst="rect">
            <a:avLst/>
          </a:prstGeom>
          <a:noFill/>
          <a:ln w="28575">
            <a:solidFill>
              <a:srgbClr val="CC9900"/>
            </a:solidFill>
          </a:ln>
        </p:spPr>
        <p:txBody>
          <a:bodyPr wrap="square">
            <a:spAutoFit/>
          </a:bodyPr>
          <a:lstStyle/>
          <a:p>
            <a:r>
              <a:rPr lang="en-US" altLang="zh-TW" b="1" i="1" dirty="0">
                <a:solidFill>
                  <a:srgbClr val="0000FF"/>
                </a:solidFill>
                <a:latin typeface="Times New Roman" panose="02020603050405020304" pitchFamily="18" charset="0"/>
                <a:cs typeface="Times New Roman" panose="02020603050405020304" pitchFamily="18" charset="0"/>
              </a:rPr>
              <a:t>f*  </a:t>
            </a:r>
            <a:r>
              <a:rPr lang="en-US" altLang="zh-TW" dirty="0">
                <a:latin typeface="Times New Roman" panose="02020603050405020304" pitchFamily="18" charset="0"/>
                <a:cs typeface="Times New Roman" panose="02020603050405020304" pitchFamily="18" charset="0"/>
              </a:rPr>
              <a:t>denotes a </a:t>
            </a:r>
            <a:r>
              <a:rPr lang="en-US" altLang="zh-TW" b="1" dirty="0">
                <a:solidFill>
                  <a:srgbClr val="0000FF"/>
                </a:solidFill>
                <a:latin typeface="Times New Roman" panose="02020603050405020304" pitchFamily="18" charset="0"/>
                <a:cs typeface="Times New Roman" panose="02020603050405020304" pitchFamily="18" charset="0"/>
              </a:rPr>
              <a:t>maximum flow </a:t>
            </a:r>
            <a:r>
              <a:rPr lang="en-US" altLang="zh-TW" dirty="0">
                <a:latin typeface="Times New Roman" panose="02020603050405020304" pitchFamily="18" charset="0"/>
                <a:cs typeface="Times New Roman" panose="02020603050405020304" pitchFamily="18" charset="0"/>
              </a:rPr>
              <a:t>in the transformed network</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45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3DDE46A1-D67C-4872-8887-292299CEEFA8}" type="slidenum">
              <a:rPr lang="en-US" altLang="zh-TW"/>
              <a:pPr/>
              <a:t>39</a:t>
            </a:fld>
            <a:endParaRPr lang="en-US" altLang="zh-TW"/>
          </a:p>
        </p:txBody>
      </p:sp>
      <p:sp>
        <p:nvSpPr>
          <p:cNvPr id="76805" name="Rectangle 5"/>
          <p:cNvSpPr>
            <a:spLocks noGrp="1" noChangeArrowheads="1"/>
          </p:cNvSpPr>
          <p:nvPr>
            <p:ph type="title"/>
          </p:nvPr>
        </p:nvSpPr>
        <p:spPr>
          <a:xfrm>
            <a:off x="285749" y="277813"/>
            <a:ext cx="8841853" cy="752475"/>
          </a:xfrm>
        </p:spPr>
        <p:txBody>
          <a:bodyPr/>
          <a:lstStyle/>
          <a:p>
            <a:r>
              <a:rPr lang="en-US" altLang="zh-TW" sz="3600" dirty="0"/>
              <a:t>The execution of the basic Ford-Fulkerson algorithm</a:t>
            </a:r>
          </a:p>
        </p:txBody>
      </p:sp>
      <p:pic>
        <p:nvPicPr>
          <p:cNvPr id="2" name="圖片 1"/>
          <p:cNvPicPr>
            <a:picLocks noChangeAspect="1"/>
          </p:cNvPicPr>
          <p:nvPr/>
        </p:nvPicPr>
        <p:blipFill>
          <a:blip r:embed="rId2"/>
          <a:stretch>
            <a:fillRect/>
          </a:stretch>
        </p:blipFill>
        <p:spPr>
          <a:xfrm>
            <a:off x="0" y="947759"/>
            <a:ext cx="9144000" cy="5529241"/>
          </a:xfrm>
          <a:prstGeom prst="rect">
            <a:avLst/>
          </a:prstGeom>
        </p:spPr>
      </p:pic>
      <p:sp>
        <p:nvSpPr>
          <p:cNvPr id="3" name="矩形 2"/>
          <p:cNvSpPr/>
          <p:nvPr/>
        </p:nvSpPr>
        <p:spPr>
          <a:xfrm>
            <a:off x="0" y="809259"/>
            <a:ext cx="1374493" cy="646331"/>
          </a:xfrm>
          <a:prstGeom prst="rect">
            <a:avLst/>
          </a:prstGeom>
        </p:spPr>
        <p:txBody>
          <a:bodyPr wrap="squar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augmenting path </a:t>
            </a:r>
            <a:r>
              <a:rPr lang="en-US" altLang="zh-TW" b="1" i="1" dirty="0">
                <a:solidFill>
                  <a:srgbClr val="0000FF"/>
                </a:solidFill>
                <a:latin typeface="Times New Roman" panose="02020603050405020304" pitchFamily="18" charset="0"/>
                <a:cs typeface="Times New Roman" panose="02020603050405020304" pitchFamily="18" charset="0"/>
              </a:rPr>
              <a:t>p</a:t>
            </a:r>
            <a:endParaRPr lang="zh-TW" altLang="en-US" dirty="0"/>
          </a:p>
        </p:txBody>
      </p:sp>
      <p:sp>
        <p:nvSpPr>
          <p:cNvPr id="8" name="矩形 7"/>
          <p:cNvSpPr/>
          <p:nvPr/>
        </p:nvSpPr>
        <p:spPr>
          <a:xfrm>
            <a:off x="8019607" y="947759"/>
            <a:ext cx="1107996"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net flow </a:t>
            </a:r>
            <a:r>
              <a:rPr lang="en-US" altLang="zh-TW" b="1" i="1" dirty="0">
                <a:solidFill>
                  <a:srgbClr val="0000FF"/>
                </a:solidFill>
                <a:latin typeface="Times New Roman" panose="02020603050405020304" pitchFamily="18" charset="0"/>
                <a:cs typeface="Times New Roman" panose="02020603050405020304" pitchFamily="18" charset="0"/>
              </a:rPr>
              <a:t>f</a:t>
            </a:r>
            <a:endParaRPr lang="zh-TW" altLang="en-US" dirty="0"/>
          </a:p>
        </p:txBody>
      </p:sp>
      <p:sp>
        <p:nvSpPr>
          <p:cNvPr id="5" name="矩形 4"/>
          <p:cNvSpPr/>
          <p:nvPr/>
        </p:nvSpPr>
        <p:spPr>
          <a:xfrm>
            <a:off x="4803494" y="914400"/>
            <a:ext cx="43405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0" name="矩形 9"/>
          <p:cNvSpPr/>
          <p:nvPr/>
        </p:nvSpPr>
        <p:spPr>
          <a:xfrm>
            <a:off x="-6752" y="2819400"/>
            <a:ext cx="4502552"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1" name="矩形 10"/>
          <p:cNvSpPr/>
          <p:nvPr/>
        </p:nvSpPr>
        <p:spPr>
          <a:xfrm>
            <a:off x="4810246" y="2781300"/>
            <a:ext cx="43405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2" name="矩形 11"/>
          <p:cNvSpPr/>
          <p:nvPr/>
        </p:nvSpPr>
        <p:spPr>
          <a:xfrm>
            <a:off x="25078" y="4664075"/>
            <a:ext cx="4546922"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13" name="矩形 12"/>
          <p:cNvSpPr/>
          <p:nvPr/>
        </p:nvSpPr>
        <p:spPr>
          <a:xfrm>
            <a:off x="4787097" y="4635743"/>
            <a:ext cx="43405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Tree>
    <p:extLst>
      <p:ext uri="{BB962C8B-B14F-4D97-AF65-F5344CB8AC3E}">
        <p14:creationId xmlns:p14="http://schemas.microsoft.com/office/powerpoint/2010/main" val="29591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323AD3-2F38-4FBA-9325-A64FEAFB8CBF}"/>
              </a:ext>
            </a:extLst>
          </p:cNvPr>
          <p:cNvSpPr>
            <a:spLocks noGrp="1" noChangeArrowheads="1"/>
          </p:cNvSpPr>
          <p:nvPr>
            <p:ph type="title"/>
          </p:nvPr>
        </p:nvSpPr>
        <p:spPr/>
        <p:txBody>
          <a:bodyPr/>
          <a:lstStyle/>
          <a:p>
            <a:pPr eaLnBrk="1" hangingPunct="1"/>
            <a:r>
              <a:rPr lang="en-US" altLang="zh-TW" sz="4000" dirty="0"/>
              <a:t>What is Network Flow ?</a:t>
            </a:r>
            <a:br>
              <a:rPr lang="en-US" altLang="zh-TW" sz="4000" dirty="0"/>
            </a:br>
            <a:r>
              <a:rPr lang="en-US" altLang="zh-TW" sz="4000" dirty="0"/>
              <a:t> </a:t>
            </a:r>
          </a:p>
        </p:txBody>
      </p:sp>
      <p:sp>
        <p:nvSpPr>
          <p:cNvPr id="5" name="投影片編號版面配置區 4"/>
          <p:cNvSpPr>
            <a:spLocks noGrp="1"/>
          </p:cNvSpPr>
          <p:nvPr>
            <p:ph type="sldNum" sz="quarter" idx="12"/>
          </p:nvPr>
        </p:nvSpPr>
        <p:spPr/>
        <p:txBody>
          <a:bodyPr/>
          <a:lstStyle/>
          <a:p>
            <a:pPr>
              <a:defRPr/>
            </a:pPr>
            <a:r>
              <a:rPr lang="en-US" altLang="zh-TW">
                <a:latin typeface="Times New Roman" panose="02020603050405020304" pitchFamily="18" charset="0"/>
                <a:cs typeface="Times New Roman" panose="02020603050405020304" pitchFamily="18" charset="0"/>
              </a:rPr>
              <a:t>Maximum Flow </a:t>
            </a:r>
            <a:fld id="{A8327496-8E06-45D8-93F0-62EA1D4713C9}" type="slidenum">
              <a:rPr lang="en-US" altLang="zh-TW" smtClean="0"/>
              <a:pPr>
                <a:defRPr/>
              </a:pPr>
              <a:t>4</a:t>
            </a:fld>
            <a:endParaRPr lang="en-US" altLang="zh-TW" dirty="0"/>
          </a:p>
        </p:txBody>
      </p:sp>
      <p:pic>
        <p:nvPicPr>
          <p:cNvPr id="2" name="圖片 1"/>
          <p:cNvPicPr>
            <a:picLocks noChangeAspect="1"/>
          </p:cNvPicPr>
          <p:nvPr/>
        </p:nvPicPr>
        <p:blipFill>
          <a:blip r:embed="rId3"/>
          <a:stretch>
            <a:fillRect/>
          </a:stretch>
        </p:blipFill>
        <p:spPr>
          <a:xfrm>
            <a:off x="1319212" y="1109662"/>
            <a:ext cx="5553075" cy="2790825"/>
          </a:xfrm>
          <a:prstGeom prst="rect">
            <a:avLst/>
          </a:prstGeom>
        </p:spPr>
      </p:pic>
      <p:sp>
        <p:nvSpPr>
          <p:cNvPr id="3" name="文字方塊 2"/>
          <p:cNvSpPr txBox="1"/>
          <p:nvPr/>
        </p:nvSpPr>
        <p:spPr>
          <a:xfrm>
            <a:off x="890587" y="1658442"/>
            <a:ext cx="1323975" cy="461665"/>
          </a:xfrm>
          <a:prstGeom prst="rect">
            <a:avLst/>
          </a:prstGeom>
          <a:noFill/>
        </p:spPr>
        <p:txBody>
          <a:bodyPr wrap="square" rtlCol="0">
            <a:spAutoFit/>
          </a:bodyPr>
          <a:lstStyle/>
          <a:p>
            <a:r>
              <a:rPr lang="en-US" altLang="zh-TW" sz="2400" dirty="0"/>
              <a:t>Source</a:t>
            </a:r>
            <a:endParaRPr lang="zh-TW" altLang="en-US" sz="2400" dirty="0"/>
          </a:p>
        </p:txBody>
      </p:sp>
      <p:sp>
        <p:nvSpPr>
          <p:cNvPr id="9" name="文字方塊 8"/>
          <p:cNvSpPr txBox="1"/>
          <p:nvPr/>
        </p:nvSpPr>
        <p:spPr>
          <a:xfrm>
            <a:off x="6591067" y="4744662"/>
            <a:ext cx="1323975" cy="461665"/>
          </a:xfrm>
          <a:prstGeom prst="rect">
            <a:avLst/>
          </a:prstGeom>
          <a:noFill/>
        </p:spPr>
        <p:txBody>
          <a:bodyPr wrap="square" rtlCol="0">
            <a:spAutoFit/>
          </a:bodyPr>
          <a:lstStyle/>
          <a:p>
            <a:r>
              <a:rPr lang="en-US" altLang="zh-TW" sz="2400" dirty="0"/>
              <a:t>Sink</a:t>
            </a:r>
            <a:endParaRPr lang="zh-TW" altLang="en-US" sz="2400" dirty="0"/>
          </a:p>
        </p:txBody>
      </p:sp>
      <p:sp>
        <p:nvSpPr>
          <p:cNvPr id="4" name="橢圓 3"/>
          <p:cNvSpPr/>
          <p:nvPr/>
        </p:nvSpPr>
        <p:spPr bwMode="auto">
          <a:xfrm>
            <a:off x="1757129" y="480397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0" name="橢圓 9"/>
          <p:cNvSpPr/>
          <p:nvPr/>
        </p:nvSpPr>
        <p:spPr bwMode="auto">
          <a:xfrm>
            <a:off x="3662128" y="391908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1" name="橢圓 10"/>
          <p:cNvSpPr/>
          <p:nvPr/>
        </p:nvSpPr>
        <p:spPr bwMode="auto">
          <a:xfrm>
            <a:off x="3662128" y="581342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2" name="橢圓 11"/>
          <p:cNvSpPr/>
          <p:nvPr/>
        </p:nvSpPr>
        <p:spPr bwMode="auto">
          <a:xfrm>
            <a:off x="6005279" y="479417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13" name="直線接點 12"/>
          <p:cNvCxnSpPr>
            <a:stCxn id="4" idx="7"/>
            <a:endCxn id="10" idx="2"/>
          </p:cNvCxnSpPr>
          <p:nvPr/>
        </p:nvCxnSpPr>
        <p:spPr bwMode="auto">
          <a:xfrm flipV="1">
            <a:off x="2082333" y="4090611"/>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a:stCxn id="10" idx="6"/>
            <a:endCxn id="12" idx="1"/>
          </p:cNvCxnSpPr>
          <p:nvPr/>
        </p:nvCxnSpPr>
        <p:spPr bwMode="auto">
          <a:xfrm>
            <a:off x="4043128" y="4090611"/>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a:stCxn id="4" idx="5"/>
            <a:endCxn id="11" idx="2"/>
          </p:cNvCxnSpPr>
          <p:nvPr/>
        </p:nvCxnSpPr>
        <p:spPr bwMode="auto">
          <a:xfrm>
            <a:off x="2082333" y="5096781"/>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橢圓 24"/>
          <p:cNvSpPr/>
          <p:nvPr/>
        </p:nvSpPr>
        <p:spPr bwMode="auto">
          <a:xfrm>
            <a:off x="3662126" y="479417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29" name="直線接點 28"/>
          <p:cNvCxnSpPr>
            <a:stCxn id="25" idx="4"/>
            <a:endCxn id="11" idx="0"/>
          </p:cNvCxnSpPr>
          <p:nvPr/>
        </p:nvCxnSpPr>
        <p:spPr bwMode="auto">
          <a:xfrm>
            <a:off x="3852626" y="5137220"/>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10" idx="4"/>
            <a:endCxn id="25" idx="0"/>
          </p:cNvCxnSpPr>
          <p:nvPr/>
        </p:nvCxnSpPr>
        <p:spPr bwMode="auto">
          <a:xfrm flipH="1">
            <a:off x="3852626" y="4262135"/>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a:stCxn id="12" idx="2"/>
            <a:endCxn id="25" idx="6"/>
          </p:cNvCxnSpPr>
          <p:nvPr/>
        </p:nvCxnSpPr>
        <p:spPr bwMode="auto">
          <a:xfrm flipH="1">
            <a:off x="4043126" y="4965696"/>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接點 41"/>
          <p:cNvCxnSpPr>
            <a:stCxn id="12" idx="3"/>
            <a:endCxn id="11" idx="6"/>
          </p:cNvCxnSpPr>
          <p:nvPr/>
        </p:nvCxnSpPr>
        <p:spPr bwMode="auto">
          <a:xfrm flipH="1">
            <a:off x="4043128" y="5086982"/>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439269" y="4675555"/>
            <a:ext cx="1323975" cy="461665"/>
          </a:xfrm>
          <a:prstGeom prst="rect">
            <a:avLst/>
          </a:prstGeom>
          <a:noFill/>
        </p:spPr>
        <p:txBody>
          <a:bodyPr wrap="square" rtlCol="0">
            <a:spAutoFit/>
          </a:bodyPr>
          <a:lstStyle/>
          <a:p>
            <a:r>
              <a:rPr lang="en-US" altLang="zh-TW" sz="2400" dirty="0"/>
              <a:t>Source</a:t>
            </a:r>
            <a:endParaRPr lang="zh-TW" altLang="en-US" sz="2400" dirty="0"/>
          </a:p>
        </p:txBody>
      </p:sp>
      <p:sp>
        <p:nvSpPr>
          <p:cNvPr id="46" name="文字方塊 45"/>
          <p:cNvSpPr txBox="1"/>
          <p:nvPr/>
        </p:nvSpPr>
        <p:spPr>
          <a:xfrm>
            <a:off x="6195779" y="3025200"/>
            <a:ext cx="1323975" cy="461665"/>
          </a:xfrm>
          <a:prstGeom prst="rect">
            <a:avLst/>
          </a:prstGeom>
          <a:noFill/>
        </p:spPr>
        <p:txBody>
          <a:bodyPr wrap="square" rtlCol="0">
            <a:spAutoFit/>
          </a:bodyPr>
          <a:lstStyle/>
          <a:p>
            <a:r>
              <a:rPr lang="en-US" altLang="zh-TW" sz="2400" dirty="0"/>
              <a:t>Sink</a:t>
            </a:r>
            <a:endParaRPr lang="zh-TW" altLang="en-US" sz="2400" dirty="0"/>
          </a:p>
        </p:txBody>
      </p:sp>
      <p:pic>
        <p:nvPicPr>
          <p:cNvPr id="47" name="圖片 46"/>
          <p:cNvPicPr>
            <a:picLocks noChangeAspect="1"/>
          </p:cNvPicPr>
          <p:nvPr/>
        </p:nvPicPr>
        <p:blipFill>
          <a:blip r:embed="rId4"/>
          <a:stretch>
            <a:fillRect/>
          </a:stretch>
        </p:blipFill>
        <p:spPr>
          <a:xfrm>
            <a:off x="7915042" y="273963"/>
            <a:ext cx="1066800" cy="1000125"/>
          </a:xfrm>
          <a:prstGeom prst="rect">
            <a:avLst/>
          </a:prstGeom>
        </p:spPr>
      </p:pic>
      <p:sp>
        <p:nvSpPr>
          <p:cNvPr id="49" name="文字方塊 48"/>
          <p:cNvSpPr txBox="1"/>
          <p:nvPr/>
        </p:nvSpPr>
        <p:spPr>
          <a:xfrm>
            <a:off x="2474117" y="5497623"/>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52" name="文字方塊 51"/>
          <p:cNvSpPr txBox="1"/>
          <p:nvPr/>
        </p:nvSpPr>
        <p:spPr>
          <a:xfrm>
            <a:off x="2474118" y="4005845"/>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3" name="文字方塊 52"/>
          <p:cNvSpPr txBox="1"/>
          <p:nvPr/>
        </p:nvSpPr>
        <p:spPr>
          <a:xfrm>
            <a:off x="3952641" y="5188602"/>
            <a:ext cx="519113" cy="461665"/>
          </a:xfrm>
          <a:prstGeom prst="rect">
            <a:avLst/>
          </a:prstGeom>
          <a:noFill/>
        </p:spPr>
        <p:txBody>
          <a:bodyPr wrap="square" rtlCol="0">
            <a:spAutoFit/>
          </a:bodyPr>
          <a:lstStyle/>
          <a:p>
            <a:r>
              <a:rPr lang="en-US" altLang="zh-TW" sz="2400" dirty="0"/>
              <a:t>3</a:t>
            </a:r>
            <a:endParaRPr lang="zh-TW" altLang="en-US" sz="2400" dirty="0"/>
          </a:p>
        </p:txBody>
      </p:sp>
      <p:sp>
        <p:nvSpPr>
          <p:cNvPr id="54" name="文字方塊 53"/>
          <p:cNvSpPr txBox="1"/>
          <p:nvPr/>
        </p:nvSpPr>
        <p:spPr>
          <a:xfrm>
            <a:off x="3925874" y="4307815"/>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55" name="文字方塊 54"/>
          <p:cNvSpPr txBox="1"/>
          <p:nvPr/>
        </p:nvSpPr>
        <p:spPr>
          <a:xfrm>
            <a:off x="5052101" y="4021772"/>
            <a:ext cx="519113" cy="461665"/>
          </a:xfrm>
          <a:prstGeom prst="rect">
            <a:avLst/>
          </a:prstGeom>
          <a:noFill/>
        </p:spPr>
        <p:txBody>
          <a:bodyPr wrap="square" rtlCol="0">
            <a:spAutoFit/>
          </a:bodyPr>
          <a:lstStyle/>
          <a:p>
            <a:r>
              <a:rPr lang="en-US" altLang="zh-TW" sz="2400" dirty="0"/>
              <a:t>3</a:t>
            </a:r>
            <a:endParaRPr lang="zh-TW" altLang="en-US" sz="2400" dirty="0"/>
          </a:p>
        </p:txBody>
      </p:sp>
      <p:sp>
        <p:nvSpPr>
          <p:cNvPr id="56" name="文字方塊 55"/>
          <p:cNvSpPr txBox="1"/>
          <p:nvPr/>
        </p:nvSpPr>
        <p:spPr>
          <a:xfrm>
            <a:off x="4667012" y="4563339"/>
            <a:ext cx="519113" cy="461665"/>
          </a:xfrm>
          <a:prstGeom prst="rect">
            <a:avLst/>
          </a:prstGeom>
          <a:noFill/>
        </p:spPr>
        <p:txBody>
          <a:bodyPr wrap="square" rtlCol="0">
            <a:spAutoFit/>
          </a:bodyPr>
          <a:lstStyle/>
          <a:p>
            <a:r>
              <a:rPr lang="en-US" altLang="zh-TW" sz="2400"/>
              <a:t>5</a:t>
            </a:r>
            <a:endParaRPr lang="zh-TW" altLang="en-US" sz="2400" dirty="0"/>
          </a:p>
        </p:txBody>
      </p:sp>
      <p:sp>
        <p:nvSpPr>
          <p:cNvPr id="57" name="文字方塊 56"/>
          <p:cNvSpPr txBox="1"/>
          <p:nvPr/>
        </p:nvSpPr>
        <p:spPr>
          <a:xfrm>
            <a:off x="5006858" y="5478112"/>
            <a:ext cx="519113" cy="461665"/>
          </a:xfrm>
          <a:prstGeom prst="rect">
            <a:avLst/>
          </a:prstGeom>
          <a:noFill/>
        </p:spPr>
        <p:txBody>
          <a:bodyPr wrap="square" rtlCol="0">
            <a:spAutoFit/>
          </a:bodyPr>
          <a:lstStyle/>
          <a:p>
            <a:r>
              <a:rPr lang="en-US" altLang="zh-TW" sz="2400" dirty="0"/>
              <a:t>1</a:t>
            </a:r>
            <a:endParaRPr lang="zh-TW" altLang="en-US" sz="2400" dirty="0"/>
          </a:p>
        </p:txBody>
      </p:sp>
    </p:spTree>
    <p:extLst>
      <p:ext uri="{BB962C8B-B14F-4D97-AF65-F5344CB8AC3E}">
        <p14:creationId xmlns:p14="http://schemas.microsoft.com/office/powerpoint/2010/main" val="637382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pPr>
              <a:defRPr/>
            </a:pPr>
            <a:fld id="{0B5DB3C7-C543-45EE-9880-BB6EDE5863EE}" type="datetime1">
              <a:rPr lang="zh-TW" altLang="en-US" smtClean="0"/>
              <a:t>2021/5/21</a:t>
            </a:fld>
            <a:endParaRPr lang="en-US" altLang="zh-TW"/>
          </a:p>
        </p:txBody>
      </p:sp>
      <p:sp>
        <p:nvSpPr>
          <p:cNvPr id="4" name="投影片編號版面配置區 3"/>
          <p:cNvSpPr>
            <a:spLocks noGrp="1"/>
          </p:cNvSpPr>
          <p:nvPr>
            <p:ph type="sldNum" sz="quarter" idx="12"/>
          </p:nvPr>
        </p:nvSpPr>
        <p:spPr/>
        <p:txBody>
          <a:bodyPr/>
          <a:lstStyle/>
          <a:p>
            <a:pPr>
              <a:defRPr/>
            </a:pPr>
            <a:fld id="{437DCDDB-99EB-47FA-94B0-D9249F02986A}" type="slidenum">
              <a:rPr lang="zh-TW" altLang="en-US" smtClean="0"/>
              <a:pPr>
                <a:defRPr/>
              </a:pPr>
              <a:t>40</a:t>
            </a:fld>
            <a:endParaRPr lang="en-US" altLang="zh-TW"/>
          </a:p>
        </p:txBody>
      </p:sp>
      <p:pic>
        <p:nvPicPr>
          <p:cNvPr id="5" name="圖片 4"/>
          <p:cNvPicPr>
            <a:picLocks noChangeAspect="1"/>
          </p:cNvPicPr>
          <p:nvPr/>
        </p:nvPicPr>
        <p:blipFill>
          <a:blip r:embed="rId2"/>
          <a:stretch>
            <a:fillRect/>
          </a:stretch>
        </p:blipFill>
        <p:spPr>
          <a:xfrm>
            <a:off x="-29131" y="990601"/>
            <a:ext cx="9173131" cy="5487364"/>
          </a:xfrm>
          <a:prstGeom prst="rect">
            <a:avLst/>
          </a:prstGeom>
        </p:spPr>
      </p:pic>
      <p:sp>
        <p:nvSpPr>
          <p:cNvPr id="6" name="Rectangle 5"/>
          <p:cNvSpPr txBox="1">
            <a:spLocks noChangeArrowheads="1"/>
          </p:cNvSpPr>
          <p:nvPr/>
        </p:nvSpPr>
        <p:spPr bwMode="auto">
          <a:xfrm>
            <a:off x="223736" y="345563"/>
            <a:ext cx="8920264"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rgbClr val="C0C0C0"/>
                </a:solidFill>
                <a:latin typeface="+mj-lt"/>
                <a:ea typeface="微軟正黑體" pitchFamily="34" charset="-120"/>
                <a:cs typeface="+mj-cs"/>
              </a:defRPr>
            </a:lvl1pPr>
            <a:lvl2pPr algn="l" rtl="0" eaLnBrk="0" fontAlgn="base" hangingPunct="0">
              <a:spcBef>
                <a:spcPct val="0"/>
              </a:spcBef>
              <a:spcAft>
                <a:spcPct val="0"/>
              </a:spcAft>
              <a:defRPr sz="3200">
                <a:solidFill>
                  <a:srgbClr val="C0C0C0"/>
                </a:solidFill>
                <a:latin typeface="Calibri" pitchFamily="34" charset="0"/>
                <a:ea typeface="微軟正黑體" pitchFamily="34" charset="-120"/>
              </a:defRPr>
            </a:lvl2pPr>
            <a:lvl3pPr algn="l" rtl="0" eaLnBrk="0" fontAlgn="base" hangingPunct="0">
              <a:spcBef>
                <a:spcPct val="0"/>
              </a:spcBef>
              <a:spcAft>
                <a:spcPct val="0"/>
              </a:spcAft>
              <a:defRPr sz="3200">
                <a:solidFill>
                  <a:srgbClr val="C0C0C0"/>
                </a:solidFill>
                <a:latin typeface="Calibri" pitchFamily="34" charset="0"/>
                <a:ea typeface="微軟正黑體" pitchFamily="34" charset="-120"/>
              </a:defRPr>
            </a:lvl3pPr>
            <a:lvl4pPr algn="l" rtl="0" eaLnBrk="0" fontAlgn="base" hangingPunct="0">
              <a:spcBef>
                <a:spcPct val="0"/>
              </a:spcBef>
              <a:spcAft>
                <a:spcPct val="0"/>
              </a:spcAft>
              <a:defRPr sz="3200">
                <a:solidFill>
                  <a:srgbClr val="C0C0C0"/>
                </a:solidFill>
                <a:latin typeface="Calibri" pitchFamily="34" charset="0"/>
                <a:ea typeface="微軟正黑體" pitchFamily="34" charset="-120"/>
              </a:defRPr>
            </a:lvl4pPr>
            <a:lvl5pPr algn="l" rtl="0" eaLnBrk="0" fontAlgn="base" hangingPunct="0">
              <a:spcBef>
                <a:spcPct val="0"/>
              </a:spcBef>
              <a:spcAft>
                <a:spcPct val="0"/>
              </a:spcAft>
              <a:defRPr sz="3200">
                <a:solidFill>
                  <a:srgbClr val="C0C0C0"/>
                </a:solidFill>
                <a:latin typeface="Calibri" pitchFamily="34" charset="0"/>
                <a:ea typeface="微軟正黑體" pitchFamily="34" charset="-12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TW" sz="2800" b="1" dirty="0">
                <a:solidFill>
                  <a:srgbClr val="CC3300"/>
                </a:solidFill>
                <a:ea typeface="+mj-ea"/>
              </a:rPr>
              <a:t>The execution of the basic Ford-Fulkerson algorithm</a:t>
            </a:r>
          </a:p>
        </p:txBody>
      </p:sp>
    </p:spTree>
    <p:extLst>
      <p:ext uri="{BB962C8B-B14F-4D97-AF65-F5344CB8AC3E}">
        <p14:creationId xmlns:p14="http://schemas.microsoft.com/office/powerpoint/2010/main" val="239581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D67F87C4-071A-4285-B759-56907AF6CC15}" type="slidenum">
              <a:rPr lang="en-US" altLang="en-US" sz="1600" smtClean="0"/>
              <a:pPr algn="l">
                <a:spcBef>
                  <a:spcPct val="0"/>
                </a:spcBef>
                <a:buFontTx/>
                <a:buNone/>
              </a:pPr>
              <a:t>41</a:t>
            </a:fld>
            <a:endParaRPr lang="en-US" altLang="en-US" sz="1400"/>
          </a:p>
        </p:txBody>
      </p:sp>
      <p:sp>
        <p:nvSpPr>
          <p:cNvPr id="17411" name="Rectangle 2"/>
          <p:cNvSpPr>
            <a:spLocks noGrp="1" noChangeArrowheads="1"/>
          </p:cNvSpPr>
          <p:nvPr>
            <p:ph type="title"/>
          </p:nvPr>
        </p:nvSpPr>
        <p:spPr/>
        <p:txBody>
          <a:bodyPr/>
          <a:lstStyle/>
          <a:p>
            <a:r>
              <a:rPr lang="en-US" altLang="en-US"/>
              <a:t>Ford-Fulkerson Algorithm</a:t>
            </a:r>
          </a:p>
        </p:txBody>
      </p:sp>
      <p:sp>
        <p:nvSpPr>
          <p:cNvPr id="17412" name="Oval 3"/>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17413" name="Oval 4"/>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17414" name="Oval 5"/>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17415" name="AutoShape 6"/>
          <p:cNvCxnSpPr>
            <a:cxnSpLocks noChangeShapeType="1"/>
            <a:stCxn id="17412" idx="7"/>
            <a:endCxn id="17413"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6" name="AutoShape 7"/>
          <p:cNvCxnSpPr>
            <a:cxnSpLocks noChangeShapeType="1"/>
            <a:stCxn id="17412" idx="6"/>
            <a:endCxn id="17414"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7" name="AutoShape 8"/>
          <p:cNvCxnSpPr>
            <a:cxnSpLocks noChangeShapeType="1"/>
            <a:stCxn id="17414" idx="6"/>
            <a:endCxn id="17421"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8" name="AutoShape 9"/>
          <p:cNvCxnSpPr>
            <a:cxnSpLocks noChangeShapeType="1"/>
            <a:stCxn id="17413" idx="6"/>
            <a:endCxn id="17420"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9" name="AutoShape 10"/>
          <p:cNvCxnSpPr>
            <a:cxnSpLocks noChangeShapeType="1"/>
            <a:stCxn id="17413" idx="4"/>
            <a:endCxn id="17414"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20" name="Oval 11"/>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17421" name="Oval 12"/>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17422" name="AutoShape 13"/>
          <p:cNvCxnSpPr>
            <a:cxnSpLocks noChangeShapeType="1"/>
            <a:stCxn id="17420" idx="4"/>
            <a:endCxn id="17421"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23" name="AutoShape 14"/>
          <p:cNvCxnSpPr>
            <a:cxnSpLocks noChangeShapeType="1"/>
            <a:stCxn id="17413" idx="5"/>
            <a:endCxn id="17421"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24" name="Oval 15"/>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17425" name="AutoShape 16"/>
          <p:cNvCxnSpPr>
            <a:cxnSpLocks noChangeShapeType="1"/>
            <a:stCxn id="17420" idx="6"/>
            <a:endCxn id="17424"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7"/>
          <p:cNvCxnSpPr>
            <a:cxnSpLocks noChangeShapeType="1"/>
            <a:stCxn id="17421" idx="6"/>
            <a:endCxn id="17424"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27" name="Text Box 18"/>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7428" name="Text Box 19"/>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7429" name="Text Box 20"/>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17430" name="Text Box 21"/>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17431" name="Text Box 22"/>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17432" name="Text Box 23"/>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7433" name="Text Box 24"/>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7434" name="Text Box 25"/>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17435" name="Text Box 26"/>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17436" name="Text Box 27"/>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37" name="Text Box 28"/>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38" name="Text Box 29"/>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39" name="Text Box 30"/>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0" name="Text Box 31"/>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1" name="Text Box 32"/>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2" name="Text Box 33"/>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3" name="Text Box 34"/>
          <p:cNvSpPr txBox="1">
            <a:spLocks noChangeArrowheads="1"/>
          </p:cNvSpPr>
          <p:nvPr/>
        </p:nvSpPr>
        <p:spPr bwMode="auto">
          <a:xfrm>
            <a:off x="3508375" y="21796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4" name="Text Box 35"/>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17445" name="Text Box 36"/>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0</a:t>
            </a:r>
          </a:p>
        </p:txBody>
      </p:sp>
      <p:sp>
        <p:nvSpPr>
          <p:cNvPr id="17446" name="Text Box 37"/>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7447" name="Text Box 38"/>
          <p:cNvSpPr txBox="1">
            <a:spLocks noChangeArrowheads="1"/>
          </p:cNvSpPr>
          <p:nvPr/>
        </p:nvSpPr>
        <p:spPr bwMode="auto">
          <a:xfrm>
            <a:off x="7362825" y="1244600"/>
            <a:ext cx="6524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flow</a:t>
            </a:r>
          </a:p>
        </p:txBody>
      </p:sp>
      <p:sp>
        <p:nvSpPr>
          <p:cNvPr id="17448" name="Text Box 39"/>
          <p:cNvSpPr txBox="1">
            <a:spLocks noChangeArrowheads="1"/>
          </p:cNvSpPr>
          <p:nvPr/>
        </p:nvSpPr>
        <p:spPr bwMode="auto">
          <a:xfrm>
            <a:off x="7418388" y="1536700"/>
            <a:ext cx="11287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capacity</a:t>
            </a:r>
          </a:p>
        </p:txBody>
      </p:sp>
      <p:sp>
        <p:nvSpPr>
          <p:cNvPr id="17449" name="Line 40"/>
          <p:cNvSpPr>
            <a:spLocks noChangeShapeType="1"/>
          </p:cNvSpPr>
          <p:nvPr/>
        </p:nvSpPr>
        <p:spPr bwMode="auto">
          <a:xfrm flipH="1">
            <a:off x="7143750" y="1568450"/>
            <a:ext cx="222250" cy="230188"/>
          </a:xfrm>
          <a:prstGeom prst="line">
            <a:avLst/>
          </a:prstGeom>
          <a:noFill/>
          <a:ln w="15875">
            <a:solidFill>
              <a:schemeClr val="hlink"/>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TW" altLang="en-US"/>
          </a:p>
        </p:txBody>
      </p:sp>
      <p:sp>
        <p:nvSpPr>
          <p:cNvPr id="17450" name="Line 41"/>
          <p:cNvSpPr>
            <a:spLocks noChangeShapeType="1"/>
          </p:cNvSpPr>
          <p:nvPr/>
        </p:nvSpPr>
        <p:spPr bwMode="auto">
          <a:xfrm flipH="1">
            <a:off x="7262813" y="1852613"/>
            <a:ext cx="212725" cy="220662"/>
          </a:xfrm>
          <a:prstGeom prst="line">
            <a:avLst/>
          </a:prstGeom>
          <a:noFill/>
          <a:ln w="158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TW" altLang="en-US"/>
          </a:p>
        </p:txBody>
      </p:sp>
    </p:spTree>
    <p:extLst>
      <p:ext uri="{BB962C8B-B14F-4D97-AF65-F5344CB8AC3E}">
        <p14:creationId xmlns:p14="http://schemas.microsoft.com/office/powerpoint/2010/main" val="216252160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11FA6FB8-B160-4BD2-A7E0-C41A1EAB1DDD}" type="slidenum">
              <a:rPr lang="en-US" altLang="en-US" sz="1600" smtClean="0"/>
              <a:pPr algn="l">
                <a:spcBef>
                  <a:spcPct val="0"/>
                </a:spcBef>
                <a:buFontTx/>
                <a:buNone/>
              </a:pPr>
              <a:t>42</a:t>
            </a:fld>
            <a:endParaRPr lang="en-US" altLang="en-US" sz="1400"/>
          </a:p>
        </p:txBody>
      </p:sp>
      <p:sp>
        <p:nvSpPr>
          <p:cNvPr id="19459" name="Rectangle 2"/>
          <p:cNvSpPr>
            <a:spLocks noGrp="1" noChangeArrowheads="1"/>
          </p:cNvSpPr>
          <p:nvPr>
            <p:ph type="title"/>
          </p:nvPr>
        </p:nvSpPr>
        <p:spPr/>
        <p:txBody>
          <a:bodyPr/>
          <a:lstStyle/>
          <a:p>
            <a:r>
              <a:rPr lang="en-US" altLang="en-US"/>
              <a:t>Ford-Fulkerson Algorithm</a:t>
            </a:r>
          </a:p>
        </p:txBody>
      </p:sp>
      <p:sp>
        <p:nvSpPr>
          <p:cNvPr id="19460" name="Oval 3"/>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19461" name="Oval 4"/>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19462" name="Oval 5"/>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19463" name="AutoShape 6"/>
          <p:cNvCxnSpPr>
            <a:cxnSpLocks noChangeShapeType="1"/>
            <a:stCxn id="19460" idx="7"/>
            <a:endCxn id="19461"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4" name="AutoShape 7"/>
          <p:cNvCxnSpPr>
            <a:cxnSpLocks noChangeShapeType="1"/>
            <a:stCxn id="19460" idx="6"/>
            <a:endCxn id="19462"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5" name="AutoShape 8"/>
          <p:cNvCxnSpPr>
            <a:cxnSpLocks noChangeShapeType="1"/>
            <a:stCxn id="19462" idx="6"/>
            <a:endCxn id="19469"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6" name="AutoShape 9"/>
          <p:cNvCxnSpPr>
            <a:cxnSpLocks noChangeShapeType="1"/>
            <a:stCxn id="19461" idx="6"/>
            <a:endCxn id="19468"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7" name="AutoShape 10"/>
          <p:cNvCxnSpPr>
            <a:cxnSpLocks noChangeShapeType="1"/>
            <a:stCxn id="19461" idx="4"/>
            <a:endCxn id="19462"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68" name="Oval 11"/>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19469" name="Oval 12"/>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19470" name="AutoShape 13"/>
          <p:cNvCxnSpPr>
            <a:cxnSpLocks noChangeShapeType="1"/>
            <a:stCxn id="19468" idx="4"/>
            <a:endCxn id="19469"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9471" name="AutoShape 14"/>
          <p:cNvCxnSpPr>
            <a:cxnSpLocks noChangeShapeType="1"/>
            <a:stCxn id="19461" idx="5"/>
            <a:endCxn id="19469"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2" name="Oval 15"/>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19473" name="AutoShape 16"/>
          <p:cNvCxnSpPr>
            <a:cxnSpLocks noChangeShapeType="1"/>
            <a:stCxn id="19468" idx="6"/>
            <a:endCxn id="19472"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4" name="AutoShape 17"/>
          <p:cNvCxnSpPr>
            <a:cxnSpLocks noChangeShapeType="1"/>
            <a:stCxn id="19469" idx="6"/>
            <a:endCxn id="19472"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5" name="Text Box 18"/>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476" name="Text Box 19"/>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477" name="Text Box 20"/>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19478" name="Text Box 21"/>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19479" name="Text Box 22"/>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19480" name="Text Box 23"/>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481" name="Text Box 24"/>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482" name="Text Box 25"/>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19483" name="Text Box 26"/>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19484" name="Text Box 27"/>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19485" name="Text Box 28"/>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486" name="Text Box 29"/>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487" name="Text Box 30"/>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488" name="Text Box 31"/>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489" name="Text Box 32"/>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19490" name="Text Box 33"/>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19491" name="Text Box 34"/>
          <p:cNvSpPr txBox="1">
            <a:spLocks noChangeArrowheads="1"/>
          </p:cNvSpPr>
          <p:nvPr/>
        </p:nvSpPr>
        <p:spPr bwMode="auto">
          <a:xfrm>
            <a:off x="3508375" y="21796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492" name="Text Box 35"/>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19493" name="Oval 36"/>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19494" name="Oval 37"/>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19495" name="Oval 38"/>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19496" name="AutoShape 39"/>
          <p:cNvCxnSpPr>
            <a:cxnSpLocks noChangeShapeType="1"/>
            <a:stCxn id="19493" idx="7"/>
            <a:endCxn id="19494" idx="3"/>
          </p:cNvCxnSpPr>
          <p:nvPr/>
        </p:nvCxnSpPr>
        <p:spPr bwMode="auto">
          <a:xfrm flipV="1">
            <a:off x="1493838" y="4497388"/>
            <a:ext cx="1806575" cy="12969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97" name="AutoShape 40"/>
          <p:cNvCxnSpPr>
            <a:cxnSpLocks noChangeShapeType="1"/>
            <a:stCxn id="19493" idx="6"/>
            <a:endCxn id="19495"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98" name="AutoShape 41"/>
          <p:cNvCxnSpPr>
            <a:cxnSpLocks noChangeShapeType="1"/>
            <a:stCxn id="19495" idx="6"/>
            <a:endCxn id="19502" idx="2"/>
          </p:cNvCxnSpPr>
          <p:nvPr/>
        </p:nvCxnSpPr>
        <p:spPr bwMode="auto">
          <a:xfrm>
            <a:off x="3522663" y="5889625"/>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99" name="AutoShape 42"/>
          <p:cNvCxnSpPr>
            <a:cxnSpLocks noChangeShapeType="1"/>
            <a:stCxn id="19494" idx="6"/>
            <a:endCxn id="19501"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500" name="AutoShape 43"/>
          <p:cNvCxnSpPr>
            <a:cxnSpLocks noChangeShapeType="1"/>
            <a:stCxn id="19494" idx="4"/>
            <a:endCxn id="19495" idx="0"/>
          </p:cNvCxnSpPr>
          <p:nvPr/>
        </p:nvCxnSpPr>
        <p:spPr bwMode="auto">
          <a:xfrm>
            <a:off x="33893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501" name="Oval 44"/>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19502" name="Oval 45"/>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19503" name="AutoShape 46"/>
          <p:cNvCxnSpPr>
            <a:cxnSpLocks noChangeShapeType="1"/>
            <a:stCxn id="19501" idx="4"/>
            <a:endCxn id="19502" idx="0"/>
          </p:cNvCxnSpPr>
          <p:nvPr/>
        </p:nvCxnSpPr>
        <p:spPr bwMode="auto">
          <a:xfrm>
            <a:off x="6043613" y="4533900"/>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9504" name="AutoShape 47"/>
          <p:cNvCxnSpPr>
            <a:cxnSpLocks noChangeShapeType="1"/>
            <a:stCxn id="19494" idx="5"/>
            <a:endCxn id="19502" idx="1"/>
          </p:cNvCxnSpPr>
          <p:nvPr/>
        </p:nvCxnSpPr>
        <p:spPr bwMode="auto">
          <a:xfrm>
            <a:off x="3478213" y="4497388"/>
            <a:ext cx="2476500" cy="12969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505" name="Oval 48"/>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19506" name="AutoShape 49"/>
          <p:cNvCxnSpPr>
            <a:cxnSpLocks noChangeShapeType="1"/>
            <a:stCxn id="19501" idx="6"/>
            <a:endCxn id="19505" idx="1"/>
          </p:cNvCxnSpPr>
          <p:nvPr/>
        </p:nvCxnSpPr>
        <p:spPr bwMode="auto">
          <a:xfrm>
            <a:off x="6176963" y="4402138"/>
            <a:ext cx="1727200" cy="13922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507" name="AutoShape 50"/>
          <p:cNvCxnSpPr>
            <a:cxnSpLocks noChangeShapeType="1"/>
            <a:stCxn id="19502" idx="6"/>
            <a:endCxn id="19505" idx="2"/>
          </p:cNvCxnSpPr>
          <p:nvPr/>
        </p:nvCxnSpPr>
        <p:spPr bwMode="auto">
          <a:xfrm>
            <a:off x="6176963" y="5889625"/>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508" name="Text Box 51"/>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509" name="Text Box 52"/>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19510" name="Text Box 53"/>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19511" name="Text Box 54"/>
          <p:cNvSpPr txBox="1">
            <a:spLocks noChangeArrowheads="1"/>
          </p:cNvSpPr>
          <p:nvPr/>
        </p:nvSpPr>
        <p:spPr bwMode="auto">
          <a:xfrm>
            <a:off x="6756400" y="50038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19512" name="Text Box 55"/>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19513" name="Text Box 56"/>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19514" name="Text Box 57"/>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cxnSp>
        <p:nvCxnSpPr>
          <p:cNvPr id="813114" name="AutoShape 58"/>
          <p:cNvCxnSpPr>
            <a:cxnSpLocks noChangeShapeType="1"/>
          </p:cNvCxnSpPr>
          <p:nvPr/>
        </p:nvCxnSpPr>
        <p:spPr bwMode="auto">
          <a:xfrm flipV="1">
            <a:off x="1493838" y="4497388"/>
            <a:ext cx="1806575" cy="129698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3115" name="AutoShape 59"/>
          <p:cNvCxnSpPr>
            <a:cxnSpLocks noChangeShapeType="1"/>
          </p:cNvCxnSpPr>
          <p:nvPr/>
        </p:nvCxnSpPr>
        <p:spPr bwMode="auto">
          <a:xfrm>
            <a:off x="3478213" y="4497388"/>
            <a:ext cx="2476500" cy="129698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3116" name="AutoShape 60"/>
          <p:cNvCxnSpPr>
            <a:cxnSpLocks noChangeShapeType="1"/>
          </p:cNvCxnSpPr>
          <p:nvPr/>
        </p:nvCxnSpPr>
        <p:spPr bwMode="auto">
          <a:xfrm>
            <a:off x="6176963" y="5889625"/>
            <a:ext cx="1682750"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19518" name="Text Box 61"/>
          <p:cNvSpPr txBox="1">
            <a:spLocks noChangeArrowheads="1"/>
          </p:cNvSpPr>
          <p:nvPr/>
        </p:nvSpPr>
        <p:spPr bwMode="auto">
          <a:xfrm>
            <a:off x="2120900" y="50212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10</a:t>
            </a:r>
          </a:p>
        </p:txBody>
      </p:sp>
      <p:sp>
        <p:nvSpPr>
          <p:cNvPr id="19519" name="Text Box 62"/>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19520" name="Text Box 63"/>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grpSp>
        <p:nvGrpSpPr>
          <p:cNvPr id="2" name="Group 64"/>
          <p:cNvGrpSpPr>
            <a:grpSpLocks/>
          </p:cNvGrpSpPr>
          <p:nvPr/>
        </p:nvGrpSpPr>
        <p:grpSpPr bwMode="auto">
          <a:xfrm>
            <a:off x="1962150" y="1835150"/>
            <a:ext cx="5251450" cy="949325"/>
            <a:chOff x="1236" y="1156"/>
            <a:chExt cx="3308" cy="598"/>
          </a:xfrm>
        </p:grpSpPr>
        <p:sp>
          <p:nvSpPr>
            <p:cNvPr id="19530" name="Text Box 65"/>
            <p:cNvSpPr txBox="1">
              <a:spLocks noChangeArrowheads="1"/>
            </p:cNvSpPr>
            <p:nvPr/>
          </p:nvSpPr>
          <p:spPr bwMode="auto">
            <a:xfrm>
              <a:off x="1236" y="1156"/>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19531" name="Text Box 66"/>
            <p:cNvSpPr txBox="1">
              <a:spLocks noChangeArrowheads="1"/>
            </p:cNvSpPr>
            <p:nvPr/>
          </p:nvSpPr>
          <p:spPr bwMode="auto">
            <a:xfrm>
              <a:off x="2986" y="1173"/>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19532" name="Text Box 67"/>
            <p:cNvSpPr txBox="1">
              <a:spLocks noChangeArrowheads="1"/>
            </p:cNvSpPr>
            <p:nvPr/>
          </p:nvSpPr>
          <p:spPr bwMode="auto">
            <a:xfrm>
              <a:off x="4183" y="1638"/>
              <a:ext cx="213"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19533" name="Text Box 68"/>
            <p:cNvSpPr txBox="1">
              <a:spLocks noChangeArrowheads="1"/>
            </p:cNvSpPr>
            <p:nvPr/>
          </p:nvSpPr>
          <p:spPr bwMode="auto">
            <a:xfrm>
              <a:off x="1401" y="1165"/>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19534" name="Text Box 69"/>
            <p:cNvSpPr txBox="1">
              <a:spLocks noChangeArrowheads="1"/>
            </p:cNvSpPr>
            <p:nvPr/>
          </p:nvSpPr>
          <p:spPr bwMode="auto">
            <a:xfrm>
              <a:off x="2794" y="1174"/>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19535" name="Text Box 70"/>
            <p:cNvSpPr txBox="1">
              <a:spLocks noChangeArrowheads="1"/>
            </p:cNvSpPr>
            <p:nvPr/>
          </p:nvSpPr>
          <p:spPr bwMode="auto">
            <a:xfrm>
              <a:off x="4331" y="1647"/>
              <a:ext cx="2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grpSp>
      <p:sp>
        <p:nvSpPr>
          <p:cNvPr id="19522" name="Text Box 71"/>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19523" name="Text Box 72"/>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0</a:t>
            </a:r>
          </a:p>
        </p:txBody>
      </p:sp>
      <p:sp>
        <p:nvSpPr>
          <p:cNvPr id="19524" name="Text Box 74"/>
          <p:cNvSpPr txBox="1">
            <a:spLocks noChangeArrowheads="1"/>
          </p:cNvSpPr>
          <p:nvPr/>
        </p:nvSpPr>
        <p:spPr bwMode="auto">
          <a:xfrm>
            <a:off x="7418388" y="1536700"/>
            <a:ext cx="11287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capacity</a:t>
            </a:r>
          </a:p>
        </p:txBody>
      </p:sp>
      <p:sp>
        <p:nvSpPr>
          <p:cNvPr id="19525" name="Line 76"/>
          <p:cNvSpPr>
            <a:spLocks noChangeShapeType="1"/>
          </p:cNvSpPr>
          <p:nvPr/>
        </p:nvSpPr>
        <p:spPr bwMode="auto">
          <a:xfrm flipH="1">
            <a:off x="7262813" y="1852613"/>
            <a:ext cx="212725" cy="220662"/>
          </a:xfrm>
          <a:prstGeom prst="line">
            <a:avLst/>
          </a:prstGeom>
          <a:noFill/>
          <a:ln w="158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TW" altLang="en-US"/>
          </a:p>
        </p:txBody>
      </p:sp>
      <p:sp>
        <p:nvSpPr>
          <p:cNvPr id="19526" name="Text Box 77"/>
          <p:cNvSpPr txBox="1">
            <a:spLocks noChangeArrowheads="1"/>
          </p:cNvSpPr>
          <p:nvPr/>
        </p:nvSpPr>
        <p:spPr bwMode="auto">
          <a:xfrm>
            <a:off x="6732588" y="4362450"/>
            <a:ext cx="20288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residual capacity</a:t>
            </a:r>
          </a:p>
        </p:txBody>
      </p:sp>
      <p:sp>
        <p:nvSpPr>
          <p:cNvPr id="19527" name="Line 78"/>
          <p:cNvSpPr>
            <a:spLocks noChangeShapeType="1"/>
          </p:cNvSpPr>
          <p:nvPr/>
        </p:nvSpPr>
        <p:spPr bwMode="auto">
          <a:xfrm flipH="1">
            <a:off x="7188200" y="4789488"/>
            <a:ext cx="212725" cy="220662"/>
          </a:xfrm>
          <a:prstGeom prst="line">
            <a:avLst/>
          </a:prstGeom>
          <a:noFill/>
          <a:ln w="158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TW" altLang="en-US"/>
          </a:p>
        </p:txBody>
      </p:sp>
      <p:sp>
        <p:nvSpPr>
          <p:cNvPr id="19528" name="Text Box 79"/>
          <p:cNvSpPr txBox="1">
            <a:spLocks noChangeArrowheads="1"/>
          </p:cNvSpPr>
          <p:nvPr/>
        </p:nvSpPr>
        <p:spPr bwMode="auto">
          <a:xfrm>
            <a:off x="7362825" y="1244600"/>
            <a:ext cx="6524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flow</a:t>
            </a:r>
          </a:p>
        </p:txBody>
      </p:sp>
      <p:sp>
        <p:nvSpPr>
          <p:cNvPr id="19529" name="Line 80"/>
          <p:cNvSpPr>
            <a:spLocks noChangeShapeType="1"/>
          </p:cNvSpPr>
          <p:nvPr/>
        </p:nvSpPr>
        <p:spPr bwMode="auto">
          <a:xfrm flipH="1">
            <a:off x="7143750" y="1568450"/>
            <a:ext cx="222250" cy="230188"/>
          </a:xfrm>
          <a:prstGeom prst="line">
            <a:avLst/>
          </a:prstGeom>
          <a:noFill/>
          <a:ln w="15875">
            <a:solidFill>
              <a:schemeClr val="hlink"/>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TW" altLang="en-US"/>
          </a:p>
        </p:txBody>
      </p:sp>
    </p:spTree>
    <p:extLst>
      <p:ext uri="{BB962C8B-B14F-4D97-AF65-F5344CB8AC3E}">
        <p14:creationId xmlns:p14="http://schemas.microsoft.com/office/powerpoint/2010/main" val="2870765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3114"/>
                                        </p:tgtEl>
                                        <p:attrNameLst>
                                          <p:attrName>style.visibility</p:attrName>
                                        </p:attrNameLst>
                                      </p:cBhvr>
                                      <p:to>
                                        <p:strVal val="visible"/>
                                      </p:to>
                                    </p:set>
                                    <p:animEffect transition="in" filter="wipe(left)">
                                      <p:cBhvr>
                                        <p:cTn id="7" dur="500"/>
                                        <p:tgtEl>
                                          <p:spTgt spid="81311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3115"/>
                                        </p:tgtEl>
                                        <p:attrNameLst>
                                          <p:attrName>style.visibility</p:attrName>
                                        </p:attrNameLst>
                                      </p:cBhvr>
                                      <p:to>
                                        <p:strVal val="visible"/>
                                      </p:to>
                                    </p:set>
                                    <p:animEffect transition="in" filter="wipe(left)">
                                      <p:cBhvr>
                                        <p:cTn id="11" dur="500"/>
                                        <p:tgtEl>
                                          <p:spTgt spid="81311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13116"/>
                                        </p:tgtEl>
                                        <p:attrNameLst>
                                          <p:attrName>style.visibility</p:attrName>
                                        </p:attrNameLst>
                                      </p:cBhvr>
                                      <p:to>
                                        <p:strVal val="visible"/>
                                      </p:to>
                                    </p:set>
                                    <p:animEffect transition="in" filter="wipe(left)">
                                      <p:cBhvr>
                                        <p:cTn id="15" dur="500"/>
                                        <p:tgtEl>
                                          <p:spTgt spid="8131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97AACD83-9E3F-43BA-90D0-0691CB5E2962}" type="slidenum">
              <a:rPr lang="en-US" altLang="en-US" sz="1600" smtClean="0"/>
              <a:pPr algn="l">
                <a:spcBef>
                  <a:spcPct val="0"/>
                </a:spcBef>
                <a:buFontTx/>
                <a:buNone/>
              </a:pPr>
              <a:t>43</a:t>
            </a:fld>
            <a:endParaRPr lang="en-US" altLang="en-US" sz="1400"/>
          </a:p>
        </p:txBody>
      </p:sp>
      <p:sp>
        <p:nvSpPr>
          <p:cNvPr id="21507" name="Rectangle 2"/>
          <p:cNvSpPr>
            <a:spLocks noGrp="1" noChangeArrowheads="1"/>
          </p:cNvSpPr>
          <p:nvPr>
            <p:ph type="title"/>
          </p:nvPr>
        </p:nvSpPr>
        <p:spPr/>
        <p:txBody>
          <a:bodyPr/>
          <a:lstStyle/>
          <a:p>
            <a:r>
              <a:rPr lang="en-US" altLang="en-US" dirty="0"/>
              <a:t>Ford-Fulkerson Algorithm</a:t>
            </a:r>
          </a:p>
        </p:txBody>
      </p:sp>
      <p:sp>
        <p:nvSpPr>
          <p:cNvPr id="21508" name="Oval 3"/>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1509" name="Oval 4"/>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1510" name="Oval 5"/>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1511" name="AutoShape 6"/>
          <p:cNvCxnSpPr>
            <a:cxnSpLocks noChangeShapeType="1"/>
            <a:stCxn id="21508" idx="7"/>
            <a:endCxn id="21509"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2" name="AutoShape 7"/>
          <p:cNvCxnSpPr>
            <a:cxnSpLocks noChangeShapeType="1"/>
            <a:stCxn id="21508" idx="6"/>
            <a:endCxn id="21510"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3" name="AutoShape 8"/>
          <p:cNvCxnSpPr>
            <a:cxnSpLocks noChangeShapeType="1"/>
            <a:stCxn id="21510" idx="6"/>
            <a:endCxn id="21517"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4" name="AutoShape 9"/>
          <p:cNvCxnSpPr>
            <a:cxnSpLocks noChangeShapeType="1"/>
            <a:stCxn id="21509" idx="6"/>
            <a:endCxn id="21516"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5" name="AutoShape 10"/>
          <p:cNvCxnSpPr>
            <a:cxnSpLocks noChangeShapeType="1"/>
            <a:stCxn id="21509" idx="4"/>
            <a:endCxn id="21510"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6" name="Oval 11"/>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1517" name="Oval 12"/>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1518" name="AutoShape 13"/>
          <p:cNvCxnSpPr>
            <a:cxnSpLocks noChangeShapeType="1"/>
            <a:stCxn id="21516" idx="4"/>
            <a:endCxn id="21517"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1519" name="AutoShape 14"/>
          <p:cNvCxnSpPr>
            <a:cxnSpLocks noChangeShapeType="1"/>
            <a:stCxn id="21509" idx="5"/>
            <a:endCxn id="21517"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0" name="Oval 15"/>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1521" name="AutoShape 16"/>
          <p:cNvCxnSpPr>
            <a:cxnSpLocks noChangeShapeType="1"/>
            <a:stCxn id="21516" idx="6"/>
            <a:endCxn id="21520"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22" name="AutoShape 17"/>
          <p:cNvCxnSpPr>
            <a:cxnSpLocks noChangeShapeType="1"/>
            <a:stCxn id="21517" idx="6"/>
            <a:endCxn id="21520"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3" name="Text Box 18"/>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24" name="Text Box 19"/>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25" name="Text Box 20"/>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1526" name="Text Box 21"/>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1527" name="Text Box 22"/>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1528" name="Text Box 23"/>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29" name="Text Box 24"/>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30" name="Text Box 25"/>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1531" name="Text Box 26"/>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1532" name="Text Box 27"/>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1533" name="Text Box 28"/>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1534" name="Text Box 29"/>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1535" name="Text Box 30"/>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1536" name="Text Box 31"/>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1537" name="Text Box 32"/>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1538" name="Text Box 33"/>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1539" name="Text Box 34"/>
          <p:cNvSpPr txBox="1">
            <a:spLocks noChangeArrowheads="1"/>
          </p:cNvSpPr>
          <p:nvPr/>
        </p:nvSpPr>
        <p:spPr bwMode="auto">
          <a:xfrm>
            <a:off x="3508375" y="21796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1540" name="Text Box 35"/>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1541" name="Text Box 36"/>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21542" name="Oval 37"/>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1543" name="Oval 38"/>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1544" name="Oval 39"/>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1545" name="AutoShape 40"/>
          <p:cNvCxnSpPr>
            <a:cxnSpLocks noChangeShapeType="1"/>
            <a:stCxn id="21542" idx="7"/>
            <a:endCxn id="21543" idx="3"/>
          </p:cNvCxnSpPr>
          <p:nvPr/>
        </p:nvCxnSpPr>
        <p:spPr bwMode="auto">
          <a:xfrm flipV="1">
            <a:off x="1493838" y="4497388"/>
            <a:ext cx="1806575" cy="12969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46" name="AutoShape 41"/>
          <p:cNvCxnSpPr>
            <a:cxnSpLocks noChangeShapeType="1"/>
            <a:stCxn id="21542" idx="6"/>
            <a:endCxn id="21544"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47" name="AutoShape 42"/>
          <p:cNvCxnSpPr>
            <a:cxnSpLocks noChangeShapeType="1"/>
            <a:stCxn id="21544" idx="6"/>
            <a:endCxn id="21551" idx="2"/>
          </p:cNvCxnSpPr>
          <p:nvPr/>
        </p:nvCxnSpPr>
        <p:spPr bwMode="auto">
          <a:xfrm>
            <a:off x="3522663" y="5889625"/>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48" name="AutoShape 43"/>
          <p:cNvCxnSpPr>
            <a:cxnSpLocks noChangeShapeType="1"/>
            <a:stCxn id="21543" idx="6"/>
            <a:endCxn id="21550"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49" name="AutoShape 44"/>
          <p:cNvCxnSpPr>
            <a:cxnSpLocks noChangeShapeType="1"/>
            <a:stCxn id="21543" idx="4"/>
            <a:endCxn id="21544" idx="0"/>
          </p:cNvCxnSpPr>
          <p:nvPr/>
        </p:nvCxnSpPr>
        <p:spPr bwMode="auto">
          <a:xfrm>
            <a:off x="33893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50" name="Oval 45"/>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1551" name="Oval 46"/>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1552" name="AutoShape 47"/>
          <p:cNvCxnSpPr>
            <a:cxnSpLocks noChangeShapeType="1"/>
            <a:stCxn id="21550" idx="4"/>
            <a:endCxn id="21551" idx="0"/>
          </p:cNvCxnSpPr>
          <p:nvPr/>
        </p:nvCxnSpPr>
        <p:spPr bwMode="auto">
          <a:xfrm>
            <a:off x="6043613" y="4533900"/>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1553" name="Oval 48"/>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1554" name="AutoShape 49"/>
          <p:cNvCxnSpPr>
            <a:cxnSpLocks noChangeShapeType="1"/>
            <a:stCxn id="21550" idx="6"/>
            <a:endCxn id="21553" idx="1"/>
          </p:cNvCxnSpPr>
          <p:nvPr/>
        </p:nvCxnSpPr>
        <p:spPr bwMode="auto">
          <a:xfrm>
            <a:off x="6176963" y="4402138"/>
            <a:ext cx="1727200" cy="13922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5" name="AutoShape 50"/>
          <p:cNvCxnSpPr>
            <a:cxnSpLocks noChangeShapeType="1"/>
            <a:stCxn id="21551" idx="6"/>
            <a:endCxn id="21553" idx="2"/>
          </p:cNvCxnSpPr>
          <p:nvPr/>
        </p:nvCxnSpPr>
        <p:spPr bwMode="auto">
          <a:xfrm>
            <a:off x="6176963" y="5889625"/>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56" name="Text Box 51"/>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57" name="Text Box 52"/>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1558" name="Text Box 53"/>
          <p:cNvSpPr txBox="1">
            <a:spLocks noChangeArrowheads="1"/>
          </p:cNvSpPr>
          <p:nvPr/>
        </p:nvSpPr>
        <p:spPr bwMode="auto">
          <a:xfrm>
            <a:off x="6756400" y="50038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1559" name="Text Box 54"/>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1560" name="Text Box 55"/>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cxnSp>
        <p:nvCxnSpPr>
          <p:cNvPr id="21561" name="AutoShape 56"/>
          <p:cNvCxnSpPr>
            <a:cxnSpLocks noChangeShapeType="1"/>
            <a:stCxn id="21543" idx="2"/>
            <a:endCxn id="21542" idx="0"/>
          </p:cNvCxnSpPr>
          <p:nvPr/>
        </p:nvCxnSpPr>
        <p:spPr bwMode="auto">
          <a:xfrm rot="10800000" flipV="1">
            <a:off x="1404938" y="4402138"/>
            <a:ext cx="1851025" cy="1354137"/>
          </a:xfrm>
          <a:prstGeom prst="curvedConnector2">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2" name="AutoShape 57"/>
          <p:cNvCxnSpPr>
            <a:cxnSpLocks noChangeShapeType="1"/>
            <a:stCxn id="21553" idx="4"/>
            <a:endCxn id="21551" idx="5"/>
          </p:cNvCxnSpPr>
          <p:nvPr/>
        </p:nvCxnSpPr>
        <p:spPr bwMode="auto">
          <a:xfrm rot="16200000" flipV="1">
            <a:off x="7044532" y="5074444"/>
            <a:ext cx="36512" cy="1860550"/>
          </a:xfrm>
          <a:prstGeom prst="curvedConnector3">
            <a:avLst>
              <a:gd name="adj1" fmla="val -604347"/>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63" name="Text Box 58"/>
          <p:cNvSpPr txBox="1">
            <a:spLocks noChangeArrowheads="1"/>
          </p:cNvSpPr>
          <p:nvPr/>
        </p:nvSpPr>
        <p:spPr bwMode="auto">
          <a:xfrm>
            <a:off x="6791325" y="61309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cxnSp>
        <p:nvCxnSpPr>
          <p:cNvPr id="21564" name="AutoShape 59"/>
          <p:cNvCxnSpPr>
            <a:cxnSpLocks noChangeShapeType="1"/>
            <a:stCxn id="21551" idx="1"/>
            <a:endCxn id="21543" idx="5"/>
          </p:cNvCxnSpPr>
          <p:nvPr/>
        </p:nvCxnSpPr>
        <p:spPr bwMode="auto">
          <a:xfrm flipH="1" flipV="1">
            <a:off x="3478213" y="4498975"/>
            <a:ext cx="247650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65" name="Text Box 60"/>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1566" name="Text Box 61"/>
          <p:cNvSpPr txBox="1">
            <a:spLocks noChangeArrowheads="1"/>
          </p:cNvSpPr>
          <p:nvPr/>
        </p:nvSpPr>
        <p:spPr bwMode="auto">
          <a:xfrm>
            <a:off x="1887538" y="4659313"/>
            <a:ext cx="33496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cxnSp>
        <p:nvCxnSpPr>
          <p:cNvPr id="815166" name="AutoShape 62"/>
          <p:cNvCxnSpPr>
            <a:cxnSpLocks noChangeShapeType="1"/>
          </p:cNvCxnSpPr>
          <p:nvPr/>
        </p:nvCxnSpPr>
        <p:spPr bwMode="auto">
          <a:xfrm flipV="1">
            <a:off x="1493838" y="4497388"/>
            <a:ext cx="1806575" cy="129698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5167" name="AutoShape 63"/>
          <p:cNvCxnSpPr>
            <a:cxnSpLocks noChangeShapeType="1"/>
          </p:cNvCxnSpPr>
          <p:nvPr/>
        </p:nvCxnSpPr>
        <p:spPr bwMode="auto">
          <a:xfrm>
            <a:off x="3522663" y="5889625"/>
            <a:ext cx="2389187"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5168" name="AutoShape 64"/>
          <p:cNvCxnSpPr>
            <a:cxnSpLocks noChangeShapeType="1"/>
          </p:cNvCxnSpPr>
          <p:nvPr/>
        </p:nvCxnSpPr>
        <p:spPr bwMode="auto">
          <a:xfrm>
            <a:off x="3389313" y="4533900"/>
            <a:ext cx="0" cy="122237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5169" name="AutoShape 65"/>
          <p:cNvCxnSpPr>
            <a:cxnSpLocks noChangeShapeType="1"/>
          </p:cNvCxnSpPr>
          <p:nvPr/>
        </p:nvCxnSpPr>
        <p:spPr bwMode="auto">
          <a:xfrm>
            <a:off x="6176963" y="5889625"/>
            <a:ext cx="1682750"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21571" name="Text Box 66"/>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1572" name="Text Box 67"/>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1573" name="Text Box 68"/>
          <p:cNvSpPr txBox="1">
            <a:spLocks noChangeArrowheads="1"/>
          </p:cNvSpPr>
          <p:nvPr/>
        </p:nvSpPr>
        <p:spPr bwMode="auto">
          <a:xfrm>
            <a:off x="2159000" y="5021263"/>
            <a:ext cx="3365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2</a:t>
            </a:r>
          </a:p>
        </p:txBody>
      </p:sp>
      <p:sp>
        <p:nvSpPr>
          <p:cNvPr id="21574" name="Text Box 69"/>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grpSp>
        <p:nvGrpSpPr>
          <p:cNvPr id="2" name="Group 70"/>
          <p:cNvGrpSpPr>
            <a:grpSpLocks/>
          </p:cNvGrpSpPr>
          <p:nvPr/>
        </p:nvGrpSpPr>
        <p:grpSpPr bwMode="auto">
          <a:xfrm>
            <a:off x="1962150" y="1835150"/>
            <a:ext cx="5251450" cy="1008063"/>
            <a:chOff x="1236" y="1156"/>
            <a:chExt cx="3308" cy="635"/>
          </a:xfrm>
        </p:grpSpPr>
        <p:sp>
          <p:nvSpPr>
            <p:cNvPr id="21577" name="Text Box 71"/>
            <p:cNvSpPr txBox="1">
              <a:spLocks noChangeArrowheads="1"/>
            </p:cNvSpPr>
            <p:nvPr/>
          </p:nvSpPr>
          <p:spPr bwMode="auto">
            <a:xfrm>
              <a:off x="1236" y="1156"/>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1578" name="Text Box 72"/>
            <p:cNvSpPr txBox="1">
              <a:spLocks noChangeArrowheads="1"/>
            </p:cNvSpPr>
            <p:nvPr/>
          </p:nvSpPr>
          <p:spPr bwMode="auto">
            <a:xfrm>
              <a:off x="2213" y="1514"/>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2</a:t>
              </a:r>
            </a:p>
          </p:txBody>
        </p:sp>
        <p:sp>
          <p:nvSpPr>
            <p:cNvPr id="21579" name="Text Box 73"/>
            <p:cNvSpPr txBox="1">
              <a:spLocks noChangeArrowheads="1"/>
            </p:cNvSpPr>
            <p:nvPr/>
          </p:nvSpPr>
          <p:spPr bwMode="auto">
            <a:xfrm>
              <a:off x="4183" y="1646"/>
              <a:ext cx="213"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1580" name="Text Box 74"/>
            <p:cNvSpPr txBox="1">
              <a:spLocks noChangeArrowheads="1"/>
            </p:cNvSpPr>
            <p:nvPr/>
          </p:nvSpPr>
          <p:spPr bwMode="auto">
            <a:xfrm>
              <a:off x="1401" y="1165"/>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1581" name="Text Box 75"/>
            <p:cNvSpPr txBox="1">
              <a:spLocks noChangeArrowheads="1"/>
            </p:cNvSpPr>
            <p:nvPr/>
          </p:nvSpPr>
          <p:spPr bwMode="auto">
            <a:xfrm>
              <a:off x="2208" y="1385"/>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1582" name="Text Box 76"/>
            <p:cNvSpPr txBox="1">
              <a:spLocks noChangeArrowheads="1"/>
            </p:cNvSpPr>
            <p:nvPr/>
          </p:nvSpPr>
          <p:spPr bwMode="auto">
            <a:xfrm>
              <a:off x="4331" y="1647"/>
              <a:ext cx="2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1583" name="Text Box 77"/>
            <p:cNvSpPr txBox="1">
              <a:spLocks noChangeArrowheads="1"/>
            </p:cNvSpPr>
            <p:nvPr/>
          </p:nvSpPr>
          <p:spPr bwMode="auto">
            <a:xfrm>
              <a:off x="2957" y="1667"/>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2</a:t>
              </a:r>
            </a:p>
          </p:txBody>
        </p:sp>
        <p:sp>
          <p:nvSpPr>
            <p:cNvPr id="21584" name="Text Box 78"/>
            <p:cNvSpPr txBox="1">
              <a:spLocks noChangeArrowheads="1"/>
            </p:cNvSpPr>
            <p:nvPr/>
          </p:nvSpPr>
          <p:spPr bwMode="auto">
            <a:xfrm>
              <a:off x="2790" y="1684"/>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grpSp>
      <p:sp>
        <p:nvSpPr>
          <p:cNvPr id="21576" name="Text Box 79"/>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8</a:t>
            </a:r>
          </a:p>
        </p:txBody>
      </p:sp>
    </p:spTree>
    <p:extLst>
      <p:ext uri="{BB962C8B-B14F-4D97-AF65-F5344CB8AC3E}">
        <p14:creationId xmlns:p14="http://schemas.microsoft.com/office/powerpoint/2010/main" val="1417541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5166"/>
                                        </p:tgtEl>
                                        <p:attrNameLst>
                                          <p:attrName>style.visibility</p:attrName>
                                        </p:attrNameLst>
                                      </p:cBhvr>
                                      <p:to>
                                        <p:strVal val="visible"/>
                                      </p:to>
                                    </p:set>
                                    <p:animEffect transition="in" filter="wipe(left)">
                                      <p:cBhvr>
                                        <p:cTn id="7" dur="500"/>
                                        <p:tgtEl>
                                          <p:spTgt spid="81516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15168"/>
                                        </p:tgtEl>
                                        <p:attrNameLst>
                                          <p:attrName>style.visibility</p:attrName>
                                        </p:attrNameLst>
                                      </p:cBhvr>
                                      <p:to>
                                        <p:strVal val="visible"/>
                                      </p:to>
                                    </p:set>
                                    <p:animEffect transition="in" filter="wipe(up)">
                                      <p:cBhvr>
                                        <p:cTn id="11" dur="500"/>
                                        <p:tgtEl>
                                          <p:spTgt spid="81516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15167"/>
                                        </p:tgtEl>
                                        <p:attrNameLst>
                                          <p:attrName>style.visibility</p:attrName>
                                        </p:attrNameLst>
                                      </p:cBhvr>
                                      <p:to>
                                        <p:strVal val="visible"/>
                                      </p:to>
                                    </p:set>
                                    <p:animEffect transition="in" filter="wipe(left)">
                                      <p:cBhvr>
                                        <p:cTn id="15" dur="500"/>
                                        <p:tgtEl>
                                          <p:spTgt spid="815167"/>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15169"/>
                                        </p:tgtEl>
                                        <p:attrNameLst>
                                          <p:attrName>style.visibility</p:attrName>
                                        </p:attrNameLst>
                                      </p:cBhvr>
                                      <p:to>
                                        <p:strVal val="visible"/>
                                      </p:to>
                                    </p:set>
                                    <p:animEffect transition="in" filter="wipe(left)">
                                      <p:cBhvr>
                                        <p:cTn id="19" dur="500"/>
                                        <p:tgtEl>
                                          <p:spTgt spid="8151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BC023115-7156-4C90-8727-87656D4B81D5}" type="slidenum">
              <a:rPr lang="en-US" altLang="en-US" sz="1600" smtClean="0"/>
              <a:pPr algn="l">
                <a:spcBef>
                  <a:spcPct val="0"/>
                </a:spcBef>
                <a:buFontTx/>
                <a:buNone/>
              </a:pPr>
              <a:t>44</a:t>
            </a:fld>
            <a:endParaRPr lang="en-US" altLang="en-US" sz="1400"/>
          </a:p>
        </p:txBody>
      </p:sp>
      <p:sp>
        <p:nvSpPr>
          <p:cNvPr id="23555" name="Text Box 2"/>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3556" name="Rectangle 3"/>
          <p:cNvSpPr>
            <a:spLocks noGrp="1" noChangeArrowheads="1"/>
          </p:cNvSpPr>
          <p:nvPr>
            <p:ph type="title"/>
          </p:nvPr>
        </p:nvSpPr>
        <p:spPr/>
        <p:txBody>
          <a:bodyPr/>
          <a:lstStyle/>
          <a:p>
            <a:r>
              <a:rPr lang="en-US" altLang="en-US"/>
              <a:t>Ford-Fulkerson Algorithm</a:t>
            </a:r>
          </a:p>
        </p:txBody>
      </p:sp>
      <p:sp>
        <p:nvSpPr>
          <p:cNvPr id="23557" name="Oval 4"/>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3558" name="Oval 5"/>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3559" name="Oval 6"/>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3560" name="AutoShape 7"/>
          <p:cNvCxnSpPr>
            <a:cxnSpLocks noChangeShapeType="1"/>
            <a:stCxn id="23557" idx="7"/>
            <a:endCxn id="23558"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1" name="AutoShape 8"/>
          <p:cNvCxnSpPr>
            <a:cxnSpLocks noChangeShapeType="1"/>
            <a:stCxn id="23557" idx="6"/>
            <a:endCxn id="23559"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2" name="AutoShape 9"/>
          <p:cNvCxnSpPr>
            <a:cxnSpLocks noChangeShapeType="1"/>
            <a:stCxn id="23559" idx="6"/>
            <a:endCxn id="23566"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3" name="AutoShape 10"/>
          <p:cNvCxnSpPr>
            <a:cxnSpLocks noChangeShapeType="1"/>
            <a:stCxn id="23558" idx="6"/>
            <a:endCxn id="23565"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4" name="AutoShape 11"/>
          <p:cNvCxnSpPr>
            <a:cxnSpLocks noChangeShapeType="1"/>
            <a:stCxn id="23558" idx="4"/>
            <a:endCxn id="23559"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5" name="Oval 12"/>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3566" name="Oval 13"/>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3567" name="AutoShape 14"/>
          <p:cNvCxnSpPr>
            <a:cxnSpLocks noChangeShapeType="1"/>
            <a:stCxn id="23565" idx="4"/>
            <a:endCxn id="23566"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568" name="AutoShape 15"/>
          <p:cNvCxnSpPr>
            <a:cxnSpLocks noChangeShapeType="1"/>
            <a:stCxn id="23558" idx="5"/>
            <a:endCxn id="23566"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9" name="Oval 16"/>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3570" name="AutoShape 17"/>
          <p:cNvCxnSpPr>
            <a:cxnSpLocks noChangeShapeType="1"/>
            <a:stCxn id="23565" idx="6"/>
            <a:endCxn id="23569"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1" name="AutoShape 18"/>
          <p:cNvCxnSpPr>
            <a:cxnSpLocks noChangeShapeType="1"/>
            <a:stCxn id="23566" idx="6"/>
            <a:endCxn id="23569"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2" name="Text Box 19"/>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573" name="Text Box 20"/>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574" name="Text Box 21"/>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3575" name="Text Box 22"/>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3576" name="Text Box 23"/>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3577" name="Text Box 24"/>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578" name="Text Box 25"/>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579" name="Text Box 26"/>
          <p:cNvSpPr txBox="1">
            <a:spLocks noChangeArrowheads="1"/>
          </p:cNvSpPr>
          <p:nvPr/>
        </p:nvSpPr>
        <p:spPr bwMode="auto">
          <a:xfrm>
            <a:off x="5889625" y="2087563"/>
            <a:ext cx="306388"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3580" name="Text Box 27"/>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3581" name="Text Box 28"/>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3582" name="Text Box 29"/>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3583" name="Text Box 30"/>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3584" name="Text Box 31"/>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3585" name="Text Box 32"/>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2</a:t>
            </a:r>
          </a:p>
        </p:txBody>
      </p:sp>
      <p:sp>
        <p:nvSpPr>
          <p:cNvPr id="23586" name="Text Box 33"/>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3587" name="Text Box 34"/>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3588" name="Text Box 35"/>
          <p:cNvSpPr txBox="1">
            <a:spLocks noChangeArrowheads="1"/>
          </p:cNvSpPr>
          <p:nvPr/>
        </p:nvSpPr>
        <p:spPr bwMode="auto">
          <a:xfrm>
            <a:off x="3482975" y="21669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2</a:t>
            </a:r>
          </a:p>
        </p:txBody>
      </p:sp>
      <p:sp>
        <p:nvSpPr>
          <p:cNvPr id="23589" name="Text Box 36"/>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23590" name="Oval 37"/>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3591" name="Oval 38"/>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3592" name="Oval 39"/>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3593" name="AutoShape 40"/>
          <p:cNvCxnSpPr>
            <a:cxnSpLocks noChangeShapeType="1"/>
            <a:stCxn id="23590" idx="6"/>
            <a:endCxn id="23592"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4" name="AutoShape 41"/>
          <p:cNvCxnSpPr>
            <a:cxnSpLocks noChangeShapeType="1"/>
            <a:stCxn id="23592" idx="6"/>
            <a:endCxn id="23598" idx="2"/>
          </p:cNvCxnSpPr>
          <p:nvPr/>
        </p:nvCxnSpPr>
        <p:spPr bwMode="auto">
          <a:xfrm>
            <a:off x="3522663" y="5889625"/>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5" name="AutoShape 42"/>
          <p:cNvCxnSpPr>
            <a:cxnSpLocks noChangeShapeType="1"/>
            <a:stCxn id="23591" idx="6"/>
            <a:endCxn id="23597"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6" name="AutoShape 43"/>
          <p:cNvCxnSpPr>
            <a:cxnSpLocks noChangeShapeType="1"/>
            <a:stCxn id="23591" idx="4"/>
            <a:endCxn id="23592" idx="0"/>
          </p:cNvCxnSpPr>
          <p:nvPr/>
        </p:nvCxnSpPr>
        <p:spPr bwMode="auto">
          <a:xfrm>
            <a:off x="3389313" y="4533900"/>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3597" name="Oval 44"/>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3598" name="Oval 45"/>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3599" name="AutoShape 46"/>
          <p:cNvCxnSpPr>
            <a:cxnSpLocks noChangeShapeType="1"/>
            <a:stCxn id="23597" idx="4"/>
            <a:endCxn id="23598" idx="0"/>
          </p:cNvCxnSpPr>
          <p:nvPr/>
        </p:nvCxnSpPr>
        <p:spPr bwMode="auto">
          <a:xfrm>
            <a:off x="6043613" y="4533900"/>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3600" name="Oval 47"/>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3601" name="AutoShape 48"/>
          <p:cNvCxnSpPr>
            <a:cxnSpLocks noChangeShapeType="1"/>
            <a:stCxn id="23597" idx="6"/>
            <a:endCxn id="23600" idx="1"/>
          </p:cNvCxnSpPr>
          <p:nvPr/>
        </p:nvCxnSpPr>
        <p:spPr bwMode="auto">
          <a:xfrm>
            <a:off x="6176963" y="4402138"/>
            <a:ext cx="1727200" cy="13922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2" name="AutoShape 49"/>
          <p:cNvCxnSpPr>
            <a:cxnSpLocks noChangeShapeType="1"/>
            <a:stCxn id="23598" idx="6"/>
            <a:endCxn id="23600" idx="2"/>
          </p:cNvCxnSpPr>
          <p:nvPr/>
        </p:nvCxnSpPr>
        <p:spPr bwMode="auto">
          <a:xfrm>
            <a:off x="6176963" y="5889625"/>
            <a:ext cx="1682750"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3603" name="Text Box 50"/>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3604" name="Text Box 51"/>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3605" name="Text Box 52"/>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sp>
        <p:nvSpPr>
          <p:cNvPr id="23606" name="Text Box 53"/>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23607" name="AutoShape 54"/>
          <p:cNvCxnSpPr>
            <a:cxnSpLocks noChangeShapeType="1"/>
            <a:stCxn id="23598" idx="1"/>
            <a:endCxn id="23591" idx="5"/>
          </p:cNvCxnSpPr>
          <p:nvPr/>
        </p:nvCxnSpPr>
        <p:spPr bwMode="auto">
          <a:xfrm flipH="1" flipV="1">
            <a:off x="3478213" y="4498975"/>
            <a:ext cx="247650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08" name="Text Box 55"/>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cxnSp>
        <p:nvCxnSpPr>
          <p:cNvPr id="23609" name="AutoShape 56"/>
          <p:cNvCxnSpPr>
            <a:cxnSpLocks noChangeShapeType="1"/>
            <a:stCxn id="23591" idx="3"/>
            <a:endCxn id="23590" idx="7"/>
          </p:cNvCxnSpPr>
          <p:nvPr/>
        </p:nvCxnSpPr>
        <p:spPr bwMode="auto">
          <a:xfrm flipH="1">
            <a:off x="1493838" y="4498975"/>
            <a:ext cx="1806575"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10" name="Text Box 57"/>
          <p:cNvSpPr txBox="1">
            <a:spLocks noChangeArrowheads="1"/>
          </p:cNvSpPr>
          <p:nvPr/>
        </p:nvSpPr>
        <p:spPr bwMode="auto">
          <a:xfrm>
            <a:off x="2273300" y="5006975"/>
            <a:ext cx="3349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10</a:t>
            </a:r>
          </a:p>
        </p:txBody>
      </p:sp>
      <p:cxnSp>
        <p:nvCxnSpPr>
          <p:cNvPr id="23611" name="AutoShape 58"/>
          <p:cNvCxnSpPr>
            <a:cxnSpLocks noChangeShapeType="1"/>
            <a:stCxn id="23598" idx="3"/>
            <a:endCxn id="23592" idx="5"/>
          </p:cNvCxnSpPr>
          <p:nvPr/>
        </p:nvCxnSpPr>
        <p:spPr bwMode="auto">
          <a:xfrm rot="5400000">
            <a:off x="4715669" y="4749007"/>
            <a:ext cx="1587" cy="2476500"/>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12" name="Text Box 59"/>
          <p:cNvSpPr txBox="1">
            <a:spLocks noChangeArrowheads="1"/>
          </p:cNvSpPr>
          <p:nvPr/>
        </p:nvSpPr>
        <p:spPr bwMode="auto">
          <a:xfrm>
            <a:off x="4430713" y="6118225"/>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2</a:t>
            </a:r>
          </a:p>
        </p:txBody>
      </p:sp>
      <p:cxnSp>
        <p:nvCxnSpPr>
          <p:cNvPr id="817212" name="AutoShape 60"/>
          <p:cNvCxnSpPr>
            <a:cxnSpLocks noChangeShapeType="1"/>
          </p:cNvCxnSpPr>
          <p:nvPr/>
        </p:nvCxnSpPr>
        <p:spPr bwMode="auto">
          <a:xfrm>
            <a:off x="1538288" y="5889625"/>
            <a:ext cx="171767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7213" name="AutoShape 61"/>
          <p:cNvCxnSpPr>
            <a:cxnSpLocks noChangeShapeType="1"/>
          </p:cNvCxnSpPr>
          <p:nvPr/>
        </p:nvCxnSpPr>
        <p:spPr bwMode="auto">
          <a:xfrm>
            <a:off x="3522663" y="5889625"/>
            <a:ext cx="2389187"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7214" name="AutoShape 62"/>
          <p:cNvCxnSpPr>
            <a:cxnSpLocks noChangeShapeType="1"/>
          </p:cNvCxnSpPr>
          <p:nvPr/>
        </p:nvCxnSpPr>
        <p:spPr bwMode="auto">
          <a:xfrm>
            <a:off x="6043613" y="4533900"/>
            <a:ext cx="0" cy="1222375"/>
          </a:xfrm>
          <a:prstGeom prst="straightConnector1">
            <a:avLst/>
          </a:prstGeom>
          <a:noFill/>
          <a:ln w="50800">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817215" name="AutoShape 63"/>
          <p:cNvCxnSpPr>
            <a:cxnSpLocks noChangeShapeType="1"/>
          </p:cNvCxnSpPr>
          <p:nvPr/>
        </p:nvCxnSpPr>
        <p:spPr bwMode="auto">
          <a:xfrm>
            <a:off x="6176963" y="4402138"/>
            <a:ext cx="1727200" cy="13922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23617" name="Text Box 64"/>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618" name="Text Box 65"/>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7</a:t>
            </a:r>
          </a:p>
        </p:txBody>
      </p:sp>
      <p:sp>
        <p:nvSpPr>
          <p:cNvPr id="23619" name="Text Box 66"/>
          <p:cNvSpPr txBox="1">
            <a:spLocks noChangeArrowheads="1"/>
          </p:cNvSpPr>
          <p:nvPr/>
        </p:nvSpPr>
        <p:spPr bwMode="auto">
          <a:xfrm>
            <a:off x="6756400" y="50038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3620" name="Text Box 67"/>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grpSp>
        <p:nvGrpSpPr>
          <p:cNvPr id="2" name="Group 68"/>
          <p:cNvGrpSpPr>
            <a:grpSpLocks/>
          </p:cNvGrpSpPr>
          <p:nvPr/>
        </p:nvGrpSpPr>
        <p:grpSpPr bwMode="auto">
          <a:xfrm>
            <a:off x="2211388" y="1816100"/>
            <a:ext cx="5232400" cy="1027113"/>
            <a:chOff x="1393" y="1144"/>
            <a:chExt cx="3296" cy="647"/>
          </a:xfrm>
        </p:grpSpPr>
        <p:sp>
          <p:nvSpPr>
            <p:cNvPr id="23623" name="Text Box 69"/>
            <p:cNvSpPr txBox="1">
              <a:spLocks noChangeArrowheads="1"/>
            </p:cNvSpPr>
            <p:nvPr/>
          </p:nvSpPr>
          <p:spPr bwMode="auto">
            <a:xfrm>
              <a:off x="3837" y="1329"/>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3624" name="Text Box 70"/>
            <p:cNvSpPr txBox="1">
              <a:spLocks noChangeArrowheads="1"/>
            </p:cNvSpPr>
            <p:nvPr/>
          </p:nvSpPr>
          <p:spPr bwMode="auto">
            <a:xfrm>
              <a:off x="1568" y="1641"/>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sp>
          <p:nvSpPr>
            <p:cNvPr id="23625" name="Text Box 71"/>
            <p:cNvSpPr txBox="1">
              <a:spLocks noChangeArrowheads="1"/>
            </p:cNvSpPr>
            <p:nvPr/>
          </p:nvSpPr>
          <p:spPr bwMode="auto">
            <a:xfrm>
              <a:off x="3844" y="1482"/>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sp>
          <p:nvSpPr>
            <p:cNvPr id="23626" name="Text Box 72"/>
            <p:cNvSpPr txBox="1">
              <a:spLocks noChangeArrowheads="1"/>
            </p:cNvSpPr>
            <p:nvPr/>
          </p:nvSpPr>
          <p:spPr bwMode="auto">
            <a:xfrm>
              <a:off x="4476" y="1144"/>
              <a:ext cx="213"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sp>
          <p:nvSpPr>
            <p:cNvPr id="23627" name="Text Box 73"/>
            <p:cNvSpPr txBox="1">
              <a:spLocks noChangeArrowheads="1"/>
            </p:cNvSpPr>
            <p:nvPr/>
          </p:nvSpPr>
          <p:spPr bwMode="auto">
            <a:xfrm>
              <a:off x="1393" y="1649"/>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3628" name="Text Box 74"/>
            <p:cNvSpPr txBox="1">
              <a:spLocks noChangeArrowheads="1"/>
            </p:cNvSpPr>
            <p:nvPr/>
          </p:nvSpPr>
          <p:spPr bwMode="auto">
            <a:xfrm>
              <a:off x="4324" y="1145"/>
              <a:ext cx="2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3629" name="Text Box 75"/>
            <p:cNvSpPr txBox="1">
              <a:spLocks noChangeArrowheads="1"/>
            </p:cNvSpPr>
            <p:nvPr/>
          </p:nvSpPr>
          <p:spPr bwMode="auto">
            <a:xfrm>
              <a:off x="2941" y="1667"/>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3630" name="Text Box 76"/>
            <p:cNvSpPr txBox="1">
              <a:spLocks noChangeArrowheads="1"/>
            </p:cNvSpPr>
            <p:nvPr/>
          </p:nvSpPr>
          <p:spPr bwMode="auto">
            <a:xfrm>
              <a:off x="2790" y="1684"/>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grpSp>
      <p:sp>
        <p:nvSpPr>
          <p:cNvPr id="23622" name="Text Box 77"/>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10</a:t>
            </a:r>
          </a:p>
        </p:txBody>
      </p:sp>
    </p:spTree>
    <p:extLst>
      <p:ext uri="{BB962C8B-B14F-4D97-AF65-F5344CB8AC3E}">
        <p14:creationId xmlns:p14="http://schemas.microsoft.com/office/powerpoint/2010/main" val="30197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7212"/>
                                        </p:tgtEl>
                                        <p:attrNameLst>
                                          <p:attrName>style.visibility</p:attrName>
                                        </p:attrNameLst>
                                      </p:cBhvr>
                                      <p:to>
                                        <p:strVal val="visible"/>
                                      </p:to>
                                    </p:set>
                                    <p:animEffect transition="in" filter="wipe(left)">
                                      <p:cBhvr>
                                        <p:cTn id="7" dur="500"/>
                                        <p:tgtEl>
                                          <p:spTgt spid="8172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7213"/>
                                        </p:tgtEl>
                                        <p:attrNameLst>
                                          <p:attrName>style.visibility</p:attrName>
                                        </p:attrNameLst>
                                      </p:cBhvr>
                                      <p:to>
                                        <p:strVal val="visible"/>
                                      </p:to>
                                    </p:set>
                                    <p:animEffect transition="in" filter="wipe(left)">
                                      <p:cBhvr>
                                        <p:cTn id="11" dur="500"/>
                                        <p:tgtEl>
                                          <p:spTgt spid="817213"/>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817214"/>
                                        </p:tgtEl>
                                        <p:attrNameLst>
                                          <p:attrName>style.visibility</p:attrName>
                                        </p:attrNameLst>
                                      </p:cBhvr>
                                      <p:to>
                                        <p:strVal val="visible"/>
                                      </p:to>
                                    </p:set>
                                    <p:animEffect transition="in" filter="wipe(down)">
                                      <p:cBhvr>
                                        <p:cTn id="15" dur="500"/>
                                        <p:tgtEl>
                                          <p:spTgt spid="81721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17215"/>
                                        </p:tgtEl>
                                        <p:attrNameLst>
                                          <p:attrName>style.visibility</p:attrName>
                                        </p:attrNameLst>
                                      </p:cBhvr>
                                      <p:to>
                                        <p:strVal val="visible"/>
                                      </p:to>
                                    </p:set>
                                    <p:animEffect transition="in" filter="wipe(left)">
                                      <p:cBhvr>
                                        <p:cTn id="19" dur="500"/>
                                        <p:tgtEl>
                                          <p:spTgt spid="8172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794F28EE-5400-4B77-A1BD-09400419AB3D}" type="slidenum">
              <a:rPr lang="en-US" altLang="en-US" sz="1600" smtClean="0"/>
              <a:pPr algn="l">
                <a:spcBef>
                  <a:spcPct val="0"/>
                </a:spcBef>
                <a:buFontTx/>
                <a:buNone/>
              </a:pPr>
              <a:t>45</a:t>
            </a:fld>
            <a:endParaRPr lang="en-US" altLang="en-US" sz="1400"/>
          </a:p>
        </p:txBody>
      </p:sp>
      <p:sp>
        <p:nvSpPr>
          <p:cNvPr id="25603" name="Rectangle 2"/>
          <p:cNvSpPr>
            <a:spLocks noGrp="1" noChangeArrowheads="1"/>
          </p:cNvSpPr>
          <p:nvPr>
            <p:ph type="title"/>
          </p:nvPr>
        </p:nvSpPr>
        <p:spPr/>
        <p:txBody>
          <a:bodyPr/>
          <a:lstStyle/>
          <a:p>
            <a:r>
              <a:rPr lang="en-US" altLang="en-US"/>
              <a:t>Ford-Fulkerson Algorithm</a:t>
            </a:r>
          </a:p>
        </p:txBody>
      </p:sp>
      <p:sp>
        <p:nvSpPr>
          <p:cNvPr id="25604" name="Oval 3"/>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5605" name="Oval 4"/>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5606" name="Oval 5"/>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5607" name="AutoShape 6"/>
          <p:cNvCxnSpPr>
            <a:cxnSpLocks noChangeShapeType="1"/>
            <a:stCxn id="25604" idx="7"/>
            <a:endCxn id="25605"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8" name="AutoShape 7"/>
          <p:cNvCxnSpPr>
            <a:cxnSpLocks noChangeShapeType="1"/>
            <a:stCxn id="25604" idx="6"/>
            <a:endCxn id="25606"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9" name="AutoShape 8"/>
          <p:cNvCxnSpPr>
            <a:cxnSpLocks noChangeShapeType="1"/>
            <a:stCxn id="25606" idx="6"/>
            <a:endCxn id="25613"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0" name="AutoShape 9"/>
          <p:cNvCxnSpPr>
            <a:cxnSpLocks noChangeShapeType="1"/>
            <a:stCxn id="25605" idx="6"/>
            <a:endCxn id="25612"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1" name="AutoShape 10"/>
          <p:cNvCxnSpPr>
            <a:cxnSpLocks noChangeShapeType="1"/>
            <a:stCxn id="25605" idx="4"/>
            <a:endCxn id="25606"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2" name="Oval 11"/>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5613" name="Oval 12"/>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5614" name="AutoShape 13"/>
          <p:cNvCxnSpPr>
            <a:cxnSpLocks noChangeShapeType="1"/>
            <a:stCxn id="25612" idx="4"/>
            <a:endCxn id="25613"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615" name="AutoShape 14"/>
          <p:cNvCxnSpPr>
            <a:cxnSpLocks noChangeShapeType="1"/>
            <a:stCxn id="25605" idx="5"/>
            <a:endCxn id="25613"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6" name="Oval 15"/>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5617" name="AutoShape 16"/>
          <p:cNvCxnSpPr>
            <a:cxnSpLocks noChangeShapeType="1"/>
            <a:stCxn id="25612" idx="6"/>
            <a:endCxn id="25616"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AutoShape 17"/>
          <p:cNvCxnSpPr>
            <a:cxnSpLocks noChangeShapeType="1"/>
            <a:stCxn id="25613" idx="6"/>
            <a:endCxn id="25616"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9" name="Text Box 18"/>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5620" name="Text Box 19"/>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5621" name="Text Box 20"/>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5622" name="Text Box 21"/>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5623" name="Text Box 22"/>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5624" name="Text Box 23"/>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5625" name="Text Box 24"/>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5626" name="Text Box 25"/>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5627" name="Text Box 26"/>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5628" name="Text Box 27"/>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5629" name="Text Box 28"/>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0</a:t>
            </a:r>
          </a:p>
        </p:txBody>
      </p:sp>
      <p:sp>
        <p:nvSpPr>
          <p:cNvPr id="25630" name="Text Box 29"/>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6</a:t>
            </a:r>
          </a:p>
        </p:txBody>
      </p:sp>
      <p:sp>
        <p:nvSpPr>
          <p:cNvPr id="25631" name="Text Box 30"/>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6</a:t>
            </a:r>
          </a:p>
        </p:txBody>
      </p:sp>
      <p:sp>
        <p:nvSpPr>
          <p:cNvPr id="25632" name="Text Box 31"/>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5633" name="Text Box 32"/>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5634" name="Text Box 33"/>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5635" name="Text Box 34"/>
          <p:cNvSpPr txBox="1">
            <a:spLocks noChangeArrowheads="1"/>
          </p:cNvSpPr>
          <p:nvPr/>
        </p:nvSpPr>
        <p:spPr bwMode="auto">
          <a:xfrm>
            <a:off x="3482975" y="21669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2</a:t>
            </a:r>
          </a:p>
        </p:txBody>
      </p:sp>
      <p:sp>
        <p:nvSpPr>
          <p:cNvPr id="25636" name="Text Box 35"/>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25637" name="Oval 36"/>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5638" name="Oval 37"/>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5639" name="Oval 38"/>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5640" name="AutoShape 39"/>
          <p:cNvCxnSpPr>
            <a:cxnSpLocks noChangeShapeType="1"/>
            <a:stCxn id="25637" idx="6"/>
            <a:endCxn id="25639"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1" name="AutoShape 40"/>
          <p:cNvCxnSpPr>
            <a:cxnSpLocks noChangeShapeType="1"/>
            <a:stCxn id="25639" idx="6"/>
            <a:endCxn id="25645" idx="2"/>
          </p:cNvCxnSpPr>
          <p:nvPr/>
        </p:nvCxnSpPr>
        <p:spPr bwMode="auto">
          <a:xfrm>
            <a:off x="3522663" y="5889625"/>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2" name="AutoShape 41"/>
          <p:cNvCxnSpPr>
            <a:cxnSpLocks noChangeShapeType="1"/>
            <a:stCxn id="25638" idx="6"/>
            <a:endCxn id="25644"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3" name="AutoShape 42"/>
          <p:cNvCxnSpPr>
            <a:cxnSpLocks noChangeShapeType="1"/>
            <a:stCxn id="25638" idx="4"/>
            <a:endCxn id="25639" idx="0"/>
          </p:cNvCxnSpPr>
          <p:nvPr/>
        </p:nvCxnSpPr>
        <p:spPr bwMode="auto">
          <a:xfrm>
            <a:off x="3389313" y="4533900"/>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5644" name="Oval 43"/>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5645" name="Oval 44"/>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5646" name="AutoShape 45"/>
          <p:cNvCxnSpPr>
            <a:cxnSpLocks noChangeShapeType="1"/>
            <a:stCxn id="25644" idx="4"/>
            <a:endCxn id="25645" idx="0"/>
          </p:cNvCxnSpPr>
          <p:nvPr/>
        </p:nvCxnSpPr>
        <p:spPr bwMode="auto">
          <a:xfrm>
            <a:off x="60436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47" name="Oval 46"/>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5648" name="AutoShape 47"/>
          <p:cNvCxnSpPr>
            <a:cxnSpLocks noChangeShapeType="1"/>
            <a:stCxn id="25644" idx="5"/>
            <a:endCxn id="25647" idx="1"/>
          </p:cNvCxnSpPr>
          <p:nvPr/>
        </p:nvCxnSpPr>
        <p:spPr bwMode="auto">
          <a:xfrm>
            <a:off x="6132513" y="4498975"/>
            <a:ext cx="177165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9" name="AutoShape 48"/>
          <p:cNvCxnSpPr>
            <a:cxnSpLocks noChangeShapeType="1"/>
            <a:stCxn id="25645" idx="6"/>
            <a:endCxn id="25647" idx="2"/>
          </p:cNvCxnSpPr>
          <p:nvPr/>
        </p:nvCxnSpPr>
        <p:spPr bwMode="auto">
          <a:xfrm>
            <a:off x="6176963" y="5889625"/>
            <a:ext cx="1682750"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5650" name="Text Box 49"/>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1</a:t>
            </a:r>
          </a:p>
        </p:txBody>
      </p:sp>
      <p:sp>
        <p:nvSpPr>
          <p:cNvPr id="25651" name="Text Box 50"/>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5652" name="Text Box 51"/>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sp>
        <p:nvSpPr>
          <p:cNvPr id="25653" name="Text Box 52"/>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25654" name="AutoShape 53"/>
          <p:cNvCxnSpPr>
            <a:cxnSpLocks noChangeShapeType="1"/>
            <a:stCxn id="25645" idx="1"/>
            <a:endCxn id="25638" idx="5"/>
          </p:cNvCxnSpPr>
          <p:nvPr/>
        </p:nvCxnSpPr>
        <p:spPr bwMode="auto">
          <a:xfrm flipH="1" flipV="1">
            <a:off x="3478213" y="4498975"/>
            <a:ext cx="247650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55" name="Text Box 54"/>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cxnSp>
        <p:nvCxnSpPr>
          <p:cNvPr id="25656" name="AutoShape 55"/>
          <p:cNvCxnSpPr>
            <a:cxnSpLocks noChangeShapeType="1"/>
            <a:stCxn id="25638" idx="3"/>
            <a:endCxn id="25637" idx="7"/>
          </p:cNvCxnSpPr>
          <p:nvPr/>
        </p:nvCxnSpPr>
        <p:spPr bwMode="auto">
          <a:xfrm flipH="1">
            <a:off x="1493838" y="4498975"/>
            <a:ext cx="1806575"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57" name="Text Box 56"/>
          <p:cNvSpPr txBox="1">
            <a:spLocks noChangeArrowheads="1"/>
          </p:cNvSpPr>
          <p:nvPr/>
        </p:nvSpPr>
        <p:spPr bwMode="auto">
          <a:xfrm>
            <a:off x="2273300" y="5006975"/>
            <a:ext cx="3349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25658" name="AutoShape 57"/>
          <p:cNvCxnSpPr>
            <a:cxnSpLocks noChangeShapeType="1"/>
            <a:stCxn id="25645" idx="3"/>
            <a:endCxn id="25639" idx="5"/>
          </p:cNvCxnSpPr>
          <p:nvPr/>
        </p:nvCxnSpPr>
        <p:spPr bwMode="auto">
          <a:xfrm rot="5400000">
            <a:off x="4715669" y="4749007"/>
            <a:ext cx="1587" cy="2476500"/>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59" name="Text Box 58"/>
          <p:cNvSpPr txBox="1">
            <a:spLocks noChangeArrowheads="1"/>
          </p:cNvSpPr>
          <p:nvPr/>
        </p:nvSpPr>
        <p:spPr bwMode="auto">
          <a:xfrm>
            <a:off x="4430713" y="6118225"/>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8</a:t>
            </a:r>
          </a:p>
        </p:txBody>
      </p:sp>
      <p:sp>
        <p:nvSpPr>
          <p:cNvPr id="25660" name="Text Box 59"/>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cxnSp>
        <p:nvCxnSpPr>
          <p:cNvPr id="25661" name="AutoShape 60"/>
          <p:cNvCxnSpPr>
            <a:cxnSpLocks noChangeShapeType="1"/>
            <a:stCxn id="25639" idx="3"/>
            <a:endCxn id="25637" idx="5"/>
          </p:cNvCxnSpPr>
          <p:nvPr/>
        </p:nvCxnSpPr>
        <p:spPr bwMode="auto">
          <a:xfrm rot="5400000">
            <a:off x="2396332" y="5083969"/>
            <a:ext cx="1587" cy="1806575"/>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62" name="AutoShape 61"/>
          <p:cNvCxnSpPr>
            <a:cxnSpLocks noChangeShapeType="1"/>
            <a:stCxn id="25647" idx="0"/>
            <a:endCxn id="25644" idx="6"/>
          </p:cNvCxnSpPr>
          <p:nvPr/>
        </p:nvCxnSpPr>
        <p:spPr bwMode="auto">
          <a:xfrm rot="5400000" flipH="1">
            <a:off x="6407944" y="4171157"/>
            <a:ext cx="1354137" cy="1816100"/>
          </a:xfrm>
          <a:prstGeom prst="curvedConnector2">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63" name="Text Box 62"/>
          <p:cNvSpPr txBox="1">
            <a:spLocks noChangeArrowheads="1"/>
          </p:cNvSpPr>
          <p:nvPr/>
        </p:nvSpPr>
        <p:spPr bwMode="auto">
          <a:xfrm>
            <a:off x="7231063" y="4679950"/>
            <a:ext cx="257175"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6</a:t>
            </a:r>
          </a:p>
        </p:txBody>
      </p:sp>
      <p:sp>
        <p:nvSpPr>
          <p:cNvPr id="25664" name="Text Box 63"/>
          <p:cNvSpPr txBox="1">
            <a:spLocks noChangeArrowheads="1"/>
          </p:cNvSpPr>
          <p:nvPr/>
        </p:nvSpPr>
        <p:spPr bwMode="auto">
          <a:xfrm>
            <a:off x="2182813" y="6096000"/>
            <a:ext cx="3540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cxnSp>
        <p:nvCxnSpPr>
          <p:cNvPr id="819264" name="AutoShape 64"/>
          <p:cNvCxnSpPr>
            <a:cxnSpLocks noChangeShapeType="1"/>
          </p:cNvCxnSpPr>
          <p:nvPr/>
        </p:nvCxnSpPr>
        <p:spPr bwMode="auto">
          <a:xfrm>
            <a:off x="1538288" y="5889625"/>
            <a:ext cx="171767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9265" name="AutoShape 65"/>
          <p:cNvCxnSpPr>
            <a:cxnSpLocks noChangeShapeType="1"/>
          </p:cNvCxnSpPr>
          <p:nvPr/>
        </p:nvCxnSpPr>
        <p:spPr bwMode="auto">
          <a:xfrm>
            <a:off x="3522663" y="4402138"/>
            <a:ext cx="2389187"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19266" name="AutoShape 66"/>
          <p:cNvCxnSpPr>
            <a:cxnSpLocks noChangeShapeType="1"/>
          </p:cNvCxnSpPr>
          <p:nvPr/>
        </p:nvCxnSpPr>
        <p:spPr bwMode="auto">
          <a:xfrm>
            <a:off x="3389313" y="4533900"/>
            <a:ext cx="0" cy="1222375"/>
          </a:xfrm>
          <a:prstGeom prst="straightConnector1">
            <a:avLst/>
          </a:prstGeom>
          <a:noFill/>
          <a:ln w="50800">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819267" name="AutoShape 67"/>
          <p:cNvCxnSpPr>
            <a:cxnSpLocks noChangeShapeType="1"/>
          </p:cNvCxnSpPr>
          <p:nvPr/>
        </p:nvCxnSpPr>
        <p:spPr bwMode="auto">
          <a:xfrm>
            <a:off x="6132513" y="4498975"/>
            <a:ext cx="1771650" cy="1293813"/>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25669" name="Text Box 68"/>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5670" name="Text Box 69"/>
          <p:cNvSpPr txBox="1">
            <a:spLocks noChangeArrowheads="1"/>
          </p:cNvSpPr>
          <p:nvPr/>
        </p:nvSpPr>
        <p:spPr bwMode="auto">
          <a:xfrm>
            <a:off x="6846888" y="5003800"/>
            <a:ext cx="2682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5671" name="Text Box 70"/>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5672" name="Text Box 71"/>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grpSp>
        <p:nvGrpSpPr>
          <p:cNvPr id="2" name="Group 72"/>
          <p:cNvGrpSpPr>
            <a:grpSpLocks/>
          </p:cNvGrpSpPr>
          <p:nvPr/>
        </p:nvGrpSpPr>
        <p:grpSpPr bwMode="auto">
          <a:xfrm>
            <a:off x="2211388" y="1169988"/>
            <a:ext cx="5207000" cy="1617662"/>
            <a:chOff x="1393" y="737"/>
            <a:chExt cx="3280" cy="1019"/>
          </a:xfrm>
        </p:grpSpPr>
        <p:sp>
          <p:nvSpPr>
            <p:cNvPr id="25675" name="Text Box 73"/>
            <p:cNvSpPr txBox="1">
              <a:spLocks noChangeArrowheads="1"/>
            </p:cNvSpPr>
            <p:nvPr/>
          </p:nvSpPr>
          <p:spPr bwMode="auto">
            <a:xfrm>
              <a:off x="2792" y="746"/>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5676" name="Text Box 74"/>
            <p:cNvSpPr txBox="1">
              <a:spLocks noChangeArrowheads="1"/>
            </p:cNvSpPr>
            <p:nvPr/>
          </p:nvSpPr>
          <p:spPr bwMode="auto">
            <a:xfrm>
              <a:off x="1568" y="1641"/>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5677" name="Text Box 75"/>
            <p:cNvSpPr txBox="1">
              <a:spLocks noChangeArrowheads="1"/>
            </p:cNvSpPr>
            <p:nvPr/>
          </p:nvSpPr>
          <p:spPr bwMode="auto">
            <a:xfrm>
              <a:off x="2968" y="737"/>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2</a:t>
              </a:r>
            </a:p>
          </p:txBody>
        </p:sp>
        <p:sp>
          <p:nvSpPr>
            <p:cNvPr id="25678" name="Text Box 76"/>
            <p:cNvSpPr txBox="1">
              <a:spLocks noChangeArrowheads="1"/>
            </p:cNvSpPr>
            <p:nvPr/>
          </p:nvSpPr>
          <p:spPr bwMode="auto">
            <a:xfrm>
              <a:off x="4460" y="1144"/>
              <a:ext cx="213"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8</a:t>
              </a:r>
            </a:p>
          </p:txBody>
        </p:sp>
        <p:sp>
          <p:nvSpPr>
            <p:cNvPr id="25679" name="Text Box 77"/>
            <p:cNvSpPr txBox="1">
              <a:spLocks noChangeArrowheads="1"/>
            </p:cNvSpPr>
            <p:nvPr/>
          </p:nvSpPr>
          <p:spPr bwMode="auto">
            <a:xfrm>
              <a:off x="1393" y="1649"/>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5680" name="Text Box 78"/>
            <p:cNvSpPr txBox="1">
              <a:spLocks noChangeArrowheads="1"/>
            </p:cNvSpPr>
            <p:nvPr/>
          </p:nvSpPr>
          <p:spPr bwMode="auto">
            <a:xfrm>
              <a:off x="4324" y="1145"/>
              <a:ext cx="2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5681" name="Text Box 79"/>
            <p:cNvSpPr txBox="1">
              <a:spLocks noChangeArrowheads="1"/>
            </p:cNvSpPr>
            <p:nvPr/>
          </p:nvSpPr>
          <p:spPr bwMode="auto">
            <a:xfrm>
              <a:off x="2196" y="1513"/>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5682" name="Text Box 80"/>
            <p:cNvSpPr txBox="1">
              <a:spLocks noChangeArrowheads="1"/>
            </p:cNvSpPr>
            <p:nvPr/>
          </p:nvSpPr>
          <p:spPr bwMode="auto">
            <a:xfrm>
              <a:off x="2199" y="1376"/>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grpSp>
      <p:sp>
        <p:nvSpPr>
          <p:cNvPr id="25674" name="Text Box 81"/>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16</a:t>
            </a:r>
          </a:p>
        </p:txBody>
      </p:sp>
    </p:spTree>
    <p:extLst>
      <p:ext uri="{BB962C8B-B14F-4D97-AF65-F5344CB8AC3E}">
        <p14:creationId xmlns:p14="http://schemas.microsoft.com/office/powerpoint/2010/main" val="574386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64"/>
                                        </p:tgtEl>
                                        <p:attrNameLst>
                                          <p:attrName>style.visibility</p:attrName>
                                        </p:attrNameLst>
                                      </p:cBhvr>
                                      <p:to>
                                        <p:strVal val="visible"/>
                                      </p:to>
                                    </p:set>
                                    <p:animEffect transition="in" filter="wipe(left)">
                                      <p:cBhvr>
                                        <p:cTn id="7" dur="500"/>
                                        <p:tgtEl>
                                          <p:spTgt spid="81926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819266"/>
                                        </p:tgtEl>
                                        <p:attrNameLst>
                                          <p:attrName>style.visibility</p:attrName>
                                        </p:attrNameLst>
                                      </p:cBhvr>
                                      <p:to>
                                        <p:strVal val="visible"/>
                                      </p:to>
                                    </p:set>
                                    <p:animEffect transition="in" filter="wipe(down)">
                                      <p:cBhvr>
                                        <p:cTn id="11" dur="500"/>
                                        <p:tgtEl>
                                          <p:spTgt spid="81926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19265"/>
                                        </p:tgtEl>
                                        <p:attrNameLst>
                                          <p:attrName>style.visibility</p:attrName>
                                        </p:attrNameLst>
                                      </p:cBhvr>
                                      <p:to>
                                        <p:strVal val="visible"/>
                                      </p:to>
                                    </p:set>
                                    <p:animEffect transition="in" filter="wipe(left)">
                                      <p:cBhvr>
                                        <p:cTn id="15" dur="500"/>
                                        <p:tgtEl>
                                          <p:spTgt spid="81926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19267"/>
                                        </p:tgtEl>
                                        <p:attrNameLst>
                                          <p:attrName>style.visibility</p:attrName>
                                        </p:attrNameLst>
                                      </p:cBhvr>
                                      <p:to>
                                        <p:strVal val="visible"/>
                                      </p:to>
                                    </p:set>
                                    <p:animEffect transition="in" filter="wipe(left)">
                                      <p:cBhvr>
                                        <p:cTn id="19" dur="500"/>
                                        <p:tgtEl>
                                          <p:spTgt spid="8192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D05B36B8-DDB8-4AB0-A7D4-BEBD548274DA}" type="slidenum">
              <a:rPr lang="en-US" altLang="en-US" sz="1600" smtClean="0"/>
              <a:pPr algn="l">
                <a:spcBef>
                  <a:spcPct val="0"/>
                </a:spcBef>
                <a:buFontTx/>
                <a:buNone/>
              </a:pPr>
              <a:t>46</a:t>
            </a:fld>
            <a:endParaRPr lang="en-US" altLang="en-US" sz="1400"/>
          </a:p>
        </p:txBody>
      </p:sp>
      <p:cxnSp>
        <p:nvCxnSpPr>
          <p:cNvPr id="27651" name="AutoShape 2"/>
          <p:cNvCxnSpPr>
            <a:cxnSpLocks noChangeShapeType="1"/>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2" name="AutoShape 3"/>
          <p:cNvCxnSpPr>
            <a:cxnSpLocks noChangeShapeType="1"/>
          </p:cNvCxnSpPr>
          <p:nvPr/>
        </p:nvCxnSpPr>
        <p:spPr bwMode="auto">
          <a:xfrm>
            <a:off x="3522663" y="5889625"/>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3" name="AutoShape 4"/>
          <p:cNvCxnSpPr>
            <a:cxnSpLocks noChangeShapeType="1"/>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4" name="AutoShape 5"/>
          <p:cNvCxnSpPr>
            <a:cxnSpLocks noChangeShapeType="1"/>
          </p:cNvCxnSpPr>
          <p:nvPr/>
        </p:nvCxnSpPr>
        <p:spPr bwMode="auto">
          <a:xfrm>
            <a:off x="6132513" y="4498975"/>
            <a:ext cx="177165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5" name="AutoShape 6"/>
          <p:cNvCxnSpPr>
            <a:cxnSpLocks noChangeShapeType="1"/>
          </p:cNvCxnSpPr>
          <p:nvPr/>
        </p:nvCxnSpPr>
        <p:spPr bwMode="auto">
          <a:xfrm flipH="1" flipV="1">
            <a:off x="3478213" y="4498975"/>
            <a:ext cx="247650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56" name="Rectangle 7"/>
          <p:cNvSpPr>
            <a:spLocks noGrp="1" noChangeArrowheads="1"/>
          </p:cNvSpPr>
          <p:nvPr>
            <p:ph type="title"/>
          </p:nvPr>
        </p:nvSpPr>
        <p:spPr/>
        <p:txBody>
          <a:bodyPr/>
          <a:lstStyle/>
          <a:p>
            <a:r>
              <a:rPr lang="en-US" altLang="en-US"/>
              <a:t>Ford-Fulkerson Algorithm</a:t>
            </a:r>
          </a:p>
        </p:txBody>
      </p:sp>
      <p:sp>
        <p:nvSpPr>
          <p:cNvPr id="27657" name="Oval 8"/>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7658" name="Oval 9"/>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7659" name="Oval 10"/>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7660" name="AutoShape 11"/>
          <p:cNvCxnSpPr>
            <a:cxnSpLocks noChangeShapeType="1"/>
            <a:stCxn id="27657" idx="7"/>
            <a:endCxn id="27658"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1" name="AutoShape 12"/>
          <p:cNvCxnSpPr>
            <a:cxnSpLocks noChangeShapeType="1"/>
            <a:stCxn id="27657" idx="6"/>
            <a:endCxn id="27659"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2" name="AutoShape 13"/>
          <p:cNvCxnSpPr>
            <a:cxnSpLocks noChangeShapeType="1"/>
            <a:stCxn id="27659" idx="6"/>
            <a:endCxn id="27666"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3" name="AutoShape 14"/>
          <p:cNvCxnSpPr>
            <a:cxnSpLocks noChangeShapeType="1"/>
            <a:stCxn id="27658" idx="6"/>
            <a:endCxn id="27665"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4" name="AutoShape 15"/>
          <p:cNvCxnSpPr>
            <a:cxnSpLocks noChangeShapeType="1"/>
            <a:stCxn id="27658" idx="4"/>
            <a:endCxn id="27659"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5" name="Oval 16"/>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7666" name="Oval 17"/>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7667" name="AutoShape 18"/>
          <p:cNvCxnSpPr>
            <a:cxnSpLocks noChangeShapeType="1"/>
            <a:stCxn id="27665" idx="4"/>
            <a:endCxn id="27666"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668" name="AutoShape 19"/>
          <p:cNvCxnSpPr>
            <a:cxnSpLocks noChangeShapeType="1"/>
            <a:stCxn id="27658" idx="5"/>
            <a:endCxn id="27666"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9" name="Oval 20"/>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7670" name="AutoShape 21"/>
          <p:cNvCxnSpPr>
            <a:cxnSpLocks noChangeShapeType="1"/>
            <a:stCxn id="27665" idx="6"/>
            <a:endCxn id="27669"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1" name="AutoShape 22"/>
          <p:cNvCxnSpPr>
            <a:cxnSpLocks noChangeShapeType="1"/>
            <a:stCxn id="27666" idx="6"/>
            <a:endCxn id="27669"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72" name="Text Box 23"/>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7673" name="Text Box 24"/>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7674" name="Text Box 25"/>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7675" name="Text Box 26"/>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7676" name="Text Box 27"/>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7677" name="Text Box 28"/>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7678" name="Text Box 29"/>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7679" name="Text Box 30"/>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7680" name="Text Box 31"/>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7681" name="Text Box 32"/>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7682" name="Text Box 33"/>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2</a:t>
            </a:r>
          </a:p>
        </p:txBody>
      </p:sp>
      <p:sp>
        <p:nvSpPr>
          <p:cNvPr id="27683" name="Text Box 34"/>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7684" name="Text Box 35"/>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7685" name="Text Box 36"/>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7686" name="Text Box 37"/>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7687" name="Text Box 38"/>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rgbClr val="003399"/>
                </a:solidFill>
                <a:latin typeface="Comic Sans MS" panose="030F0702030302020204" pitchFamily="66" charset="0"/>
              </a:rPr>
              <a:t>8</a:t>
            </a:r>
          </a:p>
        </p:txBody>
      </p:sp>
      <p:sp>
        <p:nvSpPr>
          <p:cNvPr id="27688" name="Text Box 39"/>
          <p:cNvSpPr txBox="1">
            <a:spLocks noChangeArrowheads="1"/>
          </p:cNvSpPr>
          <p:nvPr/>
        </p:nvSpPr>
        <p:spPr bwMode="auto">
          <a:xfrm>
            <a:off x="3482975" y="21669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7689" name="Text Box 40"/>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27690" name="Oval 41"/>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7691" name="Oval 42"/>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7692" name="Oval 43"/>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7693" name="AutoShape 44"/>
          <p:cNvCxnSpPr>
            <a:cxnSpLocks noChangeShapeType="1"/>
            <a:stCxn id="27691" idx="4"/>
            <a:endCxn id="27692" idx="0"/>
          </p:cNvCxnSpPr>
          <p:nvPr/>
        </p:nvCxnSpPr>
        <p:spPr bwMode="auto">
          <a:xfrm>
            <a:off x="33893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94" name="Oval 45"/>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7695" name="Oval 46"/>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7696" name="AutoShape 47"/>
          <p:cNvCxnSpPr>
            <a:cxnSpLocks noChangeShapeType="1"/>
            <a:stCxn id="27694" idx="4"/>
            <a:endCxn id="27695" idx="0"/>
          </p:cNvCxnSpPr>
          <p:nvPr/>
        </p:nvCxnSpPr>
        <p:spPr bwMode="auto">
          <a:xfrm>
            <a:off x="60436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97" name="Oval 48"/>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7698" name="AutoShape 49"/>
          <p:cNvCxnSpPr>
            <a:cxnSpLocks noChangeShapeType="1"/>
            <a:stCxn id="27695" idx="6"/>
            <a:endCxn id="27697" idx="2"/>
          </p:cNvCxnSpPr>
          <p:nvPr/>
        </p:nvCxnSpPr>
        <p:spPr bwMode="auto">
          <a:xfrm>
            <a:off x="6176963" y="5889625"/>
            <a:ext cx="1682750"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7699" name="Text Box 50"/>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7700" name="Text Box 51"/>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7701" name="Text Box 52"/>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sp>
        <p:nvSpPr>
          <p:cNvPr id="27702" name="Text Box 53"/>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821302" name="AutoShape 54"/>
          <p:cNvCxnSpPr>
            <a:cxnSpLocks noChangeShapeType="1"/>
          </p:cNvCxnSpPr>
          <p:nvPr/>
        </p:nvCxnSpPr>
        <p:spPr bwMode="auto">
          <a:xfrm>
            <a:off x="1538288" y="5889625"/>
            <a:ext cx="171767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21303" name="AutoShape 55"/>
          <p:cNvCxnSpPr>
            <a:cxnSpLocks noChangeShapeType="1"/>
          </p:cNvCxnSpPr>
          <p:nvPr/>
        </p:nvCxnSpPr>
        <p:spPr bwMode="auto">
          <a:xfrm>
            <a:off x="3522663" y="5889625"/>
            <a:ext cx="2389187"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21304" name="AutoShape 56"/>
          <p:cNvCxnSpPr>
            <a:cxnSpLocks noChangeShapeType="1"/>
          </p:cNvCxnSpPr>
          <p:nvPr/>
        </p:nvCxnSpPr>
        <p:spPr bwMode="auto">
          <a:xfrm>
            <a:off x="3522663" y="4402138"/>
            <a:ext cx="2389187"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21305" name="AutoShape 57"/>
          <p:cNvCxnSpPr>
            <a:cxnSpLocks noChangeShapeType="1"/>
          </p:cNvCxnSpPr>
          <p:nvPr/>
        </p:nvCxnSpPr>
        <p:spPr bwMode="auto">
          <a:xfrm>
            <a:off x="6132513" y="4498975"/>
            <a:ext cx="1771650" cy="1293813"/>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21306" name="AutoShape 58"/>
          <p:cNvCxnSpPr>
            <a:cxnSpLocks noChangeShapeType="1"/>
          </p:cNvCxnSpPr>
          <p:nvPr/>
        </p:nvCxnSpPr>
        <p:spPr bwMode="auto">
          <a:xfrm flipH="1" flipV="1">
            <a:off x="3478213" y="4498975"/>
            <a:ext cx="2476500" cy="1293813"/>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7708" name="AutoShape 59"/>
          <p:cNvCxnSpPr>
            <a:cxnSpLocks noChangeShapeType="1"/>
            <a:stCxn id="27691" idx="3"/>
            <a:endCxn id="27690" idx="7"/>
          </p:cNvCxnSpPr>
          <p:nvPr/>
        </p:nvCxnSpPr>
        <p:spPr bwMode="auto">
          <a:xfrm flipH="1">
            <a:off x="1493838" y="4498975"/>
            <a:ext cx="1806575"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709" name="Text Box 60"/>
          <p:cNvSpPr txBox="1">
            <a:spLocks noChangeArrowheads="1"/>
          </p:cNvSpPr>
          <p:nvPr/>
        </p:nvSpPr>
        <p:spPr bwMode="auto">
          <a:xfrm>
            <a:off x="2273300" y="5006975"/>
            <a:ext cx="3349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27710" name="AutoShape 61"/>
          <p:cNvCxnSpPr>
            <a:cxnSpLocks noChangeShapeType="1"/>
            <a:stCxn id="27695" idx="3"/>
            <a:endCxn id="27692" idx="5"/>
          </p:cNvCxnSpPr>
          <p:nvPr/>
        </p:nvCxnSpPr>
        <p:spPr bwMode="auto">
          <a:xfrm rot="5400000">
            <a:off x="4715669" y="4749007"/>
            <a:ext cx="1587" cy="2476500"/>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711" name="Text Box 62"/>
          <p:cNvSpPr txBox="1">
            <a:spLocks noChangeArrowheads="1"/>
          </p:cNvSpPr>
          <p:nvPr/>
        </p:nvSpPr>
        <p:spPr bwMode="auto">
          <a:xfrm>
            <a:off x="4430713" y="6118225"/>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8</a:t>
            </a:r>
          </a:p>
        </p:txBody>
      </p:sp>
      <p:sp>
        <p:nvSpPr>
          <p:cNvPr id="27712" name="Text Box 63"/>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cxnSp>
        <p:nvCxnSpPr>
          <p:cNvPr id="27713" name="AutoShape 64"/>
          <p:cNvCxnSpPr>
            <a:cxnSpLocks noChangeShapeType="1"/>
            <a:stCxn id="27692" idx="3"/>
            <a:endCxn id="27690" idx="5"/>
          </p:cNvCxnSpPr>
          <p:nvPr/>
        </p:nvCxnSpPr>
        <p:spPr bwMode="auto">
          <a:xfrm rot="5400000">
            <a:off x="2396332" y="5083969"/>
            <a:ext cx="1587" cy="1806575"/>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714" name="AutoShape 65"/>
          <p:cNvCxnSpPr>
            <a:cxnSpLocks noChangeShapeType="1"/>
            <a:stCxn id="27697" idx="0"/>
            <a:endCxn id="27694" idx="6"/>
          </p:cNvCxnSpPr>
          <p:nvPr/>
        </p:nvCxnSpPr>
        <p:spPr bwMode="auto">
          <a:xfrm rot="5400000" flipH="1">
            <a:off x="6407944" y="4171157"/>
            <a:ext cx="1354137" cy="1816100"/>
          </a:xfrm>
          <a:prstGeom prst="curvedConnector2">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715" name="Text Box 66"/>
          <p:cNvSpPr txBox="1">
            <a:spLocks noChangeArrowheads="1"/>
          </p:cNvSpPr>
          <p:nvPr/>
        </p:nvSpPr>
        <p:spPr bwMode="auto">
          <a:xfrm>
            <a:off x="2182813" y="6096000"/>
            <a:ext cx="3540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7716" name="Text Box 67"/>
          <p:cNvSpPr txBox="1">
            <a:spLocks noChangeArrowheads="1"/>
          </p:cNvSpPr>
          <p:nvPr/>
        </p:nvSpPr>
        <p:spPr bwMode="auto">
          <a:xfrm>
            <a:off x="7231063" y="4679950"/>
            <a:ext cx="257175"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8</a:t>
            </a:r>
          </a:p>
        </p:txBody>
      </p:sp>
      <p:cxnSp>
        <p:nvCxnSpPr>
          <p:cNvPr id="27717" name="AutoShape 68"/>
          <p:cNvCxnSpPr>
            <a:cxnSpLocks noChangeShapeType="1"/>
            <a:stCxn id="27694" idx="0"/>
            <a:endCxn id="27691" idx="7"/>
          </p:cNvCxnSpPr>
          <p:nvPr/>
        </p:nvCxnSpPr>
        <p:spPr bwMode="auto">
          <a:xfrm rot="-5400000" flipH="1" flipV="1">
            <a:off x="4742656" y="3002757"/>
            <a:ext cx="36513" cy="2565400"/>
          </a:xfrm>
          <a:prstGeom prst="curvedConnector3">
            <a:avLst>
              <a:gd name="adj1" fmla="val -604347"/>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718" name="Text Box 69"/>
          <p:cNvSpPr txBox="1">
            <a:spLocks noChangeArrowheads="1"/>
          </p:cNvSpPr>
          <p:nvPr/>
        </p:nvSpPr>
        <p:spPr bwMode="auto">
          <a:xfrm>
            <a:off x="4414838" y="394335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7719" name="Text Box 70"/>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7720" name="Text Box 71"/>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1</a:t>
            </a:r>
          </a:p>
        </p:txBody>
      </p:sp>
      <p:sp>
        <p:nvSpPr>
          <p:cNvPr id="27721" name="Text Box 72"/>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7722" name="Text Box 73"/>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7723" name="Text Box 74"/>
          <p:cNvSpPr txBox="1">
            <a:spLocks noChangeArrowheads="1"/>
          </p:cNvSpPr>
          <p:nvPr/>
        </p:nvSpPr>
        <p:spPr bwMode="auto">
          <a:xfrm>
            <a:off x="6846888" y="5003800"/>
            <a:ext cx="2682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grpSp>
        <p:nvGrpSpPr>
          <p:cNvPr id="2" name="Group 75"/>
          <p:cNvGrpSpPr>
            <a:grpSpLocks/>
          </p:cNvGrpSpPr>
          <p:nvPr/>
        </p:nvGrpSpPr>
        <p:grpSpPr bwMode="auto">
          <a:xfrm>
            <a:off x="2211388" y="1166813"/>
            <a:ext cx="5219700" cy="1676400"/>
            <a:chOff x="1393" y="735"/>
            <a:chExt cx="3288" cy="1056"/>
          </a:xfrm>
        </p:grpSpPr>
        <p:sp>
          <p:nvSpPr>
            <p:cNvPr id="27726" name="Text Box 76"/>
            <p:cNvSpPr txBox="1">
              <a:spLocks noChangeArrowheads="1"/>
            </p:cNvSpPr>
            <p:nvPr/>
          </p:nvSpPr>
          <p:spPr bwMode="auto">
            <a:xfrm>
              <a:off x="2800" y="1176"/>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7727" name="Text Box 77"/>
            <p:cNvSpPr txBox="1">
              <a:spLocks noChangeArrowheads="1"/>
            </p:cNvSpPr>
            <p:nvPr/>
          </p:nvSpPr>
          <p:spPr bwMode="auto">
            <a:xfrm>
              <a:off x="1568" y="1641"/>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7728" name="Text Box 78"/>
            <p:cNvSpPr txBox="1">
              <a:spLocks noChangeArrowheads="1"/>
            </p:cNvSpPr>
            <p:nvPr/>
          </p:nvSpPr>
          <p:spPr bwMode="auto">
            <a:xfrm>
              <a:off x="2985" y="1166"/>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7</a:t>
              </a:r>
            </a:p>
          </p:txBody>
        </p:sp>
        <p:sp>
          <p:nvSpPr>
            <p:cNvPr id="27729" name="Text Box 79"/>
            <p:cNvSpPr txBox="1">
              <a:spLocks noChangeArrowheads="1"/>
            </p:cNvSpPr>
            <p:nvPr/>
          </p:nvSpPr>
          <p:spPr bwMode="auto">
            <a:xfrm>
              <a:off x="4468" y="1144"/>
              <a:ext cx="213"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7730" name="Text Box 80"/>
            <p:cNvSpPr txBox="1">
              <a:spLocks noChangeArrowheads="1"/>
            </p:cNvSpPr>
            <p:nvPr/>
          </p:nvSpPr>
          <p:spPr bwMode="auto">
            <a:xfrm>
              <a:off x="1393" y="1649"/>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7731" name="Text Box 81"/>
            <p:cNvSpPr txBox="1">
              <a:spLocks noChangeArrowheads="1"/>
            </p:cNvSpPr>
            <p:nvPr/>
          </p:nvSpPr>
          <p:spPr bwMode="auto">
            <a:xfrm>
              <a:off x="4324" y="1145"/>
              <a:ext cx="2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7732" name="Text Box 82"/>
            <p:cNvSpPr txBox="1">
              <a:spLocks noChangeArrowheads="1"/>
            </p:cNvSpPr>
            <p:nvPr/>
          </p:nvSpPr>
          <p:spPr bwMode="auto">
            <a:xfrm>
              <a:off x="2941" y="1667"/>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7733" name="Text Box 83"/>
            <p:cNvSpPr txBox="1">
              <a:spLocks noChangeArrowheads="1"/>
            </p:cNvSpPr>
            <p:nvPr/>
          </p:nvSpPr>
          <p:spPr bwMode="auto">
            <a:xfrm>
              <a:off x="2790" y="1684"/>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7734" name="Text Box 84"/>
            <p:cNvSpPr txBox="1">
              <a:spLocks noChangeArrowheads="1"/>
            </p:cNvSpPr>
            <p:nvPr/>
          </p:nvSpPr>
          <p:spPr bwMode="auto">
            <a:xfrm>
              <a:off x="2792" y="745"/>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X</a:t>
              </a:r>
            </a:p>
          </p:txBody>
        </p:sp>
        <p:sp>
          <p:nvSpPr>
            <p:cNvPr id="27735" name="Text Box 85"/>
            <p:cNvSpPr txBox="1">
              <a:spLocks noChangeArrowheads="1"/>
            </p:cNvSpPr>
            <p:nvPr/>
          </p:nvSpPr>
          <p:spPr bwMode="auto">
            <a:xfrm>
              <a:off x="2977" y="735"/>
              <a:ext cx="214" cy="10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3</a:t>
              </a:r>
            </a:p>
          </p:txBody>
        </p:sp>
      </p:grpSp>
      <p:sp>
        <p:nvSpPr>
          <p:cNvPr id="27725" name="Text Box 86"/>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18</a:t>
            </a:r>
          </a:p>
        </p:txBody>
      </p:sp>
    </p:spTree>
    <p:extLst>
      <p:ext uri="{BB962C8B-B14F-4D97-AF65-F5344CB8AC3E}">
        <p14:creationId xmlns:p14="http://schemas.microsoft.com/office/powerpoint/2010/main" val="390548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1302"/>
                                        </p:tgtEl>
                                        <p:attrNameLst>
                                          <p:attrName>style.visibility</p:attrName>
                                        </p:attrNameLst>
                                      </p:cBhvr>
                                      <p:to>
                                        <p:strVal val="visible"/>
                                      </p:to>
                                    </p:set>
                                    <p:animEffect transition="in" filter="wipe(left)">
                                      <p:cBhvr>
                                        <p:cTn id="7" dur="500"/>
                                        <p:tgtEl>
                                          <p:spTgt spid="82130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21303"/>
                                        </p:tgtEl>
                                        <p:attrNameLst>
                                          <p:attrName>style.visibility</p:attrName>
                                        </p:attrNameLst>
                                      </p:cBhvr>
                                      <p:to>
                                        <p:strVal val="visible"/>
                                      </p:to>
                                    </p:set>
                                    <p:animEffect transition="in" filter="wipe(left)">
                                      <p:cBhvr>
                                        <p:cTn id="11" dur="500"/>
                                        <p:tgtEl>
                                          <p:spTgt spid="821303"/>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821306"/>
                                        </p:tgtEl>
                                        <p:attrNameLst>
                                          <p:attrName>style.visibility</p:attrName>
                                        </p:attrNameLst>
                                      </p:cBhvr>
                                      <p:to>
                                        <p:strVal val="visible"/>
                                      </p:to>
                                    </p:set>
                                    <p:animEffect transition="in" filter="wipe(right)">
                                      <p:cBhvr>
                                        <p:cTn id="15" dur="500"/>
                                        <p:tgtEl>
                                          <p:spTgt spid="82130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21304"/>
                                        </p:tgtEl>
                                        <p:attrNameLst>
                                          <p:attrName>style.visibility</p:attrName>
                                        </p:attrNameLst>
                                      </p:cBhvr>
                                      <p:to>
                                        <p:strVal val="visible"/>
                                      </p:to>
                                    </p:set>
                                    <p:animEffect transition="in" filter="wipe(left)">
                                      <p:cBhvr>
                                        <p:cTn id="19" dur="500"/>
                                        <p:tgtEl>
                                          <p:spTgt spid="82130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821305"/>
                                        </p:tgtEl>
                                        <p:attrNameLst>
                                          <p:attrName>style.visibility</p:attrName>
                                        </p:attrNameLst>
                                      </p:cBhvr>
                                      <p:to>
                                        <p:strVal val="visible"/>
                                      </p:to>
                                    </p:set>
                                    <p:animEffect transition="in" filter="wipe(left)">
                                      <p:cBhvr>
                                        <p:cTn id="23" dur="500"/>
                                        <p:tgtEl>
                                          <p:spTgt spid="8213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435FEC64-CECB-4E55-86A1-9911EBDDEAF4}" type="slidenum">
              <a:rPr lang="en-US" altLang="en-US" sz="1600" smtClean="0"/>
              <a:pPr algn="l">
                <a:spcBef>
                  <a:spcPct val="0"/>
                </a:spcBef>
                <a:buFontTx/>
                <a:buNone/>
              </a:pPr>
              <a:t>47</a:t>
            </a:fld>
            <a:endParaRPr lang="en-US" altLang="en-US" sz="1400"/>
          </a:p>
        </p:txBody>
      </p:sp>
      <p:sp>
        <p:nvSpPr>
          <p:cNvPr id="29699" name="Rectangle 2"/>
          <p:cNvSpPr>
            <a:spLocks noGrp="1" noChangeArrowheads="1"/>
          </p:cNvSpPr>
          <p:nvPr>
            <p:ph type="title"/>
          </p:nvPr>
        </p:nvSpPr>
        <p:spPr/>
        <p:txBody>
          <a:bodyPr/>
          <a:lstStyle/>
          <a:p>
            <a:r>
              <a:rPr lang="en-US" altLang="en-US"/>
              <a:t>Ford-Fulkerson Algorithm</a:t>
            </a:r>
          </a:p>
        </p:txBody>
      </p:sp>
      <p:sp>
        <p:nvSpPr>
          <p:cNvPr id="29700" name="Oval 3"/>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9701" name="Oval 4"/>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9702" name="Oval 5"/>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9703" name="AutoShape 6"/>
          <p:cNvCxnSpPr>
            <a:cxnSpLocks noChangeShapeType="1"/>
            <a:stCxn id="29700" idx="7"/>
            <a:endCxn id="29701"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4" name="AutoShape 7"/>
          <p:cNvCxnSpPr>
            <a:cxnSpLocks noChangeShapeType="1"/>
            <a:stCxn id="29700" idx="6"/>
            <a:endCxn id="29702"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5" name="AutoShape 8"/>
          <p:cNvCxnSpPr>
            <a:cxnSpLocks noChangeShapeType="1"/>
            <a:stCxn id="29702" idx="6"/>
            <a:endCxn id="29709"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6" name="AutoShape 9"/>
          <p:cNvCxnSpPr>
            <a:cxnSpLocks noChangeShapeType="1"/>
            <a:stCxn id="29701" idx="6"/>
            <a:endCxn id="29708"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7" name="AutoShape 10"/>
          <p:cNvCxnSpPr>
            <a:cxnSpLocks noChangeShapeType="1"/>
            <a:stCxn id="29701" idx="4"/>
            <a:endCxn id="29702"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08" name="Oval 11"/>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9709" name="Oval 12"/>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9710" name="AutoShape 13"/>
          <p:cNvCxnSpPr>
            <a:cxnSpLocks noChangeShapeType="1"/>
            <a:stCxn id="29708" idx="4"/>
            <a:endCxn id="29709"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11" name="AutoShape 14"/>
          <p:cNvCxnSpPr>
            <a:cxnSpLocks noChangeShapeType="1"/>
            <a:stCxn id="29701" idx="5"/>
            <a:endCxn id="29709"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2" name="Oval 15"/>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9713" name="AutoShape 16"/>
          <p:cNvCxnSpPr>
            <a:cxnSpLocks noChangeShapeType="1"/>
            <a:stCxn id="29708" idx="6"/>
            <a:endCxn id="29712"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4" name="AutoShape 17"/>
          <p:cNvCxnSpPr>
            <a:cxnSpLocks noChangeShapeType="1"/>
            <a:stCxn id="29709" idx="6"/>
            <a:endCxn id="29712"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5" name="Text Box 18"/>
          <p:cNvSpPr txBox="1">
            <a:spLocks noChangeArrowheads="1"/>
          </p:cNvSpPr>
          <p:nvPr/>
        </p:nvSpPr>
        <p:spPr bwMode="auto">
          <a:xfrm>
            <a:off x="2209800" y="2871788"/>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9716" name="Text Box 19"/>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9717" name="Text Box 20"/>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9718" name="Text Box 21"/>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29719" name="Text Box 22"/>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29720" name="Text Box 23"/>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9721" name="Text Box 24"/>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9722" name="Text Box 25"/>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9723" name="Text Box 26"/>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9724" name="Text Box 27"/>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9725" name="Text Box 28"/>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3</a:t>
            </a:r>
          </a:p>
        </p:txBody>
      </p:sp>
      <p:sp>
        <p:nvSpPr>
          <p:cNvPr id="29726" name="Text Box 29"/>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9727" name="Text Box 30"/>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9728" name="Text Box 31"/>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29729" name="Text Box 32"/>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29730" name="Text Box 33"/>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7</a:t>
            </a:r>
          </a:p>
        </p:txBody>
      </p:sp>
      <p:sp>
        <p:nvSpPr>
          <p:cNvPr id="29731" name="Text Box 34"/>
          <p:cNvSpPr txBox="1">
            <a:spLocks noChangeArrowheads="1"/>
          </p:cNvSpPr>
          <p:nvPr/>
        </p:nvSpPr>
        <p:spPr bwMode="auto">
          <a:xfrm>
            <a:off x="3482975" y="21669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29732" name="Text Box 35"/>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29733" name="Oval 36"/>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29734" name="Oval 37"/>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29735" name="Oval 38"/>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29736" name="AutoShape 39"/>
          <p:cNvCxnSpPr>
            <a:cxnSpLocks noChangeShapeType="1"/>
            <a:stCxn id="29733" idx="6"/>
            <a:endCxn id="29735"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37" name="AutoShape 40"/>
          <p:cNvCxnSpPr>
            <a:cxnSpLocks noChangeShapeType="1"/>
            <a:stCxn id="29735" idx="6"/>
            <a:endCxn id="29741" idx="2"/>
          </p:cNvCxnSpPr>
          <p:nvPr/>
        </p:nvCxnSpPr>
        <p:spPr bwMode="auto">
          <a:xfrm>
            <a:off x="3522663" y="5889625"/>
            <a:ext cx="2389187"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38" name="AutoShape 41"/>
          <p:cNvCxnSpPr>
            <a:cxnSpLocks noChangeShapeType="1"/>
            <a:stCxn id="29734" idx="6"/>
            <a:endCxn id="29740"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39" name="AutoShape 42"/>
          <p:cNvCxnSpPr>
            <a:cxnSpLocks noChangeShapeType="1"/>
            <a:stCxn id="29734" idx="4"/>
            <a:endCxn id="29735" idx="0"/>
          </p:cNvCxnSpPr>
          <p:nvPr/>
        </p:nvCxnSpPr>
        <p:spPr bwMode="auto">
          <a:xfrm>
            <a:off x="33893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40" name="Oval 43"/>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29741" name="Oval 44"/>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29742" name="AutoShape 45"/>
          <p:cNvCxnSpPr>
            <a:cxnSpLocks noChangeShapeType="1"/>
            <a:stCxn id="29740" idx="4"/>
            <a:endCxn id="29741" idx="0"/>
          </p:cNvCxnSpPr>
          <p:nvPr/>
        </p:nvCxnSpPr>
        <p:spPr bwMode="auto">
          <a:xfrm>
            <a:off x="60436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43" name="Oval 46"/>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29744" name="AutoShape 47"/>
          <p:cNvCxnSpPr>
            <a:cxnSpLocks noChangeShapeType="1"/>
            <a:stCxn id="29740" idx="5"/>
            <a:endCxn id="29743" idx="1"/>
          </p:cNvCxnSpPr>
          <p:nvPr/>
        </p:nvCxnSpPr>
        <p:spPr bwMode="auto">
          <a:xfrm>
            <a:off x="6132513" y="4498975"/>
            <a:ext cx="177165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45" name="AutoShape 48"/>
          <p:cNvCxnSpPr>
            <a:cxnSpLocks noChangeShapeType="1"/>
            <a:stCxn id="29741" idx="6"/>
            <a:endCxn id="29743" idx="2"/>
          </p:cNvCxnSpPr>
          <p:nvPr/>
        </p:nvCxnSpPr>
        <p:spPr bwMode="auto">
          <a:xfrm>
            <a:off x="6176963" y="5889625"/>
            <a:ext cx="1682750"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9746" name="Text Box 49"/>
          <p:cNvSpPr txBox="1">
            <a:spLocks noChangeArrowheads="1"/>
          </p:cNvSpPr>
          <p:nvPr/>
        </p:nvSpPr>
        <p:spPr bwMode="auto">
          <a:xfrm>
            <a:off x="2197100" y="5762625"/>
            <a:ext cx="35401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29747" name="Text Box 50"/>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9</a:t>
            </a:r>
          </a:p>
        </p:txBody>
      </p:sp>
      <p:sp>
        <p:nvSpPr>
          <p:cNvPr id="29748" name="Text Box 51"/>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29749" name="Text Box 52"/>
          <p:cNvSpPr txBox="1">
            <a:spLocks noChangeArrowheads="1"/>
          </p:cNvSpPr>
          <p:nvPr/>
        </p:nvSpPr>
        <p:spPr bwMode="auto">
          <a:xfrm>
            <a:off x="6756400" y="50038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29750" name="Text Box 53"/>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29751" name="Text Box 54"/>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29752" name="Text Box 55"/>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sp>
        <p:nvSpPr>
          <p:cNvPr id="29753" name="Text Box 56"/>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29754" name="AutoShape 57"/>
          <p:cNvCxnSpPr>
            <a:cxnSpLocks noChangeShapeType="1"/>
            <a:stCxn id="29741" idx="2"/>
            <a:endCxn id="29734" idx="5"/>
          </p:cNvCxnSpPr>
          <p:nvPr/>
        </p:nvCxnSpPr>
        <p:spPr bwMode="auto">
          <a:xfrm flipH="1" flipV="1">
            <a:off x="3478213" y="4498975"/>
            <a:ext cx="2432050" cy="1390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55" name="Text Box 58"/>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7</a:t>
            </a:r>
          </a:p>
        </p:txBody>
      </p:sp>
      <p:cxnSp>
        <p:nvCxnSpPr>
          <p:cNvPr id="29756" name="AutoShape 59"/>
          <p:cNvCxnSpPr>
            <a:cxnSpLocks noChangeShapeType="1"/>
            <a:stCxn id="29734" idx="3"/>
            <a:endCxn id="29733" idx="7"/>
          </p:cNvCxnSpPr>
          <p:nvPr/>
        </p:nvCxnSpPr>
        <p:spPr bwMode="auto">
          <a:xfrm flipH="1">
            <a:off x="1493838" y="4498975"/>
            <a:ext cx="1806575"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57" name="Text Box 60"/>
          <p:cNvSpPr txBox="1">
            <a:spLocks noChangeArrowheads="1"/>
          </p:cNvSpPr>
          <p:nvPr/>
        </p:nvSpPr>
        <p:spPr bwMode="auto">
          <a:xfrm>
            <a:off x="2273300" y="5006975"/>
            <a:ext cx="3349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29758" name="Text Box 61"/>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cxnSp>
        <p:nvCxnSpPr>
          <p:cNvPr id="29759" name="AutoShape 62"/>
          <p:cNvCxnSpPr>
            <a:cxnSpLocks noChangeShapeType="1"/>
            <a:stCxn id="29735" idx="3"/>
            <a:endCxn id="29733" idx="5"/>
          </p:cNvCxnSpPr>
          <p:nvPr/>
        </p:nvCxnSpPr>
        <p:spPr bwMode="auto">
          <a:xfrm rot="5400000">
            <a:off x="2396332" y="5083969"/>
            <a:ext cx="1587" cy="1806575"/>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60" name="AutoShape 63"/>
          <p:cNvCxnSpPr>
            <a:cxnSpLocks noChangeShapeType="1"/>
            <a:stCxn id="29743" idx="0"/>
            <a:endCxn id="29740" idx="6"/>
          </p:cNvCxnSpPr>
          <p:nvPr/>
        </p:nvCxnSpPr>
        <p:spPr bwMode="auto">
          <a:xfrm rot="5400000" flipH="1">
            <a:off x="6407944" y="4171157"/>
            <a:ext cx="1354137" cy="1816100"/>
          </a:xfrm>
          <a:prstGeom prst="curvedConnector2">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61" name="Text Box 64"/>
          <p:cNvSpPr txBox="1">
            <a:spLocks noChangeArrowheads="1"/>
          </p:cNvSpPr>
          <p:nvPr/>
        </p:nvSpPr>
        <p:spPr bwMode="auto">
          <a:xfrm>
            <a:off x="2182813" y="6096000"/>
            <a:ext cx="3540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29762" name="Text Box 65"/>
          <p:cNvSpPr txBox="1">
            <a:spLocks noChangeArrowheads="1"/>
          </p:cNvSpPr>
          <p:nvPr/>
        </p:nvSpPr>
        <p:spPr bwMode="auto">
          <a:xfrm>
            <a:off x="7231063" y="4679950"/>
            <a:ext cx="257175"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9</a:t>
            </a:r>
          </a:p>
        </p:txBody>
      </p:sp>
      <p:cxnSp>
        <p:nvCxnSpPr>
          <p:cNvPr id="29763" name="AutoShape 66"/>
          <p:cNvCxnSpPr>
            <a:cxnSpLocks noChangeShapeType="1"/>
            <a:stCxn id="29740" idx="0"/>
            <a:endCxn id="29734" idx="7"/>
          </p:cNvCxnSpPr>
          <p:nvPr/>
        </p:nvCxnSpPr>
        <p:spPr bwMode="auto">
          <a:xfrm rot="-5400000" flipH="1" flipV="1">
            <a:off x="4742656" y="3002757"/>
            <a:ext cx="36513" cy="2565400"/>
          </a:xfrm>
          <a:prstGeom prst="curvedConnector3">
            <a:avLst>
              <a:gd name="adj1" fmla="val -604347"/>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64" name="Text Box 67"/>
          <p:cNvSpPr txBox="1">
            <a:spLocks noChangeArrowheads="1"/>
          </p:cNvSpPr>
          <p:nvPr/>
        </p:nvSpPr>
        <p:spPr bwMode="auto">
          <a:xfrm>
            <a:off x="4414838" y="394335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3</a:t>
            </a:r>
          </a:p>
        </p:txBody>
      </p:sp>
      <p:sp>
        <p:nvSpPr>
          <p:cNvPr id="29765" name="Freeform 68"/>
          <p:cNvSpPr>
            <a:spLocks/>
          </p:cNvSpPr>
          <p:nvPr/>
        </p:nvSpPr>
        <p:spPr bwMode="auto">
          <a:xfrm>
            <a:off x="3502025" y="4440238"/>
            <a:ext cx="2444750" cy="1338262"/>
          </a:xfrm>
          <a:custGeom>
            <a:avLst/>
            <a:gdLst>
              <a:gd name="T0" fmla="*/ 0 w 1540"/>
              <a:gd name="T1" fmla="*/ 0 h 843"/>
              <a:gd name="T2" fmla="*/ 2147483646 w 1540"/>
              <a:gd name="T3" fmla="*/ 2147483646 h 843"/>
              <a:gd name="T4" fmla="*/ 2147483646 w 1540"/>
              <a:gd name="T5" fmla="*/ 2147483646 h 843"/>
              <a:gd name="T6" fmla="*/ 0 60000 65536"/>
              <a:gd name="T7" fmla="*/ 0 60000 65536"/>
              <a:gd name="T8" fmla="*/ 0 60000 65536"/>
              <a:gd name="T9" fmla="*/ 0 w 1540"/>
              <a:gd name="T10" fmla="*/ 0 h 843"/>
              <a:gd name="T11" fmla="*/ 1540 w 1540"/>
              <a:gd name="T12" fmla="*/ 843 h 843"/>
            </a:gdLst>
            <a:ahLst/>
            <a:cxnLst>
              <a:cxn ang="T6">
                <a:pos x="T0" y="T1"/>
              </a:cxn>
              <a:cxn ang="T7">
                <a:pos x="T2" y="T3"/>
              </a:cxn>
              <a:cxn ang="T8">
                <a:pos x="T4" y="T5"/>
              </a:cxn>
            </a:cxnLst>
            <a:rect l="T9" t="T10" r="T11" b="T12"/>
            <a:pathLst>
              <a:path w="1540" h="843">
                <a:moveTo>
                  <a:pt x="0" y="0"/>
                </a:moveTo>
                <a:cubicBezTo>
                  <a:pt x="147" y="49"/>
                  <a:pt x="626" y="151"/>
                  <a:pt x="883" y="292"/>
                </a:cubicBezTo>
                <a:cubicBezTo>
                  <a:pt x="1140" y="433"/>
                  <a:pt x="1403" y="728"/>
                  <a:pt x="1540" y="843"/>
                </a:cubicBezTo>
              </a:path>
            </a:pathLst>
          </a:custGeom>
          <a:noFill/>
          <a:ln w="19050"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TW" altLang="en-US"/>
          </a:p>
        </p:txBody>
      </p:sp>
      <p:sp>
        <p:nvSpPr>
          <p:cNvPr id="29766" name="Text Box 69"/>
          <p:cNvSpPr txBox="1">
            <a:spLocks noChangeArrowheads="1"/>
          </p:cNvSpPr>
          <p:nvPr/>
        </p:nvSpPr>
        <p:spPr bwMode="auto">
          <a:xfrm>
            <a:off x="4894263" y="4826000"/>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29767" name="Text Box 70"/>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19</a:t>
            </a:r>
          </a:p>
        </p:txBody>
      </p:sp>
    </p:spTree>
    <p:extLst>
      <p:ext uri="{BB962C8B-B14F-4D97-AF65-F5344CB8AC3E}">
        <p14:creationId xmlns:p14="http://schemas.microsoft.com/office/powerpoint/2010/main" val="62059410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a:xfrm>
            <a:off x="533400" y="6400800"/>
            <a:ext cx="838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l">
              <a:spcBef>
                <a:spcPct val="0"/>
              </a:spcBef>
              <a:buFontTx/>
              <a:buNone/>
            </a:pPr>
            <a:fld id="{F5C08562-54BC-48B5-8F66-1BA0CF8EA8B6}" type="slidenum">
              <a:rPr lang="en-US" altLang="en-US" sz="1600" smtClean="0"/>
              <a:pPr algn="l">
                <a:spcBef>
                  <a:spcPct val="0"/>
                </a:spcBef>
                <a:buFontTx/>
                <a:buNone/>
              </a:pPr>
              <a:t>48</a:t>
            </a:fld>
            <a:endParaRPr lang="en-US" altLang="en-US" sz="1400"/>
          </a:p>
        </p:txBody>
      </p:sp>
      <p:sp>
        <p:nvSpPr>
          <p:cNvPr id="31747" name="Freeform 2"/>
          <p:cNvSpPr>
            <a:spLocks/>
          </p:cNvSpPr>
          <p:nvPr/>
        </p:nvSpPr>
        <p:spPr bwMode="auto">
          <a:xfrm>
            <a:off x="881063" y="2481263"/>
            <a:ext cx="3276600" cy="935037"/>
          </a:xfrm>
          <a:custGeom>
            <a:avLst/>
            <a:gdLst>
              <a:gd name="T0" fmla="*/ 2147483646 w 2064"/>
              <a:gd name="T1" fmla="*/ 2147483646 h 589"/>
              <a:gd name="T2" fmla="*/ 2147483646 w 2064"/>
              <a:gd name="T3" fmla="*/ 2147483646 h 589"/>
              <a:gd name="T4" fmla="*/ 2147483646 w 2064"/>
              <a:gd name="T5" fmla="*/ 2147483646 h 589"/>
              <a:gd name="T6" fmla="*/ 2147483646 w 2064"/>
              <a:gd name="T7" fmla="*/ 2147483646 h 589"/>
              <a:gd name="T8" fmla="*/ 2147483646 w 2064"/>
              <a:gd name="T9" fmla="*/ 2147483646 h 589"/>
              <a:gd name="T10" fmla="*/ 2147483646 w 2064"/>
              <a:gd name="T11" fmla="*/ 2147483646 h 589"/>
              <a:gd name="T12" fmla="*/ 2147483646 w 2064"/>
              <a:gd name="T13" fmla="*/ 2147483646 h 589"/>
              <a:gd name="T14" fmla="*/ 2147483646 w 2064"/>
              <a:gd name="T15" fmla="*/ 2147483646 h 589"/>
              <a:gd name="T16" fmla="*/ 2147483646 w 2064"/>
              <a:gd name="T17" fmla="*/ 2147483646 h 589"/>
              <a:gd name="T18" fmla="*/ 2147483646 w 2064"/>
              <a:gd name="T19" fmla="*/ 2147483646 h 589"/>
              <a:gd name="T20" fmla="*/ 2147483646 w 2064"/>
              <a:gd name="T21" fmla="*/ 2147483646 h 589"/>
              <a:gd name="T22" fmla="*/ 2147483646 w 2064"/>
              <a:gd name="T23" fmla="*/ 2147483646 h 589"/>
              <a:gd name="T24" fmla="*/ 2147483646 w 2064"/>
              <a:gd name="T25" fmla="*/ 2147483646 h 589"/>
              <a:gd name="T26" fmla="*/ 2147483646 w 2064"/>
              <a:gd name="T27" fmla="*/ 2147483646 h 589"/>
              <a:gd name="T28" fmla="*/ 2147483646 w 2064"/>
              <a:gd name="T29" fmla="*/ 2147483646 h 589"/>
              <a:gd name="T30" fmla="*/ 2147483646 w 2064"/>
              <a:gd name="T31" fmla="*/ 2147483646 h 589"/>
              <a:gd name="T32" fmla="*/ 2147483646 w 2064"/>
              <a:gd name="T33" fmla="*/ 2147483646 h 5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64"/>
              <a:gd name="T52" fmla="*/ 0 h 589"/>
              <a:gd name="T53" fmla="*/ 2064 w 2064"/>
              <a:gd name="T54" fmla="*/ 589 h 5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64" h="589">
                <a:moveTo>
                  <a:pt x="1480" y="10"/>
                </a:moveTo>
                <a:cubicBezTo>
                  <a:pt x="1607" y="19"/>
                  <a:pt x="1729" y="44"/>
                  <a:pt x="1853" y="75"/>
                </a:cubicBezTo>
                <a:cubicBezTo>
                  <a:pt x="1930" y="124"/>
                  <a:pt x="1823" y="53"/>
                  <a:pt x="1902" y="115"/>
                </a:cubicBezTo>
                <a:cubicBezTo>
                  <a:pt x="1963" y="162"/>
                  <a:pt x="1973" y="158"/>
                  <a:pt x="2016" y="221"/>
                </a:cubicBezTo>
                <a:cubicBezTo>
                  <a:pt x="2022" y="238"/>
                  <a:pt x="2039" y="251"/>
                  <a:pt x="2040" y="269"/>
                </a:cubicBezTo>
                <a:cubicBezTo>
                  <a:pt x="2043" y="339"/>
                  <a:pt x="2064" y="425"/>
                  <a:pt x="1991" y="448"/>
                </a:cubicBezTo>
                <a:cubicBezTo>
                  <a:pt x="1958" y="470"/>
                  <a:pt x="1931" y="492"/>
                  <a:pt x="1894" y="504"/>
                </a:cubicBezTo>
                <a:cubicBezTo>
                  <a:pt x="1834" y="547"/>
                  <a:pt x="1713" y="559"/>
                  <a:pt x="1643" y="561"/>
                </a:cubicBezTo>
                <a:cubicBezTo>
                  <a:pt x="1405" y="569"/>
                  <a:pt x="1167" y="571"/>
                  <a:pt x="929" y="577"/>
                </a:cubicBezTo>
                <a:cubicBezTo>
                  <a:pt x="578" y="572"/>
                  <a:pt x="456" y="589"/>
                  <a:pt x="199" y="553"/>
                </a:cubicBezTo>
                <a:cubicBezTo>
                  <a:pt x="164" y="542"/>
                  <a:pt x="129" y="533"/>
                  <a:pt x="94" y="521"/>
                </a:cubicBezTo>
                <a:cubicBezTo>
                  <a:pt x="62" y="489"/>
                  <a:pt x="35" y="450"/>
                  <a:pt x="21" y="407"/>
                </a:cubicBezTo>
                <a:cubicBezTo>
                  <a:pt x="24" y="345"/>
                  <a:pt x="0" y="271"/>
                  <a:pt x="37" y="221"/>
                </a:cubicBezTo>
                <a:cubicBezTo>
                  <a:pt x="68" y="179"/>
                  <a:pt x="125" y="127"/>
                  <a:pt x="175" y="115"/>
                </a:cubicBezTo>
                <a:cubicBezTo>
                  <a:pt x="305" y="51"/>
                  <a:pt x="306" y="74"/>
                  <a:pt x="507" y="67"/>
                </a:cubicBezTo>
                <a:cubicBezTo>
                  <a:pt x="655" y="46"/>
                  <a:pt x="803" y="40"/>
                  <a:pt x="953" y="34"/>
                </a:cubicBezTo>
                <a:cubicBezTo>
                  <a:pt x="1126" y="0"/>
                  <a:pt x="1480" y="10"/>
                  <a:pt x="1480" y="10"/>
                </a:cubicBezTo>
                <a:close/>
              </a:path>
            </a:pathLst>
          </a:custGeom>
          <a:solidFill>
            <a:schemeClr val="tx2"/>
          </a:solidFill>
          <a:ln>
            <a:noFill/>
          </a:ln>
          <a:extLst>
            <a:ext uri="{91240B29-F687-4F45-9708-019B960494DF}">
              <a14:hiddenLine xmlns:a14="http://schemas.microsoft.com/office/drawing/2010/main" w="15875" cap="flat" cmpd="sng">
                <a:solidFill>
                  <a:srgbClr val="000000"/>
                </a:solidFill>
                <a:prstDash val="solid"/>
                <a:round/>
                <a:headEnd/>
                <a:tailEnd/>
              </a14:hiddenLine>
            </a:ext>
          </a:extLst>
        </p:spPr>
        <p:txBody>
          <a:bodyPr wrap="none" lIns="92075" tIns="46038" rIns="92075" bIns="46038" anchor="ctr"/>
          <a:lstStyle/>
          <a:p>
            <a:endParaRPr lang="zh-TW" altLang="en-US"/>
          </a:p>
        </p:txBody>
      </p:sp>
      <p:sp>
        <p:nvSpPr>
          <p:cNvPr id="31748" name="Freeform 3"/>
          <p:cNvSpPr>
            <a:spLocks/>
          </p:cNvSpPr>
          <p:nvPr/>
        </p:nvSpPr>
        <p:spPr bwMode="auto">
          <a:xfrm>
            <a:off x="930275" y="5465763"/>
            <a:ext cx="3276600" cy="1006475"/>
          </a:xfrm>
          <a:custGeom>
            <a:avLst/>
            <a:gdLst>
              <a:gd name="T0" fmla="*/ 2147483646 w 2064"/>
              <a:gd name="T1" fmla="*/ 2147483646 h 589"/>
              <a:gd name="T2" fmla="*/ 2147483646 w 2064"/>
              <a:gd name="T3" fmla="*/ 2147483646 h 589"/>
              <a:gd name="T4" fmla="*/ 2147483646 w 2064"/>
              <a:gd name="T5" fmla="*/ 2147483646 h 589"/>
              <a:gd name="T6" fmla="*/ 2147483646 w 2064"/>
              <a:gd name="T7" fmla="*/ 2147483646 h 589"/>
              <a:gd name="T8" fmla="*/ 2147483646 w 2064"/>
              <a:gd name="T9" fmla="*/ 2147483646 h 589"/>
              <a:gd name="T10" fmla="*/ 2147483646 w 2064"/>
              <a:gd name="T11" fmla="*/ 2147483646 h 589"/>
              <a:gd name="T12" fmla="*/ 2147483646 w 2064"/>
              <a:gd name="T13" fmla="*/ 2147483646 h 589"/>
              <a:gd name="T14" fmla="*/ 2147483646 w 2064"/>
              <a:gd name="T15" fmla="*/ 2147483646 h 589"/>
              <a:gd name="T16" fmla="*/ 2147483646 w 2064"/>
              <a:gd name="T17" fmla="*/ 2147483646 h 589"/>
              <a:gd name="T18" fmla="*/ 2147483646 w 2064"/>
              <a:gd name="T19" fmla="*/ 2147483646 h 589"/>
              <a:gd name="T20" fmla="*/ 2147483646 w 2064"/>
              <a:gd name="T21" fmla="*/ 2147483646 h 589"/>
              <a:gd name="T22" fmla="*/ 2147483646 w 2064"/>
              <a:gd name="T23" fmla="*/ 2147483646 h 589"/>
              <a:gd name="T24" fmla="*/ 2147483646 w 2064"/>
              <a:gd name="T25" fmla="*/ 2147483646 h 589"/>
              <a:gd name="T26" fmla="*/ 2147483646 w 2064"/>
              <a:gd name="T27" fmla="*/ 2147483646 h 589"/>
              <a:gd name="T28" fmla="*/ 2147483646 w 2064"/>
              <a:gd name="T29" fmla="*/ 2147483646 h 589"/>
              <a:gd name="T30" fmla="*/ 2147483646 w 2064"/>
              <a:gd name="T31" fmla="*/ 2147483646 h 589"/>
              <a:gd name="T32" fmla="*/ 2147483646 w 2064"/>
              <a:gd name="T33" fmla="*/ 2147483646 h 5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64"/>
              <a:gd name="T52" fmla="*/ 0 h 589"/>
              <a:gd name="T53" fmla="*/ 2064 w 2064"/>
              <a:gd name="T54" fmla="*/ 589 h 5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64" h="589">
                <a:moveTo>
                  <a:pt x="1480" y="10"/>
                </a:moveTo>
                <a:cubicBezTo>
                  <a:pt x="1607" y="19"/>
                  <a:pt x="1729" y="44"/>
                  <a:pt x="1853" y="75"/>
                </a:cubicBezTo>
                <a:cubicBezTo>
                  <a:pt x="1930" y="124"/>
                  <a:pt x="1823" y="53"/>
                  <a:pt x="1902" y="115"/>
                </a:cubicBezTo>
                <a:cubicBezTo>
                  <a:pt x="1963" y="162"/>
                  <a:pt x="1973" y="158"/>
                  <a:pt x="2016" y="221"/>
                </a:cubicBezTo>
                <a:cubicBezTo>
                  <a:pt x="2022" y="238"/>
                  <a:pt x="2039" y="251"/>
                  <a:pt x="2040" y="269"/>
                </a:cubicBezTo>
                <a:cubicBezTo>
                  <a:pt x="2043" y="339"/>
                  <a:pt x="2064" y="425"/>
                  <a:pt x="1991" y="448"/>
                </a:cubicBezTo>
                <a:cubicBezTo>
                  <a:pt x="1958" y="470"/>
                  <a:pt x="1931" y="492"/>
                  <a:pt x="1894" y="504"/>
                </a:cubicBezTo>
                <a:cubicBezTo>
                  <a:pt x="1834" y="547"/>
                  <a:pt x="1713" y="559"/>
                  <a:pt x="1643" y="561"/>
                </a:cubicBezTo>
                <a:cubicBezTo>
                  <a:pt x="1405" y="569"/>
                  <a:pt x="1167" y="571"/>
                  <a:pt x="929" y="577"/>
                </a:cubicBezTo>
                <a:cubicBezTo>
                  <a:pt x="578" y="572"/>
                  <a:pt x="456" y="589"/>
                  <a:pt x="199" y="553"/>
                </a:cubicBezTo>
                <a:cubicBezTo>
                  <a:pt x="164" y="542"/>
                  <a:pt x="129" y="533"/>
                  <a:pt x="94" y="521"/>
                </a:cubicBezTo>
                <a:cubicBezTo>
                  <a:pt x="62" y="489"/>
                  <a:pt x="35" y="450"/>
                  <a:pt x="21" y="407"/>
                </a:cubicBezTo>
                <a:cubicBezTo>
                  <a:pt x="24" y="345"/>
                  <a:pt x="0" y="271"/>
                  <a:pt x="37" y="221"/>
                </a:cubicBezTo>
                <a:cubicBezTo>
                  <a:pt x="68" y="179"/>
                  <a:pt x="125" y="127"/>
                  <a:pt x="175" y="115"/>
                </a:cubicBezTo>
                <a:cubicBezTo>
                  <a:pt x="305" y="51"/>
                  <a:pt x="306" y="74"/>
                  <a:pt x="507" y="67"/>
                </a:cubicBezTo>
                <a:cubicBezTo>
                  <a:pt x="655" y="46"/>
                  <a:pt x="803" y="40"/>
                  <a:pt x="953" y="34"/>
                </a:cubicBezTo>
                <a:cubicBezTo>
                  <a:pt x="1126" y="0"/>
                  <a:pt x="1480" y="10"/>
                  <a:pt x="1480" y="10"/>
                </a:cubicBezTo>
                <a:close/>
              </a:path>
            </a:pathLst>
          </a:custGeom>
          <a:solidFill>
            <a:schemeClr val="tx2"/>
          </a:solidFill>
          <a:ln>
            <a:noFill/>
          </a:ln>
          <a:extLst>
            <a:ext uri="{91240B29-F687-4F45-9708-019B960494DF}">
              <a14:hiddenLine xmlns:a14="http://schemas.microsoft.com/office/drawing/2010/main" w="15875" cap="flat" cmpd="sng">
                <a:solidFill>
                  <a:srgbClr val="000000"/>
                </a:solidFill>
                <a:prstDash val="solid"/>
                <a:round/>
                <a:headEnd/>
                <a:tailEnd/>
              </a14:hiddenLine>
            </a:ext>
          </a:extLst>
        </p:spPr>
        <p:txBody>
          <a:bodyPr wrap="none" lIns="92075" tIns="46038" rIns="92075" bIns="46038" anchor="ctr"/>
          <a:lstStyle/>
          <a:p>
            <a:endParaRPr lang="zh-TW" altLang="en-US"/>
          </a:p>
        </p:txBody>
      </p:sp>
      <p:sp>
        <p:nvSpPr>
          <p:cNvPr id="31749" name="Rectangle 4"/>
          <p:cNvSpPr>
            <a:spLocks noGrp="1" noChangeArrowheads="1"/>
          </p:cNvSpPr>
          <p:nvPr>
            <p:ph type="title"/>
          </p:nvPr>
        </p:nvSpPr>
        <p:spPr/>
        <p:txBody>
          <a:bodyPr/>
          <a:lstStyle/>
          <a:p>
            <a:r>
              <a:rPr lang="en-US" altLang="en-US"/>
              <a:t>Ford-Fulkerson Algorithm</a:t>
            </a:r>
          </a:p>
        </p:txBody>
      </p:sp>
      <p:sp>
        <p:nvSpPr>
          <p:cNvPr id="31750" name="Oval 5"/>
          <p:cNvSpPr>
            <a:spLocks noChangeAspect="1" noChangeArrowheads="1"/>
          </p:cNvSpPr>
          <p:nvPr/>
        </p:nvSpPr>
        <p:spPr bwMode="auto">
          <a:xfrm>
            <a:off x="1292225"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31751" name="Oval 6"/>
          <p:cNvSpPr>
            <a:spLocks noChangeAspect="1" noChangeArrowheads="1"/>
          </p:cNvSpPr>
          <p:nvPr/>
        </p:nvSpPr>
        <p:spPr bwMode="auto">
          <a:xfrm>
            <a:off x="32766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31752" name="Oval 7"/>
          <p:cNvSpPr>
            <a:spLocks noChangeAspect="1" noChangeArrowheads="1"/>
          </p:cNvSpPr>
          <p:nvPr/>
        </p:nvSpPr>
        <p:spPr bwMode="auto">
          <a:xfrm>
            <a:off x="32766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31753" name="AutoShape 8"/>
          <p:cNvCxnSpPr>
            <a:cxnSpLocks noChangeShapeType="1"/>
            <a:stCxn id="31750" idx="7"/>
            <a:endCxn id="31751" idx="3"/>
          </p:cNvCxnSpPr>
          <p:nvPr/>
        </p:nvCxnSpPr>
        <p:spPr bwMode="auto">
          <a:xfrm flipV="1">
            <a:off x="1506538" y="1606550"/>
            <a:ext cx="1806575"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4" name="AutoShape 9"/>
          <p:cNvCxnSpPr>
            <a:cxnSpLocks noChangeShapeType="1"/>
            <a:stCxn id="31750" idx="6"/>
            <a:endCxn id="31752" idx="2"/>
          </p:cNvCxnSpPr>
          <p:nvPr/>
        </p:nvCxnSpPr>
        <p:spPr bwMode="auto">
          <a:xfrm>
            <a:off x="1550988" y="2998788"/>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2" idx="6"/>
            <a:endCxn id="31759" idx="2"/>
          </p:cNvCxnSpPr>
          <p:nvPr/>
        </p:nvCxnSpPr>
        <p:spPr bwMode="auto">
          <a:xfrm>
            <a:off x="3535363" y="299878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6" name="AutoShape 11"/>
          <p:cNvCxnSpPr>
            <a:cxnSpLocks noChangeShapeType="1"/>
            <a:stCxn id="31751" idx="6"/>
            <a:endCxn id="31758" idx="2"/>
          </p:cNvCxnSpPr>
          <p:nvPr/>
        </p:nvCxnSpPr>
        <p:spPr bwMode="auto">
          <a:xfrm>
            <a:off x="3535363" y="1511300"/>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7" name="AutoShape 12"/>
          <p:cNvCxnSpPr>
            <a:cxnSpLocks noChangeShapeType="1"/>
            <a:stCxn id="31751" idx="4"/>
            <a:endCxn id="31752" idx="0"/>
          </p:cNvCxnSpPr>
          <p:nvPr/>
        </p:nvCxnSpPr>
        <p:spPr bwMode="auto">
          <a:xfrm>
            <a:off x="3402013" y="1643063"/>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8" name="Oval 13"/>
          <p:cNvSpPr>
            <a:spLocks noChangeAspect="1" noChangeArrowheads="1"/>
          </p:cNvSpPr>
          <p:nvPr/>
        </p:nvSpPr>
        <p:spPr bwMode="auto">
          <a:xfrm>
            <a:off x="5930900" y="13843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31759" name="Oval 14"/>
          <p:cNvSpPr>
            <a:spLocks noChangeAspect="1" noChangeArrowheads="1"/>
          </p:cNvSpPr>
          <p:nvPr/>
        </p:nvSpPr>
        <p:spPr bwMode="auto">
          <a:xfrm>
            <a:off x="593090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31760" name="AutoShape 15"/>
          <p:cNvCxnSpPr>
            <a:cxnSpLocks noChangeShapeType="1"/>
            <a:stCxn id="31758" idx="4"/>
            <a:endCxn id="31759" idx="0"/>
          </p:cNvCxnSpPr>
          <p:nvPr/>
        </p:nvCxnSpPr>
        <p:spPr bwMode="auto">
          <a:xfrm>
            <a:off x="6056313" y="1643063"/>
            <a:ext cx="0" cy="122237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1761" name="AutoShape 16"/>
          <p:cNvCxnSpPr>
            <a:cxnSpLocks noChangeShapeType="1"/>
            <a:stCxn id="31751" idx="5"/>
            <a:endCxn id="31759" idx="1"/>
          </p:cNvCxnSpPr>
          <p:nvPr/>
        </p:nvCxnSpPr>
        <p:spPr bwMode="auto">
          <a:xfrm>
            <a:off x="3490913" y="1606550"/>
            <a:ext cx="2476500" cy="12969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2" name="Oval 17"/>
          <p:cNvSpPr>
            <a:spLocks noChangeAspect="1" noChangeArrowheads="1"/>
          </p:cNvSpPr>
          <p:nvPr/>
        </p:nvSpPr>
        <p:spPr bwMode="auto">
          <a:xfrm>
            <a:off x="7880350" y="2873375"/>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31763" name="AutoShape 18"/>
          <p:cNvCxnSpPr>
            <a:cxnSpLocks noChangeShapeType="1"/>
            <a:stCxn id="31758" idx="6"/>
            <a:endCxn id="31762" idx="1"/>
          </p:cNvCxnSpPr>
          <p:nvPr/>
        </p:nvCxnSpPr>
        <p:spPr bwMode="auto">
          <a:xfrm>
            <a:off x="6189663" y="1511300"/>
            <a:ext cx="1727200" cy="1392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64" name="AutoShape 19"/>
          <p:cNvCxnSpPr>
            <a:cxnSpLocks noChangeShapeType="1"/>
            <a:stCxn id="31759" idx="6"/>
            <a:endCxn id="31762" idx="2"/>
          </p:cNvCxnSpPr>
          <p:nvPr/>
        </p:nvCxnSpPr>
        <p:spPr bwMode="auto">
          <a:xfrm>
            <a:off x="6189663" y="2998788"/>
            <a:ext cx="16827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5" name="Text Box 20"/>
          <p:cNvSpPr txBox="1">
            <a:spLocks noChangeArrowheads="1"/>
          </p:cNvSpPr>
          <p:nvPr/>
        </p:nvSpPr>
        <p:spPr bwMode="auto">
          <a:xfrm>
            <a:off x="2209800" y="2871788"/>
            <a:ext cx="354013" cy="282575"/>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31766" name="Text Box 21"/>
          <p:cNvSpPr txBox="1">
            <a:spLocks noChangeArrowheads="1"/>
          </p:cNvSpPr>
          <p:nvPr/>
        </p:nvSpPr>
        <p:spPr bwMode="auto">
          <a:xfrm>
            <a:off x="2133600" y="21304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31767" name="Text Box 22"/>
          <p:cNvSpPr txBox="1">
            <a:spLocks noChangeArrowheads="1"/>
          </p:cNvSpPr>
          <p:nvPr/>
        </p:nvSpPr>
        <p:spPr bwMode="auto">
          <a:xfrm>
            <a:off x="4443413" y="2908300"/>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31768" name="Text Box 23"/>
          <p:cNvSpPr txBox="1">
            <a:spLocks noChangeArrowheads="1"/>
          </p:cNvSpPr>
          <p:nvPr/>
        </p:nvSpPr>
        <p:spPr bwMode="auto">
          <a:xfrm>
            <a:off x="4471988" y="2092325"/>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8</a:t>
            </a:r>
          </a:p>
        </p:txBody>
      </p:sp>
      <p:sp>
        <p:nvSpPr>
          <p:cNvPr id="31769" name="Text Box 24"/>
          <p:cNvSpPr txBox="1">
            <a:spLocks noChangeArrowheads="1"/>
          </p:cNvSpPr>
          <p:nvPr/>
        </p:nvSpPr>
        <p:spPr bwMode="auto">
          <a:xfrm>
            <a:off x="4429125" y="1401763"/>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4</a:t>
            </a:r>
          </a:p>
        </p:txBody>
      </p:sp>
      <p:sp>
        <p:nvSpPr>
          <p:cNvPr id="31770" name="Text Box 25"/>
          <p:cNvSpPr txBox="1">
            <a:spLocks noChangeArrowheads="1"/>
          </p:cNvSpPr>
          <p:nvPr/>
        </p:nvSpPr>
        <p:spPr bwMode="auto">
          <a:xfrm>
            <a:off x="6816725" y="2897188"/>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31771" name="Text Box 26"/>
          <p:cNvSpPr txBox="1">
            <a:spLocks noChangeArrowheads="1"/>
          </p:cNvSpPr>
          <p:nvPr/>
        </p:nvSpPr>
        <p:spPr bwMode="auto">
          <a:xfrm>
            <a:off x="6769100" y="21129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31772" name="Text Box 27"/>
          <p:cNvSpPr txBox="1">
            <a:spLocks noChangeArrowheads="1"/>
          </p:cNvSpPr>
          <p:nvPr/>
        </p:nvSpPr>
        <p:spPr bwMode="auto">
          <a:xfrm>
            <a:off x="5838825" y="2087563"/>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31773" name="Text Box 28"/>
          <p:cNvSpPr txBox="1">
            <a:spLocks noChangeArrowheads="1"/>
          </p:cNvSpPr>
          <p:nvPr/>
        </p:nvSpPr>
        <p:spPr bwMode="auto">
          <a:xfrm>
            <a:off x="3181350" y="2163763"/>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31774" name="Text Box 29"/>
          <p:cNvSpPr txBox="1">
            <a:spLocks noChangeArrowheads="1"/>
          </p:cNvSpPr>
          <p:nvPr/>
        </p:nvSpPr>
        <p:spPr bwMode="auto">
          <a:xfrm>
            <a:off x="2230438" y="184150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31775" name="Text Box 30"/>
          <p:cNvSpPr txBox="1">
            <a:spLocks noChangeArrowheads="1"/>
          </p:cNvSpPr>
          <p:nvPr/>
        </p:nvSpPr>
        <p:spPr bwMode="auto">
          <a:xfrm>
            <a:off x="4443413" y="1162050"/>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3</a:t>
            </a:r>
          </a:p>
        </p:txBody>
      </p:sp>
      <p:sp>
        <p:nvSpPr>
          <p:cNvPr id="31776" name="Text Box 31"/>
          <p:cNvSpPr txBox="1">
            <a:spLocks noChangeArrowheads="1"/>
          </p:cNvSpPr>
          <p:nvPr/>
        </p:nvSpPr>
        <p:spPr bwMode="auto">
          <a:xfrm>
            <a:off x="6869113" y="18145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31777" name="Text Box 32"/>
          <p:cNvSpPr txBox="1">
            <a:spLocks noChangeArrowheads="1"/>
          </p:cNvSpPr>
          <p:nvPr/>
        </p:nvSpPr>
        <p:spPr bwMode="auto">
          <a:xfrm>
            <a:off x="2228850" y="26082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31778" name="Text Box 33"/>
          <p:cNvSpPr txBox="1">
            <a:spLocks noChangeArrowheads="1"/>
          </p:cNvSpPr>
          <p:nvPr/>
        </p:nvSpPr>
        <p:spPr bwMode="auto">
          <a:xfrm>
            <a:off x="4446588" y="2647950"/>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9</a:t>
            </a:r>
          </a:p>
        </p:txBody>
      </p:sp>
      <p:sp>
        <p:nvSpPr>
          <p:cNvPr id="31779" name="Text Box 34"/>
          <p:cNvSpPr txBox="1">
            <a:spLocks noChangeArrowheads="1"/>
          </p:cNvSpPr>
          <p:nvPr/>
        </p:nvSpPr>
        <p:spPr bwMode="auto">
          <a:xfrm>
            <a:off x="6875463" y="2613025"/>
            <a:ext cx="3381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10</a:t>
            </a:r>
          </a:p>
        </p:txBody>
      </p:sp>
      <p:sp>
        <p:nvSpPr>
          <p:cNvPr id="31780" name="Text Box 35"/>
          <p:cNvSpPr txBox="1">
            <a:spLocks noChangeArrowheads="1"/>
          </p:cNvSpPr>
          <p:nvPr/>
        </p:nvSpPr>
        <p:spPr bwMode="auto">
          <a:xfrm>
            <a:off x="4446588" y="1851025"/>
            <a:ext cx="3397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7</a:t>
            </a:r>
          </a:p>
        </p:txBody>
      </p:sp>
      <p:sp>
        <p:nvSpPr>
          <p:cNvPr id="31781" name="Text Box 36"/>
          <p:cNvSpPr txBox="1">
            <a:spLocks noChangeArrowheads="1"/>
          </p:cNvSpPr>
          <p:nvPr/>
        </p:nvSpPr>
        <p:spPr bwMode="auto">
          <a:xfrm>
            <a:off x="3482975" y="2166938"/>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0</a:t>
            </a:r>
          </a:p>
        </p:txBody>
      </p:sp>
      <p:sp>
        <p:nvSpPr>
          <p:cNvPr id="31782" name="Text Box 37"/>
          <p:cNvSpPr txBox="1">
            <a:spLocks noChangeArrowheads="1"/>
          </p:cNvSpPr>
          <p:nvPr/>
        </p:nvSpPr>
        <p:spPr bwMode="auto">
          <a:xfrm>
            <a:off x="676275" y="1763713"/>
            <a:ext cx="442913" cy="31908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p>
        </p:txBody>
      </p:sp>
      <p:sp>
        <p:nvSpPr>
          <p:cNvPr id="31783" name="Oval 38"/>
          <p:cNvSpPr>
            <a:spLocks noChangeAspect="1" noChangeArrowheads="1"/>
          </p:cNvSpPr>
          <p:nvPr/>
        </p:nvSpPr>
        <p:spPr bwMode="auto">
          <a:xfrm>
            <a:off x="1279525"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s</a:t>
            </a:r>
          </a:p>
        </p:txBody>
      </p:sp>
      <p:sp>
        <p:nvSpPr>
          <p:cNvPr id="31784" name="Oval 39"/>
          <p:cNvSpPr>
            <a:spLocks noChangeAspect="1" noChangeArrowheads="1"/>
          </p:cNvSpPr>
          <p:nvPr/>
        </p:nvSpPr>
        <p:spPr bwMode="auto">
          <a:xfrm>
            <a:off x="32639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2</a:t>
            </a:r>
          </a:p>
        </p:txBody>
      </p:sp>
      <p:sp>
        <p:nvSpPr>
          <p:cNvPr id="31785" name="Oval 40"/>
          <p:cNvSpPr>
            <a:spLocks noChangeAspect="1" noChangeArrowheads="1"/>
          </p:cNvSpPr>
          <p:nvPr/>
        </p:nvSpPr>
        <p:spPr bwMode="auto">
          <a:xfrm>
            <a:off x="32639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3</a:t>
            </a:r>
          </a:p>
        </p:txBody>
      </p:sp>
      <p:cxnSp>
        <p:nvCxnSpPr>
          <p:cNvPr id="31786" name="AutoShape 41"/>
          <p:cNvCxnSpPr>
            <a:cxnSpLocks noChangeShapeType="1"/>
            <a:stCxn id="31783" idx="6"/>
            <a:endCxn id="31785" idx="2"/>
          </p:cNvCxnSpPr>
          <p:nvPr/>
        </p:nvCxnSpPr>
        <p:spPr bwMode="auto">
          <a:xfrm>
            <a:off x="1538288" y="5889625"/>
            <a:ext cx="17176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87" name="AutoShape 42"/>
          <p:cNvCxnSpPr>
            <a:cxnSpLocks noChangeShapeType="1"/>
            <a:stCxn id="31785" idx="6"/>
            <a:endCxn id="31791" idx="2"/>
          </p:cNvCxnSpPr>
          <p:nvPr/>
        </p:nvCxnSpPr>
        <p:spPr bwMode="auto">
          <a:xfrm>
            <a:off x="3522663" y="5889625"/>
            <a:ext cx="2389187"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1788" name="AutoShape 43"/>
          <p:cNvCxnSpPr>
            <a:cxnSpLocks noChangeShapeType="1"/>
            <a:stCxn id="31784" idx="6"/>
            <a:endCxn id="31790" idx="2"/>
          </p:cNvCxnSpPr>
          <p:nvPr/>
        </p:nvCxnSpPr>
        <p:spPr bwMode="auto">
          <a:xfrm>
            <a:off x="3522663" y="4402138"/>
            <a:ext cx="23891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89" name="AutoShape 44"/>
          <p:cNvCxnSpPr>
            <a:cxnSpLocks noChangeShapeType="1"/>
            <a:stCxn id="31784" idx="4"/>
            <a:endCxn id="31785" idx="0"/>
          </p:cNvCxnSpPr>
          <p:nvPr/>
        </p:nvCxnSpPr>
        <p:spPr bwMode="auto">
          <a:xfrm>
            <a:off x="33893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90" name="Oval 45"/>
          <p:cNvSpPr>
            <a:spLocks noChangeAspect="1" noChangeArrowheads="1"/>
          </p:cNvSpPr>
          <p:nvPr/>
        </p:nvSpPr>
        <p:spPr bwMode="auto">
          <a:xfrm>
            <a:off x="5918200" y="4275138"/>
            <a:ext cx="250825" cy="252412"/>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4</a:t>
            </a:r>
          </a:p>
        </p:txBody>
      </p:sp>
      <p:sp>
        <p:nvSpPr>
          <p:cNvPr id="31791" name="Oval 46"/>
          <p:cNvSpPr>
            <a:spLocks noChangeAspect="1" noChangeArrowheads="1"/>
          </p:cNvSpPr>
          <p:nvPr/>
        </p:nvSpPr>
        <p:spPr bwMode="auto">
          <a:xfrm>
            <a:off x="591820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5</a:t>
            </a:r>
          </a:p>
        </p:txBody>
      </p:sp>
      <p:cxnSp>
        <p:nvCxnSpPr>
          <p:cNvPr id="31792" name="AutoShape 47"/>
          <p:cNvCxnSpPr>
            <a:cxnSpLocks noChangeShapeType="1"/>
            <a:stCxn id="31790" idx="4"/>
            <a:endCxn id="31791" idx="0"/>
          </p:cNvCxnSpPr>
          <p:nvPr/>
        </p:nvCxnSpPr>
        <p:spPr bwMode="auto">
          <a:xfrm>
            <a:off x="6043613" y="4533900"/>
            <a:ext cx="0" cy="12223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93" name="Oval 48"/>
          <p:cNvSpPr>
            <a:spLocks noChangeAspect="1" noChangeArrowheads="1"/>
          </p:cNvSpPr>
          <p:nvPr/>
        </p:nvSpPr>
        <p:spPr bwMode="auto">
          <a:xfrm>
            <a:off x="7867650" y="5764213"/>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buFontTx/>
              <a:buNone/>
            </a:pPr>
            <a:r>
              <a:rPr lang="en-US" altLang="en-US" sz="1400">
                <a:solidFill>
                  <a:schemeClr val="tx1"/>
                </a:solidFill>
                <a:latin typeface="Comic Sans MS" panose="030F0702030302020204" pitchFamily="66" charset="0"/>
              </a:rPr>
              <a:t>t</a:t>
            </a:r>
          </a:p>
        </p:txBody>
      </p:sp>
      <p:cxnSp>
        <p:nvCxnSpPr>
          <p:cNvPr id="31794" name="AutoShape 49"/>
          <p:cNvCxnSpPr>
            <a:cxnSpLocks noChangeShapeType="1"/>
            <a:stCxn id="31790" idx="5"/>
            <a:endCxn id="31793" idx="1"/>
          </p:cNvCxnSpPr>
          <p:nvPr/>
        </p:nvCxnSpPr>
        <p:spPr bwMode="auto">
          <a:xfrm>
            <a:off x="6132513" y="4498975"/>
            <a:ext cx="1771650"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95" name="AutoShape 50"/>
          <p:cNvCxnSpPr>
            <a:cxnSpLocks noChangeShapeType="1"/>
            <a:stCxn id="31791" idx="6"/>
            <a:endCxn id="31793" idx="2"/>
          </p:cNvCxnSpPr>
          <p:nvPr/>
        </p:nvCxnSpPr>
        <p:spPr bwMode="auto">
          <a:xfrm>
            <a:off x="6176963" y="5889625"/>
            <a:ext cx="1682750" cy="0"/>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1796" name="Text Box 51"/>
          <p:cNvSpPr txBox="1">
            <a:spLocks noChangeArrowheads="1"/>
          </p:cNvSpPr>
          <p:nvPr/>
        </p:nvSpPr>
        <p:spPr bwMode="auto">
          <a:xfrm>
            <a:off x="2197100" y="5762625"/>
            <a:ext cx="354013" cy="282575"/>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31797" name="Text Box 52"/>
          <p:cNvSpPr txBox="1">
            <a:spLocks noChangeArrowheads="1"/>
          </p:cNvSpPr>
          <p:nvPr/>
        </p:nvSpPr>
        <p:spPr bwMode="auto">
          <a:xfrm>
            <a:off x="4430713" y="5799138"/>
            <a:ext cx="306387"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9</a:t>
            </a:r>
          </a:p>
        </p:txBody>
      </p:sp>
      <p:sp>
        <p:nvSpPr>
          <p:cNvPr id="31798" name="Text Box 53"/>
          <p:cNvSpPr txBox="1">
            <a:spLocks noChangeArrowheads="1"/>
          </p:cNvSpPr>
          <p:nvPr/>
        </p:nvSpPr>
        <p:spPr bwMode="auto">
          <a:xfrm>
            <a:off x="4416425" y="429260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31799" name="Text Box 54"/>
          <p:cNvSpPr txBox="1">
            <a:spLocks noChangeArrowheads="1"/>
          </p:cNvSpPr>
          <p:nvPr/>
        </p:nvSpPr>
        <p:spPr bwMode="auto">
          <a:xfrm>
            <a:off x="6756400" y="50038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31800" name="Text Box 55"/>
          <p:cNvSpPr txBox="1">
            <a:spLocks noChangeArrowheads="1"/>
          </p:cNvSpPr>
          <p:nvPr/>
        </p:nvSpPr>
        <p:spPr bwMode="auto">
          <a:xfrm>
            <a:off x="5826125" y="4978400"/>
            <a:ext cx="4238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6</a:t>
            </a:r>
          </a:p>
        </p:txBody>
      </p:sp>
      <p:sp>
        <p:nvSpPr>
          <p:cNvPr id="31801" name="Text Box 56"/>
          <p:cNvSpPr txBox="1">
            <a:spLocks noChangeArrowheads="1"/>
          </p:cNvSpPr>
          <p:nvPr/>
        </p:nvSpPr>
        <p:spPr bwMode="auto">
          <a:xfrm>
            <a:off x="3168650" y="5054600"/>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2</a:t>
            </a:r>
          </a:p>
        </p:txBody>
      </p:sp>
      <p:sp>
        <p:nvSpPr>
          <p:cNvPr id="31802" name="Text Box 57"/>
          <p:cNvSpPr txBox="1">
            <a:spLocks noChangeArrowheads="1"/>
          </p:cNvSpPr>
          <p:nvPr/>
        </p:nvSpPr>
        <p:spPr bwMode="auto">
          <a:xfrm>
            <a:off x="663575" y="4654550"/>
            <a:ext cx="442913" cy="31908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800">
                <a:solidFill>
                  <a:schemeClr val="tx1"/>
                </a:solidFill>
                <a:latin typeface="Comic Sans MS" panose="030F0702030302020204" pitchFamily="66" charset="0"/>
              </a:rPr>
              <a:t> G</a:t>
            </a:r>
            <a:r>
              <a:rPr lang="en-US" altLang="en-US" sz="2000" baseline="-25000">
                <a:solidFill>
                  <a:schemeClr val="tx1"/>
                </a:solidFill>
                <a:latin typeface="Comic Sans MS" panose="030F0702030302020204" pitchFamily="66" charset="0"/>
              </a:rPr>
              <a:t>f</a:t>
            </a:r>
            <a:r>
              <a:rPr lang="en-US" altLang="en-US" sz="1800">
                <a:solidFill>
                  <a:schemeClr val="tx1"/>
                </a:solidFill>
                <a:latin typeface="Comic Sans MS" panose="030F0702030302020204" pitchFamily="66" charset="0"/>
              </a:rPr>
              <a:t>:</a:t>
            </a:r>
          </a:p>
        </p:txBody>
      </p:sp>
      <p:sp>
        <p:nvSpPr>
          <p:cNvPr id="31803" name="Text Box 58"/>
          <p:cNvSpPr txBox="1">
            <a:spLocks noChangeArrowheads="1"/>
          </p:cNvSpPr>
          <p:nvPr/>
        </p:nvSpPr>
        <p:spPr bwMode="auto">
          <a:xfrm>
            <a:off x="6804025" y="5788025"/>
            <a:ext cx="4254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cxnSp>
        <p:nvCxnSpPr>
          <p:cNvPr id="31804" name="AutoShape 59"/>
          <p:cNvCxnSpPr>
            <a:cxnSpLocks noChangeShapeType="1"/>
            <a:stCxn id="31791" idx="2"/>
            <a:endCxn id="31784" idx="5"/>
          </p:cNvCxnSpPr>
          <p:nvPr/>
        </p:nvCxnSpPr>
        <p:spPr bwMode="auto">
          <a:xfrm flipH="1" flipV="1">
            <a:off x="3478213" y="4498975"/>
            <a:ext cx="2432050" cy="1390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805" name="Text Box 60"/>
          <p:cNvSpPr txBox="1">
            <a:spLocks noChangeArrowheads="1"/>
          </p:cNvSpPr>
          <p:nvPr/>
        </p:nvSpPr>
        <p:spPr bwMode="auto">
          <a:xfrm>
            <a:off x="4459288" y="4983163"/>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7</a:t>
            </a:r>
          </a:p>
        </p:txBody>
      </p:sp>
      <p:cxnSp>
        <p:nvCxnSpPr>
          <p:cNvPr id="31806" name="AutoShape 61"/>
          <p:cNvCxnSpPr>
            <a:cxnSpLocks noChangeShapeType="1"/>
            <a:stCxn id="31784" idx="3"/>
            <a:endCxn id="31783" idx="7"/>
          </p:cNvCxnSpPr>
          <p:nvPr/>
        </p:nvCxnSpPr>
        <p:spPr bwMode="auto">
          <a:xfrm flipH="1">
            <a:off x="1493838" y="4498975"/>
            <a:ext cx="1806575" cy="12938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807" name="Text Box 62"/>
          <p:cNvSpPr txBox="1">
            <a:spLocks noChangeArrowheads="1"/>
          </p:cNvSpPr>
          <p:nvPr/>
        </p:nvSpPr>
        <p:spPr bwMode="auto">
          <a:xfrm>
            <a:off x="2273300" y="5006975"/>
            <a:ext cx="334963"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10</a:t>
            </a:r>
          </a:p>
        </p:txBody>
      </p:sp>
      <p:sp>
        <p:nvSpPr>
          <p:cNvPr id="31808" name="Text Box 63"/>
          <p:cNvSpPr txBox="1">
            <a:spLocks noChangeArrowheads="1"/>
          </p:cNvSpPr>
          <p:nvPr/>
        </p:nvSpPr>
        <p:spPr bwMode="auto">
          <a:xfrm>
            <a:off x="6099175" y="208756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hlink"/>
                </a:solidFill>
                <a:latin typeface="Comic Sans MS" panose="030F0702030302020204" pitchFamily="66" charset="0"/>
              </a:rPr>
              <a:t>6</a:t>
            </a:r>
          </a:p>
        </p:txBody>
      </p:sp>
      <p:cxnSp>
        <p:nvCxnSpPr>
          <p:cNvPr id="31809" name="AutoShape 64"/>
          <p:cNvCxnSpPr>
            <a:cxnSpLocks noChangeShapeType="1"/>
            <a:stCxn id="31785" idx="3"/>
            <a:endCxn id="31783" idx="5"/>
          </p:cNvCxnSpPr>
          <p:nvPr/>
        </p:nvCxnSpPr>
        <p:spPr bwMode="auto">
          <a:xfrm rot="5400000">
            <a:off x="2396332" y="5083969"/>
            <a:ext cx="1587" cy="1806575"/>
          </a:xfrm>
          <a:prstGeom prst="curvedConnector3">
            <a:avLst>
              <a:gd name="adj1" fmla="val 16200005"/>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810" name="AutoShape 65"/>
          <p:cNvCxnSpPr>
            <a:cxnSpLocks noChangeShapeType="1"/>
            <a:stCxn id="31793" idx="0"/>
            <a:endCxn id="31790" idx="6"/>
          </p:cNvCxnSpPr>
          <p:nvPr/>
        </p:nvCxnSpPr>
        <p:spPr bwMode="auto">
          <a:xfrm rot="5400000" flipH="1">
            <a:off x="6407944" y="4171157"/>
            <a:ext cx="1354137" cy="1816100"/>
          </a:xfrm>
          <a:prstGeom prst="curvedConnector2">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811" name="Text Box 66"/>
          <p:cNvSpPr txBox="1">
            <a:spLocks noChangeArrowheads="1"/>
          </p:cNvSpPr>
          <p:nvPr/>
        </p:nvSpPr>
        <p:spPr bwMode="auto">
          <a:xfrm>
            <a:off x="2182813" y="6096000"/>
            <a:ext cx="354012" cy="282575"/>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9</a:t>
            </a:r>
          </a:p>
        </p:txBody>
      </p:sp>
      <p:sp>
        <p:nvSpPr>
          <p:cNvPr id="31812" name="Text Box 67"/>
          <p:cNvSpPr txBox="1">
            <a:spLocks noChangeArrowheads="1"/>
          </p:cNvSpPr>
          <p:nvPr/>
        </p:nvSpPr>
        <p:spPr bwMode="auto">
          <a:xfrm>
            <a:off x="7231063" y="4679950"/>
            <a:ext cx="257175"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9</a:t>
            </a:r>
          </a:p>
        </p:txBody>
      </p:sp>
      <p:cxnSp>
        <p:nvCxnSpPr>
          <p:cNvPr id="31813" name="AutoShape 68"/>
          <p:cNvCxnSpPr>
            <a:cxnSpLocks noChangeShapeType="1"/>
            <a:stCxn id="31790" idx="0"/>
            <a:endCxn id="31784" idx="7"/>
          </p:cNvCxnSpPr>
          <p:nvPr/>
        </p:nvCxnSpPr>
        <p:spPr bwMode="auto">
          <a:xfrm rot="-5400000" flipH="1" flipV="1">
            <a:off x="4742656" y="3002757"/>
            <a:ext cx="36513" cy="2565400"/>
          </a:xfrm>
          <a:prstGeom prst="curvedConnector3">
            <a:avLst>
              <a:gd name="adj1" fmla="val -604347"/>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814" name="Text Box 69"/>
          <p:cNvSpPr txBox="1">
            <a:spLocks noChangeArrowheads="1"/>
          </p:cNvSpPr>
          <p:nvPr/>
        </p:nvSpPr>
        <p:spPr bwMode="auto">
          <a:xfrm>
            <a:off x="4414838" y="3943350"/>
            <a:ext cx="323850"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3</a:t>
            </a:r>
          </a:p>
        </p:txBody>
      </p:sp>
      <p:sp>
        <p:nvSpPr>
          <p:cNvPr id="31815" name="Freeform 70"/>
          <p:cNvSpPr>
            <a:spLocks/>
          </p:cNvSpPr>
          <p:nvPr/>
        </p:nvSpPr>
        <p:spPr bwMode="auto">
          <a:xfrm>
            <a:off x="3502025" y="4440238"/>
            <a:ext cx="2444750" cy="1338262"/>
          </a:xfrm>
          <a:custGeom>
            <a:avLst/>
            <a:gdLst>
              <a:gd name="T0" fmla="*/ 0 w 1540"/>
              <a:gd name="T1" fmla="*/ 0 h 843"/>
              <a:gd name="T2" fmla="*/ 2147483646 w 1540"/>
              <a:gd name="T3" fmla="*/ 2147483646 h 843"/>
              <a:gd name="T4" fmla="*/ 2147483646 w 1540"/>
              <a:gd name="T5" fmla="*/ 2147483646 h 843"/>
              <a:gd name="T6" fmla="*/ 0 60000 65536"/>
              <a:gd name="T7" fmla="*/ 0 60000 65536"/>
              <a:gd name="T8" fmla="*/ 0 60000 65536"/>
              <a:gd name="T9" fmla="*/ 0 w 1540"/>
              <a:gd name="T10" fmla="*/ 0 h 843"/>
              <a:gd name="T11" fmla="*/ 1540 w 1540"/>
              <a:gd name="T12" fmla="*/ 843 h 843"/>
            </a:gdLst>
            <a:ahLst/>
            <a:cxnLst>
              <a:cxn ang="T6">
                <a:pos x="T0" y="T1"/>
              </a:cxn>
              <a:cxn ang="T7">
                <a:pos x="T2" y="T3"/>
              </a:cxn>
              <a:cxn ang="T8">
                <a:pos x="T4" y="T5"/>
              </a:cxn>
            </a:cxnLst>
            <a:rect l="T9" t="T10" r="T11" b="T12"/>
            <a:pathLst>
              <a:path w="1540" h="843">
                <a:moveTo>
                  <a:pt x="0" y="0"/>
                </a:moveTo>
                <a:cubicBezTo>
                  <a:pt x="147" y="49"/>
                  <a:pt x="626" y="151"/>
                  <a:pt x="883" y="292"/>
                </a:cubicBezTo>
                <a:cubicBezTo>
                  <a:pt x="1140" y="433"/>
                  <a:pt x="1403" y="728"/>
                  <a:pt x="1540" y="843"/>
                </a:cubicBezTo>
              </a:path>
            </a:pathLst>
          </a:custGeom>
          <a:noFill/>
          <a:ln w="19050"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TW" altLang="en-US"/>
          </a:p>
        </p:txBody>
      </p:sp>
      <p:sp>
        <p:nvSpPr>
          <p:cNvPr id="31816" name="Text Box 71"/>
          <p:cNvSpPr txBox="1">
            <a:spLocks noChangeArrowheads="1"/>
          </p:cNvSpPr>
          <p:nvPr/>
        </p:nvSpPr>
        <p:spPr bwMode="auto">
          <a:xfrm>
            <a:off x="4894263" y="4826000"/>
            <a:ext cx="252412" cy="2825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0" tIns="0" rIns="0" bIns="0">
            <a:spAutoFit/>
          </a:bodyPr>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200">
                <a:solidFill>
                  <a:schemeClr val="tx1"/>
                </a:solidFill>
                <a:latin typeface="Comic Sans MS" panose="030F0702030302020204" pitchFamily="66" charset="0"/>
              </a:rPr>
              <a:t> </a:t>
            </a:r>
            <a:r>
              <a:rPr lang="en-US" altLang="en-US" sz="1600">
                <a:solidFill>
                  <a:schemeClr val="tx1"/>
                </a:solidFill>
                <a:latin typeface="Comic Sans MS" panose="030F0702030302020204" pitchFamily="66" charset="0"/>
              </a:rPr>
              <a:t>1</a:t>
            </a:r>
          </a:p>
        </p:txBody>
      </p:sp>
      <p:sp>
        <p:nvSpPr>
          <p:cNvPr id="31817" name="Text Box 72"/>
          <p:cNvSpPr txBox="1">
            <a:spLocks noChangeArrowheads="1"/>
          </p:cNvSpPr>
          <p:nvPr/>
        </p:nvSpPr>
        <p:spPr bwMode="auto">
          <a:xfrm>
            <a:off x="6904038" y="34385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Flow value = 19</a:t>
            </a:r>
          </a:p>
        </p:txBody>
      </p:sp>
      <p:sp>
        <p:nvSpPr>
          <p:cNvPr id="31818" name="Text Box 73"/>
          <p:cNvSpPr txBox="1">
            <a:spLocks noChangeArrowheads="1"/>
          </p:cNvSpPr>
          <p:nvPr/>
        </p:nvSpPr>
        <p:spPr bwMode="auto">
          <a:xfrm>
            <a:off x="4668838" y="3425825"/>
            <a:ext cx="1968500" cy="423863"/>
          </a:xfrm>
          <a:prstGeom prst="rect">
            <a:avLst/>
          </a:prstGeom>
          <a:solidFill>
            <a:schemeClr val="tx2"/>
          </a:solidFill>
          <a:ln>
            <a:noFill/>
          </a:ln>
          <a:extLst>
            <a:ext uri="{91240B29-F687-4F45-9708-019B960494DF}">
              <a14:hiddenLine xmlns:a14="http://schemas.microsoft.com/office/drawing/2010/main" w="15875">
                <a:solidFill>
                  <a:srgbClr val="000000"/>
                </a:solidFill>
                <a:miter lim="800000"/>
                <a:headEnd/>
                <a:tailEnd/>
              </a14:hiddenLine>
            </a:ext>
          </a:extLst>
        </p:spPr>
        <p:txBody>
          <a:bodyPr tIns="137160" bIns="137160" anchor="ctr" anchorCtr="1"/>
          <a:lstStyle>
            <a:lvl1pPr>
              <a:spcBef>
                <a:spcPct val="20000"/>
              </a:spcBef>
              <a:buChar char="•"/>
              <a:defRPr sz="3200">
                <a:solidFill>
                  <a:srgbClr val="EAEAEA"/>
                </a:solidFill>
                <a:latin typeface="Arial" panose="020B0604020202020204" pitchFamily="34" charset="0"/>
              </a:defRPr>
            </a:lvl1pPr>
            <a:lvl2pPr marL="742950" indent="-285750">
              <a:spcBef>
                <a:spcPct val="20000"/>
              </a:spcBef>
              <a:buChar char="–"/>
              <a:defRPr sz="2800">
                <a:solidFill>
                  <a:srgbClr val="EAEAEA"/>
                </a:solidFill>
                <a:latin typeface="Arial" panose="020B0604020202020204" pitchFamily="34" charset="0"/>
              </a:defRPr>
            </a:lvl2pPr>
            <a:lvl3pPr marL="1143000" indent="-228600">
              <a:spcBef>
                <a:spcPct val="20000"/>
              </a:spcBef>
              <a:buChar char="•"/>
              <a:defRPr sz="2400">
                <a:solidFill>
                  <a:srgbClr val="EAEAEA"/>
                </a:solidFill>
                <a:latin typeface="Arial" panose="020B0604020202020204" pitchFamily="34" charset="0"/>
              </a:defRPr>
            </a:lvl3pPr>
            <a:lvl4pPr marL="1600200" indent="-228600">
              <a:spcBef>
                <a:spcPct val="20000"/>
              </a:spcBef>
              <a:buChar char="–"/>
              <a:defRPr sz="2400">
                <a:solidFill>
                  <a:srgbClr val="EAEAEA"/>
                </a:solidFill>
                <a:latin typeface="Arial" panose="020B0604020202020204" pitchFamily="34" charset="0"/>
              </a:defRPr>
            </a:lvl4pPr>
            <a:lvl5pPr marL="2057400" indent="-228600">
              <a:spcBef>
                <a:spcPct val="20000"/>
              </a:spcBef>
              <a:buChar char="»"/>
              <a:defRPr sz="2400">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EAEAEA"/>
                </a:solidFill>
                <a:latin typeface="Arial" panose="020B0604020202020204" pitchFamily="34" charset="0"/>
              </a:defRPr>
            </a:lvl9pPr>
          </a:lstStyle>
          <a:p>
            <a:pPr algn="ctr" eaLnBrk="1" hangingPunct="1">
              <a:spcBef>
                <a:spcPct val="50000"/>
              </a:spcBef>
              <a:buFontTx/>
              <a:buNone/>
            </a:pPr>
            <a:r>
              <a:rPr lang="en-US" altLang="en-US" sz="1600">
                <a:solidFill>
                  <a:schemeClr val="tx1"/>
                </a:solidFill>
                <a:latin typeface="Comic Sans MS" panose="030F0702030302020204" pitchFamily="66" charset="0"/>
              </a:rPr>
              <a:t>Cut capacity = 19</a:t>
            </a:r>
          </a:p>
        </p:txBody>
      </p:sp>
    </p:spTree>
    <p:extLst>
      <p:ext uri="{BB962C8B-B14F-4D97-AF65-F5344CB8AC3E}">
        <p14:creationId xmlns:p14="http://schemas.microsoft.com/office/powerpoint/2010/main" val="407793262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EE703DA2-8A0E-4AB2-8FDA-75D671EEC051}" type="slidenum">
              <a:rPr lang="en-US" altLang="zh-TW"/>
              <a:pPr/>
              <a:t>49</a:t>
            </a:fld>
            <a:endParaRPr lang="en-US" altLang="zh-TW"/>
          </a:p>
        </p:txBody>
      </p:sp>
      <p:sp>
        <p:nvSpPr>
          <p:cNvPr id="43010" name="Rectangle 2"/>
          <p:cNvSpPr>
            <a:spLocks noGrp="1" noChangeArrowheads="1"/>
          </p:cNvSpPr>
          <p:nvPr>
            <p:ph type="title"/>
          </p:nvPr>
        </p:nvSpPr>
        <p:spPr/>
        <p:txBody>
          <a:bodyPr/>
          <a:lstStyle/>
          <a:p>
            <a:r>
              <a:rPr lang="en-US" altLang="zh-TW" sz="3600" dirty="0"/>
              <a:t>Analysis of Ford-Fulkerson</a:t>
            </a:r>
            <a:endParaRPr lang="zh-TW" altLang="en-US" sz="3600" dirty="0"/>
          </a:p>
        </p:txBody>
      </p:sp>
      <p:graphicFrame>
        <p:nvGraphicFramePr>
          <p:cNvPr id="43011" name="Object 3"/>
          <p:cNvGraphicFramePr>
            <a:graphicFrameLocks noChangeAspect="1"/>
          </p:cNvGraphicFramePr>
          <p:nvPr>
            <p:extLst>
              <p:ext uri="{D42A27DB-BD31-4B8C-83A1-F6EECF244321}">
                <p14:modId xmlns:p14="http://schemas.microsoft.com/office/powerpoint/2010/main" val="3994234855"/>
              </p:ext>
            </p:extLst>
          </p:nvPr>
        </p:nvGraphicFramePr>
        <p:xfrm>
          <a:off x="262359" y="1066800"/>
          <a:ext cx="8069263" cy="4876800"/>
        </p:xfrm>
        <a:graphic>
          <a:graphicData uri="http://schemas.openxmlformats.org/presentationml/2006/ole">
            <mc:AlternateContent xmlns:mc="http://schemas.openxmlformats.org/markup-compatibility/2006">
              <mc:Choice xmlns:v="urn:schemas-microsoft-com:vml" Requires="v">
                <p:oleObj spid="_x0000_s3100" name="Document" r:id="rId3" imgW="6103697" imgH="4350950" progId="Word.Document.8">
                  <p:embed/>
                </p:oleObj>
              </mc:Choice>
              <mc:Fallback>
                <p:oleObj name="Document" r:id="rId3" imgW="6103697" imgH="4350950" progId="Word.Document.8">
                  <p:embed/>
                  <p:pic>
                    <p:nvPicPr>
                      <p:cNvPr id="0" name=""/>
                      <p:cNvPicPr>
                        <a:picLocks noChangeAspect="1" noChangeArrowheads="1"/>
                      </p:cNvPicPr>
                      <p:nvPr/>
                    </p:nvPicPr>
                    <p:blipFill>
                      <a:blip r:embed="rId4"/>
                      <a:srcRect/>
                      <a:stretch>
                        <a:fillRect/>
                      </a:stretch>
                    </p:blipFill>
                    <p:spPr bwMode="auto">
                      <a:xfrm>
                        <a:off x="262359" y="1066800"/>
                        <a:ext cx="8069263" cy="4876800"/>
                      </a:xfrm>
                      <a:prstGeom prst="rect">
                        <a:avLst/>
                      </a:prstGeom>
                      <a:noFill/>
                      <a:ln>
                        <a:noFill/>
                      </a:ln>
                      <a:effectLst/>
                      <a:extLst/>
                    </p:spPr>
                  </p:pic>
                </p:oleObj>
              </mc:Fallback>
            </mc:AlternateContent>
          </a:graphicData>
        </a:graphic>
      </p:graphicFrame>
      <p:pic>
        <p:nvPicPr>
          <p:cNvPr id="7" name="圖片 6">
            <a:extLst>
              <a:ext uri="{FF2B5EF4-FFF2-40B4-BE49-F238E27FC236}">
                <a16:creationId xmlns:a16="http://schemas.microsoft.com/office/drawing/2014/main" id="{A20A2922-5883-4516-A772-4E2F9420728C}"/>
              </a:ext>
            </a:extLst>
          </p:cNvPr>
          <p:cNvPicPr>
            <a:picLocks noChangeAspect="1"/>
          </p:cNvPicPr>
          <p:nvPr/>
        </p:nvPicPr>
        <p:blipFill>
          <a:blip r:embed="rId5"/>
          <a:stretch>
            <a:fillRect/>
          </a:stretch>
        </p:blipFill>
        <p:spPr>
          <a:xfrm>
            <a:off x="285750" y="2486025"/>
            <a:ext cx="8267700" cy="3305175"/>
          </a:xfrm>
          <a:prstGeom prst="rect">
            <a:avLst/>
          </a:prstGeom>
        </p:spPr>
      </p:pic>
    </p:spTree>
    <p:extLst>
      <p:ext uri="{BB962C8B-B14F-4D97-AF65-F5344CB8AC3E}">
        <p14:creationId xmlns:p14="http://schemas.microsoft.com/office/powerpoint/2010/main" val="396846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5</a:t>
            </a:fld>
            <a:endParaRPr lang="en-US" altLang="zh-CN"/>
          </a:p>
        </p:txBody>
      </p:sp>
      <p:sp>
        <p:nvSpPr>
          <p:cNvPr id="6148" name="Rectangle 4"/>
          <p:cNvSpPr>
            <a:spLocks noGrp="1" noChangeArrowheads="1"/>
          </p:cNvSpPr>
          <p:nvPr>
            <p:ph type="title"/>
          </p:nvPr>
        </p:nvSpPr>
        <p:spPr/>
        <p:txBody>
          <a:bodyPr/>
          <a:lstStyle/>
          <a:p>
            <a:pPr algn="l"/>
            <a:r>
              <a:rPr lang="en-US" altLang="zh-CN"/>
              <a:t> Flow networks:</a:t>
            </a:r>
          </a:p>
        </p:txBody>
      </p:sp>
      <p:sp>
        <p:nvSpPr>
          <p:cNvPr id="6149" name="Rectangle 5"/>
          <p:cNvSpPr>
            <a:spLocks noGrp="1" noChangeArrowheads="1"/>
          </p:cNvSpPr>
          <p:nvPr>
            <p:ph type="body" idx="1"/>
          </p:nvPr>
        </p:nvSpPr>
        <p:spPr>
          <a:xfrm>
            <a:off x="274638" y="974985"/>
            <a:ext cx="8869362" cy="5273675"/>
          </a:xfrm>
        </p:spPr>
        <p:txBody>
          <a:bodyPr/>
          <a:lstStyle/>
          <a:p>
            <a:r>
              <a:rPr lang="en-US" altLang="zh-CN" sz="2400" dirty="0"/>
              <a:t>A </a:t>
            </a:r>
            <a:r>
              <a:rPr lang="en-US" altLang="zh-CN" sz="2400" dirty="0">
                <a:solidFill>
                  <a:schemeClr val="accent2"/>
                </a:solidFill>
              </a:rPr>
              <a:t>flow network</a:t>
            </a:r>
            <a:r>
              <a:rPr lang="en-US" altLang="zh-CN" sz="2400" dirty="0"/>
              <a:t> G=(V,E): a </a:t>
            </a:r>
            <a:r>
              <a:rPr lang="en-US" altLang="zh-CN" sz="2400" dirty="0">
                <a:solidFill>
                  <a:srgbClr val="FF0000"/>
                </a:solidFill>
              </a:rPr>
              <a:t>directed graph</a:t>
            </a:r>
            <a:r>
              <a:rPr lang="en-US" altLang="zh-CN" sz="2400" dirty="0"/>
              <a:t>, where each edge (</a:t>
            </a:r>
            <a:r>
              <a:rPr lang="en-US" altLang="zh-CN" sz="2400" dirty="0" err="1"/>
              <a:t>u,v</a:t>
            </a:r>
            <a:r>
              <a:rPr lang="en-US" altLang="zh-CN" sz="2400" dirty="0"/>
              <a:t>) </a:t>
            </a:r>
            <a:r>
              <a:rPr lang="en-US" altLang="zh-CN" sz="2400" dirty="0">
                <a:sym typeface="Symbol" panose="05050102010706020507" pitchFamily="18" charset="2"/>
              </a:rPr>
              <a:t> E has a nonnegative </a:t>
            </a:r>
            <a:r>
              <a:rPr lang="en-US" altLang="zh-CN" sz="2400" dirty="0">
                <a:solidFill>
                  <a:schemeClr val="accent2"/>
                </a:solidFill>
                <a:sym typeface="Symbol" panose="05050102010706020507" pitchFamily="18" charset="2"/>
              </a:rPr>
              <a:t>capacity</a:t>
            </a:r>
            <a:r>
              <a:rPr lang="en-US" altLang="zh-CN" sz="2400" dirty="0">
                <a:sym typeface="Symbol" panose="05050102010706020507" pitchFamily="18" charset="2"/>
              </a:rPr>
              <a:t> c(</a:t>
            </a:r>
            <a:r>
              <a:rPr lang="en-US" altLang="zh-CN" sz="2400" dirty="0" err="1">
                <a:sym typeface="Symbol" panose="05050102010706020507" pitchFamily="18" charset="2"/>
              </a:rPr>
              <a:t>u,v</a:t>
            </a:r>
            <a:r>
              <a:rPr lang="en-US" altLang="zh-CN" sz="2400" dirty="0">
                <a:sym typeface="Symbol" panose="05050102010706020507" pitchFamily="18" charset="2"/>
              </a:rPr>
              <a:t>)&gt;=0.</a:t>
            </a:r>
          </a:p>
          <a:p>
            <a:r>
              <a:rPr lang="en-US" altLang="zh-CN" sz="2400" dirty="0">
                <a:sym typeface="Symbol" panose="05050102010706020507" pitchFamily="18" charset="2"/>
              </a:rPr>
              <a:t>If (</a:t>
            </a:r>
            <a:r>
              <a:rPr lang="en-US" altLang="zh-CN" sz="2400" dirty="0" err="1">
                <a:sym typeface="Symbol" panose="05050102010706020507" pitchFamily="18" charset="2"/>
              </a:rPr>
              <a:t>u,v</a:t>
            </a:r>
            <a:r>
              <a:rPr lang="en-US" altLang="zh-CN" sz="2400" dirty="0">
                <a:sym typeface="Symbol" panose="05050102010706020507" pitchFamily="18" charset="2"/>
              </a:rPr>
              <a:t>)E, we assume that c(</a:t>
            </a:r>
            <a:r>
              <a:rPr lang="en-US" altLang="zh-CN" sz="2400" dirty="0" err="1">
                <a:sym typeface="Symbol" panose="05050102010706020507" pitchFamily="18" charset="2"/>
              </a:rPr>
              <a:t>u,v</a:t>
            </a:r>
            <a:r>
              <a:rPr lang="en-US" altLang="zh-CN" sz="2400" dirty="0">
                <a:sym typeface="Symbol" panose="05050102010706020507" pitchFamily="18" charset="2"/>
              </a:rPr>
              <a:t>)=0.</a:t>
            </a:r>
          </a:p>
          <a:p>
            <a:r>
              <a:rPr lang="en-US" altLang="zh-CN" sz="2400" dirty="0">
                <a:sym typeface="Symbol" panose="05050102010706020507" pitchFamily="18" charset="2"/>
              </a:rPr>
              <a:t>two distinct  vertices :</a:t>
            </a:r>
            <a:r>
              <a:rPr lang="en-US" altLang="zh-CN" sz="2400" b="1" dirty="0">
                <a:sym typeface="Symbol" panose="05050102010706020507" pitchFamily="18" charset="2"/>
              </a:rPr>
              <a:t>a </a:t>
            </a:r>
            <a:r>
              <a:rPr lang="en-US" altLang="zh-CN" sz="2400" b="1" dirty="0">
                <a:solidFill>
                  <a:schemeClr val="accent2"/>
                </a:solidFill>
                <a:sym typeface="Symbol" panose="05050102010706020507" pitchFamily="18" charset="2"/>
              </a:rPr>
              <a:t>source</a:t>
            </a:r>
            <a:r>
              <a:rPr lang="en-US" altLang="zh-CN" sz="2400" b="1" dirty="0">
                <a:sym typeface="Symbol" panose="05050102010706020507" pitchFamily="18" charset="2"/>
              </a:rPr>
              <a:t> </a:t>
            </a:r>
            <a:r>
              <a:rPr lang="en-US" altLang="zh-CN" sz="2400" b="1" i="1" dirty="0">
                <a:solidFill>
                  <a:srgbClr val="0070C0"/>
                </a:solidFill>
                <a:sym typeface="Symbol" panose="05050102010706020507" pitchFamily="18" charset="2"/>
              </a:rPr>
              <a:t>s</a:t>
            </a:r>
            <a:r>
              <a:rPr lang="en-US" altLang="zh-CN" sz="2400" b="1" dirty="0">
                <a:sym typeface="Symbol" panose="05050102010706020507" pitchFamily="18" charset="2"/>
              </a:rPr>
              <a:t> and a </a:t>
            </a:r>
            <a:r>
              <a:rPr lang="en-US" altLang="zh-CN" sz="2400" b="1" dirty="0">
                <a:solidFill>
                  <a:schemeClr val="accent2"/>
                </a:solidFill>
                <a:sym typeface="Symbol" panose="05050102010706020507" pitchFamily="18" charset="2"/>
              </a:rPr>
              <a:t>sink</a:t>
            </a:r>
            <a:r>
              <a:rPr lang="en-US" altLang="zh-CN" sz="2400" b="1" dirty="0">
                <a:sym typeface="Symbol" panose="05050102010706020507" pitchFamily="18" charset="2"/>
              </a:rPr>
              <a:t> </a:t>
            </a:r>
            <a:r>
              <a:rPr lang="en-US" altLang="zh-CN" sz="2400" b="1" i="1" dirty="0">
                <a:solidFill>
                  <a:srgbClr val="0070C0"/>
                </a:solidFill>
                <a:sym typeface="Symbol" panose="05050102010706020507" pitchFamily="18" charset="2"/>
              </a:rPr>
              <a:t>t</a:t>
            </a:r>
            <a:r>
              <a:rPr lang="en-US" altLang="zh-CN" sz="2400" b="1" dirty="0">
                <a:sym typeface="Symbol" panose="05050102010706020507" pitchFamily="18" charset="2"/>
              </a:rPr>
              <a:t>.</a:t>
            </a:r>
          </a:p>
          <a:p>
            <a:pPr lvl="0"/>
            <a:r>
              <a:rPr lang="en-US" altLang="zh-TW" sz="2400" dirty="0"/>
              <a:t>For convenience, we assume that every vertex </a:t>
            </a:r>
            <a:r>
              <a:rPr lang="en-US" altLang="zh-TW" sz="2400" b="1" i="1" dirty="0">
                <a:solidFill>
                  <a:srgbClr val="0070C0"/>
                </a:solidFill>
              </a:rPr>
              <a:t>v</a:t>
            </a:r>
            <a:r>
              <a:rPr lang="en-US" altLang="zh-TW" sz="2400" dirty="0"/>
              <a:t> lies on some path from the source to the sink.</a:t>
            </a:r>
            <a:endParaRPr lang="zh-TW" altLang="zh-TW" sz="2400" dirty="0"/>
          </a:p>
          <a:p>
            <a:pPr lvl="1"/>
            <a:r>
              <a:rPr lang="en-US" altLang="zh-TW" sz="2400" dirty="0"/>
              <a:t>The graph is connected</a:t>
            </a:r>
            <a:endParaRPr lang="zh-TW" altLang="zh-TW" sz="2400" dirty="0"/>
          </a:p>
          <a:p>
            <a:pPr lvl="1"/>
            <a:r>
              <a:rPr lang="en-US" altLang="zh-TW" sz="2400" b="1" dirty="0">
                <a:solidFill>
                  <a:srgbClr val="0070C0"/>
                </a:solidFill>
              </a:rPr>
              <a:t>|E| </a:t>
            </a:r>
            <a:r>
              <a:rPr lang="en-US" altLang="zh-TW" sz="2400" b="1" dirty="0">
                <a:solidFill>
                  <a:srgbClr val="0070C0"/>
                </a:solidFill>
                <a:sym typeface="Symbol" panose="05050102010706020507" pitchFamily="18" charset="2"/>
              </a:rPr>
              <a:t> </a:t>
            </a:r>
            <a:r>
              <a:rPr lang="en-US" altLang="zh-TW" sz="2400" b="1" dirty="0">
                <a:solidFill>
                  <a:srgbClr val="0070C0"/>
                </a:solidFill>
              </a:rPr>
              <a:t>|V|-1</a:t>
            </a:r>
            <a:endParaRPr lang="zh-TW" altLang="zh-TW" sz="2400" b="1" dirty="0">
              <a:solidFill>
                <a:srgbClr val="0070C0"/>
              </a:solidFill>
            </a:endParaRPr>
          </a:p>
          <a:p>
            <a:endParaRPr lang="en-US" altLang="zh-CN" sz="2400" b="1" dirty="0"/>
          </a:p>
        </p:txBody>
      </p:sp>
      <p:sp>
        <p:nvSpPr>
          <p:cNvPr id="34" name="文字方塊 33"/>
          <p:cNvSpPr txBox="1"/>
          <p:nvPr/>
        </p:nvSpPr>
        <p:spPr>
          <a:xfrm>
            <a:off x="7820025" y="4733213"/>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35" name="橢圓 34"/>
          <p:cNvSpPr/>
          <p:nvPr/>
        </p:nvSpPr>
        <p:spPr bwMode="auto">
          <a:xfrm>
            <a:off x="2933699" y="4861629"/>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6" name="橢圓 35"/>
          <p:cNvSpPr/>
          <p:nvPr/>
        </p:nvSpPr>
        <p:spPr bwMode="auto">
          <a:xfrm>
            <a:off x="4838698" y="3976745"/>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7" name="橢圓 36"/>
          <p:cNvSpPr/>
          <p:nvPr/>
        </p:nvSpPr>
        <p:spPr bwMode="auto">
          <a:xfrm>
            <a:off x="4838698" y="5871084"/>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8" name="橢圓 37"/>
          <p:cNvSpPr/>
          <p:nvPr/>
        </p:nvSpPr>
        <p:spPr bwMode="auto">
          <a:xfrm>
            <a:off x="7181849" y="4851830"/>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39" name="直線接點 38"/>
          <p:cNvCxnSpPr>
            <a:stCxn id="35" idx="7"/>
            <a:endCxn id="36" idx="2"/>
          </p:cNvCxnSpPr>
          <p:nvPr/>
        </p:nvCxnSpPr>
        <p:spPr bwMode="auto">
          <a:xfrm flipV="1">
            <a:off x="3258903" y="4148269"/>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36" idx="6"/>
            <a:endCxn id="38" idx="1"/>
          </p:cNvCxnSpPr>
          <p:nvPr/>
        </p:nvCxnSpPr>
        <p:spPr bwMode="auto">
          <a:xfrm>
            <a:off x="5219698" y="4148269"/>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35" idx="5"/>
            <a:endCxn id="37" idx="2"/>
          </p:cNvCxnSpPr>
          <p:nvPr/>
        </p:nvCxnSpPr>
        <p:spPr bwMode="auto">
          <a:xfrm>
            <a:off x="3258903" y="5154439"/>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4838696" y="4851830"/>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43" name="直線接點 42"/>
          <p:cNvCxnSpPr>
            <a:stCxn id="42" idx="4"/>
            <a:endCxn id="37" idx="0"/>
          </p:cNvCxnSpPr>
          <p:nvPr/>
        </p:nvCxnSpPr>
        <p:spPr bwMode="auto">
          <a:xfrm>
            <a:off x="5029196" y="5194878"/>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6" idx="4"/>
            <a:endCxn id="42" idx="0"/>
          </p:cNvCxnSpPr>
          <p:nvPr/>
        </p:nvCxnSpPr>
        <p:spPr bwMode="auto">
          <a:xfrm flipH="1">
            <a:off x="5029196" y="4319793"/>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a:stCxn id="38" idx="2"/>
            <a:endCxn id="42" idx="6"/>
          </p:cNvCxnSpPr>
          <p:nvPr/>
        </p:nvCxnSpPr>
        <p:spPr bwMode="auto">
          <a:xfrm flipH="1">
            <a:off x="5219696" y="5023354"/>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38" idx="3"/>
            <a:endCxn id="37" idx="6"/>
          </p:cNvCxnSpPr>
          <p:nvPr/>
        </p:nvCxnSpPr>
        <p:spPr bwMode="auto">
          <a:xfrm flipH="1">
            <a:off x="5219698" y="5144640"/>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1615839" y="4733213"/>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48" name="文字方塊 47"/>
          <p:cNvSpPr txBox="1"/>
          <p:nvPr/>
        </p:nvSpPr>
        <p:spPr>
          <a:xfrm>
            <a:off x="3650687" y="5571530"/>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49" name="文字方塊 48"/>
          <p:cNvSpPr txBox="1"/>
          <p:nvPr/>
        </p:nvSpPr>
        <p:spPr>
          <a:xfrm>
            <a:off x="3673395" y="4063503"/>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50" name="文字方塊 49"/>
          <p:cNvSpPr txBox="1"/>
          <p:nvPr/>
        </p:nvSpPr>
        <p:spPr>
          <a:xfrm>
            <a:off x="5129211" y="5246260"/>
            <a:ext cx="519113" cy="461665"/>
          </a:xfrm>
          <a:prstGeom prst="rect">
            <a:avLst/>
          </a:prstGeom>
          <a:noFill/>
        </p:spPr>
        <p:txBody>
          <a:bodyPr wrap="square" rtlCol="0">
            <a:spAutoFit/>
          </a:bodyPr>
          <a:lstStyle/>
          <a:p>
            <a:r>
              <a:rPr lang="en-US" altLang="zh-TW" sz="2400" dirty="0"/>
              <a:t>6</a:t>
            </a:r>
            <a:endParaRPr lang="zh-TW" altLang="en-US" sz="2400" dirty="0"/>
          </a:p>
        </p:txBody>
      </p:sp>
      <p:sp>
        <p:nvSpPr>
          <p:cNvPr id="51" name="文字方塊 50"/>
          <p:cNvSpPr txBox="1"/>
          <p:nvPr/>
        </p:nvSpPr>
        <p:spPr>
          <a:xfrm>
            <a:off x="5102444" y="4365473"/>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2" name="文字方塊 51"/>
          <p:cNvSpPr txBox="1"/>
          <p:nvPr/>
        </p:nvSpPr>
        <p:spPr>
          <a:xfrm>
            <a:off x="6228671" y="4079430"/>
            <a:ext cx="519113" cy="461665"/>
          </a:xfrm>
          <a:prstGeom prst="rect">
            <a:avLst/>
          </a:prstGeom>
          <a:noFill/>
        </p:spPr>
        <p:txBody>
          <a:bodyPr wrap="square" rtlCol="0">
            <a:spAutoFit/>
          </a:bodyPr>
          <a:lstStyle/>
          <a:p>
            <a:r>
              <a:rPr lang="en-US" altLang="zh-TW" sz="2400" dirty="0"/>
              <a:t>3</a:t>
            </a:r>
            <a:endParaRPr lang="zh-TW" altLang="en-US" sz="2400" dirty="0"/>
          </a:p>
        </p:txBody>
      </p:sp>
      <p:sp>
        <p:nvSpPr>
          <p:cNvPr id="53" name="文字方塊 52"/>
          <p:cNvSpPr txBox="1"/>
          <p:nvPr/>
        </p:nvSpPr>
        <p:spPr>
          <a:xfrm>
            <a:off x="5843582" y="4620997"/>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4" name="文字方塊 53"/>
          <p:cNvSpPr txBox="1"/>
          <p:nvPr/>
        </p:nvSpPr>
        <p:spPr>
          <a:xfrm>
            <a:off x="6183428" y="5535770"/>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2" name="文字方塊 1"/>
          <p:cNvSpPr txBox="1"/>
          <p:nvPr/>
        </p:nvSpPr>
        <p:spPr>
          <a:xfrm>
            <a:off x="6581539" y="3465655"/>
            <a:ext cx="2476971" cy="369332"/>
          </a:xfrm>
          <a:prstGeom prst="rect">
            <a:avLst/>
          </a:prstGeom>
          <a:noFill/>
        </p:spPr>
        <p:txBody>
          <a:bodyPr wrap="square" rtlCol="0">
            <a:spAutoFit/>
          </a:bodyPr>
          <a:lstStyle/>
          <a:p>
            <a:r>
              <a:rPr lang="en-US" altLang="zh-TW" dirty="0">
                <a:solidFill>
                  <a:srgbClr val="7030A0"/>
                </a:solidFill>
              </a:rPr>
              <a:t>Capacity c(</a:t>
            </a:r>
            <a:r>
              <a:rPr lang="en-US" altLang="zh-TW" dirty="0" err="1">
                <a:solidFill>
                  <a:srgbClr val="7030A0"/>
                </a:solidFill>
              </a:rPr>
              <a:t>u,v</a:t>
            </a:r>
            <a:r>
              <a:rPr lang="en-US" altLang="zh-TW" dirty="0">
                <a:solidFill>
                  <a:srgbClr val="7030A0"/>
                </a:solidFill>
              </a:rPr>
              <a:t>)=3</a:t>
            </a:r>
            <a:endParaRPr lang="zh-TW" altLang="en-US" dirty="0">
              <a:solidFill>
                <a:srgbClr val="7030A0"/>
              </a:solidFill>
            </a:endParaRPr>
          </a:p>
        </p:txBody>
      </p:sp>
      <p:cxnSp>
        <p:nvCxnSpPr>
          <p:cNvPr id="4" name="直線單箭頭接點 3"/>
          <p:cNvCxnSpPr>
            <a:stCxn id="60" idx="1"/>
          </p:cNvCxnSpPr>
          <p:nvPr/>
        </p:nvCxnSpPr>
        <p:spPr bwMode="auto">
          <a:xfrm flipH="1" flipV="1">
            <a:off x="5307635" y="6144228"/>
            <a:ext cx="1055060" cy="31219"/>
          </a:xfrm>
          <a:prstGeom prst="straightConnector1">
            <a:avLst/>
          </a:prstGeom>
          <a:solidFill>
            <a:schemeClr val="accent1"/>
          </a:solidFill>
          <a:ln w="95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文字方塊 59"/>
          <p:cNvSpPr txBox="1"/>
          <p:nvPr/>
        </p:nvSpPr>
        <p:spPr>
          <a:xfrm>
            <a:off x="6362695" y="5990781"/>
            <a:ext cx="1809750" cy="369332"/>
          </a:xfrm>
          <a:prstGeom prst="rect">
            <a:avLst/>
          </a:prstGeom>
          <a:noFill/>
        </p:spPr>
        <p:txBody>
          <a:bodyPr wrap="square" rtlCol="0">
            <a:spAutoFit/>
          </a:bodyPr>
          <a:lstStyle/>
          <a:p>
            <a:r>
              <a:rPr lang="en-US" altLang="zh-TW" dirty="0">
                <a:solidFill>
                  <a:srgbClr val="7030A0"/>
                </a:solidFill>
              </a:rPr>
              <a:t>Internal node</a:t>
            </a:r>
            <a:endParaRPr lang="zh-TW" altLang="en-US" dirty="0">
              <a:solidFill>
                <a:srgbClr val="7030A0"/>
              </a:solidFill>
            </a:endParaRPr>
          </a:p>
        </p:txBody>
      </p:sp>
      <p:cxnSp>
        <p:nvCxnSpPr>
          <p:cNvPr id="62" name="直線單箭頭接點 61"/>
          <p:cNvCxnSpPr/>
          <p:nvPr/>
        </p:nvCxnSpPr>
        <p:spPr bwMode="auto">
          <a:xfrm flipH="1">
            <a:off x="6512079" y="3905697"/>
            <a:ext cx="560525" cy="221116"/>
          </a:xfrm>
          <a:prstGeom prst="straightConnector1">
            <a:avLst/>
          </a:prstGeom>
          <a:solidFill>
            <a:schemeClr val="accent1"/>
          </a:solidFill>
          <a:ln w="95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5408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r>
              <a:rPr lang="en-US" altLang="zh-TW"/>
              <a:t>Chapter 26</a:t>
            </a:r>
          </a:p>
        </p:txBody>
      </p:sp>
      <p:sp>
        <p:nvSpPr>
          <p:cNvPr id="5" name="投影片編號版面配置區 4"/>
          <p:cNvSpPr>
            <a:spLocks noGrp="1"/>
          </p:cNvSpPr>
          <p:nvPr>
            <p:ph type="sldNum" sz="quarter" idx="12"/>
          </p:nvPr>
        </p:nvSpPr>
        <p:spPr/>
        <p:txBody>
          <a:bodyPr/>
          <a:lstStyle/>
          <a:p>
            <a:r>
              <a:rPr lang="en-US" altLang="zh-TW"/>
              <a:t>P.</a:t>
            </a:r>
            <a:fld id="{0AE3680B-596A-44A7-8964-CB23E8F0A907}" type="slidenum">
              <a:rPr lang="en-US" altLang="zh-TW"/>
              <a:pPr/>
              <a:t>50</a:t>
            </a:fld>
            <a:endParaRPr lang="en-US" altLang="zh-TW"/>
          </a:p>
        </p:txBody>
      </p:sp>
      <p:graphicFrame>
        <p:nvGraphicFramePr>
          <p:cNvPr id="44035" name="Object 3"/>
          <p:cNvGraphicFramePr>
            <a:graphicFrameLocks noChangeAspect="1"/>
          </p:cNvGraphicFramePr>
          <p:nvPr>
            <p:extLst>
              <p:ext uri="{D42A27DB-BD31-4B8C-83A1-F6EECF244321}">
                <p14:modId xmlns:p14="http://schemas.microsoft.com/office/powerpoint/2010/main" val="335054182"/>
              </p:ext>
            </p:extLst>
          </p:nvPr>
        </p:nvGraphicFramePr>
        <p:xfrm>
          <a:off x="562063" y="925513"/>
          <a:ext cx="8037426" cy="5683250"/>
        </p:xfrm>
        <a:graphic>
          <a:graphicData uri="http://schemas.openxmlformats.org/presentationml/2006/ole">
            <mc:AlternateContent xmlns:mc="http://schemas.openxmlformats.org/markup-compatibility/2006">
              <mc:Choice xmlns:v="urn:schemas-microsoft-com:vml" Requires="v">
                <p:oleObj spid="_x0000_s4123" name="Document" r:id="rId3" imgW="7194772" imgH="5706936" progId="Word.Document.8">
                  <p:embed/>
                </p:oleObj>
              </mc:Choice>
              <mc:Fallback>
                <p:oleObj name="Document" r:id="rId3" imgW="7194772" imgH="5706936" progId="Word.Document.8">
                  <p:embed/>
                  <p:pic>
                    <p:nvPicPr>
                      <p:cNvPr id="0" name=""/>
                      <p:cNvPicPr>
                        <a:picLocks noChangeAspect="1" noChangeArrowheads="1"/>
                      </p:cNvPicPr>
                      <p:nvPr/>
                    </p:nvPicPr>
                    <p:blipFill>
                      <a:blip r:embed="rId4"/>
                      <a:srcRect/>
                      <a:stretch>
                        <a:fillRect/>
                      </a:stretch>
                    </p:blipFill>
                    <p:spPr bwMode="auto">
                      <a:xfrm>
                        <a:off x="562063" y="925513"/>
                        <a:ext cx="8037426" cy="5683250"/>
                      </a:xfrm>
                      <a:prstGeom prst="rect">
                        <a:avLst/>
                      </a:prstGeom>
                      <a:noFill/>
                      <a:ln>
                        <a:noFill/>
                      </a:ln>
                      <a:effectLst/>
                      <a:extLst/>
                    </p:spPr>
                  </p:pic>
                </p:oleObj>
              </mc:Fallback>
            </mc:AlternateContent>
          </a:graphicData>
        </a:graphic>
      </p:graphicFrame>
      <p:sp>
        <p:nvSpPr>
          <p:cNvPr id="6" name="Rectangle 2"/>
          <p:cNvSpPr>
            <a:spLocks noGrp="1" noChangeArrowheads="1"/>
          </p:cNvSpPr>
          <p:nvPr>
            <p:ph type="title"/>
          </p:nvPr>
        </p:nvSpPr>
        <p:spPr>
          <a:xfrm>
            <a:off x="285750" y="277813"/>
            <a:ext cx="8401050" cy="752475"/>
          </a:xfrm>
        </p:spPr>
        <p:txBody>
          <a:bodyPr/>
          <a:lstStyle/>
          <a:p>
            <a:r>
              <a:rPr lang="en-US" altLang="zh-TW" sz="3600" dirty="0"/>
              <a:t>Analysis of Ford-Fulkerson</a:t>
            </a:r>
            <a:endParaRPr lang="zh-TW" altLang="en-US" sz="3600" dirty="0"/>
          </a:p>
        </p:txBody>
      </p:sp>
    </p:spTree>
    <p:extLst>
      <p:ext uri="{BB962C8B-B14F-4D97-AF65-F5344CB8AC3E}">
        <p14:creationId xmlns:p14="http://schemas.microsoft.com/office/powerpoint/2010/main" val="4036276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Consider |f*| </a:t>
            </a:r>
            <a:endParaRPr lang="zh-TW" altLang="en-US" sz="3600"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When the capacities are integral and the optimal flow value </a:t>
            </a:r>
            <a:r>
              <a:rPr lang="en-US" altLang="zh-TW" dirty="0">
                <a:solidFill>
                  <a:srgbClr val="0000FF"/>
                </a:solidFill>
                <a:latin typeface="Times New Roman" panose="02020603050405020304" pitchFamily="18" charset="0"/>
                <a:cs typeface="Times New Roman" panose="02020603050405020304" pitchFamily="18" charset="0"/>
              </a:rPr>
              <a:t>|</a:t>
            </a:r>
            <a:r>
              <a:rPr lang="en-US" altLang="zh-TW" b="1" i="1" dirty="0">
                <a:solidFill>
                  <a:srgbClr val="0000FF"/>
                </a:solidFill>
                <a:latin typeface="Times New Roman" panose="02020603050405020304" pitchFamily="18" charset="0"/>
                <a:cs typeface="Times New Roman" panose="02020603050405020304" pitchFamily="18" charset="0"/>
              </a:rPr>
              <a:t>f</a:t>
            </a:r>
            <a:r>
              <a:rPr lang="en-US" altLang="zh-TW" dirty="0">
                <a:solidFill>
                  <a:srgbClr val="0000FF"/>
                </a:solidFill>
                <a:latin typeface="Times New Roman" panose="02020603050405020304" pitchFamily="18" charset="0"/>
                <a:cs typeface="Times New Roman" panose="02020603050405020304" pitchFamily="18" charset="0"/>
              </a:rPr>
              <a:t>*| is small</a:t>
            </a:r>
            <a:r>
              <a:rPr lang="en-US" altLang="zh-TW" dirty="0">
                <a:latin typeface="Times New Roman" panose="02020603050405020304" pitchFamily="18" charset="0"/>
                <a:cs typeface="Times New Roman" panose="02020603050405020304" pitchFamily="18" charset="0"/>
              </a:rPr>
              <a:t>, the running time of </a:t>
            </a:r>
            <a:r>
              <a:rPr lang="en-US" altLang="zh-TW" dirty="0">
                <a:solidFill>
                  <a:srgbClr val="0000FF"/>
                </a:solidFill>
                <a:latin typeface="Times New Roman" panose="02020603050405020304" pitchFamily="18" charset="0"/>
                <a:cs typeface="Times New Roman" panose="02020603050405020304" pitchFamily="18" charset="0"/>
              </a:rPr>
              <a:t>the Ford-Fulkerson algorithm is good</a:t>
            </a:r>
            <a:r>
              <a:rPr lang="en-US" altLang="zh-TW" dirty="0">
                <a:latin typeface="Times New Roman" panose="02020603050405020304" pitchFamily="18" charset="0"/>
                <a:cs typeface="Times New Roman" panose="02020603050405020304" pitchFamily="18" charset="0"/>
              </a:rPr>
              <a:t>.</a:t>
            </a:r>
          </a:p>
          <a:p>
            <a:r>
              <a:rPr lang="en-US" altLang="zh-TW" dirty="0">
                <a:solidFill>
                  <a:srgbClr val="FF0000"/>
                </a:solidFill>
                <a:latin typeface="Times New Roman" panose="02020603050405020304" pitchFamily="18" charset="0"/>
                <a:cs typeface="Times New Roman" panose="02020603050405020304" pitchFamily="18" charset="0"/>
              </a:rPr>
              <a:t>When |</a:t>
            </a:r>
            <a:r>
              <a:rPr lang="en-US" altLang="zh-TW" b="1" i="1" dirty="0">
                <a:solidFill>
                  <a:srgbClr val="FF0000"/>
                </a:solidFill>
                <a:latin typeface="Times New Roman" panose="02020603050405020304" pitchFamily="18" charset="0"/>
                <a:cs typeface="Times New Roman" panose="02020603050405020304" pitchFamily="18" charset="0"/>
              </a:rPr>
              <a:t>f</a:t>
            </a:r>
            <a:r>
              <a:rPr lang="en-US" altLang="zh-TW" dirty="0">
                <a:solidFill>
                  <a:srgbClr val="FF0000"/>
                </a:solidFill>
                <a:latin typeface="Times New Roman" panose="02020603050405020304" pitchFamily="18" charset="0"/>
                <a:cs typeface="Times New Roman" panose="02020603050405020304" pitchFamily="18" charset="0"/>
              </a:rPr>
              <a:t>*| is large</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latin typeface="Times New Roman" panose="02020603050405020304" pitchFamily="18" charset="0"/>
                <a:cs typeface="Times New Roman" panose="02020603050405020304" pitchFamily="18" charset="0"/>
              </a:rPr>
              <a:t>2021/5/21</a:t>
            </a:fld>
            <a:endParaRPr lang="en-US" altLang="zh-TW">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latin typeface="Times New Roman" panose="02020603050405020304" pitchFamily="18" charset="0"/>
                <a:cs typeface="Times New Roman" panose="02020603050405020304" pitchFamily="18" charset="0"/>
              </a:rPr>
              <a:pPr>
                <a:defRPr/>
              </a:pPr>
              <a:t>51</a:t>
            </a:fld>
            <a:endParaRPr lang="en-US" altLang="zh-TW">
              <a:latin typeface="Times New Roman" panose="02020603050405020304" pitchFamily="18"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210273" y="3741338"/>
            <a:ext cx="3394815" cy="2640412"/>
          </a:xfrm>
          <a:prstGeom prst="rect">
            <a:avLst/>
          </a:prstGeom>
        </p:spPr>
      </p:pic>
      <p:pic>
        <p:nvPicPr>
          <p:cNvPr id="8" name="圖片 7"/>
          <p:cNvPicPr>
            <a:picLocks noChangeAspect="1"/>
          </p:cNvPicPr>
          <p:nvPr/>
        </p:nvPicPr>
        <p:blipFill>
          <a:blip r:embed="rId3"/>
          <a:stretch>
            <a:fillRect/>
          </a:stretch>
        </p:blipFill>
        <p:spPr>
          <a:xfrm>
            <a:off x="3633032" y="3256075"/>
            <a:ext cx="2724150" cy="2093294"/>
          </a:xfrm>
          <a:prstGeom prst="rect">
            <a:avLst/>
          </a:prstGeom>
        </p:spPr>
      </p:pic>
      <p:pic>
        <p:nvPicPr>
          <p:cNvPr id="9" name="圖片 8"/>
          <p:cNvPicPr>
            <a:picLocks noChangeAspect="1"/>
          </p:cNvPicPr>
          <p:nvPr/>
        </p:nvPicPr>
        <p:blipFill>
          <a:blip r:embed="rId4"/>
          <a:stretch>
            <a:fillRect/>
          </a:stretch>
        </p:blipFill>
        <p:spPr>
          <a:xfrm>
            <a:off x="6402745" y="3270365"/>
            <a:ext cx="2644726" cy="1990578"/>
          </a:xfrm>
          <a:prstGeom prst="rect">
            <a:avLst/>
          </a:prstGeom>
        </p:spPr>
      </p:pic>
      <p:sp>
        <p:nvSpPr>
          <p:cNvPr id="10" name="矩形 9"/>
          <p:cNvSpPr/>
          <p:nvPr/>
        </p:nvSpPr>
        <p:spPr>
          <a:xfrm>
            <a:off x="3889094" y="5349369"/>
            <a:ext cx="4590327" cy="1015663"/>
          </a:xfrm>
          <a:prstGeom prst="rect">
            <a:avLst/>
          </a:prstGeom>
          <a:noFill/>
          <a:ln w="31750">
            <a:solidFill>
              <a:srgbClr val="CC9900"/>
            </a:solidFill>
          </a:ln>
        </p:spPr>
        <p:txBody>
          <a:bodyPr wrap="square">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We would perform a total of 2,000,000 augmentations, increasing the flow value by only 1 unit in each.</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269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Edmonds-Karp algorithm</a:t>
            </a:r>
            <a:endParaRPr lang="zh-TW" altLang="en-US" sz="3600" dirty="0"/>
          </a:p>
        </p:txBody>
      </p:sp>
      <p:sp>
        <p:nvSpPr>
          <p:cNvPr id="3" name="內容版面配置區 2"/>
          <p:cNvSpPr>
            <a:spLocks noGrp="1"/>
          </p:cNvSpPr>
          <p:nvPr>
            <p:ph idx="1"/>
          </p:nvPr>
        </p:nvSpPr>
        <p:spPr>
          <a:xfrm>
            <a:off x="228600" y="1143000"/>
            <a:ext cx="8458200" cy="4525963"/>
          </a:xfrm>
        </p:spPr>
        <p:txBody>
          <a:bodyPr/>
          <a:lstStyle/>
          <a:p>
            <a:r>
              <a:rPr lang="en-US" altLang="zh-TW" sz="2800" dirty="0">
                <a:latin typeface="Times New Roman" panose="02020603050405020304" pitchFamily="18" charset="0"/>
                <a:cs typeface="Times New Roman" panose="02020603050405020304" pitchFamily="18" charset="0"/>
              </a:rPr>
              <a:t>We can improve the bound on </a:t>
            </a:r>
            <a:r>
              <a:rPr lang="en-US" altLang="zh-TW" sz="2800" b="1" dirty="0">
                <a:solidFill>
                  <a:srgbClr val="0000FF"/>
                </a:solidFill>
                <a:latin typeface="Times New Roman" panose="02020603050405020304" pitchFamily="18" charset="0"/>
                <a:cs typeface="Times New Roman" panose="02020603050405020304" pitchFamily="18" charset="0"/>
              </a:rPr>
              <a:t>FORD-FULKERSON</a:t>
            </a:r>
            <a:r>
              <a:rPr lang="en-US" altLang="zh-TW" sz="2800" dirty="0">
                <a:latin typeface="Times New Roman" panose="02020603050405020304" pitchFamily="18" charset="0"/>
                <a:cs typeface="Times New Roman" panose="02020603050405020304" pitchFamily="18" charset="0"/>
              </a:rPr>
              <a:t> by finding the augmenting path </a:t>
            </a:r>
            <a:r>
              <a:rPr lang="en-US" altLang="zh-TW" sz="2800" b="1" i="1" dirty="0">
                <a:solidFill>
                  <a:srgbClr val="0000FF"/>
                </a:solidFill>
                <a:latin typeface="Times New Roman" panose="02020603050405020304" pitchFamily="18" charset="0"/>
                <a:cs typeface="Times New Roman" panose="02020603050405020304" pitchFamily="18" charset="0"/>
              </a:rPr>
              <a:t>p</a:t>
            </a:r>
            <a:r>
              <a:rPr lang="en-US" altLang="zh-TW" sz="2800" dirty="0">
                <a:latin typeface="Times New Roman" panose="02020603050405020304" pitchFamily="18" charset="0"/>
                <a:cs typeface="Times New Roman" panose="02020603050405020304" pitchFamily="18" charset="0"/>
              </a:rPr>
              <a:t> in line 3 with a </a:t>
            </a:r>
            <a:r>
              <a:rPr lang="en-US" altLang="zh-TW" sz="2800" b="1" dirty="0">
                <a:solidFill>
                  <a:srgbClr val="0000FF"/>
                </a:solidFill>
                <a:latin typeface="Times New Roman" panose="02020603050405020304" pitchFamily="18" charset="0"/>
                <a:cs typeface="Times New Roman" panose="02020603050405020304" pitchFamily="18" charset="0"/>
              </a:rPr>
              <a:t>breadth-first search</a:t>
            </a:r>
            <a:r>
              <a:rPr lang="en-US" altLang="zh-TW" sz="2800" dirty="0">
                <a:latin typeface="Times New Roman" panose="02020603050405020304" pitchFamily="18" charset="0"/>
                <a:cs typeface="Times New Roman" panose="02020603050405020304" pitchFamily="18" charset="0"/>
              </a:rPr>
              <a:t>. </a:t>
            </a:r>
          </a:p>
          <a:p>
            <a:pPr lvl="1"/>
            <a:r>
              <a:rPr lang="en-US" altLang="zh-TW" dirty="0">
                <a:latin typeface="Times New Roman" panose="02020603050405020304" pitchFamily="18" charset="0"/>
                <a:cs typeface="Times New Roman" panose="02020603050405020304" pitchFamily="18" charset="0"/>
              </a:rPr>
              <a:t>That is, we choose the augmenting </a:t>
            </a:r>
            <a:r>
              <a:rPr lang="en-US" altLang="zh-TW" sz="2800" dirty="0">
                <a:latin typeface="Times New Roman" panose="02020603050405020304" pitchFamily="18" charset="0"/>
                <a:cs typeface="Times New Roman" panose="02020603050405020304" pitchFamily="18" charset="0"/>
              </a:rPr>
              <a:t>path as a </a:t>
            </a:r>
            <a:r>
              <a:rPr lang="en-US" altLang="zh-TW" sz="2800" b="1" i="1" dirty="0">
                <a:solidFill>
                  <a:srgbClr val="0000FF"/>
                </a:solidFill>
                <a:latin typeface="Times New Roman" panose="02020603050405020304" pitchFamily="18" charset="0"/>
                <a:cs typeface="Times New Roman" panose="02020603050405020304" pitchFamily="18" charset="0"/>
              </a:rPr>
              <a:t>shortest</a:t>
            </a:r>
            <a:r>
              <a:rPr lang="en-US" altLang="zh-TW" sz="2800" i="1"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path from </a:t>
            </a:r>
            <a:r>
              <a:rPr lang="en-US" altLang="zh-TW" sz="2800" b="1" i="1" dirty="0">
                <a:solidFill>
                  <a:srgbClr val="0000FF"/>
                </a:solidFill>
                <a:latin typeface="Times New Roman" panose="02020603050405020304" pitchFamily="18" charset="0"/>
                <a:cs typeface="Times New Roman" panose="02020603050405020304" pitchFamily="18" charset="0"/>
              </a:rPr>
              <a:t>s</a:t>
            </a:r>
            <a:r>
              <a:rPr lang="en-US" altLang="zh-TW" sz="2800" dirty="0">
                <a:latin typeface="Times New Roman" panose="02020603050405020304" pitchFamily="18" charset="0"/>
                <a:cs typeface="Times New Roman" panose="02020603050405020304" pitchFamily="18" charset="0"/>
              </a:rPr>
              <a:t> to </a:t>
            </a:r>
            <a:r>
              <a:rPr lang="en-US" altLang="zh-TW" b="1" i="1" dirty="0">
                <a:solidFill>
                  <a:srgbClr val="0000FF"/>
                </a:solidFill>
                <a:latin typeface="Times New Roman" panose="02020603050405020304" pitchFamily="18" charset="0"/>
                <a:cs typeface="Times New Roman" panose="02020603050405020304" pitchFamily="18" charset="0"/>
              </a:rPr>
              <a:t>t</a:t>
            </a:r>
            <a:r>
              <a:rPr lang="en-US" altLang="zh-TW" sz="2800" dirty="0">
                <a:latin typeface="Times New Roman" panose="02020603050405020304" pitchFamily="18" charset="0"/>
                <a:cs typeface="Times New Roman" panose="02020603050405020304" pitchFamily="18" charset="0"/>
              </a:rPr>
              <a:t> in the residual network, where each edge has unit distance (weight). </a:t>
            </a:r>
          </a:p>
          <a:p>
            <a:pPr lvl="1"/>
            <a:r>
              <a:rPr lang="en-US" altLang="zh-TW" sz="2800" dirty="0">
                <a:latin typeface="Times New Roman" panose="02020603050405020304" pitchFamily="18" charset="0"/>
                <a:cs typeface="Times New Roman" panose="02020603050405020304" pitchFamily="18" charset="0"/>
              </a:rPr>
              <a:t>We call the Ford-Fulkerson method so implemented the </a:t>
            </a:r>
            <a:r>
              <a:rPr lang="en-US" altLang="zh-TW" sz="2800" b="1" i="1" dirty="0">
                <a:solidFill>
                  <a:srgbClr val="0000FF"/>
                </a:solidFill>
                <a:latin typeface="Times New Roman" panose="02020603050405020304" pitchFamily="18" charset="0"/>
                <a:cs typeface="Times New Roman" panose="02020603050405020304" pitchFamily="18" charset="0"/>
              </a:rPr>
              <a:t>Edmonds-Karp algorithm</a:t>
            </a:r>
            <a:r>
              <a:rPr lang="en-US" altLang="zh-TW" sz="2800" dirty="0">
                <a:latin typeface="Times New Roman" panose="02020603050405020304" pitchFamily="18" charset="0"/>
                <a:cs typeface="Times New Roman" panose="02020603050405020304" pitchFamily="18" charset="0"/>
              </a:rPr>
              <a:t>. </a:t>
            </a:r>
          </a:p>
          <a:p>
            <a:pPr lvl="1"/>
            <a:r>
              <a:rPr lang="en-US" altLang="zh-TW" sz="2800" dirty="0">
                <a:latin typeface="Times New Roman" panose="02020603050405020304" pitchFamily="18" charset="0"/>
                <a:cs typeface="Times New Roman" panose="02020603050405020304" pitchFamily="18" charset="0"/>
              </a:rPr>
              <a:t>the </a:t>
            </a:r>
            <a:r>
              <a:rPr lang="en-US" altLang="zh-TW" sz="2800" b="1" dirty="0">
                <a:solidFill>
                  <a:srgbClr val="0000FF"/>
                </a:solidFill>
                <a:latin typeface="Times New Roman" panose="02020603050405020304" pitchFamily="18" charset="0"/>
                <a:cs typeface="Times New Roman" panose="02020603050405020304" pitchFamily="18" charset="0"/>
              </a:rPr>
              <a:t>Edmonds-Karp algorithm </a:t>
            </a:r>
            <a:r>
              <a:rPr lang="en-US" altLang="zh-TW" sz="2800" dirty="0">
                <a:latin typeface="Times New Roman" panose="02020603050405020304" pitchFamily="18" charset="0"/>
                <a:cs typeface="Times New Roman" panose="02020603050405020304" pitchFamily="18" charset="0"/>
              </a:rPr>
              <a:t>runs in </a:t>
            </a:r>
            <a:r>
              <a:rPr lang="en-US" altLang="zh-TW" sz="2800" b="1" dirty="0">
                <a:solidFill>
                  <a:srgbClr val="0000FF"/>
                </a:solidFill>
                <a:latin typeface="Times New Roman" panose="02020603050405020304" pitchFamily="18" charset="0"/>
                <a:cs typeface="Times New Roman" panose="02020603050405020304" pitchFamily="18" charset="0"/>
              </a:rPr>
              <a:t>O(VE</a:t>
            </a:r>
            <a:r>
              <a:rPr lang="en-US" altLang="zh-TW" sz="2800" b="1" baseline="30000" dirty="0">
                <a:solidFill>
                  <a:srgbClr val="0000FF"/>
                </a:solidFill>
                <a:latin typeface="Times New Roman" panose="02020603050405020304" pitchFamily="18" charset="0"/>
                <a:cs typeface="Times New Roman" panose="02020603050405020304" pitchFamily="18" charset="0"/>
              </a:rPr>
              <a:t>2</a:t>
            </a:r>
            <a:r>
              <a:rPr lang="en-US" altLang="zh-TW" sz="2800" b="1" dirty="0">
                <a:solidFill>
                  <a:srgbClr val="0000FF"/>
                </a:solidFill>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time.</a:t>
            </a:r>
            <a:endParaRPr lang="zh-TW" altLang="en-US" sz="2800" dirty="0">
              <a:latin typeface="Times New Roman" panose="02020603050405020304" pitchFamily="18" charset="0"/>
              <a:cs typeface="Times New Roman" panose="02020603050405020304" pitchFamily="18" charset="0"/>
            </a:endParaRPr>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latin typeface="Times New Roman" panose="02020603050405020304" pitchFamily="18" charset="0"/>
                <a:cs typeface="Times New Roman" panose="02020603050405020304" pitchFamily="18" charset="0"/>
              </a:rPr>
              <a:t>2021/5/21</a:t>
            </a:fld>
            <a:endParaRPr lang="en-US" altLang="zh-TW">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latin typeface="Times New Roman" panose="02020603050405020304" pitchFamily="18" charset="0"/>
                <a:cs typeface="Times New Roman" panose="02020603050405020304" pitchFamily="18" charset="0"/>
              </a:rPr>
              <a:pPr>
                <a:defRPr/>
              </a:pPr>
              <a:t>52</a:t>
            </a:fld>
            <a:endParaRPr lang="en-US" altLang="zh-TW">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76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Practice </a:t>
            </a:r>
            <a:endParaRPr lang="zh-TW" altLang="en-US" sz="3600" dirty="0"/>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53</a:t>
            </a:fld>
            <a:endParaRPr lang="en-US" altLang="zh-TW"/>
          </a:p>
        </p:txBody>
      </p:sp>
      <p:pic>
        <p:nvPicPr>
          <p:cNvPr id="6" name="圖片 5"/>
          <p:cNvPicPr>
            <a:picLocks noChangeAspect="1"/>
          </p:cNvPicPr>
          <p:nvPr/>
        </p:nvPicPr>
        <p:blipFill>
          <a:blip r:embed="rId2"/>
          <a:stretch>
            <a:fillRect/>
          </a:stretch>
        </p:blipFill>
        <p:spPr>
          <a:xfrm>
            <a:off x="211931" y="895461"/>
            <a:ext cx="8858250" cy="982848"/>
          </a:xfrm>
          <a:prstGeom prst="rect">
            <a:avLst/>
          </a:prstGeom>
        </p:spPr>
      </p:pic>
      <p:pic>
        <p:nvPicPr>
          <p:cNvPr id="7" name="圖片 6"/>
          <p:cNvPicPr>
            <a:picLocks noChangeAspect="1"/>
          </p:cNvPicPr>
          <p:nvPr/>
        </p:nvPicPr>
        <p:blipFill>
          <a:blip r:embed="rId3"/>
          <a:stretch>
            <a:fillRect/>
          </a:stretch>
        </p:blipFill>
        <p:spPr>
          <a:xfrm>
            <a:off x="2131979" y="2016126"/>
            <a:ext cx="3505689" cy="1774824"/>
          </a:xfrm>
          <a:prstGeom prst="rect">
            <a:avLst/>
          </a:prstGeom>
        </p:spPr>
      </p:pic>
      <p:pic>
        <p:nvPicPr>
          <p:cNvPr id="8" name="圖片 7"/>
          <p:cNvPicPr>
            <a:picLocks noChangeAspect="1"/>
          </p:cNvPicPr>
          <p:nvPr/>
        </p:nvPicPr>
        <p:blipFill>
          <a:blip r:embed="rId4"/>
          <a:stretch>
            <a:fillRect/>
          </a:stretch>
        </p:blipFill>
        <p:spPr>
          <a:xfrm>
            <a:off x="138113" y="4202998"/>
            <a:ext cx="9005887" cy="2274002"/>
          </a:xfrm>
          <a:prstGeom prst="rect">
            <a:avLst/>
          </a:prstGeom>
        </p:spPr>
      </p:pic>
    </p:spTree>
    <p:extLst>
      <p:ext uri="{BB962C8B-B14F-4D97-AF65-F5344CB8AC3E}">
        <p14:creationId xmlns:p14="http://schemas.microsoft.com/office/powerpoint/2010/main" val="348034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Edmonds-Karp algorithm</a:t>
            </a:r>
            <a:endParaRPr lang="zh-TW" altLang="en-US" sz="3600"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54</a:t>
            </a:fld>
            <a:endParaRPr lang="en-US" altLang="zh-TW"/>
          </a:p>
        </p:txBody>
      </p:sp>
      <p:sp>
        <p:nvSpPr>
          <p:cNvPr id="6" name="矩形 5"/>
          <p:cNvSpPr/>
          <p:nvPr/>
        </p:nvSpPr>
        <p:spPr>
          <a:xfrm>
            <a:off x="838200" y="5846544"/>
            <a:ext cx="7010400" cy="646331"/>
          </a:xfrm>
          <a:prstGeom prst="rect">
            <a:avLst/>
          </a:prstGeom>
        </p:spPr>
        <p:txBody>
          <a:bodyPr wrap="square">
            <a:spAutoFit/>
          </a:bodyPr>
          <a:lstStyle/>
          <a:p>
            <a:r>
              <a:rPr lang="zh-TW" altLang="en-US" dirty="0"/>
              <a:t>http://pisces.ck.tp.edu.tw/~peng/index.php?action=showfile&amp;file=f6cdf7ef750d7dc79c7d599b942acbaaee86a2e3e</a:t>
            </a:r>
          </a:p>
        </p:txBody>
      </p:sp>
      <p:pic>
        <p:nvPicPr>
          <p:cNvPr id="7" name="圖片 6"/>
          <p:cNvPicPr>
            <a:picLocks noChangeAspect="1"/>
          </p:cNvPicPr>
          <p:nvPr/>
        </p:nvPicPr>
        <p:blipFill>
          <a:blip r:embed="rId2"/>
          <a:stretch>
            <a:fillRect/>
          </a:stretch>
        </p:blipFill>
        <p:spPr>
          <a:xfrm>
            <a:off x="47625" y="1143000"/>
            <a:ext cx="9096375" cy="3533775"/>
          </a:xfrm>
          <a:prstGeom prst="rect">
            <a:avLst/>
          </a:prstGeom>
        </p:spPr>
      </p:pic>
      <p:sp>
        <p:nvSpPr>
          <p:cNvPr id="8" name="矩形 7">
            <a:extLst>
              <a:ext uri="{FF2B5EF4-FFF2-40B4-BE49-F238E27FC236}">
                <a16:creationId xmlns:a16="http://schemas.microsoft.com/office/drawing/2014/main" id="{48067997-675F-4CBE-A8DD-19DD7112AE5B}"/>
              </a:ext>
            </a:extLst>
          </p:cNvPr>
          <p:cNvSpPr/>
          <p:nvPr/>
        </p:nvSpPr>
        <p:spPr bwMode="auto">
          <a:xfrm>
            <a:off x="5378823" y="2868613"/>
            <a:ext cx="3765177" cy="460671"/>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9" name="矩形 8">
            <a:extLst>
              <a:ext uri="{FF2B5EF4-FFF2-40B4-BE49-F238E27FC236}">
                <a16:creationId xmlns:a16="http://schemas.microsoft.com/office/drawing/2014/main" id="{BB9CDC50-6781-4D2F-BC7C-30B24B1756ED}"/>
              </a:ext>
            </a:extLst>
          </p:cNvPr>
          <p:cNvSpPr/>
          <p:nvPr/>
        </p:nvSpPr>
        <p:spPr bwMode="auto">
          <a:xfrm>
            <a:off x="5082988" y="3586802"/>
            <a:ext cx="3765177" cy="460671"/>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2069107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Edmonds-Karp algorithm</a:t>
            </a:r>
            <a:endParaRPr lang="zh-TW" altLang="en-US" sz="3600"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55</a:t>
            </a:fld>
            <a:endParaRPr lang="en-US" altLang="zh-TW"/>
          </a:p>
        </p:txBody>
      </p:sp>
      <p:sp>
        <p:nvSpPr>
          <p:cNvPr id="6" name="矩形 5"/>
          <p:cNvSpPr/>
          <p:nvPr/>
        </p:nvSpPr>
        <p:spPr>
          <a:xfrm>
            <a:off x="838200" y="5846544"/>
            <a:ext cx="7010400" cy="646331"/>
          </a:xfrm>
          <a:prstGeom prst="rect">
            <a:avLst/>
          </a:prstGeom>
        </p:spPr>
        <p:txBody>
          <a:bodyPr wrap="square">
            <a:spAutoFit/>
          </a:bodyPr>
          <a:lstStyle/>
          <a:p>
            <a:r>
              <a:rPr lang="zh-TW" altLang="en-US" dirty="0"/>
              <a:t>http://pisces.ck.tp.edu.tw/~peng/index.php?action=showfile&amp;file=f6cdf7ef750d7dc79c7d599b942acbaaee86a2e3e</a:t>
            </a:r>
          </a:p>
        </p:txBody>
      </p:sp>
      <p:pic>
        <p:nvPicPr>
          <p:cNvPr id="8" name="圖片 7"/>
          <p:cNvPicPr>
            <a:picLocks noChangeAspect="1"/>
          </p:cNvPicPr>
          <p:nvPr/>
        </p:nvPicPr>
        <p:blipFill>
          <a:blip r:embed="rId3"/>
          <a:stretch>
            <a:fillRect/>
          </a:stretch>
        </p:blipFill>
        <p:spPr>
          <a:xfrm>
            <a:off x="76200" y="1041401"/>
            <a:ext cx="8820150" cy="3409950"/>
          </a:xfrm>
          <a:prstGeom prst="rect">
            <a:avLst/>
          </a:prstGeom>
        </p:spPr>
      </p:pic>
      <p:sp>
        <p:nvSpPr>
          <p:cNvPr id="7" name="矩形 6">
            <a:extLst>
              <a:ext uri="{FF2B5EF4-FFF2-40B4-BE49-F238E27FC236}">
                <a16:creationId xmlns:a16="http://schemas.microsoft.com/office/drawing/2014/main" id="{1826807B-6E00-46D4-9CBB-E7B2B9200C54}"/>
              </a:ext>
            </a:extLst>
          </p:cNvPr>
          <p:cNvSpPr/>
          <p:nvPr/>
        </p:nvSpPr>
        <p:spPr bwMode="auto">
          <a:xfrm>
            <a:off x="5537200" y="1332706"/>
            <a:ext cx="3238500" cy="482600"/>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9" name="矩形 8">
            <a:extLst>
              <a:ext uri="{FF2B5EF4-FFF2-40B4-BE49-F238E27FC236}">
                <a16:creationId xmlns:a16="http://schemas.microsoft.com/office/drawing/2014/main" id="{B7075446-B685-4B7E-9492-6833C8610741}"/>
              </a:ext>
            </a:extLst>
          </p:cNvPr>
          <p:cNvSpPr/>
          <p:nvPr/>
        </p:nvSpPr>
        <p:spPr bwMode="auto">
          <a:xfrm>
            <a:off x="5537200" y="4001295"/>
            <a:ext cx="3238500" cy="482600"/>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351653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Edmonds-Karp algorithm</a:t>
            </a:r>
            <a:endParaRPr lang="zh-TW" altLang="en-US" sz="3600"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56</a:t>
            </a:fld>
            <a:endParaRPr lang="en-US" altLang="zh-TW"/>
          </a:p>
        </p:txBody>
      </p:sp>
      <p:sp>
        <p:nvSpPr>
          <p:cNvPr id="6" name="矩形 5"/>
          <p:cNvSpPr/>
          <p:nvPr/>
        </p:nvSpPr>
        <p:spPr>
          <a:xfrm>
            <a:off x="838200" y="5846544"/>
            <a:ext cx="7010400" cy="646331"/>
          </a:xfrm>
          <a:prstGeom prst="rect">
            <a:avLst/>
          </a:prstGeom>
        </p:spPr>
        <p:txBody>
          <a:bodyPr wrap="square">
            <a:spAutoFit/>
          </a:bodyPr>
          <a:lstStyle/>
          <a:p>
            <a:r>
              <a:rPr lang="zh-TW" altLang="en-US" dirty="0"/>
              <a:t>http://pisces.ck.tp.edu.tw/~peng/index.php?action=showfile&amp;file=f6cdf7ef750d7dc79c7d599b942acbaaee86a2e3e</a:t>
            </a:r>
          </a:p>
        </p:txBody>
      </p:sp>
      <p:pic>
        <p:nvPicPr>
          <p:cNvPr id="7" name="圖片 6"/>
          <p:cNvPicPr>
            <a:picLocks noChangeAspect="1"/>
          </p:cNvPicPr>
          <p:nvPr/>
        </p:nvPicPr>
        <p:blipFill>
          <a:blip r:embed="rId2"/>
          <a:stretch>
            <a:fillRect/>
          </a:stretch>
        </p:blipFill>
        <p:spPr>
          <a:xfrm>
            <a:off x="263525" y="1030288"/>
            <a:ext cx="8743950" cy="4371975"/>
          </a:xfrm>
          <a:prstGeom prst="rect">
            <a:avLst/>
          </a:prstGeom>
        </p:spPr>
      </p:pic>
      <p:sp>
        <p:nvSpPr>
          <p:cNvPr id="8" name="矩形 7">
            <a:extLst>
              <a:ext uri="{FF2B5EF4-FFF2-40B4-BE49-F238E27FC236}">
                <a16:creationId xmlns:a16="http://schemas.microsoft.com/office/drawing/2014/main" id="{9558D4A0-0BFD-4312-A78F-A7E4864AE601}"/>
              </a:ext>
            </a:extLst>
          </p:cNvPr>
          <p:cNvSpPr/>
          <p:nvPr/>
        </p:nvSpPr>
        <p:spPr bwMode="auto">
          <a:xfrm>
            <a:off x="5069541" y="1314341"/>
            <a:ext cx="3765177" cy="460671"/>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9" name="矩形 8">
            <a:extLst>
              <a:ext uri="{FF2B5EF4-FFF2-40B4-BE49-F238E27FC236}">
                <a16:creationId xmlns:a16="http://schemas.microsoft.com/office/drawing/2014/main" id="{6B45D1AD-BCC3-4B1A-B21A-287390C720DD}"/>
              </a:ext>
            </a:extLst>
          </p:cNvPr>
          <p:cNvSpPr/>
          <p:nvPr/>
        </p:nvSpPr>
        <p:spPr bwMode="auto">
          <a:xfrm>
            <a:off x="5069541" y="3335890"/>
            <a:ext cx="3917577" cy="460671"/>
          </a:xfrm>
          <a:prstGeom prst="rect">
            <a:avLst/>
          </a:prstGeom>
          <a:solidFill>
            <a:schemeClr val="bg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3279522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2B410473-8599-4C23-9EFD-B127BBE6CDC8}" type="slidenum">
              <a:rPr lang="en-US" altLang="zh-TW"/>
              <a:pPr/>
              <a:t>57</a:t>
            </a:fld>
            <a:endParaRPr lang="en-US" altLang="zh-TW"/>
          </a:p>
        </p:txBody>
      </p:sp>
      <p:sp>
        <p:nvSpPr>
          <p:cNvPr id="45058" name="Rectangle 2"/>
          <p:cNvSpPr>
            <a:spLocks noGrp="1" noChangeArrowheads="1"/>
          </p:cNvSpPr>
          <p:nvPr>
            <p:ph type="title"/>
          </p:nvPr>
        </p:nvSpPr>
        <p:spPr/>
        <p:txBody>
          <a:bodyPr/>
          <a:lstStyle/>
          <a:p>
            <a:r>
              <a:rPr lang="en-US" altLang="zh-TW" sz="3600" dirty="0"/>
              <a:t>Lemma 26.7 &amp; Theorem 26.8</a:t>
            </a:r>
            <a:endParaRPr lang="zh-TW" altLang="en-US" sz="3600" dirty="0"/>
          </a:p>
        </p:txBody>
      </p:sp>
      <p:pic>
        <p:nvPicPr>
          <p:cNvPr id="2" name="圖片 1"/>
          <p:cNvPicPr>
            <a:picLocks noChangeAspect="1"/>
          </p:cNvPicPr>
          <p:nvPr/>
        </p:nvPicPr>
        <p:blipFill>
          <a:blip r:embed="rId3"/>
          <a:stretch>
            <a:fillRect/>
          </a:stretch>
        </p:blipFill>
        <p:spPr>
          <a:xfrm>
            <a:off x="171449" y="1030288"/>
            <a:ext cx="8629651" cy="1256583"/>
          </a:xfrm>
          <a:prstGeom prst="rect">
            <a:avLst/>
          </a:prstGeom>
        </p:spPr>
      </p:pic>
      <p:pic>
        <p:nvPicPr>
          <p:cNvPr id="3" name="圖片 2"/>
          <p:cNvPicPr>
            <a:picLocks noChangeAspect="1"/>
          </p:cNvPicPr>
          <p:nvPr/>
        </p:nvPicPr>
        <p:blipFill>
          <a:blip r:embed="rId4"/>
          <a:stretch>
            <a:fillRect/>
          </a:stretch>
        </p:blipFill>
        <p:spPr>
          <a:xfrm>
            <a:off x="190500" y="2547146"/>
            <a:ext cx="8763000" cy="1255468"/>
          </a:xfrm>
          <a:prstGeom prst="rect">
            <a:avLst/>
          </a:prstGeom>
        </p:spPr>
      </p:pic>
      <p:sp>
        <p:nvSpPr>
          <p:cNvPr id="5" name="矩形 4"/>
          <p:cNvSpPr/>
          <p:nvPr/>
        </p:nvSpPr>
        <p:spPr>
          <a:xfrm>
            <a:off x="190500" y="4178249"/>
            <a:ext cx="8763000" cy="1938992"/>
          </a:xfrm>
          <a:prstGeom prst="rect">
            <a:avLst/>
          </a:prstGeom>
          <a:solidFill>
            <a:schemeClr val="accent3">
              <a:lumMod val="40000"/>
              <a:lumOff val="60000"/>
            </a:schemeClr>
          </a:solidFill>
        </p:spPr>
        <p:txBody>
          <a:bodyPr wrap="square">
            <a:spAutoFit/>
          </a:bodyPr>
          <a:lstStyle/>
          <a:p>
            <a:r>
              <a:rPr lang="en-US" altLang="zh-TW" sz="2000" dirty="0">
                <a:latin typeface="Times New Roman" panose="02020603050405020304" pitchFamily="18" charset="0"/>
                <a:cs typeface="Times New Roman" panose="02020603050405020304" pitchFamily="18" charset="0"/>
              </a:rPr>
              <a:t>Because we can implement each iteration of FORD-FULKERSON in </a:t>
            </a:r>
            <a:r>
              <a:rPr lang="en-US" altLang="zh-TW" sz="2000" b="1" dirty="0">
                <a:solidFill>
                  <a:srgbClr val="0000FF"/>
                </a:solidFill>
                <a:latin typeface="Times New Roman" panose="02020603050405020304" pitchFamily="18" charset="0"/>
                <a:cs typeface="Times New Roman" panose="02020603050405020304" pitchFamily="18" charset="0"/>
              </a:rPr>
              <a:t>O(VE)</a:t>
            </a:r>
            <a:r>
              <a:rPr lang="en-US" altLang="zh-TW" sz="2000" dirty="0">
                <a:latin typeface="Times New Roman" panose="02020603050405020304" pitchFamily="18" charset="0"/>
                <a:cs typeface="Times New Roman" panose="02020603050405020304" pitchFamily="18" charset="0"/>
              </a:rPr>
              <a:t> time</a:t>
            </a:r>
          </a:p>
          <a:p>
            <a:r>
              <a:rPr lang="en-US" altLang="zh-TW" sz="2000" dirty="0">
                <a:latin typeface="Times New Roman" panose="02020603050405020304" pitchFamily="18" charset="0"/>
                <a:cs typeface="Times New Roman" panose="02020603050405020304" pitchFamily="18" charset="0"/>
              </a:rPr>
              <a:t>when we find the augmenting path by breadth-first search, the total running time of</a:t>
            </a:r>
          </a:p>
          <a:p>
            <a:r>
              <a:rPr lang="en-US" altLang="zh-TW" sz="2000" b="1" dirty="0">
                <a:solidFill>
                  <a:srgbClr val="0000FF"/>
                </a:solidFill>
                <a:latin typeface="Times New Roman" panose="02020603050405020304" pitchFamily="18" charset="0"/>
                <a:cs typeface="Times New Roman" panose="02020603050405020304" pitchFamily="18" charset="0"/>
              </a:rPr>
              <a:t>the Edmonds-Karp algorithm is O(VE</a:t>
            </a:r>
            <a:r>
              <a:rPr lang="en-US" altLang="zh-TW" sz="2000" b="1" baseline="30000" dirty="0">
                <a:solidFill>
                  <a:srgbClr val="0000FF"/>
                </a:solidFill>
                <a:latin typeface="Times New Roman" panose="02020603050405020304" pitchFamily="18" charset="0"/>
                <a:cs typeface="Times New Roman" panose="02020603050405020304" pitchFamily="18" charset="0"/>
              </a:rPr>
              <a:t>2</a:t>
            </a:r>
            <a:r>
              <a:rPr lang="en-US" altLang="zh-TW" sz="2000" b="1" dirty="0">
                <a:solidFill>
                  <a:srgbClr val="0000FF"/>
                </a:solidFill>
                <a:latin typeface="Times New Roman" panose="02020603050405020304" pitchFamily="18" charset="0"/>
                <a:cs typeface="Times New Roman" panose="02020603050405020304" pitchFamily="18" charset="0"/>
              </a:rPr>
              <a:t>). </a:t>
            </a:r>
          </a:p>
          <a:p>
            <a:r>
              <a:rPr lang="en-US" altLang="zh-TW" sz="2000" dirty="0">
                <a:solidFill>
                  <a:srgbClr val="FF0000"/>
                </a:solidFill>
                <a:latin typeface="Times New Roman" panose="02020603050405020304" pitchFamily="18" charset="0"/>
                <a:cs typeface="Times New Roman" panose="02020603050405020304" pitchFamily="18" charset="0"/>
              </a:rPr>
              <a:t>We shall see that push-relabel algorithms can yield even better bounds. The algorithm of Section 26.4 gives a method for achieving an O(V</a:t>
            </a:r>
            <a:r>
              <a:rPr lang="en-US" altLang="zh-TW" sz="2000" baseline="30000" dirty="0">
                <a:solidFill>
                  <a:srgbClr val="FF0000"/>
                </a:solidFill>
                <a:latin typeface="Times New Roman" panose="02020603050405020304" pitchFamily="18" charset="0"/>
                <a:cs typeface="Times New Roman" panose="02020603050405020304" pitchFamily="18" charset="0"/>
              </a:rPr>
              <a:t>2</a:t>
            </a:r>
            <a:r>
              <a:rPr lang="en-US" altLang="zh-TW" sz="2000" dirty="0">
                <a:solidFill>
                  <a:srgbClr val="FF0000"/>
                </a:solidFill>
                <a:latin typeface="Times New Roman" panose="02020603050405020304" pitchFamily="18" charset="0"/>
                <a:cs typeface="Times New Roman" panose="02020603050405020304" pitchFamily="18" charset="0"/>
              </a:rPr>
              <a:t>E) running time,  which forms the basis for the O(V</a:t>
            </a:r>
            <a:r>
              <a:rPr lang="en-US" altLang="zh-TW" sz="2000" baseline="30000" dirty="0">
                <a:solidFill>
                  <a:srgbClr val="FF0000"/>
                </a:solidFill>
                <a:latin typeface="Times New Roman" panose="02020603050405020304" pitchFamily="18" charset="0"/>
                <a:cs typeface="Times New Roman" panose="02020603050405020304" pitchFamily="18" charset="0"/>
              </a:rPr>
              <a:t>3</a:t>
            </a:r>
            <a:r>
              <a:rPr lang="en-US" altLang="zh-TW" sz="2000" dirty="0">
                <a:solidFill>
                  <a:srgbClr val="FF0000"/>
                </a:solidFill>
                <a:latin typeface="Times New Roman" panose="02020603050405020304" pitchFamily="18" charset="0"/>
                <a:cs typeface="Times New Roman" panose="02020603050405020304" pitchFamily="18" charset="0"/>
              </a:rPr>
              <a:t>)-time algorithm of Section 26.5.</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94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C4A22201-D726-44B5-920D-3B33AA92D0B3}" type="slidenum">
              <a:rPr lang="en-US" altLang="zh-TW"/>
              <a:pPr/>
              <a:t>58</a:t>
            </a:fld>
            <a:endParaRPr lang="en-US" altLang="zh-TW"/>
          </a:p>
        </p:txBody>
      </p:sp>
      <p:sp>
        <p:nvSpPr>
          <p:cNvPr id="53250" name="Rectangle 2"/>
          <p:cNvSpPr>
            <a:spLocks noGrp="1" noChangeArrowheads="1"/>
          </p:cNvSpPr>
          <p:nvPr>
            <p:ph type="title"/>
          </p:nvPr>
        </p:nvSpPr>
        <p:spPr/>
        <p:txBody>
          <a:bodyPr/>
          <a:lstStyle/>
          <a:p>
            <a:r>
              <a:rPr lang="en-US" altLang="zh-TW" sz="3200" dirty="0"/>
              <a:t>The maximum-bipartite-matching problem</a:t>
            </a:r>
            <a:endParaRPr lang="zh-TW" altLang="en-US" sz="3200" dirty="0"/>
          </a:p>
        </p:txBody>
      </p:sp>
      <p:graphicFrame>
        <p:nvGraphicFramePr>
          <p:cNvPr id="53251" name="Object 3"/>
          <p:cNvGraphicFramePr>
            <a:graphicFrameLocks noChangeAspect="1"/>
          </p:cNvGraphicFramePr>
          <p:nvPr>
            <p:extLst/>
          </p:nvPr>
        </p:nvGraphicFramePr>
        <p:xfrm>
          <a:off x="228600" y="990600"/>
          <a:ext cx="8050213" cy="4740275"/>
        </p:xfrm>
        <a:graphic>
          <a:graphicData uri="http://schemas.openxmlformats.org/presentationml/2006/ole">
            <mc:AlternateContent xmlns:mc="http://schemas.openxmlformats.org/markup-compatibility/2006">
              <mc:Choice xmlns:v="urn:schemas-microsoft-com:vml" Requires="v">
                <p:oleObj spid="_x0000_s5147" name="Document" r:id="rId3" imgW="8219753" imgH="4839263" progId="Word.Document.8">
                  <p:embed/>
                </p:oleObj>
              </mc:Choice>
              <mc:Fallback>
                <p:oleObj name="Document" r:id="rId3" imgW="8219753" imgH="4839263" progId="Word.Document.8">
                  <p:embed/>
                  <p:pic>
                    <p:nvPicPr>
                      <p:cNvPr id="0" name=""/>
                      <p:cNvPicPr>
                        <a:picLocks noChangeAspect="1" noChangeArrowheads="1"/>
                      </p:cNvPicPr>
                      <p:nvPr/>
                    </p:nvPicPr>
                    <p:blipFill>
                      <a:blip r:embed="rId4"/>
                      <a:srcRect/>
                      <a:stretch>
                        <a:fillRect/>
                      </a:stretch>
                    </p:blipFill>
                    <p:spPr bwMode="auto">
                      <a:xfrm>
                        <a:off x="228600" y="990600"/>
                        <a:ext cx="8050213" cy="474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5607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r>
              <a:rPr lang="en-US" altLang="zh-TW"/>
              <a:t>Chapter 26</a:t>
            </a:r>
          </a:p>
        </p:txBody>
      </p:sp>
      <p:sp>
        <p:nvSpPr>
          <p:cNvPr id="6" name="投影片編號版面配置區 5"/>
          <p:cNvSpPr>
            <a:spLocks noGrp="1"/>
          </p:cNvSpPr>
          <p:nvPr>
            <p:ph type="sldNum" sz="quarter" idx="12"/>
          </p:nvPr>
        </p:nvSpPr>
        <p:spPr/>
        <p:txBody>
          <a:bodyPr/>
          <a:lstStyle/>
          <a:p>
            <a:r>
              <a:rPr lang="en-US" altLang="zh-TW"/>
              <a:t>P.</a:t>
            </a:r>
            <a:fld id="{37244A2B-9FB8-4641-B818-51CE29093FB0}" type="slidenum">
              <a:rPr lang="en-US" altLang="zh-TW"/>
              <a:pPr/>
              <a:t>59</a:t>
            </a:fld>
            <a:endParaRPr lang="en-US" altLang="zh-TW"/>
          </a:p>
        </p:txBody>
      </p:sp>
      <p:sp>
        <p:nvSpPr>
          <p:cNvPr id="73730" name="Rectangle 2"/>
          <p:cNvSpPr>
            <a:spLocks noGrp="1" noChangeArrowheads="1"/>
          </p:cNvSpPr>
          <p:nvPr>
            <p:ph type="title"/>
          </p:nvPr>
        </p:nvSpPr>
        <p:spPr/>
        <p:txBody>
          <a:bodyPr/>
          <a:lstStyle/>
          <a:p>
            <a:r>
              <a:rPr lang="en-US" altLang="zh-TW" sz="3600" dirty="0"/>
              <a:t>Bipartite graphs &amp; Matching</a:t>
            </a:r>
          </a:p>
        </p:txBody>
      </p:sp>
      <p:pic>
        <p:nvPicPr>
          <p:cNvPr id="2" name="圖片 1"/>
          <p:cNvPicPr>
            <a:picLocks noChangeAspect="1"/>
          </p:cNvPicPr>
          <p:nvPr/>
        </p:nvPicPr>
        <p:blipFill>
          <a:blip r:embed="rId2"/>
          <a:stretch>
            <a:fillRect/>
          </a:stretch>
        </p:blipFill>
        <p:spPr>
          <a:xfrm>
            <a:off x="1752600" y="1295400"/>
            <a:ext cx="5381625" cy="4810125"/>
          </a:xfrm>
          <a:prstGeom prst="rect">
            <a:avLst/>
          </a:prstGeom>
        </p:spPr>
      </p:pic>
      <p:sp>
        <p:nvSpPr>
          <p:cNvPr id="5" name="文字方塊 4"/>
          <p:cNvSpPr txBox="1"/>
          <p:nvPr/>
        </p:nvSpPr>
        <p:spPr>
          <a:xfrm>
            <a:off x="62579" y="3331130"/>
            <a:ext cx="1499128" cy="369332"/>
          </a:xfrm>
          <a:prstGeom prst="rect">
            <a:avLst/>
          </a:prstGeom>
          <a:noFill/>
        </p:spPr>
        <p:txBody>
          <a:bodyPr wrap="none" rtlCol="0">
            <a:spAutoFit/>
          </a:bodyPr>
          <a:lstStyle/>
          <a:p>
            <a:r>
              <a:rPr lang="en-US" altLang="zh-TW" b="1" dirty="0">
                <a:solidFill>
                  <a:srgbClr val="0000FF"/>
                </a:solidFill>
                <a:latin typeface="Times New Roman" panose="02020603050405020304" pitchFamily="18" charset="0"/>
                <a:cs typeface="Times New Roman" panose="02020603050405020304" pitchFamily="18" charset="0"/>
              </a:rPr>
              <a:t>Cardinality 2</a:t>
            </a:r>
            <a:endParaRPr lang="zh-TW" altLang="en-US" b="1" dirty="0">
              <a:solidFill>
                <a:srgbClr val="0000FF"/>
              </a:solidFill>
              <a:latin typeface="Times New Roman" panose="02020603050405020304" pitchFamily="18" charset="0"/>
              <a:cs typeface="Times New Roman" panose="02020603050405020304" pitchFamily="18" charset="0"/>
            </a:endParaRPr>
          </a:p>
        </p:txBody>
      </p:sp>
      <p:sp>
        <p:nvSpPr>
          <p:cNvPr id="9" name="文字方塊 8"/>
          <p:cNvSpPr txBox="1"/>
          <p:nvPr/>
        </p:nvSpPr>
        <p:spPr>
          <a:xfrm>
            <a:off x="4648200" y="982158"/>
            <a:ext cx="4179414" cy="369332"/>
          </a:xfrm>
          <a:prstGeom prst="rect">
            <a:avLst/>
          </a:prstGeom>
          <a:noFill/>
        </p:spPr>
        <p:txBody>
          <a:bodyPr wrap="none" rtlCol="0">
            <a:spAutoFit/>
          </a:bodyPr>
          <a:lstStyle/>
          <a:p>
            <a:r>
              <a:rPr lang="en-US" altLang="zh-TW" b="1" dirty="0">
                <a:solidFill>
                  <a:srgbClr val="0000FF"/>
                </a:solidFill>
                <a:latin typeface="Times New Roman" panose="02020603050405020304" pitchFamily="18" charset="0"/>
                <a:cs typeface="Times New Roman" panose="02020603050405020304" pitchFamily="18" charset="0"/>
              </a:rPr>
              <a:t>A maximum matching with cardinality 3</a:t>
            </a:r>
            <a:endParaRPr lang="zh-TW" altLang="en-US" b="1" dirty="0">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a:xfrm>
            <a:off x="200565" y="1038248"/>
            <a:ext cx="3631572" cy="369332"/>
          </a:xfrm>
          <a:prstGeom prst="rect">
            <a:avLst/>
          </a:prstGeom>
        </p:spPr>
        <p:txBody>
          <a:bodyPr wrap="none">
            <a:spAutoFit/>
          </a:bodyPr>
          <a:lstStyle/>
          <a:p>
            <a:r>
              <a:rPr lang="en-US" altLang="zh-TW" b="1" dirty="0">
                <a:solidFill>
                  <a:srgbClr val="0000FF"/>
                </a:solidFill>
                <a:latin typeface="Times New Roman" panose="02020603050405020304" pitchFamily="18" charset="0"/>
                <a:cs typeface="Times New Roman" panose="02020603050405020304" pitchFamily="18" charset="0"/>
              </a:rPr>
              <a:t>G =(V, E) with partition V = L </a:t>
            </a:r>
            <a:r>
              <a:rPr lang="en-US" altLang="zh-TW" sz="16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TW" b="1" dirty="0">
                <a:solidFill>
                  <a:srgbClr val="0000FF"/>
                </a:solidFill>
                <a:latin typeface="Times New Roman" panose="02020603050405020304" pitchFamily="18" charset="0"/>
                <a:cs typeface="Times New Roman" panose="02020603050405020304" pitchFamily="18" charset="0"/>
              </a:rPr>
              <a:t> R</a:t>
            </a:r>
            <a:endParaRPr lang="zh-TW" altLang="en-US" dirty="0">
              <a:solidFill>
                <a:srgbClr val="0000FF"/>
              </a:solidFill>
            </a:endParaRPr>
          </a:p>
        </p:txBody>
      </p:sp>
    </p:spTree>
    <p:extLst>
      <p:ext uri="{BB962C8B-B14F-4D97-AF65-F5344CB8AC3E}">
        <p14:creationId xmlns:p14="http://schemas.microsoft.com/office/powerpoint/2010/main" val="335362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6</a:t>
            </a:fld>
            <a:endParaRPr lang="en-US" altLang="zh-CN"/>
          </a:p>
        </p:txBody>
      </p:sp>
      <p:sp>
        <p:nvSpPr>
          <p:cNvPr id="6148" name="Rectangle 4"/>
          <p:cNvSpPr>
            <a:spLocks noGrp="1" noChangeArrowheads="1"/>
          </p:cNvSpPr>
          <p:nvPr>
            <p:ph type="title"/>
          </p:nvPr>
        </p:nvSpPr>
        <p:spPr/>
        <p:txBody>
          <a:bodyPr/>
          <a:lstStyle/>
          <a:p>
            <a:pPr algn="l"/>
            <a:r>
              <a:rPr lang="en-US" altLang="zh-CN" dirty="0"/>
              <a:t> Pushing Flow:</a:t>
            </a:r>
          </a:p>
        </p:txBody>
      </p:sp>
      <p:sp>
        <p:nvSpPr>
          <p:cNvPr id="34" name="文字方塊 33"/>
          <p:cNvSpPr txBox="1"/>
          <p:nvPr/>
        </p:nvSpPr>
        <p:spPr>
          <a:xfrm>
            <a:off x="6626247" y="2536527"/>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35" name="橢圓 34"/>
          <p:cNvSpPr/>
          <p:nvPr/>
        </p:nvSpPr>
        <p:spPr bwMode="auto">
          <a:xfrm>
            <a:off x="1897088" y="261356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6" name="橢圓 35"/>
          <p:cNvSpPr/>
          <p:nvPr/>
        </p:nvSpPr>
        <p:spPr bwMode="auto">
          <a:xfrm>
            <a:off x="3802087" y="172867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7" name="橢圓 36"/>
          <p:cNvSpPr/>
          <p:nvPr/>
        </p:nvSpPr>
        <p:spPr bwMode="auto">
          <a:xfrm>
            <a:off x="3802087" y="362301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8" name="橢圓 37"/>
          <p:cNvSpPr/>
          <p:nvPr/>
        </p:nvSpPr>
        <p:spPr bwMode="auto">
          <a:xfrm>
            <a:off x="6145238" y="26037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39" name="直線接點 38"/>
          <p:cNvCxnSpPr>
            <a:stCxn id="35" idx="7"/>
            <a:endCxn id="36" idx="2"/>
          </p:cNvCxnSpPr>
          <p:nvPr/>
        </p:nvCxnSpPr>
        <p:spPr bwMode="auto">
          <a:xfrm flipV="1">
            <a:off x="2222292" y="1900201"/>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36" idx="6"/>
            <a:endCxn id="38" idx="1"/>
          </p:cNvCxnSpPr>
          <p:nvPr/>
        </p:nvCxnSpPr>
        <p:spPr bwMode="auto">
          <a:xfrm>
            <a:off x="4183087" y="1900201"/>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35" idx="5"/>
            <a:endCxn id="37" idx="2"/>
          </p:cNvCxnSpPr>
          <p:nvPr/>
        </p:nvCxnSpPr>
        <p:spPr bwMode="auto">
          <a:xfrm>
            <a:off x="2222292" y="2906371"/>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3802085" y="26037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43" name="直線接點 42"/>
          <p:cNvCxnSpPr>
            <a:stCxn id="42" idx="4"/>
            <a:endCxn id="37" idx="0"/>
          </p:cNvCxnSpPr>
          <p:nvPr/>
        </p:nvCxnSpPr>
        <p:spPr bwMode="auto">
          <a:xfrm>
            <a:off x="3992585" y="2946810"/>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6" idx="4"/>
            <a:endCxn id="42" idx="0"/>
          </p:cNvCxnSpPr>
          <p:nvPr/>
        </p:nvCxnSpPr>
        <p:spPr bwMode="auto">
          <a:xfrm flipH="1">
            <a:off x="3992585" y="2071725"/>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a:stCxn id="38" idx="2"/>
            <a:endCxn id="42" idx="6"/>
          </p:cNvCxnSpPr>
          <p:nvPr/>
        </p:nvCxnSpPr>
        <p:spPr bwMode="auto">
          <a:xfrm flipH="1">
            <a:off x="4183085" y="2775286"/>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38" idx="3"/>
            <a:endCxn id="37" idx="6"/>
          </p:cNvCxnSpPr>
          <p:nvPr/>
        </p:nvCxnSpPr>
        <p:spPr bwMode="auto">
          <a:xfrm flipH="1">
            <a:off x="4183087" y="2896572"/>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579228" y="2485145"/>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48" name="文字方塊 47"/>
          <p:cNvSpPr txBox="1"/>
          <p:nvPr/>
        </p:nvSpPr>
        <p:spPr>
          <a:xfrm>
            <a:off x="2614076" y="33234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49" name="文字方塊 48"/>
          <p:cNvSpPr txBox="1"/>
          <p:nvPr/>
        </p:nvSpPr>
        <p:spPr>
          <a:xfrm>
            <a:off x="2636784" y="1815435"/>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4092600" y="299819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1" name="文字方塊 50"/>
          <p:cNvSpPr txBox="1"/>
          <p:nvPr/>
        </p:nvSpPr>
        <p:spPr>
          <a:xfrm>
            <a:off x="4065833" y="2117405"/>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2" name="文字方塊 51"/>
          <p:cNvSpPr txBox="1"/>
          <p:nvPr/>
        </p:nvSpPr>
        <p:spPr>
          <a:xfrm>
            <a:off x="5192060" y="18313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3" name="文字方塊 52"/>
          <p:cNvSpPr txBox="1"/>
          <p:nvPr/>
        </p:nvSpPr>
        <p:spPr>
          <a:xfrm>
            <a:off x="4806971" y="2372929"/>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4" name="文字方塊 53"/>
          <p:cNvSpPr txBox="1"/>
          <p:nvPr/>
        </p:nvSpPr>
        <p:spPr>
          <a:xfrm>
            <a:off x="5146817" y="3287702"/>
            <a:ext cx="519113" cy="461665"/>
          </a:xfrm>
          <a:prstGeom prst="rect">
            <a:avLst/>
          </a:prstGeom>
          <a:noFill/>
        </p:spPr>
        <p:txBody>
          <a:bodyPr wrap="square" rtlCol="0">
            <a:spAutoFit/>
          </a:bodyPr>
          <a:lstStyle/>
          <a:p>
            <a:r>
              <a:rPr lang="en-US" altLang="zh-TW" sz="2400" dirty="0"/>
              <a:t>1</a:t>
            </a:r>
            <a:endParaRPr lang="zh-TW" altLang="en-US" sz="2400" dirty="0"/>
          </a:p>
        </p:txBody>
      </p:sp>
      <p:cxnSp>
        <p:nvCxnSpPr>
          <p:cNvPr id="32" name="直線接點 31"/>
          <p:cNvCxnSpPr>
            <a:stCxn id="35" idx="5"/>
            <a:endCxn id="37" idx="2"/>
          </p:cNvCxnSpPr>
          <p:nvPr/>
        </p:nvCxnSpPr>
        <p:spPr bwMode="auto">
          <a:xfrm>
            <a:off x="2222292" y="2906371"/>
            <a:ext cx="1579795" cy="88816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線接點 54"/>
          <p:cNvCxnSpPr>
            <a:stCxn id="37" idx="0"/>
            <a:endCxn id="42" idx="4"/>
          </p:cNvCxnSpPr>
          <p:nvPr/>
        </p:nvCxnSpPr>
        <p:spPr bwMode="auto">
          <a:xfrm flipH="1" flipV="1">
            <a:off x="3992585" y="2946810"/>
            <a:ext cx="2" cy="676206"/>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接點 55"/>
          <p:cNvCxnSpPr>
            <a:stCxn id="42" idx="0"/>
            <a:endCxn id="36" idx="4"/>
          </p:cNvCxnSpPr>
          <p:nvPr/>
        </p:nvCxnSpPr>
        <p:spPr bwMode="auto">
          <a:xfrm flipV="1">
            <a:off x="3992585" y="2071725"/>
            <a:ext cx="2" cy="532037"/>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接點 56"/>
          <p:cNvCxnSpPr>
            <a:stCxn id="36" idx="6"/>
            <a:endCxn id="38" idx="1"/>
          </p:cNvCxnSpPr>
          <p:nvPr/>
        </p:nvCxnSpPr>
        <p:spPr bwMode="auto">
          <a:xfrm>
            <a:off x="4183087" y="1900201"/>
            <a:ext cx="2017947" cy="75379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1065978" y="4581465"/>
            <a:ext cx="6572355" cy="1815882"/>
          </a:xfrm>
          <a:prstGeom prst="rect">
            <a:avLst/>
          </a:prstGeom>
          <a:noFill/>
        </p:spPr>
        <p:txBody>
          <a:bodyPr wrap="square" rtlCol="0">
            <a:spAutoFit/>
          </a:bodyPr>
          <a:lstStyle/>
          <a:p>
            <a:r>
              <a:rPr lang="en-US" altLang="zh-TW" sz="2800" dirty="0"/>
              <a:t>Greedy approach: push flow of value 5</a:t>
            </a:r>
          </a:p>
          <a:p>
            <a:pPr marL="457200" indent="-457200">
              <a:buFont typeface="Symbol" panose="05050102010706020507" pitchFamily="18" charset="2"/>
              <a:buChar char="Þ"/>
            </a:pPr>
            <a:r>
              <a:rPr lang="en-US" altLang="zh-TW" sz="2800" dirty="0"/>
              <a:t>Flow = 5</a:t>
            </a:r>
          </a:p>
          <a:p>
            <a:pPr marL="457200" indent="-457200">
              <a:buFont typeface="Symbol" panose="05050102010706020507" pitchFamily="18" charset="2"/>
              <a:buChar char="Þ"/>
            </a:pPr>
            <a:endParaRPr lang="en-US" altLang="zh-TW" sz="2800" dirty="0"/>
          </a:p>
          <a:p>
            <a:r>
              <a:rPr lang="en-US" altLang="zh-TW" sz="2800" dirty="0"/>
              <a:t>Can we push more?</a:t>
            </a:r>
            <a:endParaRPr lang="zh-TW" altLang="en-US" sz="2800" dirty="0"/>
          </a:p>
        </p:txBody>
      </p:sp>
    </p:spTree>
    <p:extLst>
      <p:ext uri="{BB962C8B-B14F-4D97-AF65-F5344CB8AC3E}">
        <p14:creationId xmlns:p14="http://schemas.microsoft.com/office/powerpoint/2010/main" val="80090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2"/>
          <p:cNvSpPr>
            <a:spLocks noGrp="1"/>
          </p:cNvSpPr>
          <p:nvPr>
            <p:ph type="dt" sz="half" idx="10"/>
          </p:nvPr>
        </p:nvSpPr>
        <p:spPr/>
        <p:txBody>
          <a:bodyPr/>
          <a:lstStyle/>
          <a:p>
            <a:r>
              <a:rPr lang="en-US" altLang="zh-TW"/>
              <a:t>Chapter 26</a:t>
            </a:r>
          </a:p>
        </p:txBody>
      </p:sp>
      <p:sp>
        <p:nvSpPr>
          <p:cNvPr id="6" name="投影片編號版面配置區 4"/>
          <p:cNvSpPr>
            <a:spLocks noGrp="1"/>
          </p:cNvSpPr>
          <p:nvPr>
            <p:ph type="sldNum" sz="quarter" idx="12"/>
          </p:nvPr>
        </p:nvSpPr>
        <p:spPr/>
        <p:txBody>
          <a:bodyPr/>
          <a:lstStyle/>
          <a:p>
            <a:r>
              <a:rPr lang="en-US" altLang="zh-TW"/>
              <a:t>P.</a:t>
            </a:r>
            <a:fld id="{9D8166FD-E933-4885-A686-88F18ED3EADD}" type="slidenum">
              <a:rPr lang="en-US" altLang="zh-TW"/>
              <a:pPr/>
              <a:t>60</a:t>
            </a:fld>
            <a:endParaRPr lang="en-US" altLang="zh-TW"/>
          </a:p>
        </p:txBody>
      </p:sp>
      <p:sp>
        <p:nvSpPr>
          <p:cNvPr id="54274" name="Rectangle 2"/>
          <p:cNvSpPr>
            <a:spLocks noGrp="1" noChangeArrowheads="1"/>
          </p:cNvSpPr>
          <p:nvPr>
            <p:ph type="title"/>
          </p:nvPr>
        </p:nvSpPr>
        <p:spPr>
          <a:xfrm>
            <a:off x="228600" y="274638"/>
            <a:ext cx="8506838" cy="411162"/>
          </a:xfrm>
        </p:spPr>
        <p:txBody>
          <a:bodyPr/>
          <a:lstStyle/>
          <a:p>
            <a:r>
              <a:rPr lang="en-US" altLang="zh-TW" sz="3600" dirty="0"/>
              <a:t>Finding a maximum bipartite matching</a:t>
            </a:r>
            <a:endParaRPr lang="zh-TW" altLang="en-US" sz="3600" dirty="0"/>
          </a:p>
        </p:txBody>
      </p:sp>
      <p:graphicFrame>
        <p:nvGraphicFramePr>
          <p:cNvPr id="54275" name="Object 3"/>
          <p:cNvGraphicFramePr>
            <a:graphicFrameLocks noChangeAspect="1"/>
          </p:cNvGraphicFramePr>
          <p:nvPr>
            <p:extLst/>
          </p:nvPr>
        </p:nvGraphicFramePr>
        <p:xfrm>
          <a:off x="304800" y="1123949"/>
          <a:ext cx="8097837" cy="5551488"/>
        </p:xfrm>
        <a:graphic>
          <a:graphicData uri="http://schemas.openxmlformats.org/presentationml/2006/ole">
            <mc:AlternateContent xmlns:mc="http://schemas.openxmlformats.org/markup-compatibility/2006">
              <mc:Choice xmlns:v="urn:schemas-microsoft-com:vml" Requires="v">
                <p:oleObj spid="_x0000_s6171" name="Document" r:id="rId3" imgW="8399358" imgH="5756558" progId="Word.Document.8">
                  <p:embed/>
                </p:oleObj>
              </mc:Choice>
              <mc:Fallback>
                <p:oleObj name="Document" r:id="rId3" imgW="8399358" imgH="5756558" progId="Word.Document.8">
                  <p:embed/>
                  <p:pic>
                    <p:nvPicPr>
                      <p:cNvPr id="0" name=""/>
                      <p:cNvPicPr>
                        <a:picLocks noChangeAspect="1" noChangeArrowheads="1"/>
                      </p:cNvPicPr>
                      <p:nvPr/>
                    </p:nvPicPr>
                    <p:blipFill>
                      <a:blip r:embed="rId4"/>
                      <a:srcRect/>
                      <a:stretch>
                        <a:fillRect/>
                      </a:stretch>
                    </p:blipFill>
                    <p:spPr bwMode="auto">
                      <a:xfrm>
                        <a:off x="304800" y="1123949"/>
                        <a:ext cx="8097837" cy="555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1693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r>
              <a:rPr lang="en-US" altLang="zh-TW"/>
              <a:t>Chapter 26</a:t>
            </a:r>
          </a:p>
        </p:txBody>
      </p:sp>
      <p:sp>
        <p:nvSpPr>
          <p:cNvPr id="6" name="投影片編號版面配置區 5"/>
          <p:cNvSpPr>
            <a:spLocks noGrp="1"/>
          </p:cNvSpPr>
          <p:nvPr>
            <p:ph type="sldNum" sz="quarter" idx="12"/>
          </p:nvPr>
        </p:nvSpPr>
        <p:spPr/>
        <p:txBody>
          <a:bodyPr/>
          <a:lstStyle/>
          <a:p>
            <a:r>
              <a:rPr lang="en-US" altLang="zh-TW"/>
              <a:t>P.</a:t>
            </a:r>
            <a:fld id="{F32033F3-8A65-4448-A428-8196E19B7BEB}" type="slidenum">
              <a:rPr lang="en-US" altLang="zh-TW"/>
              <a:pPr/>
              <a:t>61</a:t>
            </a:fld>
            <a:endParaRPr lang="en-US" altLang="zh-TW"/>
          </a:p>
        </p:txBody>
      </p:sp>
      <p:sp>
        <p:nvSpPr>
          <p:cNvPr id="79874" name="Rectangle 2"/>
          <p:cNvSpPr>
            <a:spLocks noGrp="1" noChangeArrowheads="1"/>
          </p:cNvSpPr>
          <p:nvPr>
            <p:ph type="title"/>
          </p:nvPr>
        </p:nvSpPr>
        <p:spPr>
          <a:xfrm>
            <a:off x="279872" y="347359"/>
            <a:ext cx="8566420" cy="752475"/>
          </a:xfrm>
        </p:spPr>
        <p:txBody>
          <a:bodyPr/>
          <a:lstStyle/>
          <a:p>
            <a:r>
              <a:rPr lang="en-US" altLang="zh-TW" sz="2800" dirty="0"/>
              <a:t>The flow network corresponding to a bipartite graph</a:t>
            </a:r>
          </a:p>
        </p:txBody>
      </p:sp>
      <p:pic>
        <p:nvPicPr>
          <p:cNvPr id="8" name="圖片 7"/>
          <p:cNvPicPr>
            <a:picLocks noChangeAspect="1"/>
          </p:cNvPicPr>
          <p:nvPr/>
        </p:nvPicPr>
        <p:blipFill>
          <a:blip r:embed="rId2"/>
          <a:stretch>
            <a:fillRect/>
          </a:stretch>
        </p:blipFill>
        <p:spPr>
          <a:xfrm>
            <a:off x="1070043" y="937176"/>
            <a:ext cx="7286725" cy="4468359"/>
          </a:xfrm>
          <a:prstGeom prst="rect">
            <a:avLst/>
          </a:prstGeom>
        </p:spPr>
      </p:pic>
      <p:sp>
        <p:nvSpPr>
          <p:cNvPr id="7" name="矩形 6"/>
          <p:cNvSpPr/>
          <p:nvPr/>
        </p:nvSpPr>
        <p:spPr>
          <a:xfrm>
            <a:off x="4953000" y="981959"/>
            <a:ext cx="2209800" cy="426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TW" altLang="en-US"/>
          </a:p>
        </p:txBody>
      </p:sp>
      <p:sp>
        <p:nvSpPr>
          <p:cNvPr id="9" name="矩形 8"/>
          <p:cNvSpPr/>
          <p:nvPr/>
        </p:nvSpPr>
        <p:spPr>
          <a:xfrm>
            <a:off x="472285" y="5450318"/>
            <a:ext cx="8142684" cy="923330"/>
          </a:xfrm>
          <a:prstGeom prst="rect">
            <a:avLst/>
          </a:prstGeom>
          <a:noFill/>
          <a:ln w="31750">
            <a:solidFill>
              <a:srgbClr val="CC9900"/>
            </a:solidFill>
          </a:ln>
        </p:spPr>
        <p:txBody>
          <a:bodyPr wrap="square">
            <a:spAutoFit/>
          </a:bodyPr>
          <a:lstStyle/>
          <a:p>
            <a:r>
              <a:rPr lang="en-US" altLang="zh-TW" dirty="0">
                <a:latin typeface="Times New Roman" panose="02020603050405020304" pitchFamily="18" charset="0"/>
                <a:cs typeface="Times New Roman" panose="02020603050405020304" pitchFamily="18" charset="0"/>
              </a:rPr>
              <a:t>(c)The </a:t>
            </a:r>
            <a:r>
              <a:rPr lang="en-US" altLang="zh-TW" b="1" dirty="0">
                <a:solidFill>
                  <a:srgbClr val="0000FF"/>
                </a:solidFill>
                <a:latin typeface="Times New Roman" panose="02020603050405020304" pitchFamily="18" charset="0"/>
                <a:cs typeface="Times New Roman" panose="02020603050405020304" pitchFamily="18" charset="0"/>
              </a:rPr>
              <a:t>corresponding flow network G’ </a:t>
            </a:r>
            <a:r>
              <a:rPr lang="en-US" altLang="zh-TW" dirty="0">
                <a:latin typeface="Times New Roman" panose="02020603050405020304" pitchFamily="18" charset="0"/>
                <a:cs typeface="Times New Roman" panose="02020603050405020304" pitchFamily="18" charset="0"/>
              </a:rPr>
              <a:t>with a </a:t>
            </a:r>
            <a:r>
              <a:rPr lang="en-US" altLang="zh-TW" b="1" dirty="0">
                <a:solidFill>
                  <a:srgbClr val="0000FF"/>
                </a:solidFill>
                <a:latin typeface="Times New Roman" panose="02020603050405020304" pitchFamily="18" charset="0"/>
                <a:cs typeface="Times New Roman" panose="02020603050405020304" pitchFamily="18" charset="0"/>
              </a:rPr>
              <a:t>maximum flow </a:t>
            </a:r>
            <a:r>
              <a:rPr lang="en-US" altLang="zh-TW" dirty="0">
                <a:latin typeface="Times New Roman" panose="02020603050405020304" pitchFamily="18" charset="0"/>
                <a:cs typeface="Times New Roman" panose="02020603050405020304" pitchFamily="18" charset="0"/>
              </a:rPr>
              <a:t>shown. Each edge has </a:t>
            </a:r>
            <a:r>
              <a:rPr lang="en-US" altLang="zh-TW" b="1" dirty="0">
                <a:solidFill>
                  <a:srgbClr val="0000FF"/>
                </a:solidFill>
                <a:latin typeface="Times New Roman" panose="02020603050405020304" pitchFamily="18" charset="0"/>
                <a:cs typeface="Times New Roman" panose="02020603050405020304" pitchFamily="18" charset="0"/>
              </a:rPr>
              <a:t>unit capacity</a:t>
            </a:r>
            <a:r>
              <a:rPr lang="en-US" altLang="zh-TW" dirty="0">
                <a:latin typeface="Times New Roman" panose="02020603050405020304" pitchFamily="18" charset="0"/>
                <a:cs typeface="Times New Roman" panose="02020603050405020304" pitchFamily="18" charset="0"/>
              </a:rPr>
              <a:t>. </a:t>
            </a:r>
            <a:r>
              <a:rPr lang="en-US" altLang="zh-TW" dirty="0">
                <a:solidFill>
                  <a:srgbClr val="0000FF"/>
                </a:solidFill>
                <a:latin typeface="Times New Roman" panose="02020603050405020304" pitchFamily="18" charset="0"/>
                <a:cs typeface="Times New Roman" panose="02020603050405020304" pitchFamily="18" charset="0"/>
              </a:rPr>
              <a:t>Shaded edges have a flow of 1, and all other edges carry no flow</a:t>
            </a:r>
            <a:r>
              <a:rPr lang="en-US" altLang="zh-TW" dirty="0">
                <a:latin typeface="Times New Roman" panose="02020603050405020304" pitchFamily="18" charset="0"/>
                <a:cs typeface="Times New Roman" panose="02020603050405020304" pitchFamily="18" charset="0"/>
              </a:rPr>
              <a:t>. The shaded edges from L to R correspond to those in the maximum matching from (b).</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525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r>
              <a:rPr lang="en-US" altLang="zh-TW"/>
              <a:t>Chapter 26</a:t>
            </a:r>
          </a:p>
        </p:txBody>
      </p:sp>
      <p:sp>
        <p:nvSpPr>
          <p:cNvPr id="6" name="投影片編號版面配置區 5"/>
          <p:cNvSpPr>
            <a:spLocks noGrp="1"/>
          </p:cNvSpPr>
          <p:nvPr>
            <p:ph type="sldNum" sz="quarter" idx="12"/>
          </p:nvPr>
        </p:nvSpPr>
        <p:spPr/>
        <p:txBody>
          <a:bodyPr/>
          <a:lstStyle/>
          <a:p>
            <a:r>
              <a:rPr lang="en-US" altLang="zh-TW"/>
              <a:t>P.</a:t>
            </a:r>
            <a:fld id="{F32033F3-8A65-4448-A428-8196E19B7BEB}" type="slidenum">
              <a:rPr lang="en-US" altLang="zh-TW"/>
              <a:pPr/>
              <a:t>62</a:t>
            </a:fld>
            <a:endParaRPr lang="en-US" altLang="zh-TW"/>
          </a:p>
        </p:txBody>
      </p:sp>
      <p:sp>
        <p:nvSpPr>
          <p:cNvPr id="79874" name="Rectangle 2"/>
          <p:cNvSpPr>
            <a:spLocks noGrp="1" noChangeArrowheads="1"/>
          </p:cNvSpPr>
          <p:nvPr>
            <p:ph type="title"/>
          </p:nvPr>
        </p:nvSpPr>
        <p:spPr>
          <a:xfrm>
            <a:off x="279872" y="347359"/>
            <a:ext cx="8566420" cy="752475"/>
          </a:xfrm>
        </p:spPr>
        <p:txBody>
          <a:bodyPr/>
          <a:lstStyle/>
          <a:p>
            <a:r>
              <a:rPr lang="en-US" altLang="zh-TW" sz="3600" dirty="0"/>
              <a:t>Maximum Flow and Minimum Cut</a:t>
            </a:r>
          </a:p>
        </p:txBody>
      </p:sp>
      <p:sp>
        <p:nvSpPr>
          <p:cNvPr id="10" name="內容版面配置區 2">
            <a:extLst>
              <a:ext uri="{FF2B5EF4-FFF2-40B4-BE49-F238E27FC236}">
                <a16:creationId xmlns:a16="http://schemas.microsoft.com/office/drawing/2014/main" id="{56903364-53FD-451F-A41A-431E1A67BC9B}"/>
              </a:ext>
            </a:extLst>
          </p:cNvPr>
          <p:cNvSpPr>
            <a:spLocks noGrp="1"/>
          </p:cNvSpPr>
          <p:nvPr>
            <p:ph idx="1"/>
          </p:nvPr>
        </p:nvSpPr>
        <p:spPr>
          <a:xfrm>
            <a:off x="228600" y="1143000"/>
            <a:ext cx="8617692" cy="4525963"/>
          </a:xfrm>
        </p:spPr>
        <p:txBody>
          <a:bodyPr/>
          <a:lstStyle/>
          <a:p>
            <a:r>
              <a:rPr lang="en-US" altLang="zh-TW" dirty="0"/>
              <a:t>Max flow and min cut</a:t>
            </a:r>
          </a:p>
          <a:p>
            <a:pPr lvl="1"/>
            <a:r>
              <a:rPr lang="en-US" altLang="zh-TW" dirty="0"/>
              <a:t>Two very rich algorithmic problems. </a:t>
            </a:r>
          </a:p>
          <a:p>
            <a:pPr lvl="1"/>
            <a:r>
              <a:rPr lang="en-US" altLang="zh-TW" dirty="0"/>
              <a:t>Cornerstone problems in combinatorial optimization. </a:t>
            </a:r>
          </a:p>
          <a:p>
            <a:pPr lvl="1"/>
            <a:r>
              <a:rPr lang="en-US" altLang="zh-TW" dirty="0"/>
              <a:t>Beautiful mathematical duality</a:t>
            </a:r>
            <a:endParaRPr lang="zh-TW" altLang="en-US" b="1" dirty="0">
              <a:latin typeface="Times New Roman" panose="02020603050405020304" pitchFamily="18" charset="0"/>
              <a:cs typeface="Times New Roman" panose="02020603050405020304" pitchFamily="18" charset="0"/>
            </a:endParaRPr>
          </a:p>
          <a:p>
            <a:r>
              <a:rPr lang="en-US" altLang="zh-TW" dirty="0"/>
              <a:t>Nontrivial applications / reductions.</a:t>
            </a:r>
          </a:p>
          <a:p>
            <a:pPr lvl="1"/>
            <a:r>
              <a:rPr lang="en-US" altLang="zh-TW" sz="1800" dirty="0"/>
              <a:t>Network connectivity.  </a:t>
            </a:r>
          </a:p>
          <a:p>
            <a:pPr lvl="1"/>
            <a:r>
              <a:rPr lang="en-US" altLang="zh-TW" sz="1800" dirty="0"/>
              <a:t>Bipartite matching.</a:t>
            </a:r>
          </a:p>
          <a:p>
            <a:pPr lvl="1"/>
            <a:r>
              <a:rPr lang="en-US" altLang="zh-TW" sz="1800" dirty="0"/>
              <a:t>Data mining.</a:t>
            </a:r>
          </a:p>
          <a:p>
            <a:pPr lvl="1"/>
            <a:r>
              <a:rPr lang="en-US" altLang="zh-TW" sz="1800" dirty="0"/>
              <a:t>Open-pit mining.</a:t>
            </a:r>
          </a:p>
          <a:p>
            <a:pPr lvl="1"/>
            <a:r>
              <a:rPr lang="en-US" altLang="zh-TW" sz="1800" dirty="0"/>
              <a:t>Airline scheduling. </a:t>
            </a:r>
          </a:p>
          <a:p>
            <a:pPr lvl="1"/>
            <a:r>
              <a:rPr lang="en-US" altLang="zh-TW" sz="1800" dirty="0"/>
              <a:t>Image processing.</a:t>
            </a:r>
          </a:p>
          <a:p>
            <a:pPr lvl="1"/>
            <a:r>
              <a:rPr lang="en-US" altLang="zh-TW" sz="1800" dirty="0"/>
              <a:t>Project selection. </a:t>
            </a:r>
          </a:p>
          <a:p>
            <a:pPr lvl="1"/>
            <a:r>
              <a:rPr lang="en-US" altLang="zh-TW" sz="1800" dirty="0"/>
              <a:t>Baseball elimination.</a:t>
            </a:r>
          </a:p>
        </p:txBody>
      </p:sp>
      <p:sp>
        <p:nvSpPr>
          <p:cNvPr id="11" name="內容版面配置區 2">
            <a:extLst>
              <a:ext uri="{FF2B5EF4-FFF2-40B4-BE49-F238E27FC236}">
                <a16:creationId xmlns:a16="http://schemas.microsoft.com/office/drawing/2014/main" id="{A979E6E4-4748-404D-AAA4-BF9C93F47F2F}"/>
              </a:ext>
            </a:extLst>
          </p:cNvPr>
          <p:cNvSpPr txBox="1">
            <a:spLocks/>
          </p:cNvSpPr>
          <p:nvPr/>
        </p:nvSpPr>
        <p:spPr bwMode="auto">
          <a:xfrm>
            <a:off x="3546741" y="3612170"/>
            <a:ext cx="3857359" cy="203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TW" sz="1800" dirty="0"/>
              <a:t>Network reliability. </a:t>
            </a:r>
          </a:p>
          <a:p>
            <a:pPr lvl="1"/>
            <a:r>
              <a:rPr lang="en-US" altLang="zh-TW" sz="1800" dirty="0"/>
              <a:t>Security of statistical data.</a:t>
            </a:r>
          </a:p>
          <a:p>
            <a:pPr lvl="1"/>
            <a:r>
              <a:rPr lang="en-US" altLang="zh-TW" sz="1800" dirty="0"/>
              <a:t>Distributed computing.</a:t>
            </a:r>
          </a:p>
          <a:p>
            <a:pPr lvl="1"/>
            <a:r>
              <a:rPr lang="en-US" altLang="zh-TW" sz="1800" dirty="0"/>
              <a:t>Egalitarian stable matching. </a:t>
            </a:r>
          </a:p>
          <a:p>
            <a:pPr lvl="1"/>
            <a:r>
              <a:rPr lang="en-US" altLang="zh-TW" sz="1800" dirty="0"/>
              <a:t>Distributed computing. </a:t>
            </a:r>
          </a:p>
          <a:p>
            <a:pPr lvl="1"/>
            <a:r>
              <a:rPr lang="en-US" altLang="zh-TW" sz="1800" dirty="0"/>
              <a:t>Many more . . .</a:t>
            </a:r>
          </a:p>
        </p:txBody>
      </p:sp>
    </p:spTree>
    <p:extLst>
      <p:ext uri="{BB962C8B-B14F-4D97-AF65-F5344CB8AC3E}">
        <p14:creationId xmlns:p14="http://schemas.microsoft.com/office/powerpoint/2010/main" val="295088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Practice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63</a:t>
            </a:fld>
            <a:endParaRPr lang="en-US" altLang="zh-TW"/>
          </a:p>
        </p:txBody>
      </p:sp>
      <p:pic>
        <p:nvPicPr>
          <p:cNvPr id="10" name="圖片 9"/>
          <p:cNvPicPr>
            <a:picLocks noChangeAspect="1"/>
          </p:cNvPicPr>
          <p:nvPr/>
        </p:nvPicPr>
        <p:blipFill>
          <a:blip r:embed="rId3"/>
          <a:stretch>
            <a:fillRect/>
          </a:stretch>
        </p:blipFill>
        <p:spPr>
          <a:xfrm>
            <a:off x="112157" y="959952"/>
            <a:ext cx="9031843" cy="1726257"/>
          </a:xfrm>
          <a:prstGeom prst="rect">
            <a:avLst/>
          </a:prstGeom>
        </p:spPr>
      </p:pic>
      <p:pic>
        <p:nvPicPr>
          <p:cNvPr id="9" name="圖片 8"/>
          <p:cNvPicPr>
            <a:picLocks noChangeAspect="1"/>
          </p:cNvPicPr>
          <p:nvPr/>
        </p:nvPicPr>
        <p:blipFill>
          <a:blip r:embed="rId4"/>
          <a:stretch>
            <a:fillRect/>
          </a:stretch>
        </p:blipFill>
        <p:spPr>
          <a:xfrm>
            <a:off x="6553200" y="2438400"/>
            <a:ext cx="2286000" cy="2383825"/>
          </a:xfrm>
          <a:prstGeom prst="rect">
            <a:avLst/>
          </a:prstGeom>
        </p:spPr>
      </p:pic>
    </p:spTree>
    <p:extLst>
      <p:ext uri="{BB962C8B-B14F-4D97-AF65-F5344CB8AC3E}">
        <p14:creationId xmlns:p14="http://schemas.microsoft.com/office/powerpoint/2010/main" val="3596288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Practice </a:t>
            </a:r>
            <a:endParaRPr lang="zh-TW" altLang="en-US" sz="3600" dirty="0"/>
          </a:p>
        </p:txBody>
      </p:sp>
      <p:sp>
        <p:nvSpPr>
          <p:cNvPr id="4" name="日期版面配置區 3"/>
          <p:cNvSpPr>
            <a:spLocks noGrp="1"/>
          </p:cNvSpPr>
          <p:nvPr>
            <p:ph type="dt" sz="half" idx="10"/>
          </p:nvPr>
        </p:nvSpPr>
        <p:spPr/>
        <p:txBody>
          <a:bodyPr/>
          <a:lstStyle/>
          <a:p>
            <a:pPr>
              <a:defRPr/>
            </a:pPr>
            <a:fld id="{533A763F-BB10-4E07-BEA8-7A03BE7C2050}" type="datetime1">
              <a:rPr lang="zh-TW" altLang="en-US" smtClean="0"/>
              <a:t>2021/5/21</a:t>
            </a:fld>
            <a:endParaRPr lang="en-US" altLang="zh-TW"/>
          </a:p>
        </p:txBody>
      </p:sp>
      <p:sp>
        <p:nvSpPr>
          <p:cNvPr id="5" name="投影片編號版面配置區 4"/>
          <p:cNvSpPr>
            <a:spLocks noGrp="1"/>
          </p:cNvSpPr>
          <p:nvPr>
            <p:ph type="sldNum" sz="quarter" idx="12"/>
          </p:nvPr>
        </p:nvSpPr>
        <p:spPr/>
        <p:txBody>
          <a:bodyPr/>
          <a:lstStyle/>
          <a:p>
            <a:pPr>
              <a:defRPr/>
            </a:pPr>
            <a:fld id="{D083F206-85C7-417E-81A3-EC06151064A8}" type="slidenum">
              <a:rPr lang="zh-TW" altLang="en-US" smtClean="0"/>
              <a:pPr>
                <a:defRPr/>
              </a:pPr>
              <a:t>64</a:t>
            </a:fld>
            <a:endParaRPr lang="en-US" altLang="zh-TW"/>
          </a:p>
        </p:txBody>
      </p:sp>
      <p:sp>
        <p:nvSpPr>
          <p:cNvPr id="6" name="矩形 5">
            <a:extLst>
              <a:ext uri="{FF2B5EF4-FFF2-40B4-BE49-F238E27FC236}">
                <a16:creationId xmlns:a16="http://schemas.microsoft.com/office/drawing/2014/main" id="{2EB83E3B-E8F0-4BC4-9A2C-27EE32938B2C}"/>
              </a:ext>
            </a:extLst>
          </p:cNvPr>
          <p:cNvSpPr/>
          <p:nvPr/>
        </p:nvSpPr>
        <p:spPr>
          <a:xfrm>
            <a:off x="285750" y="1030288"/>
            <a:ext cx="8572500" cy="646331"/>
          </a:xfrm>
          <a:prstGeom prst="rect">
            <a:avLst/>
          </a:prstGeom>
        </p:spPr>
        <p:txBody>
          <a:bodyPr wrap="square">
            <a:spAutoFit/>
          </a:bodyPr>
          <a:lstStyle/>
          <a:p>
            <a:r>
              <a:rPr lang="zh-TW" altLang="en-US" dirty="0"/>
              <a:t>Run the Ford-Fulkerson algorithm on the flow network in the following figure and show the residual network after each flow augmentation.</a:t>
            </a:r>
          </a:p>
        </p:txBody>
      </p:sp>
      <p:pic>
        <p:nvPicPr>
          <p:cNvPr id="7" name="圖片 6">
            <a:extLst>
              <a:ext uri="{FF2B5EF4-FFF2-40B4-BE49-F238E27FC236}">
                <a16:creationId xmlns:a16="http://schemas.microsoft.com/office/drawing/2014/main" id="{ADE73C31-601F-4727-BD78-EF79C173EAE8}"/>
              </a:ext>
            </a:extLst>
          </p:cNvPr>
          <p:cNvPicPr>
            <a:picLocks noChangeAspect="1"/>
          </p:cNvPicPr>
          <p:nvPr/>
        </p:nvPicPr>
        <p:blipFill>
          <a:blip r:embed="rId3"/>
          <a:stretch>
            <a:fillRect/>
          </a:stretch>
        </p:blipFill>
        <p:spPr>
          <a:xfrm>
            <a:off x="1736521" y="2203231"/>
            <a:ext cx="5309925" cy="2451537"/>
          </a:xfrm>
          <a:prstGeom prst="rect">
            <a:avLst/>
          </a:prstGeom>
        </p:spPr>
      </p:pic>
    </p:spTree>
    <p:extLst>
      <p:ext uri="{BB962C8B-B14F-4D97-AF65-F5344CB8AC3E}">
        <p14:creationId xmlns:p14="http://schemas.microsoft.com/office/powerpoint/2010/main" val="369731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7</a:t>
            </a:fld>
            <a:endParaRPr lang="en-US" altLang="zh-CN"/>
          </a:p>
        </p:txBody>
      </p:sp>
      <p:sp>
        <p:nvSpPr>
          <p:cNvPr id="6148" name="Rectangle 4"/>
          <p:cNvSpPr>
            <a:spLocks noGrp="1" noChangeArrowheads="1"/>
          </p:cNvSpPr>
          <p:nvPr>
            <p:ph type="title"/>
          </p:nvPr>
        </p:nvSpPr>
        <p:spPr/>
        <p:txBody>
          <a:bodyPr/>
          <a:lstStyle/>
          <a:p>
            <a:r>
              <a:rPr lang="en-US" altLang="zh-CN" dirty="0"/>
              <a:t> Pushing Flow(</a:t>
            </a:r>
            <a:r>
              <a:rPr lang="en-US" altLang="zh-TW" dirty="0"/>
              <a:t>Undo flow</a:t>
            </a:r>
            <a:r>
              <a:rPr lang="en-US" altLang="zh-CN" dirty="0"/>
              <a:t>):</a:t>
            </a:r>
          </a:p>
        </p:txBody>
      </p:sp>
      <p:sp>
        <p:nvSpPr>
          <p:cNvPr id="34" name="文字方塊 33"/>
          <p:cNvSpPr txBox="1"/>
          <p:nvPr/>
        </p:nvSpPr>
        <p:spPr>
          <a:xfrm>
            <a:off x="6626247" y="2536527"/>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35" name="橢圓 34"/>
          <p:cNvSpPr/>
          <p:nvPr/>
        </p:nvSpPr>
        <p:spPr bwMode="auto">
          <a:xfrm>
            <a:off x="1897088" y="2613561"/>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6" name="橢圓 35"/>
          <p:cNvSpPr/>
          <p:nvPr/>
        </p:nvSpPr>
        <p:spPr bwMode="auto">
          <a:xfrm>
            <a:off x="3802087" y="172867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7" name="橢圓 36"/>
          <p:cNvSpPr/>
          <p:nvPr/>
        </p:nvSpPr>
        <p:spPr bwMode="auto">
          <a:xfrm>
            <a:off x="3802087" y="3623016"/>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8" name="橢圓 37"/>
          <p:cNvSpPr/>
          <p:nvPr/>
        </p:nvSpPr>
        <p:spPr bwMode="auto">
          <a:xfrm>
            <a:off x="6145238" y="26037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39" name="直線接點 38"/>
          <p:cNvCxnSpPr>
            <a:stCxn id="35" idx="7"/>
            <a:endCxn id="36" idx="2"/>
          </p:cNvCxnSpPr>
          <p:nvPr/>
        </p:nvCxnSpPr>
        <p:spPr bwMode="auto">
          <a:xfrm flipV="1">
            <a:off x="2222292" y="1900201"/>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36" idx="6"/>
            <a:endCxn id="38" idx="1"/>
          </p:cNvCxnSpPr>
          <p:nvPr/>
        </p:nvCxnSpPr>
        <p:spPr bwMode="auto">
          <a:xfrm>
            <a:off x="4183087" y="1900201"/>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35" idx="5"/>
            <a:endCxn id="37" idx="2"/>
          </p:cNvCxnSpPr>
          <p:nvPr/>
        </p:nvCxnSpPr>
        <p:spPr bwMode="auto">
          <a:xfrm>
            <a:off x="2222292" y="2906371"/>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3802085" y="260376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43" name="直線接點 42"/>
          <p:cNvCxnSpPr>
            <a:stCxn id="42" idx="4"/>
            <a:endCxn id="37" idx="0"/>
          </p:cNvCxnSpPr>
          <p:nvPr/>
        </p:nvCxnSpPr>
        <p:spPr bwMode="auto">
          <a:xfrm>
            <a:off x="3992585" y="2946810"/>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6" idx="4"/>
            <a:endCxn id="42" idx="0"/>
          </p:cNvCxnSpPr>
          <p:nvPr/>
        </p:nvCxnSpPr>
        <p:spPr bwMode="auto">
          <a:xfrm flipH="1">
            <a:off x="3992585" y="2071725"/>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a:stCxn id="38" idx="2"/>
            <a:endCxn id="42" idx="6"/>
          </p:cNvCxnSpPr>
          <p:nvPr/>
        </p:nvCxnSpPr>
        <p:spPr bwMode="auto">
          <a:xfrm flipH="1">
            <a:off x="4183085" y="2775286"/>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38" idx="3"/>
            <a:endCxn id="37" idx="6"/>
          </p:cNvCxnSpPr>
          <p:nvPr/>
        </p:nvCxnSpPr>
        <p:spPr bwMode="auto">
          <a:xfrm flipH="1">
            <a:off x="4183087" y="2896572"/>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579228" y="2485145"/>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48" name="文字方塊 47"/>
          <p:cNvSpPr txBox="1"/>
          <p:nvPr/>
        </p:nvSpPr>
        <p:spPr>
          <a:xfrm>
            <a:off x="2614076" y="33234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49" name="文字方塊 48"/>
          <p:cNvSpPr txBox="1"/>
          <p:nvPr/>
        </p:nvSpPr>
        <p:spPr>
          <a:xfrm>
            <a:off x="2636784" y="1815435"/>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4092600" y="299819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1" name="文字方塊 50"/>
          <p:cNvSpPr txBox="1"/>
          <p:nvPr/>
        </p:nvSpPr>
        <p:spPr>
          <a:xfrm>
            <a:off x="4065833" y="2117405"/>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2" name="文字方塊 51"/>
          <p:cNvSpPr txBox="1"/>
          <p:nvPr/>
        </p:nvSpPr>
        <p:spPr>
          <a:xfrm>
            <a:off x="5192060" y="183136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3" name="文字方塊 52"/>
          <p:cNvSpPr txBox="1"/>
          <p:nvPr/>
        </p:nvSpPr>
        <p:spPr>
          <a:xfrm>
            <a:off x="4806971" y="2372929"/>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4" name="文字方塊 53"/>
          <p:cNvSpPr txBox="1"/>
          <p:nvPr/>
        </p:nvSpPr>
        <p:spPr>
          <a:xfrm>
            <a:off x="5146817" y="3287702"/>
            <a:ext cx="519113" cy="461665"/>
          </a:xfrm>
          <a:prstGeom prst="rect">
            <a:avLst/>
          </a:prstGeom>
          <a:noFill/>
        </p:spPr>
        <p:txBody>
          <a:bodyPr wrap="square" rtlCol="0">
            <a:spAutoFit/>
          </a:bodyPr>
          <a:lstStyle/>
          <a:p>
            <a:r>
              <a:rPr lang="en-US" altLang="zh-TW" sz="2400" dirty="0"/>
              <a:t>1</a:t>
            </a:r>
            <a:endParaRPr lang="zh-TW" altLang="en-US" sz="2400" dirty="0"/>
          </a:p>
        </p:txBody>
      </p:sp>
      <p:cxnSp>
        <p:nvCxnSpPr>
          <p:cNvPr id="32" name="直線接點 31"/>
          <p:cNvCxnSpPr>
            <a:stCxn id="35" idx="5"/>
            <a:endCxn id="37" idx="2"/>
          </p:cNvCxnSpPr>
          <p:nvPr/>
        </p:nvCxnSpPr>
        <p:spPr bwMode="auto">
          <a:xfrm>
            <a:off x="2222292" y="2906371"/>
            <a:ext cx="1579795" cy="88816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線接點 54"/>
          <p:cNvCxnSpPr>
            <a:stCxn id="37" idx="0"/>
            <a:endCxn id="42" idx="4"/>
          </p:cNvCxnSpPr>
          <p:nvPr/>
        </p:nvCxnSpPr>
        <p:spPr bwMode="auto">
          <a:xfrm flipH="1" flipV="1">
            <a:off x="3992585" y="2946810"/>
            <a:ext cx="2" cy="676206"/>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接點 55"/>
          <p:cNvCxnSpPr>
            <a:stCxn id="42" idx="0"/>
            <a:endCxn id="36" idx="4"/>
          </p:cNvCxnSpPr>
          <p:nvPr/>
        </p:nvCxnSpPr>
        <p:spPr bwMode="auto">
          <a:xfrm flipV="1">
            <a:off x="3992585" y="2071725"/>
            <a:ext cx="2" cy="532037"/>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接點 56"/>
          <p:cNvCxnSpPr>
            <a:stCxn id="36" idx="6"/>
            <a:endCxn id="38" idx="1"/>
          </p:cNvCxnSpPr>
          <p:nvPr/>
        </p:nvCxnSpPr>
        <p:spPr bwMode="auto">
          <a:xfrm>
            <a:off x="4183087" y="1900201"/>
            <a:ext cx="2017947" cy="75379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2497107" y="4459707"/>
            <a:ext cx="6572355" cy="1815882"/>
          </a:xfrm>
          <a:prstGeom prst="rect">
            <a:avLst/>
          </a:prstGeom>
          <a:noFill/>
        </p:spPr>
        <p:txBody>
          <a:bodyPr wrap="square" rtlCol="0">
            <a:spAutoFit/>
          </a:bodyPr>
          <a:lstStyle/>
          <a:p>
            <a:r>
              <a:rPr lang="en-US" altLang="zh-TW" sz="2800" dirty="0"/>
              <a:t>Push flow of value </a:t>
            </a:r>
            <a:r>
              <a:rPr lang="en-US" altLang="zh-TW" sz="2800" dirty="0">
                <a:solidFill>
                  <a:srgbClr val="FF0000"/>
                </a:solidFill>
              </a:rPr>
              <a:t>5</a:t>
            </a:r>
          </a:p>
          <a:p>
            <a:r>
              <a:rPr lang="en-US" altLang="zh-TW" sz="2800" dirty="0"/>
              <a:t>Push flow of value </a:t>
            </a:r>
            <a:r>
              <a:rPr lang="en-US" altLang="zh-TW" sz="2800" dirty="0">
                <a:solidFill>
                  <a:srgbClr val="7030A0"/>
                </a:solidFill>
              </a:rPr>
              <a:t>1</a:t>
            </a:r>
          </a:p>
          <a:p>
            <a:pPr marL="457200" indent="-457200">
              <a:buFont typeface="Symbol" panose="05050102010706020507" pitchFamily="18" charset="2"/>
              <a:buChar char="Þ"/>
            </a:pPr>
            <a:r>
              <a:rPr lang="en-US" altLang="zh-TW" sz="2800" dirty="0"/>
              <a:t>Flow =6</a:t>
            </a:r>
          </a:p>
          <a:p>
            <a:endParaRPr lang="en-US" altLang="zh-TW" sz="2800" dirty="0"/>
          </a:p>
        </p:txBody>
      </p:sp>
      <p:cxnSp>
        <p:nvCxnSpPr>
          <p:cNvPr id="30" name="直線接點 29"/>
          <p:cNvCxnSpPr>
            <a:stCxn id="35" idx="7"/>
            <a:endCxn id="36" idx="2"/>
          </p:cNvCxnSpPr>
          <p:nvPr/>
        </p:nvCxnSpPr>
        <p:spPr bwMode="auto">
          <a:xfrm flipV="1">
            <a:off x="2222292" y="1900201"/>
            <a:ext cx="1579795" cy="763598"/>
          </a:xfrm>
          <a:prstGeom prst="line">
            <a:avLst/>
          </a:prstGeom>
          <a:solidFill>
            <a:schemeClr val="accent1"/>
          </a:solidFill>
          <a:ln w="25400" cap="flat" cmpd="sng" algn="ctr">
            <a:solidFill>
              <a:srgbClr val="7030A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flipH="1">
            <a:off x="4030685" y="2071725"/>
            <a:ext cx="2" cy="532037"/>
          </a:xfrm>
          <a:prstGeom prst="line">
            <a:avLst/>
          </a:prstGeom>
          <a:solidFill>
            <a:schemeClr val="accent1"/>
          </a:solidFill>
          <a:ln w="25400" cap="flat" cmpd="sng" algn="ctr">
            <a:solidFill>
              <a:srgbClr val="7030A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接點 59"/>
          <p:cNvCxnSpPr>
            <a:stCxn id="42" idx="6"/>
            <a:endCxn id="38" idx="2"/>
          </p:cNvCxnSpPr>
          <p:nvPr/>
        </p:nvCxnSpPr>
        <p:spPr bwMode="auto">
          <a:xfrm>
            <a:off x="4183085" y="2775286"/>
            <a:ext cx="1962153" cy="0"/>
          </a:xfrm>
          <a:prstGeom prst="line">
            <a:avLst/>
          </a:prstGeom>
          <a:solidFill>
            <a:schemeClr val="accent1"/>
          </a:solidFill>
          <a:ln w="25400" cap="flat" cmpd="sng" algn="ctr">
            <a:solidFill>
              <a:srgbClr val="7030A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36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8</a:t>
            </a:fld>
            <a:endParaRPr lang="en-US" altLang="zh-CN"/>
          </a:p>
        </p:txBody>
      </p:sp>
      <p:sp>
        <p:nvSpPr>
          <p:cNvPr id="6148" name="Rectangle 4"/>
          <p:cNvSpPr>
            <a:spLocks noGrp="1" noChangeArrowheads="1"/>
          </p:cNvSpPr>
          <p:nvPr>
            <p:ph type="title"/>
          </p:nvPr>
        </p:nvSpPr>
        <p:spPr/>
        <p:txBody>
          <a:bodyPr/>
          <a:lstStyle/>
          <a:p>
            <a:r>
              <a:rPr lang="en-US" altLang="zh-TW" dirty="0"/>
              <a:t>Maximum Flow Problem</a:t>
            </a:r>
          </a:p>
        </p:txBody>
      </p:sp>
      <p:sp>
        <p:nvSpPr>
          <p:cNvPr id="34" name="文字方塊 33"/>
          <p:cNvSpPr txBox="1"/>
          <p:nvPr/>
        </p:nvSpPr>
        <p:spPr>
          <a:xfrm>
            <a:off x="7008543" y="1969174"/>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35" name="橢圓 34"/>
          <p:cNvSpPr/>
          <p:nvPr/>
        </p:nvSpPr>
        <p:spPr bwMode="auto">
          <a:xfrm>
            <a:off x="2279384" y="2046208"/>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6" name="橢圓 35"/>
          <p:cNvSpPr/>
          <p:nvPr/>
        </p:nvSpPr>
        <p:spPr bwMode="auto">
          <a:xfrm>
            <a:off x="4184383" y="1161324"/>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7" name="橢圓 36"/>
          <p:cNvSpPr/>
          <p:nvPr/>
        </p:nvSpPr>
        <p:spPr bwMode="auto">
          <a:xfrm>
            <a:off x="4184383" y="3055663"/>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8" name="橢圓 37"/>
          <p:cNvSpPr/>
          <p:nvPr/>
        </p:nvSpPr>
        <p:spPr bwMode="auto">
          <a:xfrm>
            <a:off x="6527534" y="2036409"/>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39" name="直線接點 38"/>
          <p:cNvCxnSpPr>
            <a:stCxn id="35" idx="7"/>
            <a:endCxn id="36" idx="2"/>
          </p:cNvCxnSpPr>
          <p:nvPr/>
        </p:nvCxnSpPr>
        <p:spPr bwMode="auto">
          <a:xfrm flipV="1">
            <a:off x="2604588" y="1332848"/>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a:stCxn id="36" idx="6"/>
            <a:endCxn id="38" idx="1"/>
          </p:cNvCxnSpPr>
          <p:nvPr/>
        </p:nvCxnSpPr>
        <p:spPr bwMode="auto">
          <a:xfrm>
            <a:off x="4565383" y="1332848"/>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35" idx="5"/>
            <a:endCxn id="37" idx="2"/>
          </p:cNvCxnSpPr>
          <p:nvPr/>
        </p:nvCxnSpPr>
        <p:spPr bwMode="auto">
          <a:xfrm>
            <a:off x="2604588" y="2339018"/>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4184381" y="2036409"/>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43" name="直線接點 42"/>
          <p:cNvCxnSpPr>
            <a:stCxn id="42" idx="4"/>
            <a:endCxn id="37" idx="0"/>
          </p:cNvCxnSpPr>
          <p:nvPr/>
        </p:nvCxnSpPr>
        <p:spPr bwMode="auto">
          <a:xfrm>
            <a:off x="4374881" y="2379457"/>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6" idx="4"/>
            <a:endCxn id="42" idx="0"/>
          </p:cNvCxnSpPr>
          <p:nvPr/>
        </p:nvCxnSpPr>
        <p:spPr bwMode="auto">
          <a:xfrm flipH="1">
            <a:off x="4374881" y="1504372"/>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a:stCxn id="38" idx="2"/>
            <a:endCxn id="42" idx="6"/>
          </p:cNvCxnSpPr>
          <p:nvPr/>
        </p:nvCxnSpPr>
        <p:spPr bwMode="auto">
          <a:xfrm flipH="1">
            <a:off x="4565381" y="2207933"/>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38" idx="3"/>
            <a:endCxn id="37" idx="6"/>
          </p:cNvCxnSpPr>
          <p:nvPr/>
        </p:nvCxnSpPr>
        <p:spPr bwMode="auto">
          <a:xfrm flipH="1">
            <a:off x="4565383" y="2329219"/>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961524" y="1917792"/>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48" name="文字方塊 47"/>
          <p:cNvSpPr txBox="1"/>
          <p:nvPr/>
        </p:nvSpPr>
        <p:spPr>
          <a:xfrm>
            <a:off x="2996372" y="2756109"/>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49" name="文字方塊 48"/>
          <p:cNvSpPr txBox="1"/>
          <p:nvPr/>
        </p:nvSpPr>
        <p:spPr>
          <a:xfrm>
            <a:off x="3019080" y="1248082"/>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4474896" y="2430839"/>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1" name="文字方塊 50"/>
          <p:cNvSpPr txBox="1"/>
          <p:nvPr/>
        </p:nvSpPr>
        <p:spPr>
          <a:xfrm>
            <a:off x="4448129" y="1550052"/>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2" name="文字方塊 51"/>
          <p:cNvSpPr txBox="1"/>
          <p:nvPr/>
        </p:nvSpPr>
        <p:spPr>
          <a:xfrm>
            <a:off x="5574356" y="1264009"/>
            <a:ext cx="519113" cy="461665"/>
          </a:xfrm>
          <a:prstGeom prst="rect">
            <a:avLst/>
          </a:prstGeom>
          <a:noFill/>
        </p:spPr>
        <p:txBody>
          <a:bodyPr wrap="square" rtlCol="0">
            <a:spAutoFit/>
          </a:bodyPr>
          <a:lstStyle/>
          <a:p>
            <a:r>
              <a:rPr lang="en-US" altLang="zh-TW" sz="2400" dirty="0"/>
              <a:t>5</a:t>
            </a:r>
            <a:endParaRPr lang="zh-TW" altLang="en-US" sz="2400" dirty="0"/>
          </a:p>
        </p:txBody>
      </p:sp>
      <p:sp>
        <p:nvSpPr>
          <p:cNvPr id="53" name="文字方塊 52"/>
          <p:cNvSpPr txBox="1"/>
          <p:nvPr/>
        </p:nvSpPr>
        <p:spPr>
          <a:xfrm>
            <a:off x="5189267" y="1805576"/>
            <a:ext cx="519113" cy="461665"/>
          </a:xfrm>
          <a:prstGeom prst="rect">
            <a:avLst/>
          </a:prstGeom>
          <a:noFill/>
        </p:spPr>
        <p:txBody>
          <a:bodyPr wrap="square" rtlCol="0">
            <a:spAutoFit/>
          </a:bodyPr>
          <a:lstStyle/>
          <a:p>
            <a:r>
              <a:rPr lang="en-US" altLang="zh-TW" sz="2400" dirty="0"/>
              <a:t>1</a:t>
            </a:r>
            <a:endParaRPr lang="zh-TW" altLang="en-US" sz="2400" dirty="0"/>
          </a:p>
        </p:txBody>
      </p:sp>
      <p:sp>
        <p:nvSpPr>
          <p:cNvPr id="54" name="文字方塊 53"/>
          <p:cNvSpPr txBox="1"/>
          <p:nvPr/>
        </p:nvSpPr>
        <p:spPr>
          <a:xfrm>
            <a:off x="5529113" y="2720349"/>
            <a:ext cx="519113" cy="461665"/>
          </a:xfrm>
          <a:prstGeom prst="rect">
            <a:avLst/>
          </a:prstGeom>
          <a:noFill/>
        </p:spPr>
        <p:txBody>
          <a:bodyPr wrap="square" rtlCol="0">
            <a:spAutoFit/>
          </a:bodyPr>
          <a:lstStyle/>
          <a:p>
            <a:r>
              <a:rPr lang="en-US" altLang="zh-TW" sz="2400" dirty="0"/>
              <a:t>1</a:t>
            </a:r>
            <a:endParaRPr lang="zh-TW" altLang="en-US" sz="2400" dirty="0"/>
          </a:p>
        </p:txBody>
      </p:sp>
      <p:cxnSp>
        <p:nvCxnSpPr>
          <p:cNvPr id="32" name="直線接點 31"/>
          <p:cNvCxnSpPr>
            <a:stCxn id="35" idx="5"/>
            <a:endCxn id="37" idx="2"/>
          </p:cNvCxnSpPr>
          <p:nvPr/>
        </p:nvCxnSpPr>
        <p:spPr bwMode="auto">
          <a:xfrm>
            <a:off x="2604588" y="2339018"/>
            <a:ext cx="1579795" cy="88816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線接點 54"/>
          <p:cNvCxnSpPr>
            <a:stCxn id="37" idx="0"/>
            <a:endCxn id="42" idx="4"/>
          </p:cNvCxnSpPr>
          <p:nvPr/>
        </p:nvCxnSpPr>
        <p:spPr bwMode="auto">
          <a:xfrm flipH="1" flipV="1">
            <a:off x="4374881" y="2379457"/>
            <a:ext cx="2" cy="676206"/>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接點 55"/>
          <p:cNvCxnSpPr>
            <a:stCxn id="42" idx="0"/>
            <a:endCxn id="36" idx="4"/>
          </p:cNvCxnSpPr>
          <p:nvPr/>
        </p:nvCxnSpPr>
        <p:spPr bwMode="auto">
          <a:xfrm flipV="1">
            <a:off x="4374881" y="1504372"/>
            <a:ext cx="2" cy="532037"/>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接點 56"/>
          <p:cNvCxnSpPr>
            <a:stCxn id="36" idx="6"/>
            <a:endCxn id="38" idx="1"/>
          </p:cNvCxnSpPr>
          <p:nvPr/>
        </p:nvCxnSpPr>
        <p:spPr bwMode="auto">
          <a:xfrm>
            <a:off x="4565383" y="1332848"/>
            <a:ext cx="2017947" cy="75379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9" name="向下箭號 6148"/>
          <p:cNvSpPr/>
          <p:nvPr/>
        </p:nvSpPr>
        <p:spPr bwMode="auto">
          <a:xfrm>
            <a:off x="4035290" y="3607148"/>
            <a:ext cx="679181" cy="279400"/>
          </a:xfrm>
          <a:prstGeom prst="downArrow">
            <a:avLst/>
          </a:prstGeom>
          <a:solidFill>
            <a:schemeClr val="bg1"/>
          </a:solidFill>
          <a:ln w="317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99" name="文字方塊 98"/>
          <p:cNvSpPr txBox="1"/>
          <p:nvPr/>
        </p:nvSpPr>
        <p:spPr>
          <a:xfrm>
            <a:off x="7008543" y="4906478"/>
            <a:ext cx="1323975" cy="461665"/>
          </a:xfrm>
          <a:prstGeom prst="rect">
            <a:avLst/>
          </a:prstGeom>
          <a:noFill/>
        </p:spPr>
        <p:txBody>
          <a:bodyPr wrap="square" rtlCol="0">
            <a:spAutoFit/>
          </a:bodyPr>
          <a:lstStyle/>
          <a:p>
            <a:r>
              <a:rPr lang="en-US" altLang="zh-TW" sz="2400" dirty="0">
                <a:solidFill>
                  <a:srgbClr val="0070C0"/>
                </a:solidFill>
              </a:rPr>
              <a:t>Sink</a:t>
            </a:r>
            <a:endParaRPr lang="zh-TW" altLang="en-US" sz="2400" dirty="0">
              <a:solidFill>
                <a:srgbClr val="0070C0"/>
              </a:solidFill>
            </a:endParaRPr>
          </a:p>
        </p:txBody>
      </p:sp>
      <p:sp>
        <p:nvSpPr>
          <p:cNvPr id="100" name="橢圓 99"/>
          <p:cNvSpPr/>
          <p:nvPr/>
        </p:nvSpPr>
        <p:spPr bwMode="auto">
          <a:xfrm>
            <a:off x="2279384" y="4983512"/>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01" name="橢圓 100"/>
          <p:cNvSpPr/>
          <p:nvPr/>
        </p:nvSpPr>
        <p:spPr bwMode="auto">
          <a:xfrm>
            <a:off x="4184383" y="4098628"/>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02" name="橢圓 101"/>
          <p:cNvSpPr/>
          <p:nvPr/>
        </p:nvSpPr>
        <p:spPr bwMode="auto">
          <a:xfrm>
            <a:off x="4184383" y="5992967"/>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03" name="橢圓 102"/>
          <p:cNvSpPr/>
          <p:nvPr/>
        </p:nvSpPr>
        <p:spPr bwMode="auto">
          <a:xfrm>
            <a:off x="6527534" y="4973713"/>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104" name="直線接點 103"/>
          <p:cNvCxnSpPr>
            <a:stCxn id="100" idx="7"/>
            <a:endCxn id="101" idx="2"/>
          </p:cNvCxnSpPr>
          <p:nvPr/>
        </p:nvCxnSpPr>
        <p:spPr bwMode="auto">
          <a:xfrm flipV="1">
            <a:off x="2604588" y="4270152"/>
            <a:ext cx="1579795" cy="763598"/>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線接點 104"/>
          <p:cNvCxnSpPr>
            <a:stCxn id="101" idx="6"/>
            <a:endCxn id="103" idx="1"/>
          </p:cNvCxnSpPr>
          <p:nvPr/>
        </p:nvCxnSpPr>
        <p:spPr bwMode="auto">
          <a:xfrm>
            <a:off x="4565383" y="4270152"/>
            <a:ext cx="2017947" cy="75379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直線接點 105"/>
          <p:cNvCxnSpPr>
            <a:stCxn id="100" idx="5"/>
            <a:endCxn id="102" idx="2"/>
          </p:cNvCxnSpPr>
          <p:nvPr/>
        </p:nvCxnSpPr>
        <p:spPr bwMode="auto">
          <a:xfrm>
            <a:off x="2604588" y="5276322"/>
            <a:ext cx="1579795" cy="888169"/>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橢圓 106"/>
          <p:cNvSpPr/>
          <p:nvPr/>
        </p:nvSpPr>
        <p:spPr bwMode="auto">
          <a:xfrm>
            <a:off x="4184381" y="4973713"/>
            <a:ext cx="381000" cy="343048"/>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cxnSp>
        <p:nvCxnSpPr>
          <p:cNvPr id="108" name="直線接點 107"/>
          <p:cNvCxnSpPr>
            <a:stCxn id="107" idx="4"/>
            <a:endCxn id="102" idx="0"/>
          </p:cNvCxnSpPr>
          <p:nvPr/>
        </p:nvCxnSpPr>
        <p:spPr bwMode="auto">
          <a:xfrm>
            <a:off x="4374881" y="5316761"/>
            <a:ext cx="2" cy="676206"/>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直線接點 108"/>
          <p:cNvCxnSpPr>
            <a:stCxn id="101" idx="4"/>
            <a:endCxn id="107" idx="0"/>
          </p:cNvCxnSpPr>
          <p:nvPr/>
        </p:nvCxnSpPr>
        <p:spPr bwMode="auto">
          <a:xfrm flipH="1">
            <a:off x="4374881" y="4441676"/>
            <a:ext cx="2" cy="532037"/>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線接點 109"/>
          <p:cNvCxnSpPr>
            <a:stCxn id="103" idx="2"/>
            <a:endCxn id="107" idx="6"/>
          </p:cNvCxnSpPr>
          <p:nvPr/>
        </p:nvCxnSpPr>
        <p:spPr bwMode="auto">
          <a:xfrm flipH="1">
            <a:off x="4565381" y="5145237"/>
            <a:ext cx="1962153" cy="0"/>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線接點 110"/>
          <p:cNvCxnSpPr>
            <a:stCxn id="103" idx="3"/>
            <a:endCxn id="102" idx="6"/>
          </p:cNvCxnSpPr>
          <p:nvPr/>
        </p:nvCxnSpPr>
        <p:spPr bwMode="auto">
          <a:xfrm flipH="1">
            <a:off x="4565383" y="5266523"/>
            <a:ext cx="2017947" cy="897968"/>
          </a:xfrm>
          <a:prstGeom prst="line">
            <a:avLst/>
          </a:prstGeom>
          <a:solidFill>
            <a:schemeClr val="accent1"/>
          </a:solidFill>
          <a:ln w="9525"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文字方塊 111"/>
          <p:cNvSpPr txBox="1"/>
          <p:nvPr/>
        </p:nvSpPr>
        <p:spPr>
          <a:xfrm>
            <a:off x="961524" y="4855096"/>
            <a:ext cx="1323975" cy="461665"/>
          </a:xfrm>
          <a:prstGeom prst="rect">
            <a:avLst/>
          </a:prstGeom>
          <a:noFill/>
        </p:spPr>
        <p:txBody>
          <a:bodyPr wrap="square" rtlCol="0">
            <a:spAutoFit/>
          </a:bodyPr>
          <a:lstStyle/>
          <a:p>
            <a:r>
              <a:rPr lang="en-US" altLang="zh-TW" sz="2400" dirty="0">
                <a:solidFill>
                  <a:srgbClr val="0070C0"/>
                </a:solidFill>
              </a:rPr>
              <a:t>Source</a:t>
            </a:r>
            <a:endParaRPr lang="zh-TW" altLang="en-US" sz="2400" dirty="0">
              <a:solidFill>
                <a:srgbClr val="0070C0"/>
              </a:solidFill>
            </a:endParaRPr>
          </a:p>
        </p:txBody>
      </p:sp>
      <p:sp>
        <p:nvSpPr>
          <p:cNvPr id="113" name="文字方塊 112"/>
          <p:cNvSpPr txBox="1"/>
          <p:nvPr/>
        </p:nvSpPr>
        <p:spPr>
          <a:xfrm>
            <a:off x="2675456" y="5654864"/>
            <a:ext cx="879536" cy="461665"/>
          </a:xfrm>
          <a:prstGeom prst="rect">
            <a:avLst/>
          </a:prstGeom>
          <a:noFill/>
        </p:spPr>
        <p:txBody>
          <a:bodyPr wrap="square" rtlCol="0">
            <a:spAutoFit/>
          </a:bodyPr>
          <a:lstStyle/>
          <a:p>
            <a:r>
              <a:rPr lang="en-US" altLang="zh-TW" sz="2400" dirty="0"/>
              <a:t>5/5</a:t>
            </a:r>
            <a:endParaRPr lang="zh-TW" altLang="en-US" sz="2400" dirty="0"/>
          </a:p>
        </p:txBody>
      </p:sp>
      <p:sp>
        <p:nvSpPr>
          <p:cNvPr id="114" name="文字方塊 113"/>
          <p:cNvSpPr txBox="1"/>
          <p:nvPr/>
        </p:nvSpPr>
        <p:spPr>
          <a:xfrm>
            <a:off x="2883749" y="4185386"/>
            <a:ext cx="930588" cy="461665"/>
          </a:xfrm>
          <a:prstGeom prst="rect">
            <a:avLst/>
          </a:prstGeom>
          <a:noFill/>
        </p:spPr>
        <p:txBody>
          <a:bodyPr wrap="square" rtlCol="0">
            <a:spAutoFit/>
          </a:bodyPr>
          <a:lstStyle/>
          <a:p>
            <a:r>
              <a:rPr lang="en-US" altLang="zh-TW" sz="2400" dirty="0"/>
              <a:t>0/1</a:t>
            </a:r>
            <a:endParaRPr lang="zh-TW" altLang="en-US" sz="2400" dirty="0"/>
          </a:p>
        </p:txBody>
      </p:sp>
      <p:sp>
        <p:nvSpPr>
          <p:cNvPr id="115" name="文字方塊 114"/>
          <p:cNvSpPr txBox="1"/>
          <p:nvPr/>
        </p:nvSpPr>
        <p:spPr>
          <a:xfrm>
            <a:off x="4474896" y="5368143"/>
            <a:ext cx="1099460" cy="461665"/>
          </a:xfrm>
          <a:prstGeom prst="rect">
            <a:avLst/>
          </a:prstGeom>
          <a:noFill/>
        </p:spPr>
        <p:txBody>
          <a:bodyPr wrap="square" rtlCol="0">
            <a:spAutoFit/>
          </a:bodyPr>
          <a:lstStyle/>
          <a:p>
            <a:r>
              <a:rPr lang="en-US" altLang="zh-TW" sz="2400" dirty="0"/>
              <a:t>5/5</a:t>
            </a:r>
            <a:endParaRPr lang="zh-TW" altLang="en-US" sz="2400" dirty="0"/>
          </a:p>
        </p:txBody>
      </p:sp>
      <p:sp>
        <p:nvSpPr>
          <p:cNvPr id="116" name="文字方塊 115"/>
          <p:cNvSpPr txBox="1"/>
          <p:nvPr/>
        </p:nvSpPr>
        <p:spPr>
          <a:xfrm>
            <a:off x="4435167" y="4513383"/>
            <a:ext cx="808952" cy="461665"/>
          </a:xfrm>
          <a:prstGeom prst="rect">
            <a:avLst/>
          </a:prstGeom>
          <a:noFill/>
        </p:spPr>
        <p:txBody>
          <a:bodyPr wrap="square" rtlCol="0">
            <a:spAutoFit/>
          </a:bodyPr>
          <a:lstStyle/>
          <a:p>
            <a:r>
              <a:rPr lang="en-US" altLang="zh-TW" sz="2400" dirty="0"/>
              <a:t>5/5</a:t>
            </a:r>
            <a:endParaRPr lang="zh-TW" altLang="en-US" sz="2400" dirty="0"/>
          </a:p>
        </p:txBody>
      </p:sp>
      <p:sp>
        <p:nvSpPr>
          <p:cNvPr id="117" name="文字方塊 116"/>
          <p:cNvSpPr txBox="1"/>
          <p:nvPr/>
        </p:nvSpPr>
        <p:spPr>
          <a:xfrm>
            <a:off x="5574356" y="4201313"/>
            <a:ext cx="953176" cy="461665"/>
          </a:xfrm>
          <a:prstGeom prst="rect">
            <a:avLst/>
          </a:prstGeom>
          <a:noFill/>
        </p:spPr>
        <p:txBody>
          <a:bodyPr wrap="square" rtlCol="0">
            <a:spAutoFit/>
          </a:bodyPr>
          <a:lstStyle/>
          <a:p>
            <a:r>
              <a:rPr lang="en-US" altLang="zh-TW" sz="2400" dirty="0"/>
              <a:t>5/5</a:t>
            </a:r>
            <a:endParaRPr lang="zh-TW" altLang="en-US" sz="2400" dirty="0"/>
          </a:p>
        </p:txBody>
      </p:sp>
      <p:sp>
        <p:nvSpPr>
          <p:cNvPr id="118" name="文字方塊 117"/>
          <p:cNvSpPr txBox="1"/>
          <p:nvPr/>
        </p:nvSpPr>
        <p:spPr>
          <a:xfrm>
            <a:off x="5189267" y="4742880"/>
            <a:ext cx="900111" cy="461665"/>
          </a:xfrm>
          <a:prstGeom prst="rect">
            <a:avLst/>
          </a:prstGeom>
          <a:noFill/>
        </p:spPr>
        <p:txBody>
          <a:bodyPr wrap="square" rtlCol="0">
            <a:spAutoFit/>
          </a:bodyPr>
          <a:lstStyle/>
          <a:p>
            <a:r>
              <a:rPr lang="en-US" altLang="zh-TW" sz="2400" dirty="0"/>
              <a:t>0/1</a:t>
            </a:r>
            <a:endParaRPr lang="zh-TW" altLang="en-US" sz="2400" dirty="0"/>
          </a:p>
        </p:txBody>
      </p:sp>
      <p:sp>
        <p:nvSpPr>
          <p:cNvPr id="119" name="文字方塊 118"/>
          <p:cNvSpPr txBox="1"/>
          <p:nvPr/>
        </p:nvSpPr>
        <p:spPr>
          <a:xfrm>
            <a:off x="5529113" y="5657653"/>
            <a:ext cx="858987" cy="461665"/>
          </a:xfrm>
          <a:prstGeom prst="rect">
            <a:avLst/>
          </a:prstGeom>
          <a:noFill/>
        </p:spPr>
        <p:txBody>
          <a:bodyPr wrap="square" rtlCol="0">
            <a:spAutoFit/>
          </a:bodyPr>
          <a:lstStyle/>
          <a:p>
            <a:r>
              <a:rPr lang="en-US" altLang="zh-TW" sz="2400" dirty="0"/>
              <a:t>0/1</a:t>
            </a:r>
            <a:endParaRPr lang="zh-TW" altLang="en-US" sz="2400" dirty="0"/>
          </a:p>
        </p:txBody>
      </p:sp>
      <p:cxnSp>
        <p:nvCxnSpPr>
          <p:cNvPr id="120" name="直線接點 119"/>
          <p:cNvCxnSpPr>
            <a:stCxn id="100" idx="5"/>
            <a:endCxn id="102" idx="2"/>
          </p:cNvCxnSpPr>
          <p:nvPr/>
        </p:nvCxnSpPr>
        <p:spPr bwMode="auto">
          <a:xfrm>
            <a:off x="2604588" y="5276322"/>
            <a:ext cx="1579795" cy="88816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接點 120"/>
          <p:cNvCxnSpPr>
            <a:stCxn id="102" idx="0"/>
            <a:endCxn id="107" idx="4"/>
          </p:cNvCxnSpPr>
          <p:nvPr/>
        </p:nvCxnSpPr>
        <p:spPr bwMode="auto">
          <a:xfrm flipH="1" flipV="1">
            <a:off x="4374881" y="5316761"/>
            <a:ext cx="2" cy="676206"/>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接點 121"/>
          <p:cNvCxnSpPr>
            <a:stCxn id="107" idx="0"/>
            <a:endCxn id="101" idx="4"/>
          </p:cNvCxnSpPr>
          <p:nvPr/>
        </p:nvCxnSpPr>
        <p:spPr bwMode="auto">
          <a:xfrm flipV="1">
            <a:off x="4374881" y="4441676"/>
            <a:ext cx="2" cy="532037"/>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接點 122"/>
          <p:cNvCxnSpPr>
            <a:stCxn id="101" idx="6"/>
            <a:endCxn id="103" idx="1"/>
          </p:cNvCxnSpPr>
          <p:nvPr/>
        </p:nvCxnSpPr>
        <p:spPr bwMode="auto">
          <a:xfrm>
            <a:off x="4565383" y="4270152"/>
            <a:ext cx="2017947" cy="753799"/>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1" name="直線單箭頭接點 6150"/>
          <p:cNvCxnSpPr/>
          <p:nvPr/>
        </p:nvCxnSpPr>
        <p:spPr bwMode="auto">
          <a:xfrm flipH="1">
            <a:off x="6140722" y="3947269"/>
            <a:ext cx="386810" cy="310995"/>
          </a:xfrm>
          <a:prstGeom prst="straightConnector1">
            <a:avLst/>
          </a:prstGeom>
          <a:solidFill>
            <a:schemeClr val="accent1"/>
          </a:solidFill>
          <a:ln w="254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153" name="文字方塊 6152"/>
              <p:cNvSpPr txBox="1"/>
              <p:nvPr/>
            </p:nvSpPr>
            <p:spPr>
              <a:xfrm>
                <a:off x="6140722" y="3383422"/>
                <a:ext cx="23709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dirty="0" smtClean="0">
                          <a:latin typeface="Cambria Math" panose="02040503050406030204" pitchFamily="18" charset="0"/>
                        </a:rPr>
                        <m:t>𝑓</m:t>
                      </m:r>
                      <m:r>
                        <a:rPr lang="en-US" altLang="zh-TW" sz="2400" i="1" dirty="0" smtClean="0">
                          <a:latin typeface="Cambria Math" panose="02040503050406030204" pitchFamily="18" charset="0"/>
                        </a:rPr>
                        <m:t>(</m:t>
                      </m:r>
                      <m:r>
                        <a:rPr lang="en-US" altLang="zh-TW" sz="2400" i="1" dirty="0" err="1" smtClean="0">
                          <a:latin typeface="Cambria Math" panose="02040503050406030204" pitchFamily="18" charset="0"/>
                        </a:rPr>
                        <m:t>𝑢</m:t>
                      </m:r>
                      <m:r>
                        <a:rPr lang="en-US" altLang="zh-TW" sz="2400" i="1" dirty="0" err="1" smtClean="0">
                          <a:latin typeface="Cambria Math" panose="02040503050406030204" pitchFamily="18" charset="0"/>
                        </a:rPr>
                        <m:t>,</m:t>
                      </m:r>
                      <m:r>
                        <a:rPr lang="en-US" altLang="zh-TW" sz="2400" i="1" dirty="0" err="1" smtClean="0">
                          <a:latin typeface="Cambria Math" panose="02040503050406030204" pitchFamily="18" charset="0"/>
                        </a:rPr>
                        <m:t>𝑣</m:t>
                      </m:r>
                      <m:r>
                        <a:rPr lang="en-US" altLang="zh-TW" sz="2400" i="1" dirty="0" smtClean="0">
                          <a:latin typeface="Cambria Math" panose="02040503050406030204" pitchFamily="18" charset="0"/>
                        </a:rPr>
                        <m:t>)/ </m:t>
                      </m:r>
                      <m:r>
                        <a:rPr lang="en-US" altLang="zh-TW" sz="2400" b="0" i="1" dirty="0" smtClean="0">
                          <a:latin typeface="Cambria Math" panose="02040503050406030204" pitchFamily="18" charset="0"/>
                        </a:rPr>
                        <m:t>𝑐</m:t>
                      </m:r>
                      <m:r>
                        <a:rPr lang="en-US" altLang="zh-TW" sz="2400" i="1" dirty="0">
                          <a:latin typeface="Cambria Math" panose="02040503050406030204" pitchFamily="18" charset="0"/>
                        </a:rPr>
                        <m:t>(</m:t>
                      </m:r>
                      <m:r>
                        <a:rPr lang="en-US" altLang="zh-TW" sz="2400" i="1" dirty="0" err="1">
                          <a:latin typeface="Cambria Math" panose="02040503050406030204" pitchFamily="18" charset="0"/>
                        </a:rPr>
                        <m:t>𝑢</m:t>
                      </m:r>
                      <m:r>
                        <a:rPr lang="en-US" altLang="zh-TW" sz="2400" i="1" dirty="0" err="1">
                          <a:latin typeface="Cambria Math" panose="02040503050406030204" pitchFamily="18" charset="0"/>
                        </a:rPr>
                        <m:t>,</m:t>
                      </m:r>
                      <m:r>
                        <a:rPr lang="en-US" altLang="zh-TW" sz="2400" i="1" dirty="0" err="1">
                          <a:latin typeface="Cambria Math" panose="02040503050406030204" pitchFamily="18" charset="0"/>
                        </a:rPr>
                        <m:t>𝑣</m:t>
                      </m:r>
                      <m:r>
                        <a:rPr lang="en-US" altLang="zh-TW" sz="2400" i="1" dirty="0">
                          <a:latin typeface="Cambria Math" panose="02040503050406030204" pitchFamily="18" charset="0"/>
                        </a:rPr>
                        <m:t>)</m:t>
                      </m:r>
                    </m:oMath>
                  </m:oMathPara>
                </a14:m>
                <a:endParaRPr lang="zh-TW" altLang="en-US" sz="2400" dirty="0"/>
              </a:p>
            </p:txBody>
          </p:sp>
        </mc:Choice>
        <mc:Fallback xmlns="">
          <p:sp>
            <p:nvSpPr>
              <p:cNvPr id="6153" name="文字方塊 6152"/>
              <p:cNvSpPr txBox="1">
                <a:spLocks noRot="1" noChangeAspect="1" noMove="1" noResize="1" noEditPoints="1" noAdjustHandles="1" noChangeArrowheads="1" noChangeShapeType="1" noTextEdit="1"/>
              </p:cNvSpPr>
              <p:nvPr/>
            </p:nvSpPr>
            <p:spPr>
              <a:xfrm>
                <a:off x="6140722" y="3383422"/>
                <a:ext cx="2370980" cy="461665"/>
              </a:xfrm>
              <a:prstGeom prst="rect">
                <a:avLst/>
              </a:prstGeom>
              <a:blipFill rotWithShape="0">
                <a:blip r:embed="rId2"/>
                <a:stretch>
                  <a:fillRect b="-19737"/>
                </a:stretch>
              </a:blipFill>
            </p:spPr>
            <p:txBody>
              <a:bodyPr/>
              <a:lstStyle/>
              <a:p>
                <a:r>
                  <a:rPr lang="zh-TW" altLang="en-US">
                    <a:noFill/>
                  </a:rPr>
                  <a:t> </a:t>
                </a:r>
              </a:p>
            </p:txBody>
          </p:sp>
        </mc:Fallback>
      </mc:AlternateContent>
      <p:sp>
        <p:nvSpPr>
          <p:cNvPr id="6154" name="矩形 6153"/>
          <p:cNvSpPr/>
          <p:nvPr/>
        </p:nvSpPr>
        <p:spPr>
          <a:xfrm>
            <a:off x="4232517" y="4081612"/>
            <a:ext cx="312906" cy="369332"/>
          </a:xfrm>
          <a:prstGeom prst="rect">
            <a:avLst/>
          </a:prstGeom>
        </p:spPr>
        <p:txBody>
          <a:bodyPr wrap="none">
            <a:spAutoFit/>
          </a:bodyPr>
          <a:lstStyle/>
          <a:p>
            <a:r>
              <a:rPr lang="en-US" altLang="zh-TW" dirty="0"/>
              <a:t>u</a:t>
            </a:r>
            <a:endParaRPr lang="zh-TW" altLang="en-US" dirty="0"/>
          </a:p>
        </p:txBody>
      </p:sp>
      <p:sp>
        <p:nvSpPr>
          <p:cNvPr id="133" name="矩形 132"/>
          <p:cNvSpPr/>
          <p:nvPr/>
        </p:nvSpPr>
        <p:spPr>
          <a:xfrm>
            <a:off x="6562546" y="4946197"/>
            <a:ext cx="300082" cy="369332"/>
          </a:xfrm>
          <a:prstGeom prst="rect">
            <a:avLst/>
          </a:prstGeom>
        </p:spPr>
        <p:txBody>
          <a:bodyPr wrap="none">
            <a:spAutoFit/>
          </a:bodyPr>
          <a:lstStyle/>
          <a:p>
            <a:r>
              <a:rPr lang="en-US" altLang="zh-TW" dirty="0"/>
              <a:t>v</a:t>
            </a:r>
            <a:endParaRPr lang="zh-TW" altLang="en-US" dirty="0"/>
          </a:p>
        </p:txBody>
      </p:sp>
      <mc:AlternateContent xmlns:mc="http://schemas.openxmlformats.org/markup-compatibility/2006" xmlns:a14="http://schemas.microsoft.com/office/drawing/2010/main">
        <mc:Choice Requires="a14">
          <p:sp>
            <p:nvSpPr>
              <p:cNvPr id="6155" name="矩形 6154"/>
              <p:cNvSpPr/>
              <p:nvPr/>
            </p:nvSpPr>
            <p:spPr>
              <a:xfrm>
                <a:off x="136496" y="3477500"/>
                <a:ext cx="3265894" cy="707886"/>
              </a:xfrm>
              <a:prstGeom prst="rect">
                <a:avLst/>
              </a:prstGeom>
            </p:spPr>
            <p:txBody>
              <a:bodyPr wrap="none">
                <a:spAutoFit/>
              </a:bodyPr>
              <a:lstStyle/>
              <a:p>
                <a14:m>
                  <m:oMath xmlns:m="http://schemas.openxmlformats.org/officeDocument/2006/math">
                    <m:r>
                      <a:rPr lang="en-US" altLang="zh-TW" sz="2000" i="1" dirty="0" smtClean="0">
                        <a:latin typeface="Cambria Math" panose="02040503050406030204" pitchFamily="18" charset="0"/>
                      </a:rPr>
                      <m:t>𝑓</m:t>
                    </m:r>
                    <m:d>
                      <m:dPr>
                        <m:ctrlPr>
                          <a:rPr lang="en-US" altLang="zh-TW" sz="2000" i="1" dirty="0" smtClean="0">
                            <a:latin typeface="Cambria Math" panose="02040503050406030204" pitchFamily="18" charset="0"/>
                          </a:rPr>
                        </m:ctrlPr>
                      </m:dPr>
                      <m:e>
                        <m:r>
                          <a:rPr lang="en-US" altLang="zh-TW" sz="2000" i="1" dirty="0" err="1">
                            <a:latin typeface="Cambria Math" panose="02040503050406030204" pitchFamily="18" charset="0"/>
                          </a:rPr>
                          <m:t>𝑢</m:t>
                        </m:r>
                        <m:r>
                          <a:rPr lang="en-US" altLang="zh-TW" sz="2000" i="1" dirty="0" err="1">
                            <a:latin typeface="Cambria Math" panose="02040503050406030204" pitchFamily="18" charset="0"/>
                          </a:rPr>
                          <m:t>,</m:t>
                        </m:r>
                        <m:r>
                          <a:rPr lang="en-US" altLang="zh-TW" sz="2000" i="1" dirty="0" err="1">
                            <a:latin typeface="Cambria Math" panose="02040503050406030204" pitchFamily="18" charset="0"/>
                          </a:rPr>
                          <m:t>𝑣</m:t>
                        </m:r>
                      </m:e>
                    </m:d>
                    <m:r>
                      <a:rPr lang="en-US" altLang="zh-TW" sz="2000" b="0" i="1" dirty="0" smtClean="0">
                        <a:latin typeface="Cambria Math" panose="02040503050406030204" pitchFamily="18" charset="0"/>
                      </a:rPr>
                      <m:t>:</m:t>
                    </m:r>
                  </m:oMath>
                </a14:m>
                <a:r>
                  <a:rPr lang="en-US" altLang="zh-TW" sz="2000" b="0" i="0" dirty="0">
                    <a:latin typeface="+mj-lt"/>
                  </a:rPr>
                  <a:t> flow carried by edge e</a:t>
                </a:r>
              </a:p>
              <a:p>
                <a:endParaRPr lang="zh-TW" altLang="en-US" sz="2000" dirty="0"/>
              </a:p>
            </p:txBody>
          </p:sp>
        </mc:Choice>
        <mc:Fallback xmlns="">
          <p:sp>
            <p:nvSpPr>
              <p:cNvPr id="6155" name="矩形 6154"/>
              <p:cNvSpPr>
                <a:spLocks noRot="1" noChangeAspect="1" noMove="1" noResize="1" noEditPoints="1" noAdjustHandles="1" noChangeArrowheads="1" noChangeShapeType="1" noTextEdit="1"/>
              </p:cNvSpPr>
              <p:nvPr/>
            </p:nvSpPr>
            <p:spPr>
              <a:xfrm>
                <a:off x="136496" y="3477500"/>
                <a:ext cx="3265894" cy="707886"/>
              </a:xfrm>
              <a:prstGeom prst="rect">
                <a:avLst/>
              </a:prstGeom>
              <a:blipFill rotWithShape="0">
                <a:blip r:embed="rId3"/>
                <a:stretch>
                  <a:fillRect l="-746" t="-3419" r="-111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6426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投影片編號版面配置區 32"/>
          <p:cNvSpPr>
            <a:spLocks noGrp="1"/>
          </p:cNvSpPr>
          <p:nvPr>
            <p:ph type="sldNum" sz="quarter" idx="12"/>
          </p:nvPr>
        </p:nvSpPr>
        <p:spPr/>
        <p:txBody>
          <a:bodyPr/>
          <a:lstStyle/>
          <a:p>
            <a:fld id="{C518C17F-C24A-446D-B400-7C6A4E4090B8}" type="slidenum">
              <a:rPr lang="en-US" altLang="zh-CN"/>
              <a:pPr/>
              <a:t>9</a:t>
            </a:fld>
            <a:endParaRPr lang="en-US" altLang="zh-CN"/>
          </a:p>
        </p:txBody>
      </p:sp>
      <p:sp>
        <p:nvSpPr>
          <p:cNvPr id="6148" name="Rectangle 4"/>
          <p:cNvSpPr>
            <a:spLocks noGrp="1" noChangeArrowheads="1"/>
          </p:cNvSpPr>
          <p:nvPr>
            <p:ph type="title"/>
          </p:nvPr>
        </p:nvSpPr>
        <p:spPr/>
        <p:txBody>
          <a:bodyPr/>
          <a:lstStyle/>
          <a:p>
            <a:r>
              <a:rPr lang="en-US" altLang="zh-TW" dirty="0"/>
              <a:t>Maximum Flow Problem</a:t>
            </a:r>
          </a:p>
        </p:txBody>
      </p:sp>
      <p:pic>
        <p:nvPicPr>
          <p:cNvPr id="6" name="圖片 5"/>
          <p:cNvPicPr>
            <a:picLocks noChangeAspect="1"/>
          </p:cNvPicPr>
          <p:nvPr/>
        </p:nvPicPr>
        <p:blipFill>
          <a:blip r:embed="rId2"/>
          <a:stretch>
            <a:fillRect/>
          </a:stretch>
        </p:blipFill>
        <p:spPr>
          <a:xfrm>
            <a:off x="490974" y="3998390"/>
            <a:ext cx="8124825" cy="1838325"/>
          </a:xfrm>
          <a:prstGeom prst="rect">
            <a:avLst/>
          </a:prstGeom>
        </p:spPr>
      </p:pic>
      <p:pic>
        <p:nvPicPr>
          <p:cNvPr id="7" name="圖片 6"/>
          <p:cNvPicPr>
            <a:picLocks noChangeAspect="1"/>
          </p:cNvPicPr>
          <p:nvPr/>
        </p:nvPicPr>
        <p:blipFill>
          <a:blip r:embed="rId3"/>
          <a:stretch>
            <a:fillRect/>
          </a:stretch>
        </p:blipFill>
        <p:spPr>
          <a:xfrm>
            <a:off x="529074" y="2592701"/>
            <a:ext cx="8324850" cy="1323975"/>
          </a:xfrm>
          <a:prstGeom prst="rect">
            <a:avLst/>
          </a:prstGeom>
        </p:spPr>
      </p:pic>
      <p:sp>
        <p:nvSpPr>
          <p:cNvPr id="59" name="矩形 58"/>
          <p:cNvSpPr/>
          <p:nvPr/>
        </p:nvSpPr>
        <p:spPr>
          <a:xfrm>
            <a:off x="3445391" y="3118260"/>
            <a:ext cx="1107996" cy="369332"/>
          </a:xfrm>
          <a:prstGeom prst="rect">
            <a:avLst/>
          </a:prstGeom>
        </p:spPr>
        <p:txBody>
          <a:bodyPr wrap="none">
            <a:spAutoFit/>
          </a:bodyPr>
          <a:lstStyle/>
          <a:p>
            <a:r>
              <a:rPr lang="zh-TW" altLang="en-US" b="1" dirty="0">
                <a:solidFill>
                  <a:srgbClr val="0000FF"/>
                </a:solidFill>
              </a:rPr>
              <a:t>容量限制</a:t>
            </a:r>
          </a:p>
        </p:txBody>
      </p:sp>
      <p:sp>
        <p:nvSpPr>
          <p:cNvPr id="60" name="矩形 59"/>
          <p:cNvSpPr/>
          <p:nvPr/>
        </p:nvSpPr>
        <p:spPr>
          <a:xfrm>
            <a:off x="4137501" y="4556003"/>
            <a:ext cx="1107996" cy="369332"/>
          </a:xfrm>
          <a:prstGeom prst="rect">
            <a:avLst/>
          </a:prstGeom>
        </p:spPr>
        <p:txBody>
          <a:bodyPr wrap="none">
            <a:spAutoFit/>
          </a:bodyPr>
          <a:lstStyle/>
          <a:p>
            <a:r>
              <a:rPr lang="zh-TW" altLang="en-US" b="1" dirty="0">
                <a:solidFill>
                  <a:srgbClr val="0000FF"/>
                </a:solidFill>
              </a:rPr>
              <a:t>流量守恆</a:t>
            </a:r>
          </a:p>
        </p:txBody>
      </p:sp>
      <p:sp>
        <p:nvSpPr>
          <p:cNvPr id="63" name="Rectangle 3">
            <a:extLst>
              <a:ext uri="{FF2B5EF4-FFF2-40B4-BE49-F238E27FC236}">
                <a16:creationId xmlns:a16="http://schemas.microsoft.com/office/drawing/2014/main" id="{02830209-5D96-4443-BAD9-1C956D14AF0D}"/>
              </a:ext>
            </a:extLst>
          </p:cNvPr>
          <p:cNvSpPr txBox="1">
            <a:spLocks noChangeArrowheads="1"/>
          </p:cNvSpPr>
          <p:nvPr/>
        </p:nvSpPr>
        <p:spPr bwMode="auto">
          <a:xfrm>
            <a:off x="319088" y="1127249"/>
            <a:ext cx="8401050" cy="1104725"/>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800" dirty="0">
                <a:latin typeface="Times New Roman" panose="02020603050405020304" pitchFamily="18" charset="0"/>
                <a:cs typeface="Times New Roman" panose="02020603050405020304" pitchFamily="18" charset="0"/>
              </a:rPr>
              <a:t>Given: A flow network</a:t>
            </a:r>
          </a:p>
          <a:p>
            <a:r>
              <a:rPr lang="en-US" altLang="zh-TW" sz="2800" dirty="0">
                <a:latin typeface="Times New Roman" panose="02020603050405020304" pitchFamily="18" charset="0"/>
                <a:cs typeface="Times New Roman" panose="02020603050405020304" pitchFamily="18" charset="0"/>
              </a:rPr>
              <a:t>Goal: Find a flow of maximum value</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791279"/>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Template>
  <TotalTime>27785</TotalTime>
  <Words>3907</Words>
  <Application>Microsoft Office PowerPoint</Application>
  <PresentationFormat>如螢幕大小 (4:3)</PresentationFormat>
  <Paragraphs>841</Paragraphs>
  <Slides>64</Slides>
  <Notes>25</Notes>
  <HiddenSlides>10</HiddenSlides>
  <MMClips>0</MMClips>
  <ScaleCrop>false</ScaleCrop>
  <HeadingPairs>
    <vt:vector size="8" baseType="variant">
      <vt:variant>
        <vt:lpstr>使用字型</vt:lpstr>
      </vt:variant>
      <vt:variant>
        <vt:i4>14</vt:i4>
      </vt:variant>
      <vt:variant>
        <vt:lpstr>佈景主題</vt:lpstr>
      </vt:variant>
      <vt:variant>
        <vt:i4>1</vt:i4>
      </vt:variant>
      <vt:variant>
        <vt:lpstr>內嵌 OLE 伺服程式</vt:lpstr>
      </vt:variant>
      <vt:variant>
        <vt:i4>2</vt:i4>
      </vt:variant>
      <vt:variant>
        <vt:lpstr>投影片標題</vt:lpstr>
      </vt:variant>
      <vt:variant>
        <vt:i4>64</vt:i4>
      </vt:variant>
    </vt:vector>
  </HeadingPairs>
  <TitlesOfParts>
    <vt:vector size="81" baseType="lpstr">
      <vt:lpstr>MT2MIS</vt:lpstr>
      <vt:lpstr>MT2MIT</vt:lpstr>
      <vt:lpstr>MT2SYT</vt:lpstr>
      <vt:lpstr>Times-Roman</vt:lpstr>
      <vt:lpstr>新細明體</vt:lpstr>
      <vt:lpstr>標楷體</vt:lpstr>
      <vt:lpstr>Arial</vt:lpstr>
      <vt:lpstr>Calibri</vt:lpstr>
      <vt:lpstr>Cambria Math</vt:lpstr>
      <vt:lpstr>Comic Sans MS</vt:lpstr>
      <vt:lpstr>Garamond</vt:lpstr>
      <vt:lpstr>Symbol</vt:lpstr>
      <vt:lpstr>Times New Roman</vt:lpstr>
      <vt:lpstr>Wingdings</vt:lpstr>
      <vt:lpstr>Edge</vt:lpstr>
      <vt:lpstr>文件</vt:lpstr>
      <vt:lpstr>Document</vt:lpstr>
      <vt:lpstr>CSIEB0120 Lecture 07 Maximum Flow</vt:lpstr>
      <vt:lpstr>Objectives</vt:lpstr>
      <vt:lpstr>What is Network Flow ?  </vt:lpstr>
      <vt:lpstr>What is Network Flow ?  </vt:lpstr>
      <vt:lpstr> Flow networks:</vt:lpstr>
      <vt:lpstr> Pushing Flow:</vt:lpstr>
      <vt:lpstr> Pushing Flow(Undo flow):</vt:lpstr>
      <vt:lpstr>Maximum Flow Problem</vt:lpstr>
      <vt:lpstr>Maximum Flow Problem</vt:lpstr>
      <vt:lpstr>Maximum Flow Problem</vt:lpstr>
      <vt:lpstr>Upper Bounds of s-t flow</vt:lpstr>
      <vt:lpstr>Upper Bounds of s-t flow</vt:lpstr>
      <vt:lpstr>Upper Bounds of s-t flow</vt:lpstr>
      <vt:lpstr>Upper Bounds of s-t flow</vt:lpstr>
      <vt:lpstr>Modeling problems with antiparallel edges</vt:lpstr>
      <vt:lpstr>Networks with multiple sources and sinks </vt:lpstr>
      <vt:lpstr>Networks with multiple sources and sinks </vt:lpstr>
      <vt:lpstr>Converting a multiple-source, multiple-sink maximum-flow problem into a problem with a single source and a single sink.</vt:lpstr>
      <vt:lpstr>The Ford-Fulkerson method</vt:lpstr>
      <vt:lpstr>The Ford-Fulkerson method</vt:lpstr>
      <vt:lpstr>Residual networks</vt:lpstr>
      <vt:lpstr>Residual networks</vt:lpstr>
      <vt:lpstr>Residual capacity</vt:lpstr>
      <vt:lpstr>Residual networks</vt:lpstr>
      <vt:lpstr>Example </vt:lpstr>
      <vt:lpstr>Residual networks</vt:lpstr>
      <vt:lpstr>Augmentation</vt:lpstr>
      <vt:lpstr>Example </vt:lpstr>
      <vt:lpstr>Lemma 26.1 </vt:lpstr>
      <vt:lpstr>Augmenting paths</vt:lpstr>
      <vt:lpstr>Lemma 26.2 &amp; Corollary 26.3 </vt:lpstr>
      <vt:lpstr>Example </vt:lpstr>
      <vt:lpstr>Cuts of flow networks</vt:lpstr>
      <vt:lpstr>Example </vt:lpstr>
      <vt:lpstr>Minimum cut</vt:lpstr>
      <vt:lpstr>Lemma 26.4 &amp; Corollary 26.5</vt:lpstr>
      <vt:lpstr>Max-flow min-cut theorem</vt:lpstr>
      <vt:lpstr>The basic Ford-Fulkerson algorithm</vt:lpstr>
      <vt:lpstr>The execution of the basic Ford-Fulkerson algorithm</vt:lpstr>
      <vt:lpstr>PowerPoint 簡報</vt:lpstr>
      <vt:lpstr>Ford-Fulkerson Algorithm</vt:lpstr>
      <vt:lpstr>Ford-Fulkerson Algorithm</vt:lpstr>
      <vt:lpstr>Ford-Fulkerson Algorithm</vt:lpstr>
      <vt:lpstr>Ford-Fulkerson Algorithm</vt:lpstr>
      <vt:lpstr>Ford-Fulkerson Algorithm</vt:lpstr>
      <vt:lpstr>Ford-Fulkerson Algorithm</vt:lpstr>
      <vt:lpstr>Ford-Fulkerson Algorithm</vt:lpstr>
      <vt:lpstr>Ford-Fulkerson Algorithm</vt:lpstr>
      <vt:lpstr>Analysis of Ford-Fulkerson</vt:lpstr>
      <vt:lpstr>Analysis of Ford-Fulkerson</vt:lpstr>
      <vt:lpstr>Consider |f*| </vt:lpstr>
      <vt:lpstr>The Edmonds-Karp algorithm</vt:lpstr>
      <vt:lpstr>Practice </vt:lpstr>
      <vt:lpstr>The Edmonds-Karp algorithm</vt:lpstr>
      <vt:lpstr>The Edmonds-Karp algorithm</vt:lpstr>
      <vt:lpstr>The Edmonds-Karp algorithm</vt:lpstr>
      <vt:lpstr>Lemma 26.7 &amp; Theorem 26.8</vt:lpstr>
      <vt:lpstr>The maximum-bipartite-matching problem</vt:lpstr>
      <vt:lpstr>Bipartite graphs &amp; Matching</vt:lpstr>
      <vt:lpstr>Finding a maximum bipartite matching</vt:lpstr>
      <vt:lpstr>The flow network corresponding to a bipartite graph</vt:lpstr>
      <vt:lpstr>Maximum Flow and Minimum Cut</vt:lpstr>
      <vt:lpstr>Practice </vt:lpstr>
      <vt:lpstr>Practice </vt:lpstr>
    </vt:vector>
  </TitlesOfParts>
  <Company>NDHU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SYWu</dc:creator>
  <cp:lastModifiedBy>Martin</cp:lastModifiedBy>
  <cp:revision>880</cp:revision>
  <cp:lastPrinted>2016-09-03T06:43:10Z</cp:lastPrinted>
  <dcterms:created xsi:type="dcterms:W3CDTF">2005-09-12T13:27:51Z</dcterms:created>
  <dcterms:modified xsi:type="dcterms:W3CDTF">2021-05-20T19:44:49Z</dcterms:modified>
</cp:coreProperties>
</file>