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4670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41788E-CF6E-4060-BED5-FE011F719284}" type="datetimeFigureOut">
              <a:rPr lang="es-PY" smtClean="0"/>
              <a:t>4/7/2023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0373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27823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42975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839187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32199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22409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058543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11681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102289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E41788E-CF6E-4060-BED5-FE011F719284}" type="datetimeFigureOut">
              <a:rPr lang="es-PY" smtClean="0"/>
              <a:t>4/7/2023</a:t>
            </a:fld>
            <a:endParaRPr lang="es-PY"/>
          </a:p>
        </p:txBody>
      </p:sp>
      <p:sp>
        <p:nvSpPr>
          <p:cNvPr id="5" name="Footer Placeholder 4"/>
          <p:cNvSpPr>
            <a:spLocks noGrp="1"/>
          </p:cNvSpPr>
          <p:nvPr>
            <p:ph type="ftr" sz="quarter" idx="11"/>
          </p:nvPr>
        </p:nvSpPr>
        <p:spPr/>
        <p:txBody>
          <a:bodyPr/>
          <a:lstStyle/>
          <a:p>
            <a:endParaRPr lang="es-PY"/>
          </a:p>
        </p:txBody>
      </p:sp>
      <p:sp>
        <p:nvSpPr>
          <p:cNvPr id="6" name="Slide Number Placeholder 5"/>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321089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E41788E-CF6E-4060-BED5-FE011F719284}" type="datetimeFigureOut">
              <a:rPr lang="es-PY" smtClean="0"/>
              <a:t>4/7/2023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56590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E41788E-CF6E-4060-BED5-FE011F719284}" type="datetimeFigureOut">
              <a:rPr lang="es-PY" smtClean="0"/>
              <a:t>4/7/2023</a:t>
            </a:fld>
            <a:endParaRPr lang="es-PY"/>
          </a:p>
        </p:txBody>
      </p:sp>
      <p:sp>
        <p:nvSpPr>
          <p:cNvPr id="8" name="Footer Placeholder 7"/>
          <p:cNvSpPr>
            <a:spLocks noGrp="1"/>
          </p:cNvSpPr>
          <p:nvPr>
            <p:ph type="ftr" sz="quarter" idx="11"/>
          </p:nvPr>
        </p:nvSpPr>
        <p:spPr/>
        <p:txBody>
          <a:bodyPr/>
          <a:lstStyle/>
          <a:p>
            <a:endParaRPr lang="es-PY"/>
          </a:p>
        </p:txBody>
      </p:sp>
      <p:sp>
        <p:nvSpPr>
          <p:cNvPr id="9" name="Slide Number Placeholder 8"/>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71021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E41788E-CF6E-4060-BED5-FE011F719284}" type="datetimeFigureOut">
              <a:rPr lang="es-PY" smtClean="0"/>
              <a:t>4/7/2023</a:t>
            </a:fld>
            <a:endParaRPr lang="es-PY"/>
          </a:p>
        </p:txBody>
      </p:sp>
      <p:sp>
        <p:nvSpPr>
          <p:cNvPr id="4" name="Footer Placeholder 3"/>
          <p:cNvSpPr>
            <a:spLocks noGrp="1"/>
          </p:cNvSpPr>
          <p:nvPr>
            <p:ph type="ftr" sz="quarter" idx="11"/>
          </p:nvPr>
        </p:nvSpPr>
        <p:spPr/>
        <p:txBody>
          <a:bodyPr/>
          <a:lstStyle/>
          <a:p>
            <a:endParaRPr lang="es-PY"/>
          </a:p>
        </p:txBody>
      </p:sp>
      <p:sp>
        <p:nvSpPr>
          <p:cNvPr id="5" name="Slide Number Placeholder 4"/>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44847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41788E-CF6E-4060-BED5-FE011F719284}" type="datetimeFigureOut">
              <a:rPr lang="es-PY" smtClean="0"/>
              <a:t>4/7/2023</a:t>
            </a:fld>
            <a:endParaRPr lang="es-PY"/>
          </a:p>
        </p:txBody>
      </p:sp>
      <p:sp>
        <p:nvSpPr>
          <p:cNvPr id="3" name="Footer Placeholder 2"/>
          <p:cNvSpPr>
            <a:spLocks noGrp="1"/>
          </p:cNvSpPr>
          <p:nvPr>
            <p:ph type="ftr" sz="quarter" idx="11"/>
          </p:nvPr>
        </p:nvSpPr>
        <p:spPr/>
        <p:txBody>
          <a:bodyPr/>
          <a:lstStyle/>
          <a:p>
            <a:endParaRPr lang="es-PY"/>
          </a:p>
        </p:txBody>
      </p:sp>
      <p:sp>
        <p:nvSpPr>
          <p:cNvPr id="4" name="Slide Number Placeholder 3"/>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55395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41788E-CF6E-4060-BED5-FE011F719284}" type="datetimeFigureOut">
              <a:rPr lang="es-PY" smtClean="0"/>
              <a:t>4/7/2023</a:t>
            </a:fld>
            <a:endParaRPr lang="es-PY"/>
          </a:p>
        </p:txBody>
      </p:sp>
      <p:sp>
        <p:nvSpPr>
          <p:cNvPr id="6" name="Footer Placeholder 5"/>
          <p:cNvSpPr>
            <a:spLocks noGrp="1"/>
          </p:cNvSpPr>
          <p:nvPr>
            <p:ph type="ftr" sz="quarter" idx="11"/>
          </p:nvPr>
        </p:nvSpPr>
        <p:spPr/>
        <p:txBody>
          <a:bodyPr/>
          <a:lstStyle/>
          <a:p>
            <a:endParaRPr lang="es-PY"/>
          </a:p>
        </p:txBody>
      </p:sp>
      <p:sp>
        <p:nvSpPr>
          <p:cNvPr id="7" name="Slide Number Placeholder 6"/>
          <p:cNvSpPr>
            <a:spLocks noGrp="1"/>
          </p:cNvSpPr>
          <p:nvPr>
            <p:ph type="sldNum" sz="quarter" idx="12"/>
          </p:nvPr>
        </p:nvSpPr>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8151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8E41788E-CF6E-4060-BED5-FE011F719284}" type="datetimeFigureOut">
              <a:rPr lang="es-PY" smtClean="0"/>
              <a:t>4/7/2023</a:t>
            </a:fld>
            <a:endParaRPr lang="es-PY"/>
          </a:p>
        </p:txBody>
      </p:sp>
      <p:sp>
        <p:nvSpPr>
          <p:cNvPr id="6" name="Footer Placeholder 5"/>
          <p:cNvSpPr>
            <a:spLocks noGrp="1"/>
          </p:cNvSpPr>
          <p:nvPr>
            <p:ph type="ftr" sz="quarter" idx="11"/>
          </p:nvPr>
        </p:nvSpPr>
        <p:spPr>
          <a:xfrm>
            <a:off x="1141412" y="5883275"/>
            <a:ext cx="5105400" cy="365125"/>
          </a:xfrm>
        </p:spPr>
        <p:txBody>
          <a:bodyPr/>
          <a:lstStyle/>
          <a:p>
            <a:endParaRPr lang="es-PY"/>
          </a:p>
        </p:txBody>
      </p:sp>
      <p:sp>
        <p:nvSpPr>
          <p:cNvPr id="7" name="Slide Number Placeholder 6"/>
          <p:cNvSpPr>
            <a:spLocks noGrp="1"/>
          </p:cNvSpPr>
          <p:nvPr>
            <p:ph type="sldNum" sz="quarter" idx="12"/>
          </p:nvPr>
        </p:nvSpPr>
        <p:spPr>
          <a:xfrm>
            <a:off x="10742612" y="5883275"/>
            <a:ext cx="322567" cy="365125"/>
          </a:xfrm>
        </p:spPr>
        <p:txBody>
          <a:bodyPr/>
          <a:lstStyle/>
          <a:p>
            <a:fld id="{7906ECB6-82F8-4107-ABB6-305547172701}" type="slidenum">
              <a:rPr lang="es-PY" smtClean="0"/>
              <a:t>‹Nº›</a:t>
            </a:fld>
            <a:endParaRPr lang="es-PY"/>
          </a:p>
        </p:txBody>
      </p:sp>
    </p:spTree>
    <p:extLst>
      <p:ext uri="{BB962C8B-B14F-4D97-AF65-F5344CB8AC3E}">
        <p14:creationId xmlns:p14="http://schemas.microsoft.com/office/powerpoint/2010/main" val="278866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E41788E-CF6E-4060-BED5-FE011F719284}" type="datetimeFigureOut">
              <a:rPr lang="es-PY" smtClean="0"/>
              <a:t>4/7/2023</a:t>
            </a:fld>
            <a:endParaRPr lang="es-PY"/>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PY"/>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906ECB6-82F8-4107-ABB6-305547172701}" type="slidenum">
              <a:rPr lang="es-PY" smtClean="0"/>
              <a:t>‹Nº›</a:t>
            </a:fld>
            <a:endParaRPr lang="es-PY"/>
          </a:p>
        </p:txBody>
      </p:sp>
    </p:spTree>
    <p:extLst>
      <p:ext uri="{BB962C8B-B14F-4D97-AF65-F5344CB8AC3E}">
        <p14:creationId xmlns:p14="http://schemas.microsoft.com/office/powerpoint/2010/main" val="1188499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1C356-0638-A7E5-5FE8-29BEFC233364}"/>
              </a:ext>
            </a:extLst>
          </p:cNvPr>
          <p:cNvSpPr>
            <a:spLocks noGrp="1"/>
          </p:cNvSpPr>
          <p:nvPr>
            <p:ph type="ctrTitle"/>
          </p:nvPr>
        </p:nvSpPr>
        <p:spPr/>
        <p:txBody>
          <a:bodyPr>
            <a:normAutofit/>
          </a:bodyPr>
          <a:lstStyle/>
          <a:p>
            <a:r>
              <a:rPr lang="es-PY" sz="4000" kern="100" dirty="0">
                <a:effectLst/>
                <a:latin typeface="Calibri" panose="020F0502020204030204" pitchFamily="34" charset="0"/>
                <a:ea typeface="Calibri" panose="020F0502020204030204" pitchFamily="34" charset="0"/>
                <a:cs typeface="Times New Roman" panose="02020603050405020304" pitchFamily="18" charset="0"/>
              </a:rPr>
              <a:t>Facultad ingeniería informática universidad americana </a:t>
            </a:r>
            <a:br>
              <a:rPr lang="es-PY" sz="1800" kern="100" dirty="0">
                <a:effectLst/>
                <a:latin typeface="Calibri" panose="020F0502020204030204" pitchFamily="34" charset="0"/>
                <a:ea typeface="Calibri" panose="020F0502020204030204" pitchFamily="34" charset="0"/>
                <a:cs typeface="Times New Roman" panose="02020603050405020304" pitchFamily="18" charset="0"/>
              </a:rPr>
            </a:b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informe del proyecto de investigación </a:t>
            </a:r>
            <a:br>
              <a:rPr lang="es-PY" kern="100" dirty="0">
                <a:effectLst/>
                <a:latin typeface="Calibri" panose="020F0502020204030204" pitchFamily="34" charset="0"/>
                <a:ea typeface="Calibri" panose="020F0502020204030204" pitchFamily="34" charset="0"/>
                <a:cs typeface="Times New Roman" panose="02020603050405020304" pitchFamily="18" charset="0"/>
              </a:rPr>
            </a:br>
            <a:endParaRPr lang="es-PY" dirty="0"/>
          </a:p>
        </p:txBody>
      </p:sp>
      <p:sp>
        <p:nvSpPr>
          <p:cNvPr id="3" name="Subtítulo 2">
            <a:extLst>
              <a:ext uri="{FF2B5EF4-FFF2-40B4-BE49-F238E27FC236}">
                <a16:creationId xmlns:a16="http://schemas.microsoft.com/office/drawing/2014/main" id="{457E2178-948A-EEB3-F519-7E2BA275B1CF}"/>
              </a:ext>
            </a:extLst>
          </p:cNvPr>
          <p:cNvSpPr>
            <a:spLocks noGrp="1"/>
          </p:cNvSpPr>
          <p:nvPr>
            <p:ph type="subTitle" idx="1"/>
          </p:nvPr>
        </p:nvSpPr>
        <p:spPr>
          <a:xfrm>
            <a:off x="1751012" y="3200400"/>
            <a:ext cx="8676222" cy="2590800"/>
          </a:xfrm>
        </p:spPr>
        <p:txBody>
          <a:bodyPr>
            <a:normAutofit/>
          </a:bodyPr>
          <a:lstStyle/>
          <a:p>
            <a:pPr>
              <a:lnSpc>
                <a:spcPct val="107000"/>
              </a:lnSpc>
              <a:spcAft>
                <a:spcPts val="800"/>
              </a:spcAft>
            </a:pP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de voz a texto utilizando </a:t>
            </a:r>
            <a:r>
              <a:rPr lang="es-PY" sz="3000" kern="100" dirty="0" err="1">
                <a:effectLst/>
                <a:latin typeface="Calibri" panose="020F0502020204030204" pitchFamily="34" charset="0"/>
                <a:ea typeface="Calibri" panose="020F0502020204030204" pitchFamily="34" charset="0"/>
                <a:cs typeface="Times New Roman" panose="02020603050405020304" pitchFamily="18" charset="0"/>
              </a:rPr>
              <a:t>python</a:t>
            </a: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Integrantes</a:t>
            </a:r>
          </a:p>
          <a:p>
            <a:pPr>
              <a:lnSpc>
                <a:spcPct val="107000"/>
              </a:lnSpc>
              <a:spcAft>
                <a:spcPts val="800"/>
              </a:spcAft>
            </a:pP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bianca</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Baez</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fernando</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giménez</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s-PY" sz="1800" dirty="0" err="1">
                <a:effectLst/>
                <a:latin typeface="Calibri" panose="020F0502020204030204" pitchFamily="34" charset="0"/>
                <a:ea typeface="Calibri" panose="020F0502020204030204" pitchFamily="34" charset="0"/>
                <a:cs typeface="Times New Roman" panose="02020603050405020304" pitchFamily="18" charset="0"/>
              </a:rPr>
              <a:t>fernanda</a:t>
            </a:r>
            <a:r>
              <a:rPr lang="es-PY" sz="1800" dirty="0">
                <a:effectLst/>
                <a:latin typeface="Calibri" panose="020F0502020204030204" pitchFamily="34" charset="0"/>
                <a:ea typeface="Calibri" panose="020F0502020204030204" pitchFamily="34" charset="0"/>
                <a:cs typeface="Times New Roman" panose="02020603050405020304" pitchFamily="18" charset="0"/>
              </a:rPr>
              <a:t> Otero</a:t>
            </a:r>
            <a:endParaRPr lang="es-PY" dirty="0"/>
          </a:p>
        </p:txBody>
      </p:sp>
    </p:spTree>
    <p:extLst>
      <p:ext uri="{BB962C8B-B14F-4D97-AF65-F5344CB8AC3E}">
        <p14:creationId xmlns:p14="http://schemas.microsoft.com/office/powerpoint/2010/main" val="217965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A8289-5551-6542-092E-7A9175FCB9B8}"/>
              </a:ext>
            </a:extLst>
          </p:cNvPr>
          <p:cNvSpPr>
            <a:spLocks noGrp="1"/>
          </p:cNvSpPr>
          <p:nvPr>
            <p:ph type="title"/>
          </p:nvPr>
        </p:nvSpPr>
        <p:spPr>
          <a:xfrm>
            <a:off x="1143001" y="429126"/>
            <a:ext cx="9905998" cy="1905000"/>
          </a:xfrm>
        </p:spPr>
        <p:txBody>
          <a:bodyPr>
            <a:normAutofit/>
          </a:bodyPr>
          <a:lstStyle/>
          <a:p>
            <a:r>
              <a:rPr lang="es-PY" sz="2800" kern="100" dirty="0">
                <a:effectLst/>
                <a:latin typeface="Calibri" panose="020F0502020204030204" pitchFamily="34" charset="0"/>
                <a:ea typeface="Calibri" panose="020F0502020204030204" pitchFamily="34" charset="0"/>
                <a:cs typeface="Times New Roman" panose="02020603050405020304" pitchFamily="18" charset="0"/>
              </a:rPr>
              <a:t>Resultado del proyecto de investigación </a:t>
            </a:r>
            <a:endParaRPr lang="es-PY" sz="2800" dirty="0"/>
          </a:p>
        </p:txBody>
      </p:sp>
      <p:pic>
        <p:nvPicPr>
          <p:cNvPr id="5" name="Marcador de contenido 4">
            <a:extLst>
              <a:ext uri="{FF2B5EF4-FFF2-40B4-BE49-F238E27FC236}">
                <a16:creationId xmlns:a16="http://schemas.microsoft.com/office/drawing/2014/main" id="{3D94393C-33B4-BF7F-B7F1-A5AF73EC8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623" y="1712667"/>
            <a:ext cx="5181918" cy="3124028"/>
          </a:xfrm>
        </p:spPr>
      </p:pic>
      <p:pic>
        <p:nvPicPr>
          <p:cNvPr id="7" name="Imagen 6">
            <a:extLst>
              <a:ext uri="{FF2B5EF4-FFF2-40B4-BE49-F238E27FC236}">
                <a16:creationId xmlns:a16="http://schemas.microsoft.com/office/drawing/2014/main" id="{D5137EDB-1DCE-4984-7E04-661CCFEED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541" y="1712667"/>
            <a:ext cx="5115639" cy="3124028"/>
          </a:xfrm>
          <a:prstGeom prst="rect">
            <a:avLst/>
          </a:prstGeom>
        </p:spPr>
      </p:pic>
    </p:spTree>
    <p:extLst>
      <p:ext uri="{BB962C8B-B14F-4D97-AF65-F5344CB8AC3E}">
        <p14:creationId xmlns:p14="http://schemas.microsoft.com/office/powerpoint/2010/main" val="117370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799D2-7931-1345-6AC1-AE4C50A40553}"/>
              </a:ext>
            </a:extLst>
          </p:cNvPr>
          <p:cNvSpPr>
            <a:spLocks noGrp="1"/>
          </p:cNvSpPr>
          <p:nvPr>
            <p:ph type="title"/>
          </p:nvPr>
        </p:nvSpPr>
        <p:spPr>
          <a:xfrm>
            <a:off x="1143001" y="2476500"/>
            <a:ext cx="9905998" cy="1905000"/>
          </a:xfrm>
        </p:spPr>
        <p:txBody>
          <a:bodyPr/>
          <a:lstStyle/>
          <a:p>
            <a:r>
              <a:rPr lang="es-PY" dirty="0"/>
              <a:t>GRACIAS POR SU ATENCION</a:t>
            </a:r>
          </a:p>
        </p:txBody>
      </p:sp>
    </p:spTree>
    <p:extLst>
      <p:ext uri="{BB962C8B-B14F-4D97-AF65-F5344CB8AC3E}">
        <p14:creationId xmlns:p14="http://schemas.microsoft.com/office/powerpoint/2010/main" val="4057794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INTRODUCCION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046988"/>
          </a:xfrm>
          <a:prstGeom prst="rect">
            <a:avLst/>
          </a:prstGeom>
          <a:noFill/>
        </p:spPr>
        <p:txBody>
          <a:bodyPr wrap="square" rtlCol="0">
            <a:spAutoFit/>
          </a:bodyPr>
          <a:lstStyle/>
          <a:p>
            <a:r>
              <a:rPr lang="es-PY" sz="2400" dirty="0">
                <a:effectLst/>
                <a:latin typeface="Calibri" panose="020F0502020204030204" pitchFamily="34" charset="0"/>
                <a:ea typeface="Calibri" panose="020F0502020204030204" pitchFamily="34" charset="0"/>
                <a:cs typeface="Times New Roman" panose="02020603050405020304" pitchFamily="18" charset="0"/>
              </a:rPr>
              <a:t>En la actualidad, existe una gran demanda por la automatización de tareas repetitivas y la transformación de voz a texto es una de ellas. Python, un lenguaje de programación con gran popularidad, brinda herramientas para hacerlo posible. En este proyecto, exploraremos cómo podemos transformar nuestro discurso en texto mediante el uso de librerías de Python y algunos pasos sencillos. Veremos la preparación de datos, la selección de la librería adecuada y cómo implementarla para obtener resultados precisos. Acompáñanos en este recorrido para aprender a transformar la voz en texto con Python de manera fácil y efectiva.</a:t>
            </a:r>
            <a:endParaRPr lang="es-PY" sz="2400" dirty="0"/>
          </a:p>
        </p:txBody>
      </p:sp>
    </p:spTree>
    <p:extLst>
      <p:ext uri="{BB962C8B-B14F-4D97-AF65-F5344CB8AC3E}">
        <p14:creationId xmlns:p14="http://schemas.microsoft.com/office/powerpoint/2010/main" val="365922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288BC-A364-00A1-BAFD-EE91D407281D}"/>
              </a:ext>
            </a:extLst>
          </p:cNvPr>
          <p:cNvSpPr>
            <a:spLocks noGrp="1"/>
          </p:cNvSpPr>
          <p:nvPr>
            <p:ph type="title"/>
          </p:nvPr>
        </p:nvSpPr>
        <p:spPr/>
        <p:txBody>
          <a:bodyPr>
            <a:normAutofit/>
          </a:bodyPr>
          <a:lstStyle/>
          <a:p>
            <a:r>
              <a:rPr lang="es-PY" sz="2800" dirty="0">
                <a:effectLst/>
                <a:latin typeface="Calibri" panose="020F0502020204030204" pitchFamily="34" charset="0"/>
                <a:ea typeface="Calibri" panose="020F0502020204030204" pitchFamily="34" charset="0"/>
                <a:cs typeface="Times New Roman" panose="02020603050405020304" pitchFamily="18" charset="0"/>
              </a:rPr>
              <a:t>OBJETIVOS DE LA INVESTIGACIÓN </a:t>
            </a:r>
            <a:endParaRPr lang="es-PY" sz="2800" dirty="0"/>
          </a:p>
        </p:txBody>
      </p:sp>
      <p:sp>
        <p:nvSpPr>
          <p:cNvPr id="3" name="Marcador de texto 2">
            <a:extLst>
              <a:ext uri="{FF2B5EF4-FFF2-40B4-BE49-F238E27FC236}">
                <a16:creationId xmlns:a16="http://schemas.microsoft.com/office/drawing/2014/main" id="{813CAB97-E0A9-E728-DEF4-C0C04329985F}"/>
              </a:ext>
            </a:extLst>
          </p:cNvPr>
          <p:cNvSpPr>
            <a:spLocks noGrp="1"/>
          </p:cNvSpPr>
          <p:nvPr>
            <p:ph type="body" idx="1"/>
          </p:nvPr>
        </p:nvSpPr>
        <p:spPr>
          <a:xfrm>
            <a:off x="1141411" y="3009900"/>
            <a:ext cx="9906000" cy="1447800"/>
          </a:xfrm>
        </p:spPr>
        <p:txBody>
          <a:bodyPr>
            <a:normAutofit fontScale="92500"/>
          </a:bodyPr>
          <a:lstStyle/>
          <a:p>
            <a:pPr>
              <a:lnSpc>
                <a:spcPct val="107000"/>
              </a:lnSpc>
              <a:spcAft>
                <a:spcPts val="800"/>
              </a:spcAft>
            </a:pPr>
            <a:r>
              <a:rPr lang="es-PY" sz="3000" kern="100" dirty="0">
                <a:effectLst/>
                <a:latin typeface="Calibri" panose="020F0502020204030204" pitchFamily="34" charset="0"/>
                <a:ea typeface="Calibri" panose="020F0502020204030204" pitchFamily="34" charset="0"/>
                <a:cs typeface="Times New Roman" panose="02020603050405020304" pitchFamily="18" charset="0"/>
              </a:rPr>
              <a:t>Objetivo General: </a:t>
            </a:r>
          </a:p>
          <a:p>
            <a:pPr>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2400" kern="100" dirty="0">
                <a:effectLst/>
                <a:latin typeface="Calibri" panose="020F0502020204030204" pitchFamily="34" charset="0"/>
                <a:ea typeface="Calibri" panose="020F0502020204030204" pitchFamily="34" charset="0"/>
                <a:cs typeface="Times New Roman" panose="02020603050405020304" pitchFamily="18" charset="0"/>
              </a:rPr>
              <a:t>Desarrollar un programa que permita identificar voces y convertirlas en texto</a:t>
            </a:r>
          </a:p>
          <a:p>
            <a:endParaRPr lang="es-PY" dirty="0"/>
          </a:p>
        </p:txBody>
      </p:sp>
    </p:spTree>
    <p:extLst>
      <p:ext uri="{BB962C8B-B14F-4D97-AF65-F5344CB8AC3E}">
        <p14:creationId xmlns:p14="http://schemas.microsoft.com/office/powerpoint/2010/main" val="256412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288BC-A364-00A1-BAFD-EE91D407281D}"/>
              </a:ext>
            </a:extLst>
          </p:cNvPr>
          <p:cNvSpPr>
            <a:spLocks noGrp="1"/>
          </p:cNvSpPr>
          <p:nvPr>
            <p:ph type="title"/>
          </p:nvPr>
        </p:nvSpPr>
        <p:spPr/>
        <p:txBody>
          <a:bodyPr>
            <a:normAutofit/>
          </a:bodyPr>
          <a:lstStyle/>
          <a:p>
            <a:r>
              <a:rPr lang="es-PY" sz="2800" dirty="0">
                <a:effectLst/>
                <a:latin typeface="Calibri" panose="020F0502020204030204" pitchFamily="34" charset="0"/>
                <a:ea typeface="Calibri" panose="020F0502020204030204" pitchFamily="34" charset="0"/>
                <a:cs typeface="Times New Roman" panose="02020603050405020304" pitchFamily="18" charset="0"/>
              </a:rPr>
              <a:t>Objetivos específicos:</a:t>
            </a:r>
            <a:br>
              <a:rPr lang="es-ES"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s-PY" sz="2800" dirty="0"/>
          </a:p>
        </p:txBody>
      </p:sp>
      <p:sp>
        <p:nvSpPr>
          <p:cNvPr id="3" name="Marcador de texto 2">
            <a:extLst>
              <a:ext uri="{FF2B5EF4-FFF2-40B4-BE49-F238E27FC236}">
                <a16:creationId xmlns:a16="http://schemas.microsoft.com/office/drawing/2014/main" id="{813CAB97-E0A9-E728-DEF4-C0C04329985F}"/>
              </a:ext>
            </a:extLst>
          </p:cNvPr>
          <p:cNvSpPr>
            <a:spLocks noGrp="1"/>
          </p:cNvSpPr>
          <p:nvPr>
            <p:ph type="body" idx="1"/>
          </p:nvPr>
        </p:nvSpPr>
        <p:spPr>
          <a:xfrm>
            <a:off x="1141412" y="2348161"/>
            <a:ext cx="9906000" cy="3210428"/>
          </a:xfrm>
        </p:spPr>
        <p:txBody>
          <a:bodyPr>
            <a:normAutofit fontScale="92500"/>
          </a:bodyPr>
          <a:lstStyle/>
          <a:p>
            <a:pPr>
              <a:lnSpc>
                <a:spcPct val="107000"/>
              </a:lnSpc>
              <a:spcAft>
                <a:spcPts val="800"/>
              </a:spcAft>
            </a:pPr>
            <a:r>
              <a:rPr lang="es-ES" sz="2800" kern="100" dirty="0">
                <a:effectLst/>
                <a:latin typeface="Calibri" panose="020F0502020204030204" pitchFamily="34" charset="0"/>
                <a:ea typeface="Calibri" panose="020F0502020204030204" pitchFamily="34" charset="0"/>
                <a:cs typeface="Times New Roman" panose="02020603050405020304" pitchFamily="18" charset="0"/>
              </a:rPr>
              <a:t>Los objetivos específicos para realizar un programa de texto a voz con Python podrían ser:</a:t>
            </a:r>
            <a:endParaRPr lang="es-ES" sz="2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Utilizar técnicas de reconocimiento de voz para convertir el audio en texto.</a:t>
            </a: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Implementar la funcionalidad para capturar audio utilizando un micrófono o cargar archivos de audio pregrabados en el programa.</a:t>
            </a:r>
          </a:p>
          <a:p>
            <a:pPr>
              <a:lnSpc>
                <a:spcPct val="107000"/>
              </a:lnSpc>
              <a:spcAft>
                <a:spcPts val="800"/>
              </a:spcAft>
            </a:pPr>
            <a:r>
              <a:rPr lang="es-ES" sz="2600" kern="100" dirty="0">
                <a:effectLst/>
                <a:latin typeface="Calibri" panose="020F0502020204030204" pitchFamily="34" charset="0"/>
                <a:ea typeface="Calibri" panose="020F0502020204030204" pitchFamily="34" charset="0"/>
                <a:cs typeface="Times New Roman" panose="02020603050405020304" pitchFamily="18" charset="0"/>
              </a:rPr>
              <a:t>•	Mostrar o almacenar los audios obtenidos para una consecuente mejora</a:t>
            </a:r>
          </a:p>
          <a:p>
            <a:endParaRPr lang="es-PY" dirty="0"/>
          </a:p>
        </p:txBody>
      </p:sp>
    </p:spTree>
    <p:extLst>
      <p:ext uri="{BB962C8B-B14F-4D97-AF65-F5344CB8AC3E}">
        <p14:creationId xmlns:p14="http://schemas.microsoft.com/office/powerpoint/2010/main" val="14472266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PYTHON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2308324"/>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En términos técnicos, Python es un lenguaje de programación de alto nivel, orientado a objetos, con una dinámica integrada, principalmente para el desarrollo de web y aplicaciones informáticas, es simple y fácil de aprender, también reduce el costo y mantenimiento del programa </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Por otro lado, uno de sus beneficios en que tanto la librería estándar como el intérprete se encuentran gratuitamente</a:t>
            </a:r>
          </a:p>
        </p:txBody>
      </p:sp>
    </p:spTree>
    <p:extLst>
      <p:ext uri="{BB962C8B-B14F-4D97-AF65-F5344CB8AC3E}">
        <p14:creationId xmlns:p14="http://schemas.microsoft.com/office/powerpoint/2010/main" val="306729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Usos de Python</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41632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Python es un lenguaje de programación de propósito general que es otra forma de decir que puede ser usado por casi todo este lenguaje también se conoce como "lenguaje scripting" porque inicialmente fue pensado para usar en proyectos sencillos.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está dependencia de Python a crecido una más a medida que el internet se ha hecho popular.</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se puede usar  para el desarrollo de web, procesar   textos, números o imágenes, entre otras cosas.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nosotros en este caso lo usaremos para desarrollar un programa de texto a voz.</a:t>
            </a:r>
          </a:p>
        </p:txBody>
      </p:sp>
    </p:spTree>
    <p:extLst>
      <p:ext uri="{BB962C8B-B14F-4D97-AF65-F5344CB8AC3E}">
        <p14:creationId xmlns:p14="http://schemas.microsoft.com/office/powerpoint/2010/main" val="1590954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Procesamiento de voz</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156966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El reconocimiento de voz es el proceso convertir palabras habladas en texto, Python es compatible con mucho más con muchos motores de reconocimiento de voz y API ( interfaz de programación aplicaciones) es una pieza de código que permite a diferentes aplicaciones comunicarse entre sí compartir información.</a:t>
            </a:r>
          </a:p>
        </p:txBody>
      </p:sp>
    </p:spTree>
    <p:extLst>
      <p:ext uri="{BB962C8B-B14F-4D97-AF65-F5344CB8AC3E}">
        <p14:creationId xmlns:p14="http://schemas.microsoft.com/office/powerpoint/2010/main" val="2858851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PROCESO</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3416320"/>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Grabación: captura la voz de los usuarios.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Procesamiento: se realiza esto para eliminar el ruido del fondo.</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Extracción de características: se extraen características relevantes de cada trama de voz.</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Modelo acústico: se utiliza para determinar la probabilidad de una secuencia corresponda  a una unidad de habla.</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Decodificación: implica evaluar  combinaciones y elegir lo más  coherente.</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Post procesamiento: corrigen los errores ortográficos.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Resultado final: reconocimiento de voz que suele ser un texto trascrito.</a:t>
            </a:r>
          </a:p>
        </p:txBody>
      </p:sp>
    </p:spTree>
    <p:extLst>
      <p:ext uri="{BB962C8B-B14F-4D97-AF65-F5344CB8AC3E}">
        <p14:creationId xmlns:p14="http://schemas.microsoft.com/office/powerpoint/2010/main" val="25685904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AA03-5E93-73AF-BAAF-31A326A4F71E}"/>
              </a:ext>
            </a:extLst>
          </p:cNvPr>
          <p:cNvSpPr>
            <a:spLocks noGrp="1"/>
          </p:cNvSpPr>
          <p:nvPr>
            <p:ph type="title"/>
          </p:nvPr>
        </p:nvSpPr>
        <p:spPr/>
        <p:txBody>
          <a:bodyPr>
            <a:normAutofit/>
          </a:bodyPr>
          <a:lstStyle/>
          <a:p>
            <a:r>
              <a:rPr lang="es-PY" sz="3600" kern="100" dirty="0">
                <a:effectLst/>
                <a:latin typeface="Calibri" panose="020F0502020204030204" pitchFamily="34" charset="0"/>
                <a:ea typeface="Calibri" panose="020F0502020204030204" pitchFamily="34" charset="0"/>
                <a:cs typeface="Times New Roman" panose="02020603050405020304" pitchFamily="18" charset="0"/>
              </a:rPr>
              <a:t>Librería </a:t>
            </a:r>
            <a:r>
              <a:rPr lang="es-PY" sz="3600" kern="100" dirty="0" err="1">
                <a:effectLst/>
                <a:latin typeface="Calibri" panose="020F0502020204030204" pitchFamily="34" charset="0"/>
                <a:ea typeface="Calibri" panose="020F0502020204030204" pitchFamily="34" charset="0"/>
                <a:cs typeface="Times New Roman" panose="02020603050405020304" pitchFamily="18" charset="0"/>
              </a:rPr>
              <a:t>speech</a:t>
            </a:r>
            <a:r>
              <a:rPr lang="es-PY" sz="3600" kern="100" dirty="0">
                <a:effectLst/>
                <a:latin typeface="Calibri" panose="020F0502020204030204" pitchFamily="34" charset="0"/>
                <a:ea typeface="Calibri" panose="020F0502020204030204" pitchFamily="34" charset="0"/>
                <a:cs typeface="Times New Roman" panose="02020603050405020304" pitchFamily="18" charset="0"/>
              </a:rPr>
              <a:t> </a:t>
            </a:r>
            <a:r>
              <a:rPr lang="es-PY" sz="3600" kern="100" dirty="0" err="1">
                <a:effectLst/>
                <a:latin typeface="Calibri" panose="020F0502020204030204" pitchFamily="34" charset="0"/>
                <a:ea typeface="Calibri" panose="020F0502020204030204" pitchFamily="34" charset="0"/>
                <a:cs typeface="Times New Roman" panose="02020603050405020304" pitchFamily="18" charset="0"/>
              </a:rPr>
              <a:t>recognition</a:t>
            </a:r>
            <a:r>
              <a:rPr lang="es-PY" sz="3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PY" sz="3600" dirty="0"/>
          </a:p>
        </p:txBody>
      </p:sp>
      <p:sp>
        <p:nvSpPr>
          <p:cNvPr id="3" name="CuadroTexto 2">
            <a:extLst>
              <a:ext uri="{FF2B5EF4-FFF2-40B4-BE49-F238E27FC236}">
                <a16:creationId xmlns:a16="http://schemas.microsoft.com/office/drawing/2014/main" id="{E993211F-4190-DDF7-0B37-76C5F1D82B1A}"/>
              </a:ext>
            </a:extLst>
          </p:cNvPr>
          <p:cNvSpPr txBox="1"/>
          <p:nvPr/>
        </p:nvSpPr>
        <p:spPr>
          <a:xfrm>
            <a:off x="986589" y="2286000"/>
            <a:ext cx="10647948" cy="1200329"/>
          </a:xfrm>
          <a:prstGeom prst="rect">
            <a:avLst/>
          </a:prstGeom>
          <a:noFill/>
        </p:spPr>
        <p:txBody>
          <a:bodyPr wrap="square" rtlCol="0">
            <a:sp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Las librerías  de programación son un conjunto de archivo de códigos que se utilizan para los desarrollo de software su objetivo es  facilitar la programación, al proporcionar  funcionalidades comunes que ya han sido resuelto previamente.</a:t>
            </a:r>
          </a:p>
        </p:txBody>
      </p:sp>
    </p:spTree>
    <p:extLst>
      <p:ext uri="{BB962C8B-B14F-4D97-AF65-F5344CB8AC3E}">
        <p14:creationId xmlns:p14="http://schemas.microsoft.com/office/powerpoint/2010/main" val="36721422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27</TotalTime>
  <Words>578</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Century Gothic</vt:lpstr>
      <vt:lpstr>Malla</vt:lpstr>
      <vt:lpstr>Facultad ingeniería informática universidad americana  informe del proyecto de investigación  </vt:lpstr>
      <vt:lpstr>INTRODUCCION</vt:lpstr>
      <vt:lpstr>OBJETIVOS DE LA INVESTIGACIÓN </vt:lpstr>
      <vt:lpstr>Objetivos específicos: </vt:lpstr>
      <vt:lpstr>PYTHON</vt:lpstr>
      <vt:lpstr>Usos de Python</vt:lpstr>
      <vt:lpstr>Procesamiento de voz</vt:lpstr>
      <vt:lpstr>PROCESO</vt:lpstr>
      <vt:lpstr>Librería speech recognition </vt:lpstr>
      <vt:lpstr>Resultado del proyecto de investigación </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ingeniería informática universidad americana  informe del proyecto de investigación  </dc:title>
  <dc:creator>Fernando Gimenez</dc:creator>
  <cp:lastModifiedBy>Lab217 PC06</cp:lastModifiedBy>
  <cp:revision>3</cp:revision>
  <dcterms:created xsi:type="dcterms:W3CDTF">2023-07-01T15:52:00Z</dcterms:created>
  <dcterms:modified xsi:type="dcterms:W3CDTF">2023-07-04T22:03:23Z</dcterms:modified>
</cp:coreProperties>
</file>