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a:xfrm>
            <a:off x="2692397" y="5037663"/>
            <a:ext cx="5214635" cy="279400"/>
          </a:xfrm>
        </p:spPr>
        <p:txBody>
          <a:bodyPr/>
          <a:lstStyle/>
          <a:p>
            <a:endParaRPr lang="es-US"/>
          </a:p>
        </p:txBody>
      </p:sp>
      <p:sp>
        <p:nvSpPr>
          <p:cNvPr id="6" name="Slide Number Placeholder 5"/>
          <p:cNvSpPr>
            <a:spLocks noGrp="1"/>
          </p:cNvSpPr>
          <p:nvPr>
            <p:ph type="sldNum" sz="quarter" idx="12"/>
          </p:nvPr>
        </p:nvSpPr>
        <p:spPr>
          <a:xfrm>
            <a:off x="8956900" y="5037663"/>
            <a:ext cx="551167" cy="279400"/>
          </a:xfrm>
        </p:spPr>
        <p:txBody>
          <a:bodyPr/>
          <a:lstStyle/>
          <a:p>
            <a:fld id="{8D40301C-691A-FE4A-96AE-DADB946842FA}" type="slidenum">
              <a:rPr lang="es-US" smtClean="0"/>
              <a:t>‹Nº›</a:t>
            </a:fld>
            <a:endParaRPr lang="es-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9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419148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2332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758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68910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861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79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99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42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145933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67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251587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1B4672-6126-FA41-B913-3A38E1375011}" type="datetimeFigureOut">
              <a:rPr lang="es-US" smtClean="0"/>
              <a:t>6/13/2023</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8D40301C-691A-FE4A-96AE-DADB946842FA}" type="slidenum">
              <a:rPr lang="es-US" smtClean="0"/>
              <a:t>‹Nº›</a:t>
            </a:fld>
            <a:endParaRPr lang="es-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824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1B4672-6126-FA41-B913-3A38E1375011}" type="datetimeFigureOut">
              <a:rPr lang="es-US" smtClean="0"/>
              <a:t>6/13/2023</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22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B4672-6126-FA41-B913-3A38E1375011}" type="datetimeFigureOut">
              <a:rPr lang="es-US" smtClean="0"/>
              <a:t>6/13/2023</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168933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60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289102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6000"/>
            <a:lum/>
          </a:blip>
          <a:srcRect/>
          <a:stretch>
            <a:fillRect t="-6000" b="-6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1B4672-6126-FA41-B913-3A38E1375011}" type="datetimeFigureOut">
              <a:rPr lang="es-US" smtClean="0"/>
              <a:t>6/13/2023</a:t>
            </a:fld>
            <a:endParaRPr lang="es-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40301C-691A-FE4A-96AE-DADB946842FA}" type="slidenum">
              <a:rPr lang="es-US" smtClean="0"/>
              <a:t>‹Nº›</a:t>
            </a:fld>
            <a:endParaRPr lang="es-US"/>
          </a:p>
        </p:txBody>
      </p:sp>
    </p:spTree>
    <p:extLst>
      <p:ext uri="{BB962C8B-B14F-4D97-AF65-F5344CB8AC3E}">
        <p14:creationId xmlns:p14="http://schemas.microsoft.com/office/powerpoint/2010/main" val="816088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6A1CD-3F1A-2FB2-0E70-1AE4328B491C}"/>
              </a:ext>
            </a:extLst>
          </p:cNvPr>
          <p:cNvSpPr>
            <a:spLocks noGrp="1"/>
          </p:cNvSpPr>
          <p:nvPr>
            <p:ph type="title"/>
          </p:nvPr>
        </p:nvSpPr>
        <p:spPr>
          <a:xfrm>
            <a:off x="1162321" y="514905"/>
            <a:ext cx="10515600" cy="6641862"/>
          </a:xfrm>
          <a:noFill/>
        </p:spPr>
        <p:txBody>
          <a:bodyPr/>
          <a:lstStyle/>
          <a:p>
            <a:r>
              <a:rPr lang="es-US" dirty="0">
                <a:solidFill>
                  <a:schemeClr val="tx1"/>
                </a:solidFill>
              </a:rPr>
              <a:t>EL DERECHO ROMANO CON POSTERIORIDAD A LAS COMPILACIONES DE JUSTINIANO</a:t>
            </a:r>
          </a:p>
        </p:txBody>
      </p:sp>
    </p:spTree>
    <p:extLst>
      <p:ext uri="{BB962C8B-B14F-4D97-AF65-F5344CB8AC3E}">
        <p14:creationId xmlns:p14="http://schemas.microsoft.com/office/powerpoint/2010/main" val="24328503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CDB69-D381-7EEA-ACC8-9CE50ABDABB9}"/>
              </a:ext>
            </a:extLst>
          </p:cNvPr>
          <p:cNvSpPr>
            <a:spLocks noGrp="1"/>
          </p:cNvSpPr>
          <p:nvPr>
            <p:ph type="title"/>
          </p:nvPr>
        </p:nvSpPr>
        <p:spPr/>
        <p:txBody>
          <a:bodyPr/>
          <a:lstStyle/>
          <a:p>
            <a:r>
              <a:rPr lang="es-US" dirty="0"/>
              <a:t>CONCLUSIÓN </a:t>
            </a:r>
          </a:p>
        </p:txBody>
      </p:sp>
      <p:sp>
        <p:nvSpPr>
          <p:cNvPr id="3" name="Marcador de contenido 2">
            <a:extLst>
              <a:ext uri="{FF2B5EF4-FFF2-40B4-BE49-F238E27FC236}">
                <a16:creationId xmlns:a16="http://schemas.microsoft.com/office/drawing/2014/main" id="{E4F3BEF7-D788-888D-E67F-94B4D2580A5E}"/>
              </a:ext>
            </a:extLst>
          </p:cNvPr>
          <p:cNvSpPr>
            <a:spLocks noGrp="1"/>
          </p:cNvSpPr>
          <p:nvPr>
            <p:ph idx="1"/>
          </p:nvPr>
        </p:nvSpPr>
        <p:spPr>
          <a:xfrm>
            <a:off x="838200" y="2187927"/>
            <a:ext cx="10515600" cy="1523029"/>
          </a:xfrm>
        </p:spPr>
        <p:txBody>
          <a:bodyPr>
            <a:normAutofit lnSpcReduction="10000"/>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Derecho Romano es un sistema jurídico que ha influido en la historia de la humanidad durante siglos. Después de las compilaciones de Justiniano, el Derecho Romano continuó evolucionando y adaptándose a las necesidades de la sociedad, y su legado sigue siendo evidente en muchos sistemas jurídicos actuales. El estudio y la comprensión del Derecho Romano son fundamentales para comprender la historia y el desarrollo del derecho en la civilización occidental.</a:t>
            </a:r>
          </a:p>
          <a:p>
            <a:endParaRPr lang="es-US" dirty="0"/>
          </a:p>
        </p:txBody>
      </p:sp>
    </p:spTree>
    <p:extLst>
      <p:ext uri="{BB962C8B-B14F-4D97-AF65-F5344CB8AC3E}">
        <p14:creationId xmlns:p14="http://schemas.microsoft.com/office/powerpoint/2010/main" val="29291770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4838D-3E86-FBBC-1C6F-1C705C8E550C}"/>
              </a:ext>
            </a:extLst>
          </p:cNvPr>
          <p:cNvSpPr>
            <a:spLocks noGrp="1"/>
          </p:cNvSpPr>
          <p:nvPr>
            <p:ph type="title"/>
          </p:nvPr>
        </p:nvSpPr>
        <p:spPr/>
        <p:txBody>
          <a:bodyPr/>
          <a:lstStyle/>
          <a:p>
            <a:r>
              <a:rPr lang="es-US" dirty="0"/>
              <a:t>INTRODUCCION </a:t>
            </a:r>
          </a:p>
        </p:txBody>
      </p:sp>
      <p:sp>
        <p:nvSpPr>
          <p:cNvPr id="3" name="Marcador de contenido 2">
            <a:extLst>
              <a:ext uri="{FF2B5EF4-FFF2-40B4-BE49-F238E27FC236}">
                <a16:creationId xmlns:a16="http://schemas.microsoft.com/office/drawing/2014/main" id="{69B38715-CD09-4FF5-4297-20AEDA435564}"/>
              </a:ext>
            </a:extLst>
          </p:cNvPr>
          <p:cNvSpPr>
            <a:spLocks noGrp="1"/>
          </p:cNvSpPr>
          <p:nvPr>
            <p:ph idx="1"/>
          </p:nvPr>
        </p:nvSpPr>
        <p:spPr/>
        <p:txBody>
          <a:bodyPr/>
          <a:lstStyle/>
          <a:p>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El Derecho Romano es un sistema jurídico que ha influido en la historia de la humanidad durante siglos. Después de las compilaciones de Justiniano, el Derecho Romano continuó evolucionando y adaptándose a las necesidades de la sociedad. En este ensayo, se explorará cómo el Derecho Romano evolucionó en los siglos posteriores a las compilaciones de Justiniano, y cómo su legado sigue siendo relevante en la actualidad.</a:t>
            </a:r>
          </a:p>
          <a:p>
            <a:endParaRPr lang="es-US" dirty="0"/>
          </a:p>
        </p:txBody>
      </p:sp>
    </p:spTree>
    <p:extLst>
      <p:ext uri="{BB962C8B-B14F-4D97-AF65-F5344CB8AC3E}">
        <p14:creationId xmlns:p14="http://schemas.microsoft.com/office/powerpoint/2010/main" val="1114091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E2E32-EA68-39F1-077A-DD44A2B49610}"/>
              </a:ext>
            </a:extLst>
          </p:cNvPr>
          <p:cNvSpPr>
            <a:spLocks noGrp="1"/>
          </p:cNvSpPr>
          <p:nvPr>
            <p:ph type="title"/>
          </p:nvPr>
        </p:nvSpPr>
        <p:spPr/>
        <p:txBody>
          <a:bodyPr/>
          <a:lstStyle/>
          <a:p>
            <a:r>
              <a:rPr lang="es-US" dirty="0"/>
              <a:t>COMPILACIONES DEL JUSTINIANO</a:t>
            </a:r>
          </a:p>
        </p:txBody>
      </p:sp>
      <p:sp>
        <p:nvSpPr>
          <p:cNvPr id="3" name="Marcador de contenido 2">
            <a:extLst>
              <a:ext uri="{FF2B5EF4-FFF2-40B4-BE49-F238E27FC236}">
                <a16:creationId xmlns:a16="http://schemas.microsoft.com/office/drawing/2014/main" id="{E89C8C59-BA8F-2CB2-F90B-BDF1038416C1}"/>
              </a:ext>
            </a:extLst>
          </p:cNvPr>
          <p:cNvSpPr>
            <a:spLocks noGrp="1"/>
          </p:cNvSpPr>
          <p:nvPr>
            <p:ph idx="1"/>
          </p:nvPr>
        </p:nvSpPr>
        <p:spPr/>
        <p:txBody>
          <a:bodyPr/>
          <a:lstStyle/>
          <a:p>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s-US" sz="1800" kern="100" dirty="0">
                <a:latin typeface="Calibri" panose="020F0502020204030204" pitchFamily="34" charset="0"/>
                <a:ea typeface="Times New Roman" panose="02020603050405020304" pitchFamily="18" charset="0"/>
                <a:cs typeface="Times New Roman" panose="02020603050405020304" pitchFamily="18" charset="0"/>
              </a:rPr>
              <a:t>Las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compilaciones de Justiniano tuvieron un impacto significativo en el desarrollo del derecho romano posteriormente. La creación de un sistema jurídico exhaustivo y coherente permitió una mayor estandarización y uniformidad en la aplicación de la ley en todo el imperio, y la influencia del derecho romano se extendió para desarrollar la tradición jurídica común europea. Aunque el derecho romano ya no es el derecho común de Europa, su importancia ha sido reconocida durante siglos y las compilaciones de Justiniano siguen siendo una fuente importante para el estudio del derecho romano y de las tradiciones jurídicas europeas. </a:t>
            </a:r>
          </a:p>
          <a:p>
            <a:endParaRPr lang="es-US" dirty="0"/>
          </a:p>
        </p:txBody>
      </p:sp>
    </p:spTree>
    <p:extLst>
      <p:ext uri="{BB962C8B-B14F-4D97-AF65-F5344CB8AC3E}">
        <p14:creationId xmlns:p14="http://schemas.microsoft.com/office/powerpoint/2010/main" val="20701214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A0853-3035-19F9-28F5-FB1E027B0E04}"/>
              </a:ext>
            </a:extLst>
          </p:cNvPr>
          <p:cNvSpPr>
            <a:spLocks noGrp="1"/>
          </p:cNvSpPr>
          <p:nvPr>
            <p:ph type="title"/>
          </p:nvPr>
        </p:nvSpPr>
        <p:spPr/>
        <p:txBody>
          <a:bodyPr/>
          <a:lstStyle/>
          <a:p>
            <a:r>
              <a:rPr lang="es-US" dirty="0"/>
              <a:t>PRINCIPALES OBRAS JURIDICAS </a:t>
            </a:r>
          </a:p>
        </p:txBody>
      </p:sp>
      <p:sp>
        <p:nvSpPr>
          <p:cNvPr id="3" name="Marcador de contenido 2">
            <a:extLst>
              <a:ext uri="{FF2B5EF4-FFF2-40B4-BE49-F238E27FC236}">
                <a16:creationId xmlns:a16="http://schemas.microsoft.com/office/drawing/2014/main" id="{AC10770F-0702-C8E6-9156-FA75893E4FAC}"/>
              </a:ext>
            </a:extLst>
          </p:cNvPr>
          <p:cNvSpPr>
            <a:spLocks noGrp="1"/>
          </p:cNvSpPr>
          <p:nvPr>
            <p:ph idx="1"/>
          </p:nvPr>
        </p:nvSpPr>
        <p:spPr/>
        <p:txBody>
          <a:bodyPr/>
          <a:lstStyle/>
          <a:p>
            <a:endParaRPr lang="es-US" sz="1800" kern="100" dirty="0">
              <a:latin typeface="Calibri" panose="020F0502020204030204" pitchFamily="34" charset="0"/>
              <a:ea typeface="Times New Roman" panose="02020603050405020304" pitchFamily="18" charset="0"/>
              <a:cs typeface="Times New Roman" panose="02020603050405020304" pitchFamily="18" charset="0"/>
            </a:endParaRPr>
          </a:p>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Derecho Romano con posterioridad a las compilaciones de Justiniano se caracteriza por el desarrollo de dos escuelas de pensamiento jurídico: la escuela de los </a:t>
            </a:r>
            <a:r>
              <a:rPr lang="es-US" sz="1800" kern="100" dirty="0" err="1">
                <a:effectLst/>
                <a:latin typeface="Calibri" panose="020F0502020204030204" pitchFamily="34" charset="0"/>
                <a:ea typeface="Times New Roman" panose="02020603050405020304" pitchFamily="18" charset="0"/>
                <a:cs typeface="Times New Roman" panose="02020603050405020304" pitchFamily="18" charset="0"/>
              </a:rPr>
              <a:t>posglosadores</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y la escuela humanista. Estas corrientes permitieron una mayor difusión y comprensión del derecho romano clásico, lo que tuvo importantes repercusiones en la historia posterior del derecho europeo.</a:t>
            </a:r>
          </a:p>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compilación de Justiniano fue el punto de partida para el derecho romano posterior. A partir de ella, se construyó un corpus jurídico normativo que sirvió de base para el derecho romano medieval y, en última instancia, para el derecho civil de muchos países de la actualidad.</a:t>
            </a:r>
          </a:p>
          <a:p>
            <a:endParaRPr lang="es-US" dirty="0"/>
          </a:p>
        </p:txBody>
      </p:sp>
    </p:spTree>
    <p:extLst>
      <p:ext uri="{BB962C8B-B14F-4D97-AF65-F5344CB8AC3E}">
        <p14:creationId xmlns:p14="http://schemas.microsoft.com/office/powerpoint/2010/main" val="29355010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98CE1-B40D-B3EB-47C5-FE6D0CE21ED4}"/>
              </a:ext>
            </a:extLst>
          </p:cNvPr>
          <p:cNvSpPr>
            <a:spLocks noGrp="1"/>
          </p:cNvSpPr>
          <p:nvPr>
            <p:ph type="title"/>
          </p:nvPr>
        </p:nvSpPr>
        <p:spPr/>
        <p:txBody>
          <a:bodyPr>
            <a:normAutofit fontScale="90000"/>
          </a:bodyPr>
          <a:lstStyle/>
          <a:p>
            <a:r>
              <a:rPr lang="es-US" dirty="0"/>
              <a:t>EL DERECHO ROMANO EN OCCIDENTE</a:t>
            </a:r>
          </a:p>
        </p:txBody>
      </p:sp>
      <p:sp>
        <p:nvSpPr>
          <p:cNvPr id="3" name="Marcador de contenido 2">
            <a:extLst>
              <a:ext uri="{FF2B5EF4-FFF2-40B4-BE49-F238E27FC236}">
                <a16:creationId xmlns:a16="http://schemas.microsoft.com/office/drawing/2014/main" id="{6A2E6EFF-C1C5-D59F-B085-8B413D92055E}"/>
              </a:ext>
            </a:extLst>
          </p:cNvPr>
          <p:cNvSpPr>
            <a:spLocks noGrp="1"/>
          </p:cNvSpPr>
          <p:nvPr>
            <p:ph idx="1"/>
          </p:nvPr>
        </p:nvSpPr>
        <p:spPr>
          <a:xfrm>
            <a:off x="838200" y="3047960"/>
            <a:ext cx="10515600" cy="1373120"/>
          </a:xfrm>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Las</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compilaciones posteriores a Justiniano fueron importantes porque continuaron el desarrollo y la evolución del derecho romano, tanto en el Imperio Romano occidental como en el bizantino. Además, estas obras sirvieron como base para la evolución del derecho en Europa durante la Edad Media y en la formación de los sistemas jurídicos que se utilizaron en todo el mundo.</a:t>
            </a:r>
          </a:p>
          <a:p>
            <a:endParaRPr lang="es-US" dirty="0"/>
          </a:p>
        </p:txBody>
      </p:sp>
    </p:spTree>
    <p:extLst>
      <p:ext uri="{BB962C8B-B14F-4D97-AF65-F5344CB8AC3E}">
        <p14:creationId xmlns:p14="http://schemas.microsoft.com/office/powerpoint/2010/main" val="8118437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DF5A7-81DB-E49C-253D-406F450F390C}"/>
              </a:ext>
            </a:extLst>
          </p:cNvPr>
          <p:cNvSpPr>
            <a:spLocks noGrp="1"/>
          </p:cNvSpPr>
          <p:nvPr>
            <p:ph type="title"/>
          </p:nvPr>
        </p:nvSpPr>
        <p:spPr/>
        <p:txBody>
          <a:bodyPr/>
          <a:lstStyle/>
          <a:p>
            <a:r>
              <a:rPr lang="es-US" dirty="0"/>
              <a:t>LOS GLOSADORES</a:t>
            </a:r>
          </a:p>
        </p:txBody>
      </p:sp>
      <p:sp>
        <p:nvSpPr>
          <p:cNvPr id="3" name="Marcador de contenido 2">
            <a:extLst>
              <a:ext uri="{FF2B5EF4-FFF2-40B4-BE49-F238E27FC236}">
                <a16:creationId xmlns:a16="http://schemas.microsoft.com/office/drawing/2014/main" id="{C7322795-67C3-1608-ED01-F6EC0E3DF547}"/>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trabajo de los glosadores fue fundamental en la preservación del conocimiento del derecho romano, y en la formación del sistema legal moderno en Europa y más allá. Hoy en día, se sigue estudiando el derecho romano y su influencia en la historia y la cultura europea y mundial, y su legado sigue siendo de gran importancia en el mundo académico y jurídico.</a:t>
            </a:r>
          </a:p>
          <a:p>
            <a:endParaRPr lang="es-US" dirty="0"/>
          </a:p>
        </p:txBody>
      </p:sp>
    </p:spTree>
    <p:extLst>
      <p:ext uri="{BB962C8B-B14F-4D97-AF65-F5344CB8AC3E}">
        <p14:creationId xmlns:p14="http://schemas.microsoft.com/office/powerpoint/2010/main" val="26847747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30CB8-7A88-101C-2D1F-11BFEC3D2782}"/>
              </a:ext>
            </a:extLst>
          </p:cNvPr>
          <p:cNvSpPr>
            <a:spLocks noGrp="1"/>
          </p:cNvSpPr>
          <p:nvPr>
            <p:ph type="title"/>
          </p:nvPr>
        </p:nvSpPr>
        <p:spPr/>
        <p:txBody>
          <a:bodyPr/>
          <a:lstStyle/>
          <a:p>
            <a:r>
              <a:rPr lang="es-US" dirty="0"/>
              <a:t>LOS POST-GLOSADORES</a:t>
            </a:r>
          </a:p>
        </p:txBody>
      </p:sp>
      <p:sp>
        <p:nvSpPr>
          <p:cNvPr id="3" name="Marcador de contenido 2">
            <a:extLst>
              <a:ext uri="{FF2B5EF4-FFF2-40B4-BE49-F238E27FC236}">
                <a16:creationId xmlns:a16="http://schemas.microsoft.com/office/drawing/2014/main" id="{4FBBFC6E-8C28-9D06-B3FB-6D8B22DB5A5B}"/>
              </a:ext>
            </a:extLst>
          </p:cNvPr>
          <p:cNvSpPr>
            <a:spLocks noGrp="1"/>
          </p:cNvSpPr>
          <p:nvPr>
            <p:ph idx="1"/>
          </p:nvPr>
        </p:nvSpPr>
        <p:spPr/>
        <p:txBody>
          <a:bodyPr/>
          <a:lstStyle/>
          <a:p>
            <a:r>
              <a:rPr lang="es-US" sz="1800" kern="100">
                <a:effectLst/>
                <a:latin typeface="Calibri" panose="020F0502020204030204" pitchFamily="34" charset="0"/>
                <a:ea typeface="Times New Roman" panose="02020603050405020304" pitchFamily="18" charset="0"/>
                <a:cs typeface="Times New Roman" panose="02020603050405020304" pitchFamily="18" charset="0"/>
              </a:rPr>
              <a:t>Aunque el derecho romano ha evolucionado significativamente desde los tiempos de Justiniano, su legado sigue siendo evidente en los sistemas legales modernos en todo el mundo. Los post-glosadores fueron fundamentales para la preservación y la evolución del derecho romano, y su trabajo es una parte fundamental en la historia y la cultura jurídica europea.</a:t>
            </a:r>
          </a:p>
        </p:txBody>
      </p:sp>
    </p:spTree>
    <p:extLst>
      <p:ext uri="{BB962C8B-B14F-4D97-AF65-F5344CB8AC3E}">
        <p14:creationId xmlns:p14="http://schemas.microsoft.com/office/powerpoint/2010/main" val="366662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9F77A-A71A-3915-201B-6F01987EA17C}"/>
              </a:ext>
            </a:extLst>
          </p:cNvPr>
          <p:cNvSpPr>
            <a:spLocks noGrp="1"/>
          </p:cNvSpPr>
          <p:nvPr>
            <p:ph type="title"/>
          </p:nvPr>
        </p:nvSpPr>
        <p:spPr/>
        <p:txBody>
          <a:bodyPr>
            <a:normAutofit fontScale="90000"/>
          </a:bodyPr>
          <a:lstStyle/>
          <a:p>
            <a:r>
              <a:rPr lang="es-US" dirty="0"/>
              <a:t>EL DERECHO ROMANO DURANTE LOS SIGLOS XV Y  XIX</a:t>
            </a:r>
          </a:p>
        </p:txBody>
      </p:sp>
      <p:sp>
        <p:nvSpPr>
          <p:cNvPr id="3" name="Marcador de contenido 2">
            <a:extLst>
              <a:ext uri="{FF2B5EF4-FFF2-40B4-BE49-F238E27FC236}">
                <a16:creationId xmlns:a16="http://schemas.microsoft.com/office/drawing/2014/main" id="{0FEA3D5E-AEA0-A2D4-5CE8-065AF3D360CB}"/>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compilación de Justiniano sobre el derecho romano durante los siglos XV y XIX fue un gran paso en la preservación y propagación del derecho romano. La compilación ayudó a mantener el conocimiento del derecho romano vivo hasta la Edad Media y el Renacimiento. Además, la compilación de Justiniano tuvo una gran influencia en la creación de sistemas legales modernos en todo el mundo.</a:t>
            </a:r>
          </a:p>
          <a:p>
            <a:endParaRPr lang="es-US" dirty="0"/>
          </a:p>
        </p:txBody>
      </p:sp>
    </p:spTree>
    <p:extLst>
      <p:ext uri="{BB962C8B-B14F-4D97-AF65-F5344CB8AC3E}">
        <p14:creationId xmlns:p14="http://schemas.microsoft.com/office/powerpoint/2010/main" val="30356367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B1338-48C5-A91B-9645-71CA2749792E}"/>
              </a:ext>
            </a:extLst>
          </p:cNvPr>
          <p:cNvSpPr>
            <a:spLocks noGrp="1"/>
          </p:cNvSpPr>
          <p:nvPr>
            <p:ph type="title"/>
          </p:nvPr>
        </p:nvSpPr>
        <p:spPr/>
        <p:txBody>
          <a:bodyPr>
            <a:normAutofit fontScale="90000"/>
          </a:bodyPr>
          <a:lstStyle/>
          <a:p>
            <a:r>
              <a:rPr lang="es-US" dirty="0"/>
              <a:t>EL DERECHO ROMANO EN EL CODIGO DE NAPOLEÓN </a:t>
            </a:r>
          </a:p>
        </p:txBody>
      </p:sp>
      <p:sp>
        <p:nvSpPr>
          <p:cNvPr id="3" name="Marcador de contenido 2">
            <a:extLst>
              <a:ext uri="{FF2B5EF4-FFF2-40B4-BE49-F238E27FC236}">
                <a16:creationId xmlns:a16="http://schemas.microsoft.com/office/drawing/2014/main" id="{E0D31E5B-E0EA-C124-CD2A-71969B4B027C}"/>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El</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derecho romano ha tenido una influencia significativa en el desarrollo de los sistemas legales modernos, especialmente en el código civil francés o código de Napoleón. La compilación de Justiniano sobre el derecho romano proporcionó una fuerte base para el código civil francés y muchos de los principios y normas establecidos en el código reflejan los valores y principios del derecho romano.</a:t>
            </a:r>
          </a:p>
          <a:p>
            <a:endParaRPr lang="es-US" dirty="0"/>
          </a:p>
        </p:txBody>
      </p:sp>
    </p:spTree>
    <p:extLst>
      <p:ext uri="{BB962C8B-B14F-4D97-AF65-F5344CB8AC3E}">
        <p14:creationId xmlns:p14="http://schemas.microsoft.com/office/powerpoint/2010/main" val="748293887"/>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TM04033921[[fn=Damasco]]</Template>
  <TotalTime>11</TotalTime>
  <Words>726</Words>
  <Application>Microsoft Office PowerPoint</Application>
  <PresentationFormat>Panorámica</PresentationFormat>
  <Paragraphs>21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Garamond</vt:lpstr>
      <vt:lpstr>Orgánico</vt:lpstr>
      <vt:lpstr>EL DERECHO ROMANO CON POSTERIORIDAD A LAS COMPILACIONES DE JUSTINIANO</vt:lpstr>
      <vt:lpstr>INTRODUCCION </vt:lpstr>
      <vt:lpstr>COMPILACIONES DEL JUSTINIANO</vt:lpstr>
      <vt:lpstr>PRINCIPALES OBRAS JURIDICAS </vt:lpstr>
      <vt:lpstr>EL DERECHO ROMANO EN OCCIDENTE</vt:lpstr>
      <vt:lpstr>LOS GLOSADORES</vt:lpstr>
      <vt:lpstr>LOS POST-GLOSADORES</vt:lpstr>
      <vt:lpstr>EL DERECHO ROMANO DURANTE LOS SIGLOS XV Y  XIX</vt:lpstr>
      <vt:lpstr>EL DERECHO ROMANO EN EL CODIGO DE NAPOLEÓN </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DERECHO ROMANO CON POSTERIORIDAD A LAS COMPILACIONES DE JUSTINIANO </dc:title>
  <dc:creator>Liz Lezcano</dc:creator>
  <cp:lastModifiedBy>Lab217 PC06</cp:lastModifiedBy>
  <cp:revision>6</cp:revision>
  <dcterms:created xsi:type="dcterms:W3CDTF">2023-06-12T20:34:50Z</dcterms:created>
  <dcterms:modified xsi:type="dcterms:W3CDTF">2023-06-13T18:16:25Z</dcterms:modified>
</cp:coreProperties>
</file>