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6" r:id="rId2"/>
    <p:sldId id="277" r:id="rId3"/>
    <p:sldId id="259" r:id="rId4"/>
    <p:sldId id="284" r:id="rId5"/>
    <p:sldId id="278" r:id="rId6"/>
    <p:sldId id="279" r:id="rId7"/>
    <p:sldId id="280" r:id="rId8"/>
    <p:sldId id="282" r:id="rId9"/>
    <p:sldId id="283" r:id="rId10"/>
    <p:sldId id="281" r:id="rId11"/>
    <p:sldId id="260" r:id="rId12"/>
    <p:sldId id="285" r:id="rId13"/>
    <p:sldId id="286" r:id="rId14"/>
    <p:sldId id="287" r:id="rId15"/>
    <p:sldId id="288" r:id="rId16"/>
    <p:sldId id="289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90" r:id="rId28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rtlCol="0" anchor="b">
            <a:noAutofit/>
          </a:bodyPr>
          <a:lstStyle>
            <a:lvl1pPr algn="l" rtl="0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69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s imágenes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99661" y="421594"/>
            <a:ext cx="1714500" cy="1885508"/>
          </a:xfrm>
        </p:spPr>
        <p:txBody>
          <a:bodyPr rtlCol="0">
            <a:noAutofit/>
          </a:bodyPr>
          <a:lstStyle>
            <a:lvl1pPr algn="l" rtl="0">
              <a:defRPr sz="165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6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7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8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9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0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1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2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3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4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5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6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97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0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1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2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3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4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5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6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7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8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9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0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111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2456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4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5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6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2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2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2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2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2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125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4560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6" name="Marcador de posición de texto 3"/>
          <p:cNvSpPr>
            <a:spLocks noGrp="1"/>
          </p:cNvSpPr>
          <p:nvPr>
            <p:ph type="body" sz="half" idx="21"/>
          </p:nvPr>
        </p:nvSpPr>
        <p:spPr>
          <a:xfrm>
            <a:off x="6799661" y="2484993"/>
            <a:ext cx="17145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65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rtlCol="0" anchor="b">
            <a:normAutofit/>
          </a:bodyPr>
          <a:lstStyle>
            <a:lvl1pPr algn="l" rtl="0">
              <a:defRPr sz="27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 rtlCol="0"/>
          <a:lstStyle>
            <a:lvl1pPr algn="l" rtl="0">
              <a:defRPr/>
            </a:lvl1pPr>
          </a:lstStyle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42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rtlCol="0" anchor="b">
            <a:normAutofit/>
          </a:bodyPr>
          <a:lstStyle>
            <a:lvl1pPr algn="l" rtl="0">
              <a:defRPr sz="27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b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" name="Forma lib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b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sz="1350" noProof="0" dirty="0"/>
              </a:p>
            </p:txBody>
          </p:sp>
          <p:sp>
            <p:nvSpPr>
              <p:cNvPr id="21" name="Forma lib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sz="1350" noProof="0" dirty="0"/>
              </a:p>
            </p:txBody>
          </p:sp>
        </p:grpSp>
        <p:sp>
          <p:nvSpPr>
            <p:cNvPr id="12" name="Forma lib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3" name="Forma lib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4" name="Forma lib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5" name="Forma lib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6" name="Forma lib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7" name="Forma lib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8" name="Forma lib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9" name="Forma lib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2400"/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69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4E72E8-DEFF-4938-85E8-DBAD8E11FA96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057C11F-DCDD-442C-96AE-DBBB2ACC635D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777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829B09D-35E2-4A45-A18C-0841DD4F06E2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CD5D2E1-C0C1-4940-84A4-B29E6C4B2B3F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07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639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rtlCol="0" anchor="b">
            <a:normAutofit/>
          </a:bodyPr>
          <a:lstStyle>
            <a:lvl1pPr algn="l" rtl="0">
              <a:defRPr sz="33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60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24E454F-ECCD-4C4E-9371-25C745C7CB91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B316088-4898-4D0F-B295-3759F5104E0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20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55BEA54-1076-425D-B577-236D79C07ABA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3C04A5-D181-49D3-964D-EF6A9E31F06E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290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77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3021FAB-3AAE-4D4C-8C17-B02680512400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CD9ED1-1BAB-424E-B362-2C5342E3AD3C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447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909" y="304799"/>
            <a:ext cx="75438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/>
          <p:cNvGrpSpPr/>
          <p:nvPr/>
        </p:nvGrpSpPr>
        <p:grpSpPr>
          <a:xfrm>
            <a:off x="789317" y="1733550"/>
            <a:ext cx="3270377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1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2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3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4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5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6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7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8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9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0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1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36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7"/>
          </p:nvPr>
        </p:nvSpPr>
        <p:spPr>
          <a:xfrm>
            <a:off x="948771" y="1900210"/>
            <a:ext cx="2951652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9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89317" y="4935990"/>
            <a:ext cx="3276735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5072334" y="1733550"/>
            <a:ext cx="3270377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4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5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6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2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3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3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3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3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3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37" name="Marcador de posición de imagen 33" descr="Marcador de posición vacío para agregar una imagen. Haga clic en el marcador de posición y seleccione la imagen que desee agregar."/>
          <p:cNvSpPr>
            <a:spLocks noGrp="1" noChangeAspect="1"/>
          </p:cNvSpPr>
          <p:nvPr>
            <p:ph type="pic" sz="quarter" idx="18"/>
          </p:nvPr>
        </p:nvSpPr>
        <p:spPr>
          <a:xfrm>
            <a:off x="5231788" y="1900210"/>
            <a:ext cx="2951652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0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5057181" y="4935990"/>
            <a:ext cx="3276735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04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393436" y="2064321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54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55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56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57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58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59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60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61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62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63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64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79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9"/>
          </p:nvPr>
        </p:nvSpPr>
        <p:spPr>
          <a:xfrm>
            <a:off x="936876" y="1824285"/>
            <a:ext cx="2036467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1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26409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5400000">
            <a:off x="2997433" y="2064321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6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7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8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89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0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1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2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3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4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5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6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78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18"/>
          </p:nvPr>
        </p:nvSpPr>
        <p:spPr>
          <a:xfrm>
            <a:off x="3540693" y="1824285"/>
            <a:ext cx="2036826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2" name="Marcador de posición de texto 3"/>
          <p:cNvSpPr>
            <a:spLocks noGrp="1"/>
          </p:cNvSpPr>
          <p:nvPr>
            <p:ph type="body" sz="half" idx="21"/>
          </p:nvPr>
        </p:nvSpPr>
        <p:spPr>
          <a:xfrm>
            <a:off x="3530406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97" name="Grupo 96"/>
          <p:cNvGrpSpPr>
            <a:grpSpLocks noChangeAspect="1"/>
          </p:cNvGrpSpPr>
          <p:nvPr/>
        </p:nvGrpSpPr>
        <p:grpSpPr>
          <a:xfrm rot="5400000">
            <a:off x="5623839" y="2064321"/>
            <a:ext cx="3123347" cy="231729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orma lib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99" name="Forma lib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0" name="Forma lib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1" name="Forma lib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2" name="Forma lib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3" name="Forma lib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4" name="Forma lib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5" name="Forma lib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6" name="Forma lib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7" name="Forma lib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8" name="Forma lib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  <p:sp>
          <p:nvSpPr>
            <p:cNvPr id="109" name="Forma lib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sz="1350" noProof="0" dirty="0"/>
            </a:p>
          </p:txBody>
        </p:sp>
      </p:grpSp>
      <p:sp>
        <p:nvSpPr>
          <p:cNvPr id="80" name="Marcador de posición de imagen 33" descr="Marcador de posición vacío para agregar una imagen. Haga clic en el marcador de posición y seleccione la imagen que desee agregar."/>
          <p:cNvSpPr>
            <a:spLocks noGrp="1"/>
          </p:cNvSpPr>
          <p:nvPr>
            <p:ph type="pic" sz="quarter" idx="20"/>
          </p:nvPr>
        </p:nvSpPr>
        <p:spPr>
          <a:xfrm>
            <a:off x="6167099" y="1824285"/>
            <a:ext cx="2036826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3" name="Marcador de posición de texto 3"/>
          <p:cNvSpPr>
            <a:spLocks noGrp="1"/>
          </p:cNvSpPr>
          <p:nvPr>
            <p:ph type="body" sz="half" idx="22"/>
          </p:nvPr>
        </p:nvSpPr>
        <p:spPr>
          <a:xfrm>
            <a:off x="6156812" y="4947405"/>
            <a:ext cx="20574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20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es-GT"/>
          </a:p>
        </p:txBody>
      </p:sp>
      <p:sp>
        <p:nvSpPr>
          <p:cNvPr id="6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03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</a:defRPr>
            </a:lvl1pPr>
          </a:lstStyle>
          <a:p>
            <a:fld id="{31FB480D-572D-4EE7-AF3D-A2F570F33884}" type="slidenum">
              <a:rPr lang="es-GT" altLang="es-PY" smtClean="0"/>
              <a:pPr/>
              <a:t>‹Nº›</a:t>
            </a:fld>
            <a:endParaRPr lang="es-GT" altLang="es-PY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25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827BAF-A31E-4721-B5C9-7B8B0C089F28}" type="datetimeFigureOut">
              <a:rPr lang="es-GT" smtClean="0"/>
              <a:pPr>
                <a:defRPr/>
              </a:pPr>
              <a:t>26/03/2023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39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60604" indent="-260604" algn="l" defTabSz="685800" rtl="0" eaLnBrk="1" latinLnBrk="0" hangingPunct="1">
        <a:lnSpc>
          <a:spcPct val="10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indent="-212598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MKTII/Casos/Las%20cosas%20cambian%20dependiendo%20como%20se%20vean/budweise.m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DA3A11-1314-5EB6-0688-F041C7342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s-ES_tradnl" altLang="es-PY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Información</a:t>
            </a:r>
            <a:endParaRPr lang="es-ES" altLang="es-PY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248DB93-D143-02DC-E83F-9C2650B84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450" y="1700213"/>
            <a:ext cx="7772400" cy="155575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altLang="es-PY" sz="2400" dirty="0">
                <a:solidFill>
                  <a:schemeClr val="tx2"/>
                </a:solidFill>
              </a:rPr>
              <a:t>Datos que se han moldeado en una forma significativa y útil para los seres humanos.</a:t>
            </a:r>
            <a:endParaRPr lang="es-ES" altLang="es-PY" sz="2400" dirty="0">
              <a:solidFill>
                <a:schemeClr val="tx2"/>
              </a:solidFill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CA62D4D-66FD-D62F-38AA-6667D8C6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3987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hangingPunct="1">
              <a:lnSpc>
                <a:spcPct val="90000"/>
              </a:lnSpc>
              <a:spcBef>
                <a:spcPct val="0"/>
              </a:spcBef>
            </a:pPr>
            <a:r>
              <a:rPr lang="es-ES_tradnl" altLang="es-PY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Datos</a:t>
            </a:r>
            <a:endParaRPr lang="es-ES" altLang="es-PY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F3D06CE-2EDF-C944-7808-B8670929C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933825"/>
            <a:ext cx="7848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s-ES_tradnl" altLang="es-PY" sz="2400" dirty="0">
                <a:solidFill>
                  <a:schemeClr val="tx2"/>
                </a:solidFill>
                <a:latin typeface="+mn-lt"/>
                <a:cs typeface="+mn-cs"/>
              </a:rPr>
              <a:t>Secuencias de hechos en bruto y representan eventos que ocurren en las organizaciones o en el entorno físico antes de ser organizados y ordenados de una forma que las personas puedan entender y utilizar.</a:t>
            </a:r>
            <a:endParaRPr lang="es-ES" altLang="es-PY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590B015E-0339-BC65-AFDA-41D808380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789363"/>
            <a:ext cx="684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D96BFBED-615F-19AE-EB90-D15EFCD3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de Información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7A87C3E3-5905-888D-5BD4-1EE69D05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10" y="1752600"/>
            <a:ext cx="7733529" cy="4229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800" b="1" dirty="0">
                <a:solidFill>
                  <a:schemeClr val="tx2"/>
                </a:solidFill>
              </a:rPr>
              <a:t>Information Technology (IT)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Todas aquellas tecnologías que permiten y dan soporte a la construcción y operación de los sistemas de Información, las cuales pueden ser tecnologías de Hardware, Software, tecnologías de almacenamiento y tecnología de comunicaciones.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 Todas estas tecnologías forman la infraestructura tecnológica de la empresa, la cual provee una plataforma desde donde la compañía puede construir y operar los sistemas de información.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1E8A9301-0B80-D873-1092-8339F305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1" y="107155"/>
            <a:ext cx="8752508" cy="6429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G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subsistema administrativo</a:t>
            </a:r>
          </a:p>
        </p:txBody>
      </p:sp>
      <p:graphicFrame>
        <p:nvGraphicFramePr>
          <p:cNvPr id="4" name="3 Marcador de contenido">
            <a:extLst>
              <a:ext uri="{FF2B5EF4-FFF2-40B4-BE49-F238E27FC236}">
                <a16:creationId xmlns:a16="http://schemas.microsoft.com/office/drawing/2014/main" id="{DA07FE18-A0DF-B01B-F127-74FC41602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432441"/>
              </p:ext>
            </p:extLst>
          </p:nvPr>
        </p:nvGraphicFramePr>
        <p:xfrm>
          <a:off x="221457" y="750093"/>
          <a:ext cx="8786812" cy="53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322"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SISTEMA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CONTABLE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Producto o salida esperada.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Estados financieros y el registro contable de todas</a:t>
                      </a:r>
                      <a:r>
                        <a:rPr lang="es-GT" sz="1800" b="1" baseline="0" dirty="0">
                          <a:solidFill>
                            <a:schemeClr val="tx2"/>
                          </a:solidFill>
                        </a:rPr>
                        <a:t> las operaciones de la empresa.</a:t>
                      </a:r>
                      <a:endParaRPr lang="es-GT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Entradas o Insumos. 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Documentos que respaldan operaciones de la empresa.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Recursos con que se cuenta.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Personal que labora en el departamento, equipo tanto computadoras, sumadoras, etc.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803"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Proceso.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s-GT" sz="1800" b="1" dirty="0">
                          <a:solidFill>
                            <a:schemeClr val="tx2"/>
                          </a:solidFill>
                        </a:rPr>
                        <a:t>Elaboración de los estados financieros</a:t>
                      </a:r>
                      <a:r>
                        <a:rPr lang="es-GT" sz="1800" b="1" baseline="0" dirty="0">
                          <a:solidFill>
                            <a:schemeClr val="tx2"/>
                          </a:solidFill>
                        </a:rPr>
                        <a:t> y el registro de todas las operaciones de la empresa</a:t>
                      </a:r>
                      <a:endParaRPr lang="es-GT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597FAB88-0C62-D478-1241-C8946FBF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Sistemas de Información</a:t>
            </a: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DF8E7B79-AA28-5F73-57D7-C7A2716E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2400" b="1" dirty="0">
                <a:solidFill>
                  <a:schemeClr val="tx2"/>
                </a:solidFill>
              </a:rPr>
              <a:t>Sistemas transaccionales.</a:t>
            </a:r>
          </a:p>
          <a:p>
            <a:pPr eaLnBrk="1" hangingPunct="1"/>
            <a:r>
              <a:rPr lang="es-GT" altLang="es-PY" sz="2400" b="1" dirty="0">
                <a:solidFill>
                  <a:schemeClr val="tx2"/>
                </a:solidFill>
              </a:rPr>
              <a:t>Sistemas de apoyo a las decisiones.</a:t>
            </a:r>
          </a:p>
          <a:p>
            <a:pPr eaLnBrk="1" hangingPunct="1"/>
            <a:r>
              <a:rPr lang="es-GT" altLang="es-PY" sz="2400" b="1" dirty="0">
                <a:solidFill>
                  <a:schemeClr val="tx2"/>
                </a:solidFill>
              </a:rPr>
              <a:t>Sistemas estratégicos.</a:t>
            </a:r>
          </a:p>
          <a:p>
            <a:pPr eaLnBrk="1" hangingPunct="1"/>
            <a:endParaRPr lang="es-GT" altLang="es-PY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>
            <a:extLst>
              <a:ext uri="{FF2B5EF4-FFF2-40B4-BE49-F238E27FC236}">
                <a16:creationId xmlns:a16="http://schemas.microsoft.com/office/drawing/2014/main" id="{3FC82920-5618-ED4C-5F00-C3609E95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Transaccionales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DE58054F-6A1A-1063-13E4-FD74A729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Primer tipo de sistemas que se implanta en las organizaciones.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Apoyan las tareas a nivel operativo de la organización.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Muestran una intensa entrada y salida de información.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Cálculos y procesos son simples y poco complejos.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Son recolectores de información (datos).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Ejemplo: facturación, nóminas, cuentas por cobrar, etc.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GT" b="1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GT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48A88B0E-5D33-356B-C471-F23AC864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8" y="188640"/>
            <a:ext cx="8093571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apoyo a las decisiones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D8A64F70-99A1-0259-C2A2-6FB56944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10" y="1752600"/>
            <a:ext cx="7805537" cy="42291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Suelen instalarse posterior a la implementación de los sistemas transaccionales.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La información que generan sirve para los mandos intermedios y alta gerencia en la T.D.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Intensivos en cálculos y escasos en entradas y salidas.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Apoyan directamente la Toma de Decisiones.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Ej. Sistema de simulación de negocios (apoyar un nuevo producto al mercado).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GT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>
            <a:extLst>
              <a:ext uri="{FF2B5EF4-FFF2-40B4-BE49-F238E27FC236}">
                <a16:creationId xmlns:a16="http://schemas.microsoft.com/office/drawing/2014/main" id="{965CC50E-2F36-CCB6-D361-DCDEF7FD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estratégicos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D2400CA2-31C3-254C-466C-61B0D3A1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Su función no es apoyar procesos operativos ni ayudar a la toma de decisiones, aunque si puede hacerlo.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Buscan ser creadores de barreras de entrada al negocio.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Buscan lograr ventajas que los competidores no poseen (costos, diferenciación clientes &amp; proveedores).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Apoyan el proceso de innovación de productos y procesos dentro de la empresa.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600" b="1" dirty="0">
                <a:solidFill>
                  <a:schemeClr val="tx2"/>
                </a:solidFill>
              </a:rPr>
              <a:t>Ejemplo: CRM, SCM, Comercio Electrónico.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GT" sz="2000" b="1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GT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1411A743-CCFF-4DC6-D540-E38C8CBB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2875"/>
            <a:ext cx="7543802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Evolución Sistemas de Información</a:t>
            </a:r>
          </a:p>
        </p:txBody>
      </p:sp>
      <p:sp>
        <p:nvSpPr>
          <p:cNvPr id="19459" name="2 Marcador de contenido">
            <a:extLst>
              <a:ext uri="{FF2B5EF4-FFF2-40B4-BE49-F238E27FC236}">
                <a16:creationId xmlns:a16="http://schemas.microsoft.com/office/drawing/2014/main" id="{847567BD-7199-B8B2-F599-70C0AE60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628799"/>
            <a:ext cx="8715375" cy="5086325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2400" b="1" dirty="0" smtClean="0">
                <a:solidFill>
                  <a:schemeClr val="tx2"/>
                </a:solidFill>
              </a:rPr>
              <a:t>Existe una </a:t>
            </a:r>
            <a:r>
              <a:rPr lang="es-GT" altLang="es-PY" sz="2400" b="1" dirty="0">
                <a:solidFill>
                  <a:schemeClr val="tx2"/>
                </a:solidFill>
              </a:rPr>
              <a:t>teoría que influyó sobre el proceso de la planeación de los recursos y las actividades de informática</a:t>
            </a:r>
            <a:r>
              <a:rPr lang="es-GT" altLang="es-PY" sz="2400" b="1" dirty="0" smtClean="0">
                <a:solidFill>
                  <a:schemeClr val="tx2"/>
                </a:solidFill>
              </a:rPr>
              <a:t>:</a:t>
            </a:r>
          </a:p>
          <a:p>
            <a:pPr marL="0" indent="0" eaLnBrk="1" hangingPunct="1">
              <a:buNone/>
            </a:pPr>
            <a:endParaRPr lang="es-GT" altLang="es-PY" sz="2400" b="1" dirty="0">
              <a:solidFill>
                <a:schemeClr val="tx2"/>
              </a:solidFill>
            </a:endParaRPr>
          </a:p>
          <a:p>
            <a:pPr lvl="1" eaLnBrk="1" hangingPunct="1"/>
            <a:r>
              <a:rPr lang="es-GT" altLang="es-PY" sz="1800" b="1" dirty="0">
                <a:solidFill>
                  <a:schemeClr val="tx2"/>
                </a:solidFill>
              </a:rPr>
              <a:t>Etapas de crecimiento:</a:t>
            </a:r>
          </a:p>
          <a:p>
            <a:pPr lvl="2" eaLnBrk="1" hangingPunct="1"/>
            <a:r>
              <a:rPr lang="es-GT" altLang="es-PY" sz="1600" b="1" dirty="0">
                <a:solidFill>
                  <a:schemeClr val="tx2"/>
                </a:solidFill>
              </a:rPr>
              <a:t>Etapa de inicio.</a:t>
            </a:r>
          </a:p>
          <a:p>
            <a:pPr lvl="2" eaLnBrk="1" hangingPunct="1"/>
            <a:r>
              <a:rPr lang="es-GT" altLang="es-PY" sz="1600" b="1" dirty="0">
                <a:solidFill>
                  <a:schemeClr val="tx2"/>
                </a:solidFill>
              </a:rPr>
              <a:t>Etapa de contagio o expansión.</a:t>
            </a:r>
          </a:p>
          <a:p>
            <a:pPr lvl="2" eaLnBrk="1" hangingPunct="1"/>
            <a:r>
              <a:rPr lang="es-GT" altLang="es-PY" sz="1600" b="1" dirty="0">
                <a:solidFill>
                  <a:schemeClr val="tx2"/>
                </a:solidFill>
              </a:rPr>
              <a:t>Etapa de control o formalización.</a:t>
            </a:r>
          </a:p>
          <a:p>
            <a:pPr lvl="2" eaLnBrk="1" hangingPunct="1"/>
            <a:r>
              <a:rPr lang="es-GT" altLang="es-PY" sz="1600" b="1" dirty="0">
                <a:solidFill>
                  <a:schemeClr val="tx2"/>
                </a:solidFill>
              </a:rPr>
              <a:t>Etapa de integración.</a:t>
            </a:r>
          </a:p>
          <a:p>
            <a:pPr lvl="2" eaLnBrk="1" hangingPunct="1"/>
            <a:r>
              <a:rPr lang="es-GT" altLang="es-PY" sz="1600" b="1" dirty="0">
                <a:solidFill>
                  <a:schemeClr val="tx2"/>
                </a:solidFill>
              </a:rPr>
              <a:t>Etapa de administración de datos (accesible la información).</a:t>
            </a:r>
          </a:p>
          <a:p>
            <a:pPr lvl="2" eaLnBrk="1" hangingPunct="1"/>
            <a:r>
              <a:rPr lang="es-GT" altLang="es-PY" sz="1600" b="1" dirty="0">
                <a:solidFill>
                  <a:schemeClr val="tx2"/>
                </a:solidFill>
              </a:rPr>
              <a:t>Etapa de madurez (estratégico, CRM).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>
            <a:extLst>
              <a:ext uri="{FF2B5EF4-FFF2-40B4-BE49-F238E27FC236}">
                <a16:creationId xmlns:a16="http://schemas.microsoft.com/office/drawing/2014/main" id="{56062405-3859-67AA-4A89-7CB38E6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¿Porqué automatizar?</a:t>
            </a:r>
          </a:p>
        </p:txBody>
      </p:sp>
      <p:sp>
        <p:nvSpPr>
          <p:cNvPr id="20483" name="2 Marcador de contenido">
            <a:extLst>
              <a:ext uri="{FF2B5EF4-FFF2-40B4-BE49-F238E27FC236}">
                <a16:creationId xmlns:a16="http://schemas.microsoft.com/office/drawing/2014/main" id="{45B6C9B5-FC7D-D814-5A63-60059B36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10" y="1752600"/>
            <a:ext cx="7877545" cy="42291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2400" b="1" dirty="0">
                <a:solidFill>
                  <a:schemeClr val="tx2"/>
                </a:solidFill>
              </a:rPr>
              <a:t>La razón principal por la que una empresa debe emprender un proyecto de automatización es la de AUMENTAR LA PRODUCTIVIDAD.</a:t>
            </a:r>
          </a:p>
          <a:p>
            <a:pPr eaLnBrk="1" hangingPunct="1"/>
            <a:r>
              <a:rPr lang="es-GT" altLang="es-PY" sz="2400" b="1" dirty="0">
                <a:solidFill>
                  <a:schemeClr val="tx2"/>
                </a:solidFill>
              </a:rPr>
              <a:t>La productividad a que se refiere debe ser susceptible de medición para determinar si efectivamente hubo un incremento.</a:t>
            </a:r>
          </a:p>
          <a:p>
            <a:pPr lvl="1" eaLnBrk="1" hangingPunct="1"/>
            <a:r>
              <a:rPr lang="es-GT" altLang="es-PY" sz="1800" b="1" dirty="0">
                <a:solidFill>
                  <a:schemeClr val="tx2"/>
                </a:solidFill>
              </a:rPr>
              <a:t>Ej. Tarea de emitir cheques de empleados.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AE169AC-3F80-3C33-BCF5-FA9AF571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42887"/>
            <a:ext cx="7543802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ADMINISTRATIVO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5314B806-3A59-9429-E123-58F3FD12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575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No todo sistema requiere de computadores para funcionar.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La administración puede verse como un sistema administrativo cuyo objetivo es el cumplimiento de los objetivos de la organización.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Dicho sistema toma los insumos y a través del proceso administrativo lo transforma en productos y servicios.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GT" sz="2400" b="1" dirty="0">
              <a:solidFill>
                <a:schemeClr val="tx2"/>
              </a:solidFill>
            </a:endParaRPr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18525025-80E9-CE30-6542-82425CEEFF26}"/>
              </a:ext>
            </a:extLst>
          </p:cNvPr>
          <p:cNvSpPr/>
          <p:nvPr/>
        </p:nvSpPr>
        <p:spPr>
          <a:xfrm>
            <a:off x="1714500" y="5286375"/>
            <a:ext cx="642938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dirty="0"/>
              <a:t>E</a:t>
            </a: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07DB4F53-1A7D-59B6-ACB6-624DF0564D3E}"/>
              </a:ext>
            </a:extLst>
          </p:cNvPr>
          <p:cNvSpPr/>
          <p:nvPr/>
        </p:nvSpPr>
        <p:spPr>
          <a:xfrm>
            <a:off x="3786188" y="5286375"/>
            <a:ext cx="642937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dirty="0"/>
              <a:t>P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EBC44F76-AECB-4335-C688-782C7990AFF4}"/>
              </a:ext>
            </a:extLst>
          </p:cNvPr>
          <p:cNvSpPr/>
          <p:nvPr/>
        </p:nvSpPr>
        <p:spPr>
          <a:xfrm>
            <a:off x="6000750" y="5286375"/>
            <a:ext cx="642938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dirty="0"/>
              <a:t>S</a:t>
            </a: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B6874B99-E406-A12E-BF5A-9DCA03C77495}"/>
              </a:ext>
            </a:extLst>
          </p:cNvPr>
          <p:cNvSpPr/>
          <p:nvPr/>
        </p:nvSpPr>
        <p:spPr>
          <a:xfrm>
            <a:off x="3786188" y="6072188"/>
            <a:ext cx="642937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GT" dirty="0"/>
              <a:t>R</a:t>
            </a:r>
          </a:p>
        </p:txBody>
      </p:sp>
      <p:cxnSp>
        <p:nvCxnSpPr>
          <p:cNvPr id="12" name="11 Conector recto de flecha">
            <a:extLst>
              <a:ext uri="{FF2B5EF4-FFF2-40B4-BE49-F238E27FC236}">
                <a16:creationId xmlns:a16="http://schemas.microsoft.com/office/drawing/2014/main" id="{19982C16-1169-CD04-3814-10D9D4B61D34}"/>
              </a:ext>
            </a:extLst>
          </p:cNvPr>
          <p:cNvCxnSpPr/>
          <p:nvPr/>
        </p:nvCxnSpPr>
        <p:spPr>
          <a:xfrm>
            <a:off x="2571750" y="5429250"/>
            <a:ext cx="1071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CF8F3736-6E41-CE8B-7F7A-9E2DBEBC32AD}"/>
              </a:ext>
            </a:extLst>
          </p:cNvPr>
          <p:cNvCxnSpPr/>
          <p:nvPr/>
        </p:nvCxnSpPr>
        <p:spPr>
          <a:xfrm>
            <a:off x="4572000" y="5429250"/>
            <a:ext cx="1071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>
            <a:extLst>
              <a:ext uri="{FF2B5EF4-FFF2-40B4-BE49-F238E27FC236}">
                <a16:creationId xmlns:a16="http://schemas.microsoft.com/office/drawing/2014/main" id="{6142CA49-5CB5-3F56-DB15-CC3204558438}"/>
              </a:ext>
            </a:extLst>
          </p:cNvPr>
          <p:cNvCxnSpPr/>
          <p:nvPr/>
        </p:nvCxnSpPr>
        <p:spPr>
          <a:xfrm rot="16200000" flipH="1">
            <a:off x="6143625" y="6000751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>
            <a:extLst>
              <a:ext uri="{FF2B5EF4-FFF2-40B4-BE49-F238E27FC236}">
                <a16:creationId xmlns:a16="http://schemas.microsoft.com/office/drawing/2014/main" id="{8DB58D87-67E8-4621-5DE7-21881C1574A1}"/>
              </a:ext>
            </a:extLst>
          </p:cNvPr>
          <p:cNvCxnSpPr/>
          <p:nvPr/>
        </p:nvCxnSpPr>
        <p:spPr>
          <a:xfrm rot="10800000">
            <a:off x="4714875" y="6215063"/>
            <a:ext cx="1643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>
            <a:extLst>
              <a:ext uri="{FF2B5EF4-FFF2-40B4-BE49-F238E27FC236}">
                <a16:creationId xmlns:a16="http://schemas.microsoft.com/office/drawing/2014/main" id="{8C2DBB50-D2DD-79A5-3761-3DAF55C2EDCD}"/>
              </a:ext>
            </a:extLst>
          </p:cNvPr>
          <p:cNvCxnSpPr/>
          <p:nvPr/>
        </p:nvCxnSpPr>
        <p:spPr>
          <a:xfrm rot="5400000" flipH="1" flipV="1">
            <a:off x="1893887" y="5965826"/>
            <a:ext cx="498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>
            <a:extLst>
              <a:ext uri="{FF2B5EF4-FFF2-40B4-BE49-F238E27FC236}">
                <a16:creationId xmlns:a16="http://schemas.microsoft.com/office/drawing/2014/main" id="{8CA7F31D-927B-6B7E-F39B-9026126B4B75}"/>
              </a:ext>
            </a:extLst>
          </p:cNvPr>
          <p:cNvCxnSpPr/>
          <p:nvPr/>
        </p:nvCxnSpPr>
        <p:spPr>
          <a:xfrm rot="10800000">
            <a:off x="2143125" y="6215063"/>
            <a:ext cx="1500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>
            <a:extLst>
              <a:ext uri="{FF2B5EF4-FFF2-40B4-BE49-F238E27FC236}">
                <a16:creationId xmlns:a16="http://schemas.microsoft.com/office/drawing/2014/main" id="{7DDA1175-6BCF-8AD9-B680-6F02FEB7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543802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automatizar?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A4F7BFE2-A0BA-9350-5563-41F6DECE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85627"/>
            <a:ext cx="8352928" cy="4911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800" b="1" dirty="0">
                <a:solidFill>
                  <a:schemeClr val="tx2"/>
                </a:solidFill>
              </a:rPr>
              <a:t>Automatizar: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Da la idea de realizar algo en forma automática, es decir, </a:t>
            </a:r>
            <a:r>
              <a:rPr lang="es-GT" sz="2000" b="1" i="1" dirty="0">
                <a:solidFill>
                  <a:schemeClr val="tx2"/>
                </a:solidFill>
              </a:rPr>
              <a:t>con la mínima intervención humana</a:t>
            </a:r>
            <a:r>
              <a:rPr lang="es-GT" sz="2000" b="1" dirty="0">
                <a:solidFill>
                  <a:schemeClr val="tx2"/>
                </a:solidFill>
              </a:rPr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La cantidad necesaria de intervención humana en la tarea a realizar determina </a:t>
            </a:r>
            <a:r>
              <a:rPr lang="es-GT" sz="2000" b="1" i="1" dirty="0">
                <a:solidFill>
                  <a:schemeClr val="tx2"/>
                </a:solidFill>
              </a:rPr>
              <a:t>el grado de automatización de la misma.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Sólo si la tarea se puede efectuar </a:t>
            </a:r>
            <a:r>
              <a:rPr lang="es-GT" sz="2000" b="1" i="1" dirty="0">
                <a:solidFill>
                  <a:schemeClr val="tx2"/>
                </a:solidFill>
              </a:rPr>
              <a:t>sin intervención humana alguna, se dice que está totalmente automatizada.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1800" b="1" i="1" dirty="0">
                <a:solidFill>
                  <a:schemeClr val="tx2"/>
                </a:solidFill>
              </a:rPr>
              <a:t>Ej. Tienda alquiler de videos y etiquetas.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1800" b="1" i="1" dirty="0">
                <a:solidFill>
                  <a:schemeClr val="tx2"/>
                </a:solidFill>
              </a:rPr>
              <a:t>Tienda de abarrotes (códigos de barra, tarjetas).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s-GT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7EFEB55-D184-AED9-F81F-737699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significa CALIDAD de INFORMACIÓN en los negocios?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1B6B97C-31F1-8D08-8F66-423CF238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s-GT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 Dimensiones: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400" dirty="0">
                <a:solidFill>
                  <a:schemeClr val="tx2"/>
                </a:solidFill>
              </a:rPr>
              <a:t>Tiempo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2000" dirty="0">
                <a:solidFill>
                  <a:schemeClr val="tx2"/>
                </a:solidFill>
              </a:rPr>
              <a:t>La información debe estar disponible cuando se necesita en el momento oportuno.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400" dirty="0">
                <a:solidFill>
                  <a:schemeClr val="tx2"/>
                </a:solidFill>
              </a:rPr>
              <a:t>Contenido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2000" dirty="0">
                <a:solidFill>
                  <a:schemeClr val="tx2"/>
                </a:solidFill>
              </a:rPr>
              <a:t>La información debe proporcionarse sin errores, debe ser relevante respecto a lo analizado, completa y no parcial.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400" dirty="0">
                <a:solidFill>
                  <a:schemeClr val="tx2"/>
                </a:solidFill>
              </a:rPr>
              <a:t>Forma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2000" dirty="0">
                <a:solidFill>
                  <a:schemeClr val="tx2"/>
                </a:solidFill>
              </a:rPr>
              <a:t>La información debe ser proveída en forma sencilla de entender, detallada o en forma de resumen, ordenada con criterio.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347BF329-3C61-C712-AA95-1EA7CEC3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una oficina?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D353764F-2614-768F-EC57-8E8333A5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52600"/>
            <a:ext cx="7992887" cy="4229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Sitio en donde se </a:t>
            </a:r>
            <a:r>
              <a:rPr lang="es-GT" sz="2400" b="1" i="1" dirty="0">
                <a:solidFill>
                  <a:schemeClr val="tx2"/>
                </a:solidFill>
              </a:rPr>
              <a:t>realizan tareas administrativas.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 smtClean="0">
                <a:solidFill>
                  <a:schemeClr val="tx2"/>
                </a:solidFill>
              </a:rPr>
              <a:t>Definición</a:t>
            </a:r>
            <a:r>
              <a:rPr lang="es-GT" sz="2400" b="1" dirty="0">
                <a:solidFill>
                  <a:schemeClr val="tx2"/>
                </a:solidFill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Sistema de apoyo a la empresa, en el que trabajan diferentes tipos de personas desempeñando diferentes puestos y realizando diversas tareas.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En general, todas las tareas que se realizan en la oficina son susceptibles de ser automatizadas.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1D9EF4F5-C599-B4C4-2969-6514F20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58" y="266700"/>
            <a:ext cx="7543802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Automatización de Oficinas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5E94F49E-C68E-6F79-2663-7CB28DCD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10" y="1752600"/>
            <a:ext cx="7949553" cy="4229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Se requiere considerar dos aspectos íntimamente ligados entre sí: </a:t>
            </a:r>
            <a:r>
              <a:rPr lang="es-GT" sz="2000" b="1" i="1" dirty="0">
                <a:solidFill>
                  <a:schemeClr val="tx2"/>
                </a:solidFill>
              </a:rPr>
              <a:t>Sistematización y Equipamiento </a:t>
            </a:r>
            <a:r>
              <a:rPr lang="es-GT" sz="2000" b="1" dirty="0">
                <a:solidFill>
                  <a:schemeClr val="tx2"/>
                </a:solidFill>
              </a:rPr>
              <a:t>(se apoyan en la administración y la tecnología).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Automatizar la oficina es un </a:t>
            </a:r>
            <a:r>
              <a:rPr lang="es-GT" sz="2000" b="1" i="1" dirty="0">
                <a:solidFill>
                  <a:schemeClr val="tx2"/>
                </a:solidFill>
              </a:rPr>
              <a:t>proceso constante que debe ser reevaluado cada cierto período</a:t>
            </a:r>
            <a:r>
              <a:rPr lang="es-GT" sz="2000" b="1" dirty="0">
                <a:solidFill>
                  <a:schemeClr val="tx2"/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 smtClean="0">
                <a:solidFill>
                  <a:schemeClr val="tx2"/>
                </a:solidFill>
              </a:rPr>
              <a:t>Definición</a:t>
            </a:r>
            <a:endParaRPr lang="es-GT" sz="2000" b="1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600" b="1" dirty="0">
                <a:solidFill>
                  <a:schemeClr val="tx2"/>
                </a:solidFill>
              </a:rPr>
              <a:t>Referente en forma colectiva a las aplicaciones basadas en la computadora asociadas con el trabajo general de oficina.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000" b="1" dirty="0" smtClean="0">
                <a:solidFill>
                  <a:schemeClr val="tx2"/>
                </a:solidFill>
              </a:rPr>
              <a:t>Definición</a:t>
            </a:r>
            <a:endParaRPr lang="es-GT" sz="2000" b="1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600" b="1" dirty="0">
                <a:solidFill>
                  <a:schemeClr val="tx2"/>
                </a:solidFill>
              </a:rPr>
              <a:t>Uso de cualquier equipo que pueda incrementar la eficiencia así como de la revisión e implantación de procedimientos que garanticen el éxito de dicho equipamiento.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s-GT" sz="1600" b="1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GT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>
            <a:extLst>
              <a:ext uri="{FF2B5EF4-FFF2-40B4-BE49-F238E27FC236}">
                <a16:creationId xmlns:a16="http://schemas.microsoft.com/office/drawing/2014/main" id="{A0AE957A-68E5-4650-9EEB-0F41BFC1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Equipamiento y Sistematización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D744B9AE-BA3E-A14C-DD5B-9140FF90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10" y="1752600"/>
            <a:ext cx="7733529" cy="4229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800" b="1" dirty="0" smtClean="0">
                <a:solidFill>
                  <a:schemeClr val="tx2"/>
                </a:solidFill>
              </a:rPr>
              <a:t>Equipamiento</a:t>
            </a:r>
            <a:endParaRPr lang="es-GT" sz="2800" b="1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000" b="1" dirty="0">
                <a:solidFill>
                  <a:schemeClr val="tx2"/>
                </a:solidFill>
              </a:rPr>
              <a:t>Dotar o proveer a la oficina del equipo necesario para realizar las tareas administrativas.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Productos de Software, equipos de cómputo, redes y comunicaciones.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800" b="1" dirty="0" smtClean="0">
                <a:solidFill>
                  <a:schemeClr val="tx2"/>
                </a:solidFill>
              </a:rPr>
              <a:t>Sistematizar</a:t>
            </a:r>
            <a:endParaRPr lang="es-GT" sz="2800" b="1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2000" b="1" i="1" dirty="0">
                <a:solidFill>
                  <a:schemeClr val="tx2"/>
                </a:solidFill>
              </a:rPr>
              <a:t>Visualizar a la empresa como un sistema y estandarizar los procedimientos y métodos de trabajo </a:t>
            </a:r>
            <a:r>
              <a:rPr lang="es-GT" sz="2000" b="1" dirty="0">
                <a:solidFill>
                  <a:schemeClr val="tx2"/>
                </a:solidFill>
              </a:rPr>
              <a:t>que en ella se realizan, para que cualquier persona que ingrese a laborar pueda fácilmente incorporarse y entender cómo llevar a cabo su trabajo.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>
            <a:extLst>
              <a:ext uri="{FF2B5EF4-FFF2-40B4-BE49-F238E27FC236}">
                <a16:creationId xmlns:a16="http://schemas.microsoft.com/office/drawing/2014/main" id="{6AA2EB87-DD24-8705-4A68-819250A5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6632"/>
            <a:ext cx="7543802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¿Sistematización?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646155BD-EEEC-1E60-5300-D6740519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24000"/>
            <a:ext cx="8640960" cy="44577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Tipos de tareas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Técnicas, Comerciales, Financieras,  de Seguridad, Contables y administrativas (</a:t>
            </a:r>
            <a:r>
              <a:rPr lang="es-GT" sz="1400" b="1" dirty="0" err="1">
                <a:solidFill>
                  <a:schemeClr val="tx2"/>
                </a:solidFill>
              </a:rPr>
              <a:t>fayol</a:t>
            </a:r>
            <a:r>
              <a:rPr lang="es-GT" sz="1400" b="1" dirty="0">
                <a:solidFill>
                  <a:schemeClr val="tx2"/>
                </a:solidFill>
              </a:rPr>
              <a:t>).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Porqué se realizan?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Es importante que se realice?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Equipamiento analizado a la luz de cada tarea que asisten o complementan.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Tarea: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Labor que realiza un trabajador para llevar a cabo sus funciones en una organización.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Profundidad de la tarea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Grado en que un individuo puede controlar su trabajo.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Alcance de la tarea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Número de operaciones diferentes que requiere un trabajo en particular y la frecuencia con que puede repetirse el ciclo del mismo.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A MENOR PROFUNDIDAD Y MÁS PEQUEÑO EL ALCANCE, MÁS ESPECIALIZADO SERÁ UN TRABAJO.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400" b="1" dirty="0">
                <a:solidFill>
                  <a:schemeClr val="tx2"/>
                </a:solidFill>
              </a:rPr>
              <a:t>EJ. Recepcionista </a:t>
            </a:r>
            <a:r>
              <a:rPr lang="es-GT" sz="1400" b="1" dirty="0" smtClean="0">
                <a:solidFill>
                  <a:schemeClr val="tx2"/>
                </a:solidFill>
              </a:rPr>
              <a:t>vs</a:t>
            </a:r>
            <a:r>
              <a:rPr lang="es-GT" sz="1400" b="1" dirty="0">
                <a:solidFill>
                  <a:schemeClr val="tx2"/>
                </a:solidFill>
              </a:rPr>
              <a:t>. Gerente.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>
            <a:extLst>
              <a:ext uri="{FF2B5EF4-FFF2-40B4-BE49-F238E27FC236}">
                <a16:creationId xmlns:a16="http://schemas.microsoft.com/office/drawing/2014/main" id="{30A7232D-F427-EADD-1E48-68E22D27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7543802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¿Razones para automatizar?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5618FDD2-3D0E-6039-5C0B-FF32296D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52600"/>
            <a:ext cx="7992888" cy="4229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Capacidad (producir estados de cuenta más rápido y entregarlos oportunamente al cliente).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Control (Mayor exactitud y consistencia en la información que se produce. Cálculos).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Comunicación (Mejoras en la comunicación e integración de las áreas organizacionales).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Costo (supervisión y reducción de costos).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Competitividad (atracción de clientes, mejora servicios proporcionados, proveer nuevos y originales productos).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>
            <a:extLst>
              <a:ext uri="{FF2B5EF4-FFF2-40B4-BE49-F238E27FC236}">
                <a16:creationId xmlns:a16="http://schemas.microsoft.com/office/drawing/2014/main" id="{246E1104-E525-E68C-E985-DA9E0315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¿Cuándo automatizar?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E6808E0D-A466-D683-CE93-D8F6D076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10" y="1752600"/>
            <a:ext cx="7733529" cy="4229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Cuando es necesario actualizar el equipo y los procedimientos existentes en la oficina, es característica fundamental de una persona visionaria que automatiza con éxito.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GT" b="1" dirty="0">
                <a:solidFill>
                  <a:schemeClr val="tx2"/>
                </a:solidFill>
              </a:rPr>
              <a:t>¿QUE HAGO PARA AUTOMATIZAR?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Conocimientos mínimos en equipos existentes.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Sistematización.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Conocer cómo organizar un proceso de automatización (análisis de sistemas, auditoría de sistemas, O&amp;M, metodología de la investigación, etc.).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b="1" dirty="0">
                <a:solidFill>
                  <a:schemeClr val="tx2"/>
                </a:solidFill>
              </a:rPr>
              <a:t>Bolsillo de la empresa (Costo-presupuesto).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GT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>
            <a:extLst>
              <a:ext uri="{FF2B5EF4-FFF2-40B4-BE49-F238E27FC236}">
                <a16:creationId xmlns:a16="http://schemas.microsoft.com/office/drawing/2014/main" id="{7EB6C5A7-DB5F-3E52-C106-97734216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600" dirty="0"/>
              <a:t>¿Qué no es automatizar?</a:t>
            </a:r>
          </a:p>
        </p:txBody>
      </p:sp>
      <p:sp>
        <p:nvSpPr>
          <p:cNvPr id="29699" name="2 Marcador de contenido">
            <a:extLst>
              <a:ext uri="{FF2B5EF4-FFF2-40B4-BE49-F238E27FC236}">
                <a16:creationId xmlns:a16="http://schemas.microsoft.com/office/drawing/2014/main" id="{BE33F714-DC1F-B5BC-1F03-0FB707B8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GT" altLang="es-PY" b="1" dirty="0">
                <a:solidFill>
                  <a:schemeClr val="tx2"/>
                </a:solidFill>
              </a:rPr>
              <a:t>Poner a funcionar equipo de cómputo.</a:t>
            </a:r>
          </a:p>
          <a:p>
            <a:pPr eaLnBrk="1" hangingPunct="1"/>
            <a:r>
              <a:rPr lang="es-GT" altLang="es-PY" b="1" dirty="0">
                <a:solidFill>
                  <a:schemeClr val="tx2"/>
                </a:solidFill>
              </a:rPr>
              <a:t>Comprar equipo de comunicaciones.</a:t>
            </a:r>
          </a:p>
          <a:p>
            <a:pPr eaLnBrk="1" hangingPunct="1"/>
            <a:r>
              <a:rPr lang="es-GT" altLang="es-PY" b="1" dirty="0">
                <a:solidFill>
                  <a:schemeClr val="tx2"/>
                </a:solidFill>
              </a:rPr>
              <a:t>Hacer cambios en procedimientos.</a:t>
            </a:r>
          </a:p>
          <a:p>
            <a:pPr eaLnBrk="1" hangingPunct="1"/>
            <a:r>
              <a:rPr lang="es-GT" altLang="es-PY" b="1" dirty="0">
                <a:solidFill>
                  <a:schemeClr val="tx2"/>
                </a:solidFill>
              </a:rPr>
              <a:t>Utilizar MSOFFICE para tareas.</a:t>
            </a:r>
          </a:p>
          <a:p>
            <a:pPr eaLnBrk="1" hangingPunct="1"/>
            <a:r>
              <a:rPr lang="es-GT" altLang="es-PY" b="1" dirty="0">
                <a:solidFill>
                  <a:schemeClr val="tx2"/>
                </a:solidFill>
              </a:rPr>
              <a:t>Cambiar procedimientos sin estudiar el equipo que se requiere.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E57CB-1AE3-6E89-2C3D-E7A96103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¡Eso es todo!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7032BC-75AB-34A4-83FD-445F6C06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3200" dirty="0"/>
              <a:t>¿Preguntas?</a:t>
            </a:r>
          </a:p>
        </p:txBody>
      </p:sp>
      <p:sp>
        <p:nvSpPr>
          <p:cNvPr id="5" name="AutoShape 2" descr="Gracias Por El Símbolo De Atención. Palabras Conceptuales Gracias Por Su  Atención En Bloques De Madera Sobre Un Hermoso Fondo Blanco De Mesa Blanca.  Mano De Hombre De Negocios. Negocio Y Gracias">
            <a:extLst>
              <a:ext uri="{FF2B5EF4-FFF2-40B4-BE49-F238E27FC236}">
                <a16:creationId xmlns:a16="http://schemas.microsoft.com/office/drawing/2014/main" id="{03BB9208-3959-582F-BA5D-F007F4686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pic>
        <p:nvPicPr>
          <p:cNvPr id="41988" name="Picture 4" descr="Gracias Por El Símbolo De Atención. Palabras Conceptuales Gracias Por Su  Atención En Bloques De Madera Sobre Un Hermoso Fondo Blanco De Mesa Blanca.  Mano De Hombre De Negocios. Negocio Y Gracias">
            <a:extLst>
              <a:ext uri="{FF2B5EF4-FFF2-40B4-BE49-F238E27FC236}">
                <a16:creationId xmlns:a16="http://schemas.microsoft.com/office/drawing/2014/main" id="{1AA3B4EB-1C25-842E-782D-1A717065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8" y="1754528"/>
            <a:ext cx="4680520" cy="31307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>
            <a:extLst>
              <a:ext uri="{FF2B5EF4-FFF2-40B4-BE49-F238E27FC236}">
                <a16:creationId xmlns:a16="http://schemas.microsoft.com/office/drawing/2014/main" id="{35E5EA7F-A898-0A48-21E8-DAD5BE93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9744"/>
            <a:ext cx="7543802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s-GT" altLang="es-PY" sz="3200" dirty="0"/>
              <a:t>¿Qué es un sistema?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2D24328-2449-F6C0-1A75-3B8CE563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Un sistema es un </a:t>
            </a:r>
            <a:r>
              <a:rPr lang="es-GT" sz="6400" b="1" i="1" dirty="0">
                <a:solidFill>
                  <a:schemeClr val="tx2"/>
                </a:solidFill>
              </a:rPr>
              <a:t>conjunto de elementos que se interrelacionan para producir un resultado (Nidia Giorgis)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Un sistema es el mecanismo por el cuál se generará información </a:t>
            </a:r>
            <a:r>
              <a:rPr lang="es-GT" sz="6400" b="1" i="1" dirty="0">
                <a:solidFill>
                  <a:schemeClr val="tx2"/>
                </a:solidFill>
              </a:rPr>
              <a:t>(Karen &amp; Lares)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Conjunto de componentes que al interactuar producen una salida (resultado).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Identificar los componentes de la misma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Locales o inmuebles, mobiliario y equipo, activos en general, Recurso humano y creatividad, métodos y procedimientos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Salidas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Generación de utilidades (generalmente)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Las organizaciones de negocios son sistemas dinámicos, que toman recursos económicos como insumos y los transforman a través de diversos procesos organizacionales para proveer de bienes y/o servicios como salidas.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Ejemplos: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Una oficina (instalaciones físicas, mobiliario y equipo, capital, tiempo, materiales, procedimientos, información, recurso humano)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Organismo (sistema nervioso, digestivo, circulatorio, </a:t>
            </a:r>
            <a:r>
              <a:rPr lang="es-GT" sz="6400" b="1" dirty="0" err="1">
                <a:solidFill>
                  <a:schemeClr val="tx2"/>
                </a:solidFill>
              </a:rPr>
              <a:t>etc</a:t>
            </a:r>
            <a:r>
              <a:rPr lang="es-GT" sz="6400" b="1" dirty="0">
                <a:solidFill>
                  <a:schemeClr val="tx2"/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6400" b="1" dirty="0">
                <a:solidFill>
                  <a:schemeClr val="tx2"/>
                </a:solidFill>
              </a:rPr>
              <a:t>Empresa productora de vehículos (la parte productiva y la parte administrativa)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GT" sz="1200" b="1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GT" sz="1200" b="1" i="1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GT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08E6A1-68C0-F5C7-8486-8DD02C61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altLang="es-PY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¿Porqué Sistemas de Información?</a:t>
            </a:r>
            <a:endParaRPr lang="es-ES" altLang="es-PY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186B65D-39B0-D23E-6CCA-903CA7FF5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s-ES_tradnl" altLang="es-PY" sz="2000" b="1" dirty="0">
                <a:solidFill>
                  <a:schemeClr val="tx2"/>
                </a:solidFill>
              </a:rPr>
              <a:t>Es necesaria la información para sobrevivir y prosperar</a:t>
            </a:r>
            <a:r>
              <a:rPr lang="es-ES_tradnl" altLang="es-PY" sz="2000" b="1" dirty="0" smtClean="0">
                <a:solidFill>
                  <a:schemeClr val="tx2"/>
                </a:solidFill>
              </a:rPr>
              <a:t>.</a:t>
            </a:r>
          </a:p>
          <a:p>
            <a:pPr lvl="1" eaLnBrk="1" hangingPunct="1"/>
            <a:endParaRPr lang="es-ES_tradnl" altLang="es-PY" sz="2000" b="1" dirty="0">
              <a:solidFill>
                <a:schemeClr val="tx2"/>
              </a:solidFill>
            </a:endParaRPr>
          </a:p>
          <a:p>
            <a:pPr lvl="1" eaLnBrk="1" hangingPunct="1"/>
            <a:r>
              <a:rPr lang="es-ES_tradnl" altLang="es-PY" sz="2000" b="1" dirty="0">
                <a:solidFill>
                  <a:schemeClr val="tx2"/>
                </a:solidFill>
              </a:rPr>
              <a:t>Los SI ayudan a las compañías a ampliar su alcance hasta lugares muy retirados, ofrecer productos y servicios nuevos, reformar empleos y flujos de trabajo y quizá cambiar profundamente la manera de conducir sus negocios.</a:t>
            </a:r>
            <a:endParaRPr lang="es-ES" altLang="es-PY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>
            <a:extLst>
              <a:ext uri="{FF2B5EF4-FFF2-40B4-BE49-F238E27FC236}">
                <a16:creationId xmlns:a16="http://schemas.microsoft.com/office/drawing/2014/main" id="{F42C8272-DD13-4F51-D6C2-7E5DD515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Información</a:t>
            </a:r>
          </a:p>
        </p:txBody>
      </p:sp>
      <p:sp>
        <p:nvSpPr>
          <p:cNvPr id="8195" name="2 Marcador de contenido">
            <a:extLst>
              <a:ext uri="{FF2B5EF4-FFF2-40B4-BE49-F238E27FC236}">
                <a16:creationId xmlns:a16="http://schemas.microsoft.com/office/drawing/2014/main" id="{2B32040B-04A0-AD4C-4B01-65301639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52600"/>
            <a:ext cx="8352927" cy="42291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s-GT" altLang="es-PY" sz="2600" b="1" i="1" dirty="0">
                <a:solidFill>
                  <a:schemeClr val="tx2"/>
                </a:solidFill>
              </a:rPr>
              <a:t>Un sistema  de información es un conjunto de elementos que interactúan entre sí con el fin de apoyar las actividades de una empresa o negocio. Este no necesariamente incluye equipo electrónico (hardware</a:t>
            </a:r>
            <a:r>
              <a:rPr lang="es-GT" altLang="es-PY" sz="2600" b="1" i="1" dirty="0" smtClean="0">
                <a:solidFill>
                  <a:schemeClr val="tx2"/>
                </a:solidFill>
              </a:rPr>
              <a:t>).</a:t>
            </a:r>
            <a:endParaRPr lang="es-GT" altLang="es-PY" sz="1800" b="1" i="1" dirty="0">
              <a:solidFill>
                <a:schemeClr val="tx2"/>
              </a:solidFill>
            </a:endParaRPr>
          </a:p>
          <a:p>
            <a:pPr eaLnBrk="1" hangingPunct="1"/>
            <a:r>
              <a:rPr lang="es-ES_tradnl" altLang="es-PY" sz="2800" b="1" dirty="0">
                <a:solidFill>
                  <a:schemeClr val="tx2"/>
                </a:solidFill>
              </a:rPr>
              <a:t>Se puede definir técnicamente como un </a:t>
            </a:r>
            <a:r>
              <a:rPr lang="es-ES_tradnl" altLang="es-PY" sz="2800" b="1" i="1" dirty="0">
                <a:solidFill>
                  <a:schemeClr val="tx2"/>
                </a:solidFill>
              </a:rPr>
              <a:t>conjunto de componentes interrelacionados que recolectan (o recuperan), procesan, almacenan y distribuyen información para apoyar la toma de decisiones y el control en una organización.</a:t>
            </a:r>
            <a:endParaRPr lang="es-ES" altLang="es-PY" sz="2800" b="1" i="1" dirty="0">
              <a:solidFill>
                <a:schemeClr val="tx2"/>
              </a:solidFill>
            </a:endParaRPr>
          </a:p>
          <a:p>
            <a:pPr eaLnBrk="1" hangingPunct="1"/>
            <a:endParaRPr lang="es-GT" altLang="es-PY" sz="2600" b="1" i="1" dirty="0">
              <a:solidFill>
                <a:schemeClr val="tx2"/>
              </a:solidFill>
            </a:endParaRPr>
          </a:p>
          <a:p>
            <a:pPr eaLnBrk="1" hangingPunct="1"/>
            <a:endParaRPr lang="es-GT" altLang="es-PY" sz="2600" b="1" i="1" dirty="0">
              <a:solidFill>
                <a:schemeClr val="tx2"/>
              </a:solidFill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s-GT" altLang="es-PY" sz="2600" b="1" i="1" dirty="0">
              <a:solidFill>
                <a:schemeClr val="tx2"/>
              </a:solidFill>
            </a:endParaRPr>
          </a:p>
          <a:p>
            <a:pPr eaLnBrk="1" hangingPunct="1"/>
            <a:endParaRPr lang="es-GT" altLang="es-PY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>
            <a:extLst>
              <a:ext uri="{FF2B5EF4-FFF2-40B4-BE49-F238E27FC236}">
                <a16:creationId xmlns:a16="http://schemas.microsoft.com/office/drawing/2014/main" id="{6CF82C14-6288-EB33-37C4-561842F4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incluyen los SI?</a:t>
            </a:r>
          </a:p>
        </p:txBody>
      </p:sp>
      <p:sp>
        <p:nvSpPr>
          <p:cNvPr id="9219" name="2 Marcador de contenido">
            <a:extLst>
              <a:ext uri="{FF2B5EF4-FFF2-40B4-BE49-F238E27FC236}">
                <a16:creationId xmlns:a16="http://schemas.microsoft.com/office/drawing/2014/main" id="{900BE19B-6CE3-3AA2-85CD-5C36E695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2000" b="1" dirty="0">
                <a:solidFill>
                  <a:schemeClr val="tx2"/>
                </a:solidFill>
              </a:rPr>
              <a:t>Equipo computacional.</a:t>
            </a:r>
          </a:p>
          <a:p>
            <a:pPr eaLnBrk="1" hangingPunct="1"/>
            <a:r>
              <a:rPr lang="es-GT" altLang="es-PY" sz="2000" b="1" dirty="0">
                <a:solidFill>
                  <a:schemeClr val="tx2"/>
                </a:solidFill>
              </a:rPr>
              <a:t>Recurso Humano.</a:t>
            </a:r>
          </a:p>
          <a:p>
            <a:pPr eaLnBrk="1" hangingPunct="1"/>
            <a:r>
              <a:rPr lang="es-GT" altLang="es-PY" sz="2000" b="1" dirty="0">
                <a:solidFill>
                  <a:schemeClr val="tx2"/>
                </a:solidFill>
              </a:rPr>
              <a:t>Datos o Información fuente (Entrada).</a:t>
            </a:r>
          </a:p>
          <a:p>
            <a:pPr eaLnBrk="1" hangingPunct="1"/>
            <a:r>
              <a:rPr lang="es-GT" altLang="es-PY" sz="2000" b="1" dirty="0">
                <a:solidFill>
                  <a:schemeClr val="tx2"/>
                </a:solidFill>
              </a:rPr>
              <a:t>Programas (software).</a:t>
            </a:r>
          </a:p>
          <a:p>
            <a:pPr eaLnBrk="1" hangingPunct="1"/>
            <a:r>
              <a:rPr lang="es-GT" altLang="es-PY" sz="2000" b="1" dirty="0">
                <a:solidFill>
                  <a:schemeClr val="tx2"/>
                </a:solidFill>
              </a:rPr>
              <a:t>Telecomunicaciones.</a:t>
            </a:r>
          </a:p>
          <a:p>
            <a:pPr eaLnBrk="1" hangingPunct="1"/>
            <a:r>
              <a:rPr lang="es-GT" altLang="es-PY" sz="2000" b="1" dirty="0">
                <a:solidFill>
                  <a:schemeClr val="tx2"/>
                </a:solidFill>
              </a:rPr>
              <a:t>Procedimientos (políticas y reglas de operación).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>
            <a:extLst>
              <a:ext uri="{FF2B5EF4-FFF2-40B4-BE49-F238E27FC236}">
                <a16:creationId xmlns:a16="http://schemas.microsoft.com/office/drawing/2014/main" id="{B8E7DF47-4307-0775-C97F-C1AAF88C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GT" altLang="es-PY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¿4 actividades básicas de un SI?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339C7C7-077D-72BA-9022-60684C32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Entrada de Información.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Manuales o automáticas (interfaces).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Almacenamiento de Información.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Recuperar la información guardada.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Archivos, Bases de Datos (dispositivos de almacenamiento)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Procesamiento de la Información.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Efectuar cálculos de acuerdo con una secuencia de operaciones preestablecidas.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GT" sz="2400" b="1" dirty="0">
                <a:solidFill>
                  <a:schemeClr val="tx2"/>
                </a:solidFill>
              </a:rPr>
              <a:t>Salida de Información.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GT" sz="1800" b="1" dirty="0">
                <a:solidFill>
                  <a:schemeClr val="tx2"/>
                </a:solidFill>
              </a:rPr>
              <a:t>Capacidad de sacar la información procesada o bien datos de entrada al exterior (</a:t>
            </a:r>
            <a:r>
              <a:rPr lang="es-GT" sz="1800" b="1" dirty="0" err="1">
                <a:solidFill>
                  <a:schemeClr val="tx2"/>
                </a:solidFill>
              </a:rPr>
              <a:t>printers</a:t>
            </a:r>
            <a:r>
              <a:rPr lang="es-GT" sz="1800" b="1" dirty="0">
                <a:solidFill>
                  <a:schemeClr val="tx2"/>
                </a:solidFill>
              </a:rPr>
              <a:t>, plotters, etc.).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s-GT" sz="1800" b="1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GT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93F314D-53B6-02F9-ED0E-11EEE47EE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¿Actividades que producen información para un SI?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B0BFD98-BD49-1B09-F41F-E0211348C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ES_tradnl" altLang="es-PY"/>
          </a:p>
          <a:p>
            <a:pPr eaLnBrk="1" hangingPunct="1"/>
            <a:endParaRPr lang="es-ES_tradnl" altLang="es-PY"/>
          </a:p>
          <a:p>
            <a:pPr eaLnBrk="1" hangingPunct="1"/>
            <a:endParaRPr lang="es-ES_tradnl" altLang="es-PY"/>
          </a:p>
          <a:p>
            <a:pPr eaLnBrk="1" hangingPunct="1"/>
            <a:endParaRPr lang="es-ES" altLang="es-PY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C729F50-7E04-DCAA-6A1D-59B81B4D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567113"/>
            <a:ext cx="1368425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PY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Entrada</a:t>
            </a:r>
            <a:endParaRPr lang="es-ES" altLang="es-PY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B2CA78D-CE1F-07ED-DBD2-63E6C3BB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567113"/>
            <a:ext cx="15128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PY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Procesamiento</a:t>
            </a:r>
            <a:endParaRPr lang="es-ES" altLang="es-PY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6CA44925-A622-FC7B-958F-6FD5B4BF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567113"/>
            <a:ext cx="1368425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PY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Salida</a:t>
            </a:r>
            <a:endParaRPr lang="es-ES" altLang="es-PY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4E936C72-10F7-0CFD-FBC2-0ACA9452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46613"/>
            <a:ext cx="1998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>
                <a:latin typeface="Calibri" panose="020F0502020204030204" pitchFamily="34" charset="0"/>
                <a:hlinkClick r:id="rId2" action="ppaction://hlinkfile"/>
              </a:rPr>
              <a:t>Retroalimentación</a:t>
            </a:r>
            <a:endParaRPr lang="es-ES" altLang="es-PY">
              <a:latin typeface="Calibri" panose="020F0502020204030204" pitchFamily="34" charset="0"/>
            </a:endParaRPr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0E07DA12-5DB2-1A6D-F57E-E14C0B7C8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9274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46F91063-4CFF-FB56-5D37-BFA1C0AFF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9274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24558D55-C55F-EB62-8043-4496F413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24175"/>
            <a:ext cx="7272337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PY">
              <a:latin typeface="Calibri" panose="020F0502020204030204" pitchFamily="34" charset="0"/>
            </a:endParaRPr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D65921A3-FBDD-CFDC-DE6B-BCD5A61C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2940050"/>
            <a:ext cx="2824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b="1" dirty="0">
                <a:solidFill>
                  <a:schemeClr val="tx2"/>
                </a:solidFill>
                <a:latin typeface="Calibri" panose="020F0502020204030204" pitchFamily="34" charset="0"/>
              </a:rPr>
              <a:t>SISTEMA DE INFORMACIÓN</a:t>
            </a:r>
            <a:endParaRPr lang="es-ES" altLang="es-PY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76" name="Text Box 13">
            <a:extLst>
              <a:ext uri="{FF2B5EF4-FFF2-40B4-BE49-F238E27FC236}">
                <a16:creationId xmlns:a16="http://schemas.microsoft.com/office/drawing/2014/main" id="{241F8F00-7B49-73D4-111A-2AD6308E3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435225"/>
            <a:ext cx="17046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b="1" dirty="0">
                <a:solidFill>
                  <a:schemeClr val="tx2"/>
                </a:solidFill>
                <a:latin typeface="Calibri" panose="020F0502020204030204" pitchFamily="34" charset="0"/>
              </a:rPr>
              <a:t>ORGANIZACION</a:t>
            </a:r>
            <a:endParaRPr lang="es-ES" altLang="es-PY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77" name="Rectangle 14">
            <a:extLst>
              <a:ext uri="{FF2B5EF4-FFF2-40B4-BE49-F238E27FC236}">
                <a16:creationId xmlns:a16="http://schemas.microsoft.com/office/drawing/2014/main" id="{D7A1B55D-A355-BC11-C3EB-9530713B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8137525" cy="482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PY">
              <a:latin typeface="Calibri" panose="020F0502020204030204" pitchFamily="34" charset="0"/>
            </a:endParaRPr>
          </a:p>
        </p:txBody>
      </p:sp>
      <p:sp>
        <p:nvSpPr>
          <p:cNvPr id="11278" name="Text Box 15">
            <a:extLst>
              <a:ext uri="{FF2B5EF4-FFF2-40B4-BE49-F238E27FC236}">
                <a16:creationId xmlns:a16="http://schemas.microsoft.com/office/drawing/2014/main" id="{67798E06-83A2-874E-ED49-EF2FC1BEC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1838325"/>
            <a:ext cx="1149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b="1" dirty="0">
                <a:solidFill>
                  <a:schemeClr val="tx2"/>
                </a:solidFill>
                <a:latin typeface="Calibri" panose="020F0502020204030204" pitchFamily="34" charset="0"/>
              </a:rPr>
              <a:t>ENTORNO</a:t>
            </a:r>
            <a:endParaRPr lang="es-ES" altLang="es-PY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79" name="Text Box 16">
            <a:extLst>
              <a:ext uri="{FF2B5EF4-FFF2-40B4-BE49-F238E27FC236}">
                <a16:creationId xmlns:a16="http://schemas.microsoft.com/office/drawing/2014/main" id="{ABEA96C9-D3E6-CF0E-8692-4E92FCCF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152650"/>
            <a:ext cx="9839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sz="1200" b="1" dirty="0">
                <a:solidFill>
                  <a:schemeClr val="tx2"/>
                </a:solidFill>
                <a:latin typeface="Calibri" panose="020F0502020204030204" pitchFamily="34" charset="0"/>
              </a:rPr>
              <a:t>Proveedores</a:t>
            </a:r>
            <a:endParaRPr lang="es-ES" altLang="es-PY" sz="12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80" name="Text Box 17">
            <a:extLst>
              <a:ext uri="{FF2B5EF4-FFF2-40B4-BE49-F238E27FC236}">
                <a16:creationId xmlns:a16="http://schemas.microsoft.com/office/drawing/2014/main" id="{F760A7C9-C79B-88F3-F37E-D91B1E161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165850"/>
            <a:ext cx="15086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sz="1200" dirty="0">
                <a:solidFill>
                  <a:schemeClr val="tx2"/>
                </a:solidFill>
                <a:latin typeface="Calibri" panose="020F0502020204030204" pitchFamily="34" charset="0"/>
              </a:rPr>
              <a:t>Agencias reguladoras</a:t>
            </a:r>
            <a:endParaRPr lang="es-ES" altLang="es-PY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81" name="Text Box 18">
            <a:extLst>
              <a:ext uri="{FF2B5EF4-FFF2-40B4-BE49-F238E27FC236}">
                <a16:creationId xmlns:a16="http://schemas.microsoft.com/office/drawing/2014/main" id="{D2AA02F9-7E34-71BA-0839-8268D9692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2133600"/>
            <a:ext cx="691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sz="1200" b="1" dirty="0">
                <a:solidFill>
                  <a:schemeClr val="tx2"/>
                </a:solidFill>
                <a:latin typeface="Calibri" panose="020F0502020204030204" pitchFamily="34" charset="0"/>
              </a:rPr>
              <a:t>Clientes</a:t>
            </a:r>
            <a:endParaRPr lang="es-ES" altLang="es-PY" sz="12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82" name="Text Box 19">
            <a:extLst>
              <a:ext uri="{FF2B5EF4-FFF2-40B4-BE49-F238E27FC236}">
                <a16:creationId xmlns:a16="http://schemas.microsoft.com/office/drawing/2014/main" id="{C59BB599-4F0B-130F-EE50-975683AD2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6178550"/>
            <a:ext cx="8963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sz="1200" b="1" dirty="0">
                <a:solidFill>
                  <a:schemeClr val="tx2"/>
                </a:solidFill>
                <a:latin typeface="Calibri" panose="020F0502020204030204" pitchFamily="34" charset="0"/>
              </a:rPr>
              <a:t>Accionistas</a:t>
            </a:r>
            <a:endParaRPr lang="es-ES" altLang="es-PY" sz="12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83" name="Text Box 20">
            <a:extLst>
              <a:ext uri="{FF2B5EF4-FFF2-40B4-BE49-F238E27FC236}">
                <a16:creationId xmlns:a16="http://schemas.microsoft.com/office/drawing/2014/main" id="{9D245F76-7DD4-FCC9-BD1A-60AEC5264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6237288"/>
            <a:ext cx="10827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Y" sz="1200" b="1" dirty="0">
                <a:solidFill>
                  <a:schemeClr val="tx2"/>
                </a:solidFill>
                <a:latin typeface="Calibri" panose="020F0502020204030204" pitchFamily="34" charset="0"/>
              </a:rPr>
              <a:t>Competidores</a:t>
            </a:r>
            <a:endParaRPr lang="es-ES" altLang="es-PY" sz="12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284" name="Line 21">
            <a:extLst>
              <a:ext uri="{FF2B5EF4-FFF2-40B4-BE49-F238E27FC236}">
                <a16:creationId xmlns:a16="http://schemas.microsoft.com/office/drawing/2014/main" id="{1A3B0787-A665-1658-0F3A-CC86D1D80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2420938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85" name="Line 22">
            <a:extLst>
              <a:ext uri="{FF2B5EF4-FFF2-40B4-BE49-F238E27FC236}">
                <a16:creationId xmlns:a16="http://schemas.microsoft.com/office/drawing/2014/main" id="{A463CEB0-4212-A3A7-8649-B1629AB84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688" y="558958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86" name="Line 23">
            <a:extLst>
              <a:ext uri="{FF2B5EF4-FFF2-40B4-BE49-F238E27FC236}">
                <a16:creationId xmlns:a16="http://schemas.microsoft.com/office/drawing/2014/main" id="{814B4981-11CA-3086-CEEB-928CE29E3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4875" y="5589588"/>
            <a:ext cx="1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87" name="Line 24">
            <a:extLst>
              <a:ext uri="{FF2B5EF4-FFF2-40B4-BE49-F238E27FC236}">
                <a16:creationId xmlns:a16="http://schemas.microsoft.com/office/drawing/2014/main" id="{883FB217-9011-3042-FDCE-D131AB856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5589588"/>
            <a:ext cx="3603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88" name="Line 25">
            <a:extLst>
              <a:ext uri="{FF2B5EF4-FFF2-40B4-BE49-F238E27FC236}">
                <a16:creationId xmlns:a16="http://schemas.microsoft.com/office/drawing/2014/main" id="{21481C92-91D5-27D7-5D60-A346CBBDE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2349500"/>
            <a:ext cx="5048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89" name="Line 26">
            <a:extLst>
              <a:ext uri="{FF2B5EF4-FFF2-40B4-BE49-F238E27FC236}">
                <a16:creationId xmlns:a16="http://schemas.microsoft.com/office/drawing/2014/main" id="{5B38D087-F610-48B3-3B0C-5FF049303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90" name="Line 27">
            <a:extLst>
              <a:ext uri="{FF2B5EF4-FFF2-40B4-BE49-F238E27FC236}">
                <a16:creationId xmlns:a16="http://schemas.microsoft.com/office/drawing/2014/main" id="{1F74E6CA-F13A-73F7-E50F-914E17F5D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8688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91" name="Line 28">
            <a:extLst>
              <a:ext uri="{FF2B5EF4-FFF2-40B4-BE49-F238E27FC236}">
                <a16:creationId xmlns:a16="http://schemas.microsoft.com/office/drawing/2014/main" id="{AFDC0778-EC95-BB90-9ECF-911E14564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4797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1292" name="Line 29">
            <a:extLst>
              <a:ext uri="{FF2B5EF4-FFF2-40B4-BE49-F238E27FC236}">
                <a16:creationId xmlns:a16="http://schemas.microsoft.com/office/drawing/2014/main" id="{1F217EA5-9A6C-857B-543C-26A09343A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>
            <a:extLst>
              <a:ext uri="{FF2B5EF4-FFF2-40B4-BE49-F238E27FC236}">
                <a16:creationId xmlns:a16="http://schemas.microsoft.com/office/drawing/2014/main" id="{76AD6055-4511-2D27-1B61-6F08D956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2563813"/>
            <a:ext cx="2446337" cy="15113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20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ORGANIZACIÓN</a:t>
            </a: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F1AA7FE6-21D9-1DFB-CC1B-DBAD68AB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285" y="117476"/>
            <a:ext cx="1439862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EMPLEADOS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F18E78E2-2FDF-329F-1DC6-9360FA9F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1441450" cy="136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CLIENTES</a:t>
            </a: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0837768D-C74E-6A73-FA92-09BC0FA3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724400"/>
            <a:ext cx="1655762" cy="144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PROVEEDORES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6A2DE2EA-4497-8D12-A165-9E53CD52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763588"/>
            <a:ext cx="1511300" cy="136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GOBIERNO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7324679B-AD72-E865-65B7-7663C411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37063"/>
            <a:ext cx="1368425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DEUDORES</a:t>
            </a:r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7DDD0F16-4EA4-D27E-8B4A-8E72E44D4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084763"/>
            <a:ext cx="1873250" cy="13668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PROPIETARIOS / </a:t>
            </a:r>
          </a:p>
          <a:p>
            <a:pPr eaLnBrk="1" hangingPunct="1"/>
            <a:r>
              <a:rPr lang="es-ES" altLang="es-PY" sz="1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ACCIONISTAS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29F8149C-7021-E6B3-257F-14B5E9D2D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1628775"/>
            <a:ext cx="13684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83D5D032-1971-A261-6431-A98D48274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1916113"/>
            <a:ext cx="137001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DAEB50FF-E4BB-02CB-7F8E-F81BF5072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341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BAA7E81D-FF7B-D496-64E8-AD199C3F8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341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2129A44B-379A-6F08-251D-13B41CC60A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1844675"/>
            <a:ext cx="1368425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7BBCC11E-5DD1-BE42-F1FC-7521C5E77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6613" y="2133600"/>
            <a:ext cx="13684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D8391586-F98F-D202-9C01-2D5CC6A39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9763" y="3571875"/>
            <a:ext cx="15827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854AB4F7-75F9-C13D-EAEE-8D9C5F767E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3860800"/>
            <a:ext cx="165735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1E0E20AE-4589-58FB-A281-CB3DF6757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07670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C63E7EAD-3280-81C1-3712-ABBD32158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0767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69E97FA9-83BD-8BF7-9232-19B3F5256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3644900"/>
            <a:ext cx="1582737" cy="1222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8740DC86-C10E-891B-A3B8-1DD932A63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932238"/>
            <a:ext cx="1512887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Y"/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FD0E4E1F-ECA4-6ECD-4E9D-02510E0539E8}"/>
              </a:ext>
            </a:extLst>
          </p:cNvPr>
          <p:cNvSpPr txBox="1">
            <a:spLocks noChangeArrowheads="1"/>
          </p:cNvSpPr>
          <p:nvPr/>
        </p:nvSpPr>
        <p:spPr bwMode="auto">
          <a:xfrm rot="2310894">
            <a:off x="5510213" y="4652963"/>
            <a:ext cx="1150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B5A21F91-206A-48C7-7775-1B2B845810C1}"/>
              </a:ext>
            </a:extLst>
          </p:cNvPr>
          <p:cNvSpPr txBox="1">
            <a:spLocks noChangeArrowheads="1"/>
          </p:cNvSpPr>
          <p:nvPr/>
        </p:nvSpPr>
        <p:spPr bwMode="auto">
          <a:xfrm rot="2123561">
            <a:off x="5795963" y="4076700"/>
            <a:ext cx="2108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Bienes y Servicios</a:t>
            </a:r>
          </a:p>
          <a:p>
            <a:pPr eaLnBrk="1" hangingPunct="1"/>
            <a:endParaRPr lang="es-ES" altLang="es-PY" sz="1400">
              <a:latin typeface="Calibri" panose="020F0502020204030204" pitchFamily="34" charset="0"/>
            </a:endParaRP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id="{5C24B018-38D6-F10E-F2D3-8A2555081B60}"/>
              </a:ext>
            </a:extLst>
          </p:cNvPr>
          <p:cNvSpPr txBox="1">
            <a:spLocks noChangeArrowheads="1"/>
          </p:cNvSpPr>
          <p:nvPr/>
        </p:nvSpPr>
        <p:spPr bwMode="auto">
          <a:xfrm rot="2181291">
            <a:off x="6084888" y="4365625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y Control</a:t>
            </a:r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FAB447E8-C9A6-ABAD-BD56-D6FA43A6895D}"/>
              </a:ext>
            </a:extLst>
          </p:cNvPr>
          <p:cNvSpPr txBox="1">
            <a:spLocks noChangeArrowheads="1"/>
          </p:cNvSpPr>
          <p:nvPr/>
        </p:nvSpPr>
        <p:spPr bwMode="auto">
          <a:xfrm rot="-2213903">
            <a:off x="5726113" y="1916113"/>
            <a:ext cx="744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1674748A-0536-DF75-241F-73BC78958FC8}"/>
              </a:ext>
            </a:extLst>
          </p:cNvPr>
          <p:cNvSpPr txBox="1">
            <a:spLocks noChangeArrowheads="1"/>
          </p:cNvSpPr>
          <p:nvPr/>
        </p:nvSpPr>
        <p:spPr bwMode="auto">
          <a:xfrm rot="-2135682">
            <a:off x="5638800" y="2311400"/>
            <a:ext cx="177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Bienes y servicios 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19418029-D765-C6E7-5BCA-EEF93A08107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422775" y="1849438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89A569BF-4A05-73EE-3A6F-8CD5C994A62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025900" y="1814513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Labor</a:t>
            </a: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6984CB14-C6A3-70A5-5C7A-1C2231A7B620}"/>
              </a:ext>
            </a:extLst>
          </p:cNvPr>
          <p:cNvSpPr txBox="1">
            <a:spLocks noChangeArrowheads="1"/>
          </p:cNvSpPr>
          <p:nvPr/>
        </p:nvSpPr>
        <p:spPr bwMode="auto">
          <a:xfrm rot="2574285">
            <a:off x="2032000" y="2374900"/>
            <a:ext cx="747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  <p:sp>
        <p:nvSpPr>
          <p:cNvPr id="12317" name="Text Box 29">
            <a:extLst>
              <a:ext uri="{FF2B5EF4-FFF2-40B4-BE49-F238E27FC236}">
                <a16:creationId xmlns:a16="http://schemas.microsoft.com/office/drawing/2014/main" id="{C83405E1-3AB1-B39A-1B48-DE60F74DD251}"/>
              </a:ext>
            </a:extLst>
          </p:cNvPr>
          <p:cNvSpPr txBox="1">
            <a:spLocks noChangeArrowheads="1"/>
          </p:cNvSpPr>
          <p:nvPr/>
        </p:nvSpPr>
        <p:spPr bwMode="auto">
          <a:xfrm rot="2490641">
            <a:off x="2341563" y="1989138"/>
            <a:ext cx="174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Bienes y Servicios</a:t>
            </a: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7F55E8FF-743E-3D4E-A240-0ABB4DB21EA8}"/>
              </a:ext>
            </a:extLst>
          </p:cNvPr>
          <p:cNvSpPr txBox="1">
            <a:spLocks noChangeArrowheads="1"/>
          </p:cNvSpPr>
          <p:nvPr/>
        </p:nvSpPr>
        <p:spPr bwMode="auto">
          <a:xfrm rot="-1881657">
            <a:off x="2125663" y="3860800"/>
            <a:ext cx="744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C425E3C2-AF6A-50FF-78A6-CB67D12903A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19537" y="4513263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  <p:sp>
        <p:nvSpPr>
          <p:cNvPr id="12320" name="Text Box 32">
            <a:extLst>
              <a:ext uri="{FF2B5EF4-FFF2-40B4-BE49-F238E27FC236}">
                <a16:creationId xmlns:a16="http://schemas.microsoft.com/office/drawing/2014/main" id="{40B841EF-146B-C170-D2B9-6A00A06E2E3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51337" y="4513263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700025BA-9696-2043-AA06-0FDA2C0ECB55}"/>
              </a:ext>
            </a:extLst>
          </p:cNvPr>
          <p:cNvSpPr txBox="1">
            <a:spLocks noChangeArrowheads="1"/>
          </p:cNvSpPr>
          <p:nvPr/>
        </p:nvSpPr>
        <p:spPr bwMode="auto">
          <a:xfrm rot="-1845833">
            <a:off x="2411413" y="4076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Y" sz="1400">
                <a:latin typeface="Calibri" panose="020F0502020204030204" pitchFamily="34" charset="0"/>
              </a:rPr>
              <a:t>Dinero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lustración de naturaleza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3_TF03431377_TF03431377.potx" id="{173A8E5F-E093-4109-A5F4-14D2A0DC49D0}" vid="{EB6DDEBC-A3DA-4194-A0FB-2A77B1D3F9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tf03431377_win32</Template>
  <TotalTime>141</TotalTime>
  <Words>1733</Words>
  <Application>Microsoft Office PowerPoint</Application>
  <PresentationFormat>Presentación en pantalla (4:3)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Segoe Print</vt:lpstr>
      <vt:lpstr>Wingdings</vt:lpstr>
      <vt:lpstr>Ilustración de naturaleza 16x9</vt:lpstr>
      <vt:lpstr>Información</vt:lpstr>
      <vt:lpstr>¿Qué significa CALIDAD de INFORMACIÓN en los negocios?</vt:lpstr>
      <vt:lpstr>¿Qué es un sistema?</vt:lpstr>
      <vt:lpstr>¿Porqué Sistemas de Información?</vt:lpstr>
      <vt:lpstr>Sistemas de Información</vt:lpstr>
      <vt:lpstr>¿Qué incluyen los SI?</vt:lpstr>
      <vt:lpstr>¿4 actividades básicas de un SI?</vt:lpstr>
      <vt:lpstr>¿Actividades que producen información para un SI?</vt:lpstr>
      <vt:lpstr>Presentación de PowerPoint</vt:lpstr>
      <vt:lpstr>Tecnologías de Información</vt:lpstr>
      <vt:lpstr>Análisis del subsistema administrativo</vt:lpstr>
      <vt:lpstr>Tipos de Sistemas de Información</vt:lpstr>
      <vt:lpstr>Sistemas Transaccionales</vt:lpstr>
      <vt:lpstr>Sistemas de apoyo a las decisiones</vt:lpstr>
      <vt:lpstr>Sistemas estratégicos</vt:lpstr>
      <vt:lpstr>Evolución Sistemas de Información</vt:lpstr>
      <vt:lpstr>¿Porqué automatizar?</vt:lpstr>
      <vt:lpstr>SISTEMA ADMINISTRATIVO</vt:lpstr>
      <vt:lpstr>¿Qué es automatizar?</vt:lpstr>
      <vt:lpstr>¿Qué es una oficina?</vt:lpstr>
      <vt:lpstr>Automatización de Oficinas</vt:lpstr>
      <vt:lpstr>Equipamiento y Sistematización</vt:lpstr>
      <vt:lpstr>¿Sistematización?</vt:lpstr>
      <vt:lpstr>¿Razones para automatizar?</vt:lpstr>
      <vt:lpstr>¿Cuándo automatizar?</vt:lpstr>
      <vt:lpstr>¿Qué no es automatizar?</vt:lpstr>
      <vt:lpstr>¡Eso es todo!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SISTEMAS DE INFORMACIÓN</dc:title>
  <dc:creator>PrivadoJM</dc:creator>
  <cp:lastModifiedBy>usuario</cp:lastModifiedBy>
  <cp:revision>24</cp:revision>
  <dcterms:created xsi:type="dcterms:W3CDTF">2008-02-01T23:07:48Z</dcterms:created>
  <dcterms:modified xsi:type="dcterms:W3CDTF">2023-03-26T14:04:30Z</dcterms:modified>
</cp:coreProperties>
</file>