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39"/>
  </p:notesMasterIdLst>
  <p:sldIdLst>
    <p:sldId id="256" r:id="rId2"/>
    <p:sldId id="259" r:id="rId3"/>
    <p:sldId id="496" r:id="rId4"/>
    <p:sldId id="257" r:id="rId5"/>
    <p:sldId id="501" r:id="rId6"/>
    <p:sldId id="398" r:id="rId7"/>
    <p:sldId id="402" r:id="rId8"/>
    <p:sldId id="433" r:id="rId9"/>
    <p:sldId id="400" r:id="rId10"/>
    <p:sldId id="384" r:id="rId11"/>
    <p:sldId id="479" r:id="rId12"/>
    <p:sldId id="426" r:id="rId13"/>
    <p:sldId id="460" r:id="rId14"/>
    <p:sldId id="419" r:id="rId15"/>
    <p:sldId id="481" r:id="rId16"/>
    <p:sldId id="502" r:id="rId17"/>
    <p:sldId id="413" r:id="rId18"/>
    <p:sldId id="485" r:id="rId19"/>
    <p:sldId id="497" r:id="rId20"/>
    <p:sldId id="486" r:id="rId21"/>
    <p:sldId id="487" r:id="rId22"/>
    <p:sldId id="432" r:id="rId23"/>
    <p:sldId id="489" r:id="rId24"/>
    <p:sldId id="491" r:id="rId25"/>
    <p:sldId id="465" r:id="rId26"/>
    <p:sldId id="437" r:id="rId27"/>
    <p:sldId id="394" r:id="rId28"/>
    <p:sldId id="445" r:id="rId29"/>
    <p:sldId id="466" r:id="rId30"/>
    <p:sldId id="430" r:id="rId31"/>
    <p:sldId id="499" r:id="rId32"/>
    <p:sldId id="377" r:id="rId33"/>
    <p:sldId id="406" r:id="rId34"/>
    <p:sldId id="495" r:id="rId35"/>
    <p:sldId id="500" r:id="rId36"/>
    <p:sldId id="258" r:id="rId37"/>
    <p:sldId id="41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D48"/>
    <a:srgbClr val="FACC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9"/>
    <p:restoredTop sz="95820"/>
  </p:normalViewPr>
  <p:slideViewPr>
    <p:cSldViewPr snapToGrid="0">
      <p:cViewPr varScale="1">
        <p:scale>
          <a:sx n="112" d="100"/>
          <a:sy n="112"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1E2AE-08C7-544B-A830-ED3D142BEBCC}" type="datetimeFigureOut">
              <a:rPr lang="fr-FR" smtClean="0"/>
              <a:t>03/01/2024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47DF0-0BD7-D342-8C6D-5AA58D9905A3}" type="slidenum">
              <a:rPr lang="fr-FR" smtClean="0"/>
              <a:t>‹#›</a:t>
            </a:fld>
            <a:endParaRPr lang="fr-FR"/>
          </a:p>
        </p:txBody>
      </p:sp>
    </p:spTree>
    <p:extLst>
      <p:ext uri="{BB962C8B-B14F-4D97-AF65-F5344CB8AC3E}">
        <p14:creationId xmlns:p14="http://schemas.microsoft.com/office/powerpoint/2010/main" val="243505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BBF2AC15-D897-4A48-98C3-A3ED4820D80D}" type="datetime1">
              <a:rPr lang="en-GB" smtClean="0"/>
              <a:t>03/01/2024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702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1B953612-D523-2945-A160-67A9A235376A}" type="datetime1">
              <a:rPr lang="en-GB" smtClean="0"/>
              <a:t>03/01/2024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359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724F6A43-ECE8-1244-9885-0E53A8C20C9B}" type="datetime1">
              <a:rPr lang="en-GB" smtClean="0"/>
              <a:t>03/01/2024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519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1B4E13E-2C0B-4074-88BA-C37DE15C09F9}"/>
              </a:ext>
            </a:extLst>
          </p:cNvPr>
          <p:cNvSpPr/>
          <p:nvPr userDrawn="1"/>
        </p:nvSpPr>
        <p:spPr>
          <a:xfrm>
            <a:off x="0" y="0"/>
            <a:ext cx="12192000" cy="6858000"/>
          </a:xfrm>
          <a:custGeom>
            <a:avLst/>
            <a:gdLst>
              <a:gd name="connsiteX0" fmla="*/ 640633 w 12192000"/>
              <a:gd name="connsiteY0" fmla="*/ 368300 h 6858000"/>
              <a:gd name="connsiteX1" fmla="*/ 371475 w 12192000"/>
              <a:gd name="connsiteY1" fmla="*/ 637458 h 6858000"/>
              <a:gd name="connsiteX2" fmla="*/ 371475 w 12192000"/>
              <a:gd name="connsiteY2" fmla="*/ 6220542 h 6858000"/>
              <a:gd name="connsiteX3" fmla="*/ 640633 w 12192000"/>
              <a:gd name="connsiteY3" fmla="*/ 6489700 h 6858000"/>
              <a:gd name="connsiteX4" fmla="*/ 11551367 w 12192000"/>
              <a:gd name="connsiteY4" fmla="*/ 6489700 h 6858000"/>
              <a:gd name="connsiteX5" fmla="*/ 11820525 w 12192000"/>
              <a:gd name="connsiteY5" fmla="*/ 6220542 h 6858000"/>
              <a:gd name="connsiteX6" fmla="*/ 11820525 w 12192000"/>
              <a:gd name="connsiteY6" fmla="*/ 637458 h 6858000"/>
              <a:gd name="connsiteX7" fmla="*/ 11551367 w 12192000"/>
              <a:gd name="connsiteY7" fmla="*/ 3683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40633" y="368300"/>
                </a:moveTo>
                <a:cubicBezTo>
                  <a:pt x="491981" y="368300"/>
                  <a:pt x="371475" y="488806"/>
                  <a:pt x="371475" y="637458"/>
                </a:cubicBezTo>
                <a:lnTo>
                  <a:pt x="371475" y="6220542"/>
                </a:lnTo>
                <a:cubicBezTo>
                  <a:pt x="371475" y="6369194"/>
                  <a:pt x="491981" y="6489700"/>
                  <a:pt x="640633" y="6489700"/>
                </a:cubicBezTo>
                <a:lnTo>
                  <a:pt x="11551367" y="6489700"/>
                </a:lnTo>
                <a:cubicBezTo>
                  <a:pt x="11700019" y="6489700"/>
                  <a:pt x="11820525" y="6369194"/>
                  <a:pt x="11820525" y="6220542"/>
                </a:cubicBezTo>
                <a:lnTo>
                  <a:pt x="11820525" y="637458"/>
                </a:lnTo>
                <a:cubicBezTo>
                  <a:pt x="11820525" y="488806"/>
                  <a:pt x="11700019" y="368300"/>
                  <a:pt x="11551367" y="368300"/>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E"/>
          </a:p>
        </p:txBody>
      </p:sp>
      <p:sp>
        <p:nvSpPr>
          <p:cNvPr id="2" name="Title 1">
            <a:extLst>
              <a:ext uri="{FF2B5EF4-FFF2-40B4-BE49-F238E27FC236}">
                <a16:creationId xmlns:a16="http://schemas.microsoft.com/office/drawing/2014/main" id="{85BB713A-D90F-4A50-97DD-AF064329B613}"/>
              </a:ext>
            </a:extLst>
          </p:cNvPr>
          <p:cNvSpPr>
            <a:spLocks noGrp="1"/>
          </p:cNvSpPr>
          <p:nvPr>
            <p:ph type="title"/>
          </p:nvPr>
        </p:nvSpPr>
        <p:spPr>
          <a:xfrm>
            <a:off x="831850" y="3055052"/>
            <a:ext cx="10515600" cy="747897"/>
          </a:xfrm>
        </p:spPr>
        <p:txBody>
          <a:bodyPr anchor="ctr">
            <a:spAutoFit/>
          </a:bodyPr>
          <a:lstStyle>
            <a:lvl1pPr marL="806450" indent="-806450" algn="ctr">
              <a:buFont typeface="+mj-lt"/>
              <a:buNone/>
              <a:defRPr sz="5400" b="1">
                <a:solidFill>
                  <a:schemeClr val="bg1"/>
                </a:solidFill>
              </a:defRPr>
            </a:lvl1pPr>
          </a:lstStyle>
          <a:p>
            <a:r>
              <a:rPr lang="en-US"/>
              <a:t>Click to edit Master title style</a:t>
            </a:r>
            <a:endParaRPr lang="fr-BE" dirty="0"/>
          </a:p>
        </p:txBody>
      </p:sp>
    </p:spTree>
    <p:extLst>
      <p:ext uri="{BB962C8B-B14F-4D97-AF65-F5344CB8AC3E}">
        <p14:creationId xmlns:p14="http://schemas.microsoft.com/office/powerpoint/2010/main" val="4332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2F8D8337-6A80-8C41-8ED3-D5D0AFCADF81}" type="datetime1">
              <a:rPr lang="en-GB" smtClean="0"/>
              <a:t>03/01/2024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554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7D0C7C-93D5-8E43-915D-10A4AFC43370}" type="datetime1">
              <a:rPr lang="en-GB" smtClean="0"/>
              <a:t>03/01/2024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70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B6A5F426-B737-C841-A034-3274267F49F9}" type="datetime1">
              <a:rPr lang="en-GB" smtClean="0"/>
              <a:t>03/01/2024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159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78041BC0-F81B-9F4E-B7E7-4B62ADAADEA5}" type="datetime1">
              <a:rPr lang="en-GB" smtClean="0"/>
              <a:t>03/01/2024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283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BCEF9D29-31AB-FF42-9369-D874B3EFBAA2}" type="datetime1">
              <a:rPr lang="en-GB" smtClean="0"/>
              <a:t>03/01/2024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111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41A7F7F-0035-7944-A928-965D7A8EFD7F}" type="datetime1">
              <a:rPr lang="en-GB" smtClean="0"/>
              <a:t>03/01/2024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409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169E92D2-FDDC-294D-8DEE-C0214C9F9F64}" type="datetime1">
              <a:rPr lang="en-GB" smtClean="0"/>
              <a:t>03/01/2024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294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D9750FD-14CB-C54A-944D-3B09D75C4E77}" type="datetime1">
              <a:rPr lang="en-GB" smtClean="0"/>
              <a:t>03/01/2024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381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655EA-A485-7844-82B4-C291DF1C1BB8}" type="datetime1">
              <a:rPr lang="en-GB" smtClean="0"/>
              <a:t>03/01/2024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406202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 id="2147483713" r:id="rId12"/>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px.co.jp/jscc/en/cash/irs/margin/types-of-margin.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www.interestrateswaps.info/swap_v2.gif"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E5D9CE-D260-E6A3-E9F5-FB641E9D18D9}"/>
              </a:ext>
            </a:extLst>
          </p:cNvPr>
          <p:cNvSpPr>
            <a:spLocks noGrp="1"/>
          </p:cNvSpPr>
          <p:nvPr>
            <p:ph type="ctrTitle"/>
          </p:nvPr>
        </p:nvSpPr>
        <p:spPr>
          <a:xfrm>
            <a:off x="616893" y="3096126"/>
            <a:ext cx="7797381" cy="2523624"/>
          </a:xfrm>
        </p:spPr>
        <p:txBody>
          <a:bodyPr anchor="ctr">
            <a:normAutofit fontScale="90000"/>
          </a:bodyPr>
          <a:lstStyle/>
          <a:p>
            <a:r>
              <a:rPr lang="fr-FR" sz="6000" dirty="0"/>
              <a:t>Collatéral sur les swaps de taux d’intérêt vanilles et exotiques</a:t>
            </a:r>
            <a:br>
              <a:rPr lang="fr-FR" sz="6000" dirty="0"/>
            </a:br>
            <a:br>
              <a:rPr lang="fr-FR" sz="6000" dirty="0"/>
            </a:br>
            <a:br>
              <a:rPr lang="en-GB" sz="3100" dirty="0"/>
            </a:br>
            <a:endParaRPr lang="fr-FR" sz="6000" dirty="0"/>
          </a:p>
        </p:txBody>
      </p:sp>
      <p:sp>
        <p:nvSpPr>
          <p:cNvPr id="3" name="Subtitle 2">
            <a:extLst>
              <a:ext uri="{FF2B5EF4-FFF2-40B4-BE49-F238E27FC236}">
                <a16:creationId xmlns:a16="http://schemas.microsoft.com/office/drawing/2014/main" id="{A2842028-C634-6FC5-F173-8B0EC260CBE6}"/>
              </a:ext>
            </a:extLst>
          </p:cNvPr>
          <p:cNvSpPr>
            <a:spLocks noGrp="1"/>
          </p:cNvSpPr>
          <p:nvPr>
            <p:ph type="subTitle" idx="1"/>
          </p:nvPr>
        </p:nvSpPr>
        <p:spPr>
          <a:xfrm>
            <a:off x="8821973" y="1238250"/>
            <a:ext cx="3000375" cy="4381500"/>
          </a:xfrm>
        </p:spPr>
        <p:txBody>
          <a:bodyPr anchor="ctr">
            <a:normAutofit/>
          </a:bodyPr>
          <a:lstStyle/>
          <a:p>
            <a:r>
              <a:rPr lang="fr-FR" dirty="0"/>
              <a:t>Toby BARNES</a:t>
            </a:r>
          </a:p>
        </p:txBody>
      </p:sp>
      <p:sp>
        <p:nvSpPr>
          <p:cNvPr id="37" name="Rectangle 36">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E8E4EA-9016-BB8C-7994-FE150E7E3077}"/>
              </a:ext>
            </a:extLst>
          </p:cNvPr>
          <p:cNvSpPr txBox="1"/>
          <p:nvPr/>
        </p:nvSpPr>
        <p:spPr>
          <a:xfrm>
            <a:off x="616893" y="5060143"/>
            <a:ext cx="6104020" cy="646331"/>
          </a:xfrm>
          <a:prstGeom prst="rect">
            <a:avLst/>
          </a:prstGeom>
          <a:noFill/>
        </p:spPr>
        <p:txBody>
          <a:bodyPr wrap="square">
            <a:spAutoFit/>
          </a:bodyPr>
          <a:lstStyle/>
          <a:p>
            <a:r>
              <a:rPr lang="fr-FR" dirty="0"/>
              <a:t>Toby Barnes</a:t>
            </a:r>
          </a:p>
          <a:p>
            <a:endParaRPr lang="fr-FR" dirty="0"/>
          </a:p>
        </p:txBody>
      </p:sp>
    </p:spTree>
    <p:extLst>
      <p:ext uri="{BB962C8B-B14F-4D97-AF65-F5344CB8AC3E}">
        <p14:creationId xmlns:p14="http://schemas.microsoft.com/office/powerpoint/2010/main" val="34091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634936"/>
            <a:ext cx="10515600" cy="1588127"/>
          </a:xfrm>
        </p:spPr>
        <p:txBody>
          <a:bodyPr/>
          <a:lstStyle/>
          <a:p>
            <a:r>
              <a:rPr lang="fr-FR" dirty="0">
                <a:solidFill>
                  <a:srgbClr val="FACD48"/>
                </a:solidFill>
              </a:rPr>
              <a:t>3. Marge de variation (VM) et  Marge initiale (IM)</a:t>
            </a:r>
          </a:p>
        </p:txBody>
      </p:sp>
    </p:spTree>
    <p:extLst>
      <p:ext uri="{BB962C8B-B14F-4D97-AF65-F5344CB8AC3E}">
        <p14:creationId xmlns:p14="http://schemas.microsoft.com/office/powerpoint/2010/main" val="206175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C1B6-DE4B-72B1-C18E-EF60901672D5}"/>
              </a:ext>
            </a:extLst>
          </p:cNvPr>
          <p:cNvSpPr>
            <a:spLocks noGrp="1"/>
          </p:cNvSpPr>
          <p:nvPr>
            <p:ph type="title"/>
          </p:nvPr>
        </p:nvSpPr>
        <p:spPr/>
        <p:txBody>
          <a:bodyPr>
            <a:normAutofit fontScale="90000"/>
          </a:bodyPr>
          <a:lstStyle/>
          <a:p>
            <a:r>
              <a:rPr lang="fr-FR" dirty="0"/>
              <a:t>Marge de variation (VM) et Marge initiale (IM)</a:t>
            </a:r>
          </a:p>
        </p:txBody>
      </p:sp>
      <p:sp>
        <p:nvSpPr>
          <p:cNvPr id="3" name="Content Placeholder 2">
            <a:extLst>
              <a:ext uri="{FF2B5EF4-FFF2-40B4-BE49-F238E27FC236}">
                <a16:creationId xmlns:a16="http://schemas.microsoft.com/office/drawing/2014/main" id="{046C0F7D-509D-9EDF-4D71-13E88D053C28}"/>
              </a:ext>
            </a:extLst>
          </p:cNvPr>
          <p:cNvSpPr>
            <a:spLocks noGrp="1"/>
          </p:cNvSpPr>
          <p:nvPr>
            <p:ph idx="1"/>
          </p:nvPr>
        </p:nvSpPr>
        <p:spPr>
          <a:xfrm>
            <a:off x="762071" y="2526823"/>
            <a:ext cx="10667858" cy="4012089"/>
          </a:xfrm>
        </p:spPr>
        <p:txBody>
          <a:bodyPr>
            <a:normAutofit/>
          </a:bodyPr>
          <a:lstStyle/>
          <a:p>
            <a:pPr marL="285750" indent="-285750"/>
            <a:r>
              <a:rPr lang="fr-FR" sz="1900" b="1" dirty="0"/>
              <a:t>La marge de variation (VM) </a:t>
            </a:r>
            <a:r>
              <a:rPr lang="fr-FR" sz="1900" dirty="0"/>
              <a:t>:</a:t>
            </a:r>
            <a:r>
              <a:rPr lang="fr-FR" sz="1900" b="1" dirty="0"/>
              <a:t> </a:t>
            </a:r>
            <a:r>
              <a:rPr lang="fr-FR" sz="1900" dirty="0"/>
              <a:t>couvre </a:t>
            </a:r>
            <a:r>
              <a:rPr lang="fr-FR" sz="1900" b="1" dirty="0"/>
              <a:t>l’exposition quotidienne </a:t>
            </a:r>
            <a:r>
              <a:rPr lang="fr-FR" sz="1900" dirty="0"/>
              <a:t>à la valorisation des transactions </a:t>
            </a:r>
            <a:r>
              <a:rPr lang="en-GB" sz="1900" dirty="0"/>
              <a:t>(LME Clear, 2020)</a:t>
            </a:r>
            <a:r>
              <a:rPr lang="fr-FR" sz="1900" dirty="0"/>
              <a:t>. Elle est échangée quotidiennement pour prendre en compte les variations de la valeur de marché du contrat. Les formes éligibles sont généralement variées, mais certaines règles exigent que la marge de variation soit en espèces (HSBC, 2020).</a:t>
            </a:r>
          </a:p>
          <a:p>
            <a:pPr marL="285750" indent="-285750"/>
            <a:endParaRPr lang="fr-FR" sz="1900" dirty="0"/>
          </a:p>
          <a:p>
            <a:pPr marL="342900" lvl="0" indent="-342900">
              <a:buFont typeface="Arial" panose="020B0604020202020204" pitchFamily="34" charset="0"/>
              <a:buChar char="•"/>
              <a:tabLst>
                <a:tab pos="457200" algn="l"/>
              </a:tabLst>
            </a:pPr>
            <a:r>
              <a:rPr lang="fr-FR" sz="1900" b="1" dirty="0"/>
              <a:t>La marge initiale (IM) </a:t>
            </a:r>
            <a:r>
              <a:rPr lang="fr-FR" sz="1900" dirty="0"/>
              <a:t>: s’assure qu’il existe une mesure de protection pour absorber les pertes qui peuvent survenir entre le défaut d’une contrepartie et l’échange final de la VM (ISDA, 2021a). Elles peuvent être payées en espèces ou en titres liquides présentant un risque de crédit négligeable (Heller &amp; </a:t>
            </a:r>
            <a:r>
              <a:rPr lang="fr-FR" sz="1900" dirty="0" err="1"/>
              <a:t>Vause</a:t>
            </a:r>
            <a:r>
              <a:rPr lang="fr-FR" sz="1900" dirty="0"/>
              <a:t>, 2012)</a:t>
            </a:r>
            <a:endParaRPr lang="en-GB" sz="1900" dirty="0"/>
          </a:p>
          <a:p>
            <a:endParaRPr lang="en-GB" sz="1900" dirty="0"/>
          </a:p>
          <a:p>
            <a:endParaRPr lang="fr-FR" dirty="0"/>
          </a:p>
        </p:txBody>
      </p:sp>
      <p:sp>
        <p:nvSpPr>
          <p:cNvPr id="4" name="Slide Number Placeholder 3">
            <a:extLst>
              <a:ext uri="{FF2B5EF4-FFF2-40B4-BE49-F238E27FC236}">
                <a16:creationId xmlns:a16="http://schemas.microsoft.com/office/drawing/2014/main" id="{DECDE93F-4D4B-A1A2-2354-27D5F0B0FD06}"/>
              </a:ext>
            </a:extLst>
          </p:cNvPr>
          <p:cNvSpPr>
            <a:spLocks noGrp="1"/>
          </p:cNvSpPr>
          <p:nvPr>
            <p:ph type="sldNum" sz="quarter" idx="12"/>
          </p:nvPr>
        </p:nvSpPr>
        <p:spPr/>
        <p:txBody>
          <a:bodyPr/>
          <a:lstStyle/>
          <a:p>
            <a:fld id="{B2DC25EE-239B-4C5F-AAD1-255A7D5F1EE2}" type="slidenum">
              <a:rPr lang="en-US" smtClean="0"/>
              <a:t>11</a:t>
            </a:fld>
            <a:endParaRPr lang="en-US"/>
          </a:p>
        </p:txBody>
      </p:sp>
      <p:sp>
        <p:nvSpPr>
          <p:cNvPr id="6" name="TextBox 5">
            <a:extLst>
              <a:ext uri="{FF2B5EF4-FFF2-40B4-BE49-F238E27FC236}">
                <a16:creationId xmlns:a16="http://schemas.microsoft.com/office/drawing/2014/main" id="{A9146E32-574C-1058-AFBD-F44C7A37B34D}"/>
              </a:ext>
            </a:extLst>
          </p:cNvPr>
          <p:cNvSpPr txBox="1"/>
          <p:nvPr/>
        </p:nvSpPr>
        <p:spPr>
          <a:xfrm>
            <a:off x="615838" y="8028579"/>
            <a:ext cx="6096000" cy="1200329"/>
          </a:xfrm>
          <a:prstGeom prst="rect">
            <a:avLst/>
          </a:prstGeom>
          <a:noFill/>
        </p:spPr>
        <p:txBody>
          <a:bodyPr wrap="square">
            <a:spAutoFit/>
          </a:bodyPr>
          <a:lstStyle/>
          <a:p>
            <a:pPr marL="285750" indent="-285750"/>
            <a:r>
              <a:rPr lang="en-GB" dirty="0">
                <a:solidFill>
                  <a:srgbClr val="0F0F0F"/>
                </a:solidFill>
                <a:latin typeface="Roboto" panose="02000000000000000000" pitchFamily="2" charset="0"/>
              </a:rPr>
              <a:t>Margin Call - </a:t>
            </a:r>
            <a:r>
              <a:rPr lang="en-GB" sz="1800" dirty="0">
                <a:solidFill>
                  <a:srgbClr val="1C1E21"/>
                </a:solidFill>
                <a:latin typeface="Roboto" panose="02000000000000000000" pitchFamily="2" charset="0"/>
              </a:rPr>
              <a:t>A margin call is a request or demand for additional collateral to be provided by one party to a transaction to cover potential losses that have occurred or are anticipated. </a:t>
            </a:r>
            <a:endParaRPr lang="en-GB" dirty="0">
              <a:solidFill>
                <a:srgbClr val="1C1E21"/>
              </a:solidFill>
              <a:latin typeface="Roboto" panose="02000000000000000000" pitchFamily="2" charset="0"/>
            </a:endParaRPr>
          </a:p>
        </p:txBody>
      </p:sp>
    </p:spTree>
    <p:extLst>
      <p:ext uri="{BB962C8B-B14F-4D97-AF65-F5344CB8AC3E}">
        <p14:creationId xmlns:p14="http://schemas.microsoft.com/office/powerpoint/2010/main" val="41697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2DA0-ED6D-BEBD-E676-28A698847278}"/>
              </a:ext>
            </a:extLst>
          </p:cNvPr>
          <p:cNvSpPr>
            <a:spLocks noGrp="1"/>
          </p:cNvSpPr>
          <p:nvPr>
            <p:ph type="title"/>
          </p:nvPr>
        </p:nvSpPr>
        <p:spPr>
          <a:xfrm>
            <a:off x="1429097" y="563931"/>
            <a:ext cx="10168128" cy="1179576"/>
          </a:xfrm>
        </p:spPr>
        <p:txBody>
          <a:bodyPr/>
          <a:lstStyle/>
          <a:p>
            <a:r>
              <a:rPr lang="fr-FR" dirty="0"/>
              <a:t>VM vs. IM   </a:t>
            </a:r>
          </a:p>
        </p:txBody>
      </p:sp>
      <p:pic>
        <p:nvPicPr>
          <p:cNvPr id="6" name="Content Placeholder 5" descr="A diagram of a business&#10;&#10;Description automatically generated">
            <a:extLst>
              <a:ext uri="{FF2B5EF4-FFF2-40B4-BE49-F238E27FC236}">
                <a16:creationId xmlns:a16="http://schemas.microsoft.com/office/drawing/2014/main" id="{49B4613F-D724-54C1-0242-D6B6ABD85E2A}"/>
              </a:ext>
            </a:extLst>
          </p:cNvPr>
          <p:cNvPicPr>
            <a:picLocks noGrp="1" noChangeAspect="1"/>
          </p:cNvPicPr>
          <p:nvPr>
            <p:ph idx="1"/>
          </p:nvPr>
        </p:nvPicPr>
        <p:blipFill rotWithShape="1">
          <a:blip r:embed="rId2"/>
          <a:srcRect t="11286" b="7384"/>
          <a:stretch/>
        </p:blipFill>
        <p:spPr>
          <a:xfrm>
            <a:off x="680732" y="2289133"/>
            <a:ext cx="5832429" cy="3561258"/>
          </a:xfrm>
        </p:spPr>
      </p:pic>
      <p:sp>
        <p:nvSpPr>
          <p:cNvPr id="8" name="TextBox 7">
            <a:extLst>
              <a:ext uri="{FF2B5EF4-FFF2-40B4-BE49-F238E27FC236}">
                <a16:creationId xmlns:a16="http://schemas.microsoft.com/office/drawing/2014/main" id="{7E3B0503-D766-F11E-0674-63F55F0177A8}"/>
              </a:ext>
            </a:extLst>
          </p:cNvPr>
          <p:cNvSpPr txBox="1"/>
          <p:nvPr/>
        </p:nvSpPr>
        <p:spPr>
          <a:xfrm>
            <a:off x="4235484" y="8066868"/>
            <a:ext cx="9258300" cy="1200329"/>
          </a:xfrm>
          <a:prstGeom prst="rect">
            <a:avLst/>
          </a:prstGeom>
          <a:noFill/>
        </p:spPr>
        <p:txBody>
          <a:bodyPr wrap="square">
            <a:spAutoFit/>
          </a:bodyPr>
          <a:lstStyle/>
          <a:p>
            <a:r>
              <a:rPr lang="fr-FR" dirty="0"/>
              <a:t>Japan Securities Clearing Corporation: </a:t>
            </a:r>
            <a:r>
              <a:rPr lang="fr-FR" dirty="0">
                <a:hlinkClick r:id="rId3"/>
              </a:rPr>
              <a:t>https://www.jpx.co.jp/jscc/en/cash/irs/margin/types-of-margin.html</a:t>
            </a:r>
            <a:endParaRPr lang="fr-FR" dirty="0"/>
          </a:p>
          <a:p>
            <a:endParaRPr lang="fr-FR" dirty="0"/>
          </a:p>
          <a:p>
            <a:r>
              <a:rPr lang="fr-FR" dirty="0"/>
              <a:t>https://</a:t>
            </a:r>
            <a:r>
              <a:rPr lang="fr-FR" dirty="0" err="1"/>
              <a:t>www.youtube.com</a:t>
            </a:r>
            <a:r>
              <a:rPr lang="fr-FR" dirty="0"/>
              <a:t>/</a:t>
            </a:r>
            <a:r>
              <a:rPr lang="fr-FR" dirty="0" err="1"/>
              <a:t>watch?v</a:t>
            </a:r>
            <a:r>
              <a:rPr lang="fr-FR" dirty="0"/>
              <a:t>=XZ7PGXzJDpc</a:t>
            </a:r>
          </a:p>
        </p:txBody>
      </p:sp>
      <p:sp>
        <p:nvSpPr>
          <p:cNvPr id="9" name="TextBox 8">
            <a:extLst>
              <a:ext uri="{FF2B5EF4-FFF2-40B4-BE49-F238E27FC236}">
                <a16:creationId xmlns:a16="http://schemas.microsoft.com/office/drawing/2014/main" id="{7F365E07-AFBB-E111-17BB-C66B3FCA01BB}"/>
              </a:ext>
            </a:extLst>
          </p:cNvPr>
          <p:cNvSpPr txBox="1"/>
          <p:nvPr/>
        </p:nvSpPr>
        <p:spPr>
          <a:xfrm>
            <a:off x="0" y="7112598"/>
            <a:ext cx="2093118" cy="646331"/>
          </a:xfrm>
          <a:prstGeom prst="rect">
            <a:avLst/>
          </a:prstGeom>
          <a:noFill/>
        </p:spPr>
        <p:txBody>
          <a:bodyPr wrap="square" rtlCol="0">
            <a:spAutoFit/>
          </a:bodyPr>
          <a:lstStyle/>
          <a:p>
            <a:r>
              <a:rPr lang="fr-FR" dirty="0"/>
              <a:t>NPV = net </a:t>
            </a:r>
            <a:r>
              <a:rPr lang="fr-FR" dirty="0" err="1"/>
              <a:t>present</a:t>
            </a:r>
            <a:r>
              <a:rPr lang="fr-FR" dirty="0"/>
              <a:t> value</a:t>
            </a:r>
          </a:p>
        </p:txBody>
      </p:sp>
      <p:sp>
        <p:nvSpPr>
          <p:cNvPr id="3" name="TextBox 2">
            <a:extLst>
              <a:ext uri="{FF2B5EF4-FFF2-40B4-BE49-F238E27FC236}">
                <a16:creationId xmlns:a16="http://schemas.microsoft.com/office/drawing/2014/main" id="{C45464EA-D031-A6CF-B5AB-848B94000127}"/>
              </a:ext>
            </a:extLst>
          </p:cNvPr>
          <p:cNvSpPr txBox="1"/>
          <p:nvPr/>
        </p:nvSpPr>
        <p:spPr>
          <a:xfrm>
            <a:off x="789827" y="8304555"/>
            <a:ext cx="2866029" cy="1200329"/>
          </a:xfrm>
          <a:prstGeom prst="rect">
            <a:avLst/>
          </a:prstGeom>
          <a:noFill/>
        </p:spPr>
        <p:txBody>
          <a:bodyPr wrap="square" rtlCol="0">
            <a:spAutoFit/>
          </a:bodyPr>
          <a:lstStyle/>
          <a:p>
            <a:r>
              <a:rPr lang="fr-FR" dirty="0"/>
              <a:t>IM </a:t>
            </a:r>
            <a:r>
              <a:rPr lang="fr-FR" dirty="0" err="1"/>
              <a:t>is</a:t>
            </a:r>
            <a:r>
              <a:rPr lang="fr-FR" dirty="0"/>
              <a:t> not as </a:t>
            </a:r>
            <a:r>
              <a:rPr lang="fr-FR" dirty="0" err="1"/>
              <a:t>commonly</a:t>
            </a:r>
            <a:r>
              <a:rPr lang="fr-FR" dirty="0"/>
              <a:t> </a:t>
            </a:r>
            <a:r>
              <a:rPr lang="fr-FR" dirty="0" err="1"/>
              <a:t>used</a:t>
            </a:r>
            <a:r>
              <a:rPr lang="fr-FR" dirty="0"/>
              <a:t> for non </a:t>
            </a:r>
            <a:r>
              <a:rPr lang="fr-FR" dirty="0" err="1"/>
              <a:t>cleared</a:t>
            </a:r>
            <a:r>
              <a:rPr lang="fr-FR" dirty="0"/>
              <a:t> </a:t>
            </a:r>
            <a:r>
              <a:rPr lang="fr-FR" dirty="0" err="1"/>
              <a:t>derivatives</a:t>
            </a:r>
            <a:r>
              <a:rPr lang="fr-FR" dirty="0"/>
              <a:t>.. And </a:t>
            </a:r>
            <a:r>
              <a:rPr lang="fr-FR" dirty="0" err="1"/>
              <a:t>hence</a:t>
            </a:r>
            <a:r>
              <a:rPr lang="fr-FR" dirty="0"/>
              <a:t> </a:t>
            </a:r>
            <a:r>
              <a:rPr lang="fr-FR" dirty="0" err="1"/>
              <a:t>less</a:t>
            </a:r>
            <a:r>
              <a:rPr lang="fr-FR" dirty="0"/>
              <a:t> </a:t>
            </a:r>
            <a:r>
              <a:rPr lang="fr-FR" dirty="0" err="1"/>
              <a:t>colateral</a:t>
            </a:r>
            <a:r>
              <a:rPr lang="fr-FR" dirty="0"/>
              <a:t> </a:t>
            </a:r>
            <a:r>
              <a:rPr lang="fr-FR" dirty="0" err="1"/>
              <a:t>is</a:t>
            </a:r>
            <a:r>
              <a:rPr lang="fr-FR" dirty="0"/>
              <a:t> </a:t>
            </a:r>
            <a:r>
              <a:rPr lang="fr-FR" dirty="0" err="1"/>
              <a:t>used</a:t>
            </a:r>
            <a:r>
              <a:rPr lang="fr-FR" dirty="0"/>
              <a:t>. </a:t>
            </a:r>
          </a:p>
        </p:txBody>
      </p:sp>
      <p:pic>
        <p:nvPicPr>
          <p:cNvPr id="11" name="Picture 10" descr="A screenshot of a computer&#10;&#10;Description automatically generated">
            <a:extLst>
              <a:ext uri="{FF2B5EF4-FFF2-40B4-BE49-F238E27FC236}">
                <a16:creationId xmlns:a16="http://schemas.microsoft.com/office/drawing/2014/main" id="{3FB0C4EC-BA5D-D4EC-B242-34369D0384CF}"/>
              </a:ext>
            </a:extLst>
          </p:cNvPr>
          <p:cNvPicPr>
            <a:picLocks noChangeAspect="1"/>
          </p:cNvPicPr>
          <p:nvPr/>
        </p:nvPicPr>
        <p:blipFill>
          <a:blip r:embed="rId4"/>
          <a:stretch>
            <a:fillRect/>
          </a:stretch>
        </p:blipFill>
        <p:spPr>
          <a:xfrm>
            <a:off x="5613792" y="3473783"/>
            <a:ext cx="6501683" cy="1588479"/>
          </a:xfrm>
          <a:prstGeom prst="rect">
            <a:avLst/>
          </a:prstGeom>
        </p:spPr>
      </p:pic>
      <p:sp>
        <p:nvSpPr>
          <p:cNvPr id="10" name="TextBox 9">
            <a:extLst>
              <a:ext uri="{FF2B5EF4-FFF2-40B4-BE49-F238E27FC236}">
                <a16:creationId xmlns:a16="http://schemas.microsoft.com/office/drawing/2014/main" id="{6632E4C8-6F37-49A0-1BCB-93D35AE5CF83}"/>
              </a:ext>
            </a:extLst>
          </p:cNvPr>
          <p:cNvSpPr txBox="1"/>
          <p:nvPr/>
        </p:nvSpPr>
        <p:spPr>
          <a:xfrm>
            <a:off x="11444792" y="7789869"/>
            <a:ext cx="6098146" cy="1477328"/>
          </a:xfrm>
          <a:prstGeom prst="rect">
            <a:avLst/>
          </a:prstGeom>
          <a:noFill/>
        </p:spPr>
        <p:txBody>
          <a:bodyPr wrap="square">
            <a:spAutoFit/>
          </a:bodyPr>
          <a:lstStyle/>
          <a:p>
            <a:pPr marL="0">
              <a:spcBef>
                <a:spcPts val="0"/>
              </a:spcBef>
            </a:pPr>
            <a:r>
              <a:rPr lang="en-GB" sz="1800" dirty="0">
                <a:solidFill>
                  <a:srgbClr val="113F6B"/>
                </a:solidFill>
                <a:effectLst/>
                <a:latin typeface="ArialMT"/>
              </a:rPr>
              <a:t>Initial and variation margin are calculated on a daily basis, both end-of-day and intra-day. At any point a Clearing Member will need to ensure they have sufficient collateral at LME Clear to cover their overall margin requirement.  (LME CLEAR, 2020)</a:t>
            </a:r>
            <a:endParaRPr lang="en-GB" dirty="0">
              <a:effectLst/>
            </a:endParaRPr>
          </a:p>
        </p:txBody>
      </p:sp>
      <p:sp>
        <p:nvSpPr>
          <p:cNvPr id="12" name="TextBox 11">
            <a:extLst>
              <a:ext uri="{FF2B5EF4-FFF2-40B4-BE49-F238E27FC236}">
                <a16:creationId xmlns:a16="http://schemas.microsoft.com/office/drawing/2014/main" id="{6522F5BA-C70E-9C97-A810-949FAC8952D5}"/>
              </a:ext>
            </a:extLst>
          </p:cNvPr>
          <p:cNvSpPr txBox="1"/>
          <p:nvPr/>
        </p:nvSpPr>
        <p:spPr>
          <a:xfrm>
            <a:off x="1599898" y="6032473"/>
            <a:ext cx="4967379" cy="215444"/>
          </a:xfrm>
          <a:prstGeom prst="rect">
            <a:avLst/>
          </a:prstGeom>
          <a:noFill/>
        </p:spPr>
        <p:txBody>
          <a:bodyPr wrap="square" rtlCol="0">
            <a:spAutoFit/>
          </a:bodyPr>
          <a:lstStyle/>
          <a:p>
            <a:r>
              <a:rPr lang="fr-FR" sz="800" dirty="0"/>
              <a:t>Source: Japan Securities Clearing Corporation (2023)</a:t>
            </a:r>
          </a:p>
        </p:txBody>
      </p:sp>
      <p:sp>
        <p:nvSpPr>
          <p:cNvPr id="14" name="TextBox 13">
            <a:extLst>
              <a:ext uri="{FF2B5EF4-FFF2-40B4-BE49-F238E27FC236}">
                <a16:creationId xmlns:a16="http://schemas.microsoft.com/office/drawing/2014/main" id="{593BEFBF-493F-FC76-CF66-4C2FD2D0C2A2}"/>
              </a:ext>
            </a:extLst>
          </p:cNvPr>
          <p:cNvSpPr txBox="1"/>
          <p:nvPr/>
        </p:nvSpPr>
        <p:spPr>
          <a:xfrm>
            <a:off x="7711353" y="5970514"/>
            <a:ext cx="8808244" cy="215444"/>
          </a:xfrm>
          <a:prstGeom prst="rect">
            <a:avLst/>
          </a:prstGeom>
          <a:noFill/>
        </p:spPr>
        <p:txBody>
          <a:bodyPr wrap="square">
            <a:spAutoFit/>
          </a:bodyPr>
          <a:lstStyle/>
          <a:p>
            <a:r>
              <a:rPr lang="en-GB" sz="800" dirty="0"/>
              <a:t>Source: Mayer Brown (2019)</a:t>
            </a:r>
            <a:endParaRPr lang="fr-FR" sz="800" dirty="0"/>
          </a:p>
        </p:txBody>
      </p:sp>
      <p:sp>
        <p:nvSpPr>
          <p:cNvPr id="4" name="Slide Number Placeholder 3">
            <a:extLst>
              <a:ext uri="{FF2B5EF4-FFF2-40B4-BE49-F238E27FC236}">
                <a16:creationId xmlns:a16="http://schemas.microsoft.com/office/drawing/2014/main" id="{DC9A8FE0-9402-DD59-C589-5A0C4D11F38D}"/>
              </a:ext>
            </a:extLst>
          </p:cNvPr>
          <p:cNvSpPr>
            <a:spLocks noGrp="1"/>
          </p:cNvSpPr>
          <p:nvPr>
            <p:ph type="sldNum" sz="quarter" idx="12"/>
          </p:nvPr>
        </p:nvSpPr>
        <p:spPr>
          <a:xfrm>
            <a:off x="9024590" y="6332706"/>
            <a:ext cx="2743200" cy="365125"/>
          </a:xfrm>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231112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634937"/>
            <a:ext cx="10515600" cy="1588127"/>
          </a:xfrm>
        </p:spPr>
        <p:txBody>
          <a:bodyPr/>
          <a:lstStyle/>
          <a:p>
            <a:r>
              <a:rPr lang="fr-FR" dirty="0">
                <a:solidFill>
                  <a:srgbClr val="FACD48"/>
                </a:solidFill>
              </a:rPr>
              <a:t>4. Règlementation pour les swaps de taux d’intérêt</a:t>
            </a:r>
          </a:p>
        </p:txBody>
      </p:sp>
    </p:spTree>
    <p:extLst>
      <p:ext uri="{BB962C8B-B14F-4D97-AF65-F5344CB8AC3E}">
        <p14:creationId xmlns:p14="http://schemas.microsoft.com/office/powerpoint/2010/main" val="404200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DFE1CF3-198E-5730-3A5C-35B249A55F9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14</a:t>
            </a:fld>
            <a:endParaRPr lang="en-US"/>
          </a:p>
        </p:txBody>
      </p:sp>
      <p:sp>
        <p:nvSpPr>
          <p:cNvPr id="9" name="TextBox 8">
            <a:extLst>
              <a:ext uri="{FF2B5EF4-FFF2-40B4-BE49-F238E27FC236}">
                <a16:creationId xmlns:a16="http://schemas.microsoft.com/office/drawing/2014/main" id="{D6944DB9-0FAA-810D-ACE9-0B5C80CF2FA9}"/>
              </a:ext>
            </a:extLst>
          </p:cNvPr>
          <p:cNvSpPr txBox="1"/>
          <p:nvPr/>
        </p:nvSpPr>
        <p:spPr>
          <a:xfrm>
            <a:off x="3135244" y="6419309"/>
            <a:ext cx="6654800" cy="461665"/>
          </a:xfrm>
          <a:prstGeom prst="rect">
            <a:avLst/>
          </a:prstGeom>
          <a:noFill/>
        </p:spPr>
        <p:txBody>
          <a:bodyPr wrap="square" rtlCol="0">
            <a:spAutoFit/>
          </a:bodyPr>
          <a:lstStyle/>
          <a:p>
            <a:r>
              <a:rPr lang="fr-FR" sz="1200" dirty="0"/>
              <a:t>Source: ISDA (2021b</a:t>
            </a:r>
            <a:r>
              <a:rPr lang="fr-FR" sz="1200" dirty="0">
                <a:sym typeface="Wingdings" pitchFamily="2" charset="2"/>
              </a:rPr>
              <a:t>)</a:t>
            </a:r>
            <a:r>
              <a:rPr lang="fr-FR" sz="1200" dirty="0"/>
              <a:t> </a:t>
            </a:r>
            <a:r>
              <a:rPr lang="en-GB" sz="1200" dirty="0"/>
              <a:t>Navigating Initial Margin Documentation: Where Do I Begin?  </a:t>
            </a:r>
          </a:p>
          <a:p>
            <a:endParaRPr lang="fr-FR" sz="1200" dirty="0"/>
          </a:p>
        </p:txBody>
      </p:sp>
      <p:pic>
        <p:nvPicPr>
          <p:cNvPr id="15" name="Content Placeholder 14" descr="A diagram of a document&#10;&#10;Description automatically generated">
            <a:extLst>
              <a:ext uri="{FF2B5EF4-FFF2-40B4-BE49-F238E27FC236}">
                <a16:creationId xmlns:a16="http://schemas.microsoft.com/office/drawing/2014/main" id="{B87CE944-F08C-B3D1-BA37-C39A5D48B5DC}"/>
              </a:ext>
            </a:extLst>
          </p:cNvPr>
          <p:cNvPicPr>
            <a:picLocks noGrp="1" noChangeAspect="1"/>
          </p:cNvPicPr>
          <p:nvPr>
            <p:ph idx="1"/>
          </p:nvPr>
        </p:nvPicPr>
        <p:blipFill>
          <a:blip r:embed="rId2"/>
          <a:stretch>
            <a:fillRect/>
          </a:stretch>
        </p:blipFill>
        <p:spPr>
          <a:xfrm>
            <a:off x="370244" y="434599"/>
            <a:ext cx="11821756" cy="5984710"/>
          </a:xfrm>
        </p:spPr>
      </p:pic>
      <p:sp>
        <p:nvSpPr>
          <p:cNvPr id="2" name="Rectangle 1">
            <a:extLst>
              <a:ext uri="{FF2B5EF4-FFF2-40B4-BE49-F238E27FC236}">
                <a16:creationId xmlns:a16="http://schemas.microsoft.com/office/drawing/2014/main" id="{8A575D28-042E-CF2A-91DC-E348F77DE72C}"/>
              </a:ext>
            </a:extLst>
          </p:cNvPr>
          <p:cNvSpPr/>
          <p:nvPr/>
        </p:nvSpPr>
        <p:spPr>
          <a:xfrm>
            <a:off x="8128800" y="964800"/>
            <a:ext cx="2455200" cy="1728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0410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7F36-AC03-A0FE-0106-8B51789EF52C}"/>
              </a:ext>
            </a:extLst>
          </p:cNvPr>
          <p:cNvSpPr>
            <a:spLocks noGrp="1"/>
          </p:cNvSpPr>
          <p:nvPr>
            <p:ph type="title"/>
          </p:nvPr>
        </p:nvSpPr>
        <p:spPr/>
        <p:txBody>
          <a:bodyPr>
            <a:normAutofit fontScale="90000"/>
          </a:bodyPr>
          <a:lstStyle/>
          <a:p>
            <a:r>
              <a:rPr lang="fr-FR" dirty="0"/>
              <a:t>Règlementation pour des garanties des swaps</a:t>
            </a:r>
          </a:p>
        </p:txBody>
      </p:sp>
      <p:sp>
        <p:nvSpPr>
          <p:cNvPr id="3" name="Content Placeholder 2">
            <a:extLst>
              <a:ext uri="{FF2B5EF4-FFF2-40B4-BE49-F238E27FC236}">
                <a16:creationId xmlns:a16="http://schemas.microsoft.com/office/drawing/2014/main" id="{11CF8CE3-6581-3F66-BE98-BC5C4454311B}"/>
              </a:ext>
            </a:extLst>
          </p:cNvPr>
          <p:cNvSpPr>
            <a:spLocks noGrp="1"/>
          </p:cNvSpPr>
          <p:nvPr>
            <p:ph idx="1"/>
          </p:nvPr>
        </p:nvSpPr>
        <p:spPr>
          <a:xfrm>
            <a:off x="503636" y="2417762"/>
            <a:ext cx="11184727" cy="4303713"/>
          </a:xfrm>
        </p:spPr>
        <p:txBody>
          <a:bodyPr>
            <a:normAutofit/>
          </a:bodyPr>
          <a:lstStyle/>
          <a:p>
            <a:pPr marL="0" indent="0">
              <a:buNone/>
            </a:pPr>
            <a:endParaRPr lang="fr-FR" sz="1500" b="1" dirty="0"/>
          </a:p>
          <a:p>
            <a:pPr marL="0" indent="0">
              <a:buNone/>
            </a:pPr>
            <a:endParaRPr lang="fr-FR" sz="1500" b="1" dirty="0"/>
          </a:p>
          <a:p>
            <a:r>
              <a:rPr lang="fr-FR" sz="1500" b="1" dirty="0" err="1"/>
              <a:t>European</a:t>
            </a:r>
            <a:r>
              <a:rPr lang="fr-FR" sz="1500" b="1" dirty="0"/>
              <a:t> </a:t>
            </a:r>
            <a:r>
              <a:rPr lang="fr-FR" sz="1500" b="1" dirty="0" err="1"/>
              <a:t>Market</a:t>
            </a:r>
            <a:r>
              <a:rPr lang="fr-FR" sz="1500" b="1" dirty="0"/>
              <a:t> Infrastructure </a:t>
            </a:r>
            <a:r>
              <a:rPr lang="fr-FR" sz="1500" b="1" dirty="0" err="1"/>
              <a:t>Regulation</a:t>
            </a:r>
            <a:r>
              <a:rPr lang="fr-FR" sz="1500" b="1" dirty="0"/>
              <a:t> (EMIR) (2012) :</a:t>
            </a:r>
            <a:r>
              <a:rPr lang="fr-FR" sz="1500" dirty="0"/>
              <a:t> « Tous les contrats dérivés de gré à gré standardisés devraient être compensés par l'intermédiaire de contreparties centrales au plus tard d'ici fin 2012 »</a:t>
            </a:r>
          </a:p>
          <a:p>
            <a:pPr marL="0" indent="0">
              <a:buNone/>
            </a:pPr>
            <a:endParaRPr lang="fr-FR" sz="1500" dirty="0"/>
          </a:p>
          <a:p>
            <a:pPr marL="0" indent="0">
              <a:buNone/>
            </a:pPr>
            <a:endParaRPr lang="fr-FR" sz="1500" dirty="0"/>
          </a:p>
          <a:p>
            <a:r>
              <a:rPr lang="fr-FR" sz="1500" b="1" dirty="0"/>
              <a:t>BCBS-IOSCO (2015) :</a:t>
            </a:r>
            <a:r>
              <a:rPr lang="fr-FR" sz="1500" dirty="0"/>
              <a:t> Pour les swaps non-compensables, les niveaux de l’IM doivent couvrir un quantile de perte de 99 % de l'ensemble d'échanges sur une période de </a:t>
            </a:r>
            <a:r>
              <a:rPr lang="fr-FR" sz="1500" b="1" dirty="0"/>
              <a:t>10 jours </a:t>
            </a:r>
            <a:r>
              <a:rPr lang="fr-FR" sz="1500" dirty="0"/>
              <a:t>par opposition à </a:t>
            </a:r>
            <a:r>
              <a:rPr lang="fr-FR" sz="1500" b="1" dirty="0"/>
              <a:t>3 à 5 jours </a:t>
            </a:r>
            <a:r>
              <a:rPr lang="fr-FR" sz="1500" dirty="0"/>
              <a:t>pour les contrats compensés (Ma et al., 2019)</a:t>
            </a:r>
            <a:endParaRPr lang="en-GB" dirty="0"/>
          </a:p>
          <a:p>
            <a:endParaRPr lang="fr-FR" dirty="0"/>
          </a:p>
        </p:txBody>
      </p:sp>
      <p:sp>
        <p:nvSpPr>
          <p:cNvPr id="4" name="Slide Number Placeholder 3">
            <a:extLst>
              <a:ext uri="{FF2B5EF4-FFF2-40B4-BE49-F238E27FC236}">
                <a16:creationId xmlns:a16="http://schemas.microsoft.com/office/drawing/2014/main" id="{3DB8A1A4-0045-53FC-0334-9E76CAE93156}"/>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72884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3008885"/>
            <a:ext cx="11072819" cy="840230"/>
          </a:xfrm>
        </p:spPr>
        <p:txBody>
          <a:bodyPr/>
          <a:lstStyle/>
          <a:p>
            <a:r>
              <a:rPr lang="fr-FR" dirty="0">
                <a:solidFill>
                  <a:srgbClr val="FACD48"/>
                </a:solidFill>
              </a:rPr>
              <a:t>SECTION B </a:t>
            </a:r>
          </a:p>
        </p:txBody>
      </p:sp>
    </p:spTree>
    <p:extLst>
      <p:ext uri="{BB962C8B-B14F-4D97-AF65-F5344CB8AC3E}">
        <p14:creationId xmlns:p14="http://schemas.microsoft.com/office/powerpoint/2010/main" val="312443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2260989"/>
            <a:ext cx="10515600" cy="2336024"/>
          </a:xfrm>
        </p:spPr>
        <p:txBody>
          <a:bodyPr/>
          <a:lstStyle/>
          <a:p>
            <a:r>
              <a:rPr lang="fr-FR" dirty="0">
                <a:solidFill>
                  <a:srgbClr val="FACD48"/>
                </a:solidFill>
              </a:rPr>
              <a:t>5.1 Calcul de la marge de variation (VM) : </a:t>
            </a:r>
            <a:br>
              <a:rPr lang="fr-FR" dirty="0">
                <a:solidFill>
                  <a:srgbClr val="FACD48"/>
                </a:solidFill>
              </a:rPr>
            </a:br>
            <a:r>
              <a:rPr lang="fr-FR" dirty="0">
                <a:solidFill>
                  <a:srgbClr val="FACD48"/>
                </a:solidFill>
              </a:rPr>
              <a:t>les swaps vanilles </a:t>
            </a:r>
          </a:p>
        </p:txBody>
      </p:sp>
    </p:spTree>
    <p:extLst>
      <p:ext uri="{BB962C8B-B14F-4D97-AF65-F5344CB8AC3E}">
        <p14:creationId xmlns:p14="http://schemas.microsoft.com/office/powerpoint/2010/main" val="1630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40E-D2FF-9371-E9D8-BA7063853A49}"/>
              </a:ext>
            </a:extLst>
          </p:cNvPr>
          <p:cNvSpPr>
            <a:spLocks noGrp="1"/>
          </p:cNvSpPr>
          <p:nvPr>
            <p:ph type="title"/>
          </p:nvPr>
        </p:nvSpPr>
        <p:spPr/>
        <p:txBody>
          <a:bodyPr>
            <a:normAutofit fontScale="90000"/>
          </a:bodyPr>
          <a:lstStyle/>
          <a:p>
            <a:r>
              <a:rPr lang="en-GB" dirty="0"/>
              <a:t>Le mark-to-market (</a:t>
            </a:r>
            <a:r>
              <a:rPr lang="fr-FR" dirty="0"/>
              <a:t>MTM) pour les swaps vanilles </a:t>
            </a:r>
          </a:p>
        </p:txBody>
      </p:sp>
      <p:sp>
        <p:nvSpPr>
          <p:cNvPr id="4" name="Slide Number Placeholder 3">
            <a:extLst>
              <a:ext uri="{FF2B5EF4-FFF2-40B4-BE49-F238E27FC236}">
                <a16:creationId xmlns:a16="http://schemas.microsoft.com/office/drawing/2014/main" id="{F02E39DE-5F9A-764B-FF5C-91F930B38E30}"/>
              </a:ext>
            </a:extLst>
          </p:cNvPr>
          <p:cNvSpPr>
            <a:spLocks noGrp="1"/>
          </p:cNvSpPr>
          <p:nvPr>
            <p:ph type="sldNum" sz="quarter" idx="12"/>
          </p:nvPr>
        </p:nvSpPr>
        <p:spPr/>
        <p:txBody>
          <a:bodyPr/>
          <a:lstStyle/>
          <a:p>
            <a:fld id="{B2DC25EE-239B-4C5F-AAD1-255A7D5F1EE2}" type="slidenum">
              <a:rPr lang="en-US" smtClean="0"/>
              <a:t>18</a:t>
            </a:fld>
            <a:endParaRPr lang="en-US"/>
          </a:p>
        </p:txBody>
      </p:sp>
      <p:sp>
        <p:nvSpPr>
          <p:cNvPr id="9" name="Content Placeholder 8">
            <a:extLst>
              <a:ext uri="{FF2B5EF4-FFF2-40B4-BE49-F238E27FC236}">
                <a16:creationId xmlns:a16="http://schemas.microsoft.com/office/drawing/2014/main" id="{74D4D518-AD32-02E1-72A1-EB6203476664}"/>
              </a:ext>
            </a:extLst>
          </p:cNvPr>
          <p:cNvSpPr>
            <a:spLocks noGrp="1"/>
          </p:cNvSpPr>
          <p:nvPr>
            <p:ph idx="1"/>
          </p:nvPr>
        </p:nvSpPr>
        <p:spPr>
          <a:xfrm>
            <a:off x="640650" y="2611148"/>
            <a:ext cx="11189399" cy="3338548"/>
          </a:xfrm>
        </p:spPr>
        <p:txBody>
          <a:bodyPr>
            <a:normAutofit fontScale="92500" lnSpcReduction="20000"/>
          </a:bodyPr>
          <a:lstStyle/>
          <a:p>
            <a:pPr marL="0" indent="0">
              <a:buNone/>
            </a:pPr>
            <a:endParaRPr lang="fr-FR" sz="1900" b="1" dirty="0"/>
          </a:p>
          <a:p>
            <a:r>
              <a:rPr lang="fr-FR" sz="1900" b="1" dirty="0"/>
              <a:t>Le mark-to-</a:t>
            </a:r>
            <a:r>
              <a:rPr lang="fr-FR" sz="1900" b="1" dirty="0" err="1"/>
              <a:t>market</a:t>
            </a:r>
            <a:r>
              <a:rPr lang="fr-FR" sz="1900" b="1" dirty="0"/>
              <a:t> (MTM) </a:t>
            </a:r>
            <a:r>
              <a:rPr lang="fr-FR" sz="1900" dirty="0"/>
              <a:t>: la somme actuelle de la différence entre des paiements fixes et des paiements variables jusqu’à l’échéance (</a:t>
            </a:r>
            <a:r>
              <a:rPr lang="fr-FR" sz="1900" dirty="0" err="1"/>
              <a:t>Pensford</a:t>
            </a:r>
            <a:r>
              <a:rPr lang="fr-FR" sz="1900" dirty="0"/>
              <a:t>, 2021)</a:t>
            </a:r>
          </a:p>
          <a:p>
            <a:endParaRPr lang="fr-FR" sz="1900" dirty="0"/>
          </a:p>
          <a:p>
            <a:r>
              <a:rPr lang="fr-FR" sz="1900" dirty="0"/>
              <a:t>Si le MTM est positif pour vous, cela signifie que vous avez un risque de crédit envers votre contrepartie</a:t>
            </a:r>
          </a:p>
          <a:p>
            <a:endParaRPr lang="fr-FR" sz="1900" dirty="0"/>
          </a:p>
          <a:p>
            <a:r>
              <a:rPr lang="fr-FR" sz="1900" dirty="0"/>
              <a:t>Si la MTM dépasse les seuils à la hausse ou à la baisse, la CCP peut exiger un paiement de marge supplémentaire de la part du participant (</a:t>
            </a:r>
            <a:r>
              <a:rPr lang="fr-FR" sz="1900" dirty="0" err="1"/>
              <a:t>margin</a:t>
            </a:r>
            <a:r>
              <a:rPr lang="fr-FR" sz="1900" dirty="0"/>
              <a:t> call) ou restituer une partie de la marge excédentaire.</a:t>
            </a:r>
            <a:r>
              <a:rPr lang="en-GB" sz="1900" dirty="0"/>
              <a:t> </a:t>
            </a:r>
          </a:p>
          <a:p>
            <a:endParaRPr lang="fr-FR" sz="1900" dirty="0"/>
          </a:p>
          <a:p>
            <a:pPr marL="0" indent="0">
              <a:buNone/>
            </a:pPr>
            <a:endParaRPr lang="fr-FR" sz="1900" dirty="0"/>
          </a:p>
          <a:p>
            <a:pPr algn="l"/>
            <a:endParaRPr lang="fr-FR" sz="1900" dirty="0"/>
          </a:p>
          <a:p>
            <a:pPr marL="0" indent="0">
              <a:buNone/>
            </a:pPr>
            <a:endParaRPr lang="fr-FR" dirty="0">
              <a:solidFill>
                <a:srgbClr val="92D050"/>
              </a:solidFill>
              <a:latin typeface="Google Sans"/>
            </a:endParaRPr>
          </a:p>
          <a:p>
            <a:endParaRPr lang="en-GB" b="0" i="0" dirty="0">
              <a:solidFill>
                <a:srgbClr val="92D050"/>
              </a:solidFill>
              <a:effectLst/>
              <a:latin typeface="Google Sans"/>
            </a:endParaRPr>
          </a:p>
          <a:p>
            <a:endParaRPr lang="fr-FR" dirty="0"/>
          </a:p>
        </p:txBody>
      </p:sp>
    </p:spTree>
    <p:extLst>
      <p:ext uri="{BB962C8B-B14F-4D97-AF65-F5344CB8AC3E}">
        <p14:creationId xmlns:p14="http://schemas.microsoft.com/office/powerpoint/2010/main" val="89181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74F-4132-89CB-FB80-AD09F14EA071}"/>
              </a:ext>
            </a:extLst>
          </p:cNvPr>
          <p:cNvSpPr>
            <a:spLocks noGrp="1"/>
          </p:cNvSpPr>
          <p:nvPr>
            <p:ph type="title"/>
          </p:nvPr>
        </p:nvSpPr>
        <p:spPr/>
        <p:txBody>
          <a:bodyPr/>
          <a:lstStyle/>
          <a:p>
            <a:r>
              <a:rPr lang="fr-FR" dirty="0"/>
              <a:t>Étapes pour le calcul du </a:t>
            </a:r>
            <a:r>
              <a:rPr lang="fr-FR" dirty="0" err="1"/>
              <a:t>MtM</a:t>
            </a:r>
            <a:r>
              <a:rPr lang="fr-FR" dirty="0"/>
              <a:t> </a:t>
            </a:r>
          </a:p>
        </p:txBody>
      </p:sp>
      <p:sp>
        <p:nvSpPr>
          <p:cNvPr id="3" name="Content Placeholder 2">
            <a:extLst>
              <a:ext uri="{FF2B5EF4-FFF2-40B4-BE49-F238E27FC236}">
                <a16:creationId xmlns:a16="http://schemas.microsoft.com/office/drawing/2014/main" id="{D467B06D-9C99-51AF-7B6B-F7A6CF92A284}"/>
              </a:ext>
            </a:extLst>
          </p:cNvPr>
          <p:cNvSpPr>
            <a:spLocks noGrp="1"/>
          </p:cNvSpPr>
          <p:nvPr>
            <p:ph idx="1"/>
          </p:nvPr>
        </p:nvSpPr>
        <p:spPr>
          <a:xfrm>
            <a:off x="664630" y="2614808"/>
            <a:ext cx="11072257" cy="3109912"/>
          </a:xfrm>
        </p:spPr>
        <p:txBody>
          <a:bodyPr>
            <a:normAutofit/>
          </a:bodyPr>
          <a:lstStyle/>
          <a:p>
            <a:pPr marL="0" indent="0">
              <a:lnSpc>
                <a:spcPct val="90000"/>
              </a:lnSpc>
              <a:buNone/>
            </a:pPr>
            <a:r>
              <a:rPr lang="fr-FR" sz="1800" dirty="0"/>
              <a:t>Pour estimer le </a:t>
            </a:r>
            <a:r>
              <a:rPr lang="fr-FR" sz="1800" dirty="0" err="1"/>
              <a:t>MtM</a:t>
            </a:r>
            <a:r>
              <a:rPr lang="fr-FR" sz="1800" dirty="0"/>
              <a:t> il faut</a:t>
            </a:r>
            <a:r>
              <a:rPr lang="fr-FR" sz="1800" b="1" dirty="0"/>
              <a:t> :</a:t>
            </a:r>
          </a:p>
          <a:p>
            <a:pPr>
              <a:lnSpc>
                <a:spcPct val="90000"/>
              </a:lnSpc>
            </a:pPr>
            <a:endParaRPr lang="fr-FR" sz="1800" dirty="0"/>
          </a:p>
          <a:p>
            <a:pPr marL="342900" indent="-342900">
              <a:lnSpc>
                <a:spcPct val="90000"/>
              </a:lnSpc>
              <a:buAutoNum type="arabicPeriod"/>
            </a:pPr>
            <a:r>
              <a:rPr lang="fr-FR" sz="1800" dirty="0"/>
              <a:t>Estimer une « </a:t>
            </a:r>
            <a:r>
              <a:rPr lang="fr-FR" sz="1800" b="1" dirty="0"/>
              <a:t>courbe des rendements zéro coupon </a:t>
            </a:r>
            <a:r>
              <a:rPr lang="fr-FR" sz="1800" dirty="0"/>
              <a:t>» (par exemple, en utilisant les prix de </a:t>
            </a:r>
            <a:r>
              <a:rPr lang="fr-FR" sz="1800" dirty="0" err="1"/>
              <a:t>T</a:t>
            </a:r>
            <a:r>
              <a:rPr lang="fr-FR" sz="1800" dirty="0"/>
              <a:t>-Bills) pour déterminer </a:t>
            </a:r>
            <a:r>
              <a:rPr lang="fr-FR" sz="1800" b="1" dirty="0"/>
              <a:t>des facteurs d’actualisation</a:t>
            </a:r>
          </a:p>
          <a:p>
            <a:pPr marL="342900" indent="-342900">
              <a:lnSpc>
                <a:spcPct val="90000"/>
              </a:lnSpc>
              <a:buFont typeface="Arial" panose="020B0604020202020204" pitchFamily="34" charset="0"/>
              <a:buAutoNum type="arabicPeriod"/>
            </a:pPr>
            <a:r>
              <a:rPr lang="fr-FR" sz="1800" dirty="0"/>
              <a:t>Extrapoler une prévision des </a:t>
            </a:r>
            <a:r>
              <a:rPr lang="fr-FR" sz="1800" b="1" dirty="0"/>
              <a:t>taux </a:t>
            </a:r>
            <a:r>
              <a:rPr lang="fr-FR" sz="1800" b="1" dirty="0" err="1"/>
              <a:t>forward</a:t>
            </a:r>
            <a:r>
              <a:rPr lang="fr-FR" sz="1800" b="1" dirty="0"/>
              <a:t> </a:t>
            </a:r>
            <a:r>
              <a:rPr lang="fr-FR" sz="1800" dirty="0"/>
              <a:t>pour déterminer le montant </a:t>
            </a:r>
            <a:r>
              <a:rPr lang="fr-FR" sz="1800" b="1" dirty="0"/>
              <a:t>des flux de trésorerie futurs à taux variable </a:t>
            </a:r>
          </a:p>
          <a:p>
            <a:pPr marL="342900" indent="-342900">
              <a:lnSpc>
                <a:spcPct val="90000"/>
              </a:lnSpc>
              <a:buFont typeface="Arial" panose="020B0604020202020204" pitchFamily="34" charset="0"/>
              <a:buAutoNum type="arabicPeriod"/>
            </a:pPr>
            <a:r>
              <a:rPr lang="fr-FR" sz="1800" dirty="0"/>
              <a:t>Actualiser tous les flux de trésorerie fixes et à taux variable </a:t>
            </a:r>
          </a:p>
        </p:txBody>
      </p:sp>
      <p:sp>
        <p:nvSpPr>
          <p:cNvPr id="4" name="Slide Number Placeholder 3">
            <a:extLst>
              <a:ext uri="{FF2B5EF4-FFF2-40B4-BE49-F238E27FC236}">
                <a16:creationId xmlns:a16="http://schemas.microsoft.com/office/drawing/2014/main" id="{250B0737-2787-BD4A-A095-6301BFFBFB23}"/>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79265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9EBF-40F9-42FC-B5EB-693478447321}"/>
              </a:ext>
            </a:extLst>
          </p:cNvPr>
          <p:cNvSpPr>
            <a:spLocks noGrp="1"/>
          </p:cNvSpPr>
          <p:nvPr>
            <p:ph type="title"/>
          </p:nvPr>
        </p:nvSpPr>
        <p:spPr/>
        <p:txBody>
          <a:bodyPr>
            <a:normAutofit/>
          </a:bodyPr>
          <a:lstStyle/>
          <a:p>
            <a:r>
              <a:rPr lang="fr-FR" dirty="0"/>
              <a:t>Sommaire</a:t>
            </a:r>
          </a:p>
        </p:txBody>
      </p:sp>
      <p:sp>
        <p:nvSpPr>
          <p:cNvPr id="4" name="TextBox 4">
            <a:extLst>
              <a:ext uri="{FF2B5EF4-FFF2-40B4-BE49-F238E27FC236}">
                <a16:creationId xmlns:a16="http://schemas.microsoft.com/office/drawing/2014/main" id="{E90C4EDE-7F53-A048-3620-CD2E6D48D988}"/>
              </a:ext>
            </a:extLst>
          </p:cNvPr>
          <p:cNvSpPr txBox="1"/>
          <p:nvPr/>
        </p:nvSpPr>
        <p:spPr>
          <a:xfrm>
            <a:off x="988789" y="1838653"/>
            <a:ext cx="8481782" cy="523348"/>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r>
              <a:rPr lang="en-US" sz="1600" dirty="0"/>
              <a:t>Introduction</a:t>
            </a:r>
          </a:p>
        </p:txBody>
      </p:sp>
      <p:sp>
        <p:nvSpPr>
          <p:cNvPr id="5" name="TextBox 7">
            <a:extLst>
              <a:ext uri="{FF2B5EF4-FFF2-40B4-BE49-F238E27FC236}">
                <a16:creationId xmlns:a16="http://schemas.microsoft.com/office/drawing/2014/main" id="{8171FAD2-E9E0-E9B2-542E-5EE370A45382}"/>
              </a:ext>
            </a:extLst>
          </p:cNvPr>
          <p:cNvSpPr txBox="1"/>
          <p:nvPr/>
        </p:nvSpPr>
        <p:spPr>
          <a:xfrm>
            <a:off x="1011819" y="3300722"/>
            <a:ext cx="8481782" cy="534955"/>
          </a:xfrm>
          <a:prstGeom prst="rect">
            <a:avLst/>
          </a:prstGeom>
        </p:spPr>
        <p:txBody>
          <a:bodyPr lIns="0" tIns="0" rIns="0" bIns="0" rtlCol="0" anchor="t">
            <a:spAutoFit/>
          </a:bodyPr>
          <a:lstStyle/>
          <a:p>
            <a:pPr>
              <a:lnSpc>
                <a:spcPts val="4800"/>
              </a:lnSpc>
            </a:pPr>
            <a:r>
              <a:rPr lang="fr-FR" sz="1600" dirty="0">
                <a:latin typeface="+mj-lt"/>
                <a:ea typeface="+mj-ea"/>
                <a:cs typeface="+mj-cs"/>
              </a:rPr>
              <a:t>Règlementation</a:t>
            </a:r>
            <a:r>
              <a:rPr lang="en-US" sz="1600" dirty="0">
                <a:latin typeface="+mj-lt"/>
                <a:ea typeface="+mj-ea"/>
                <a:cs typeface="+mj-cs"/>
              </a:rPr>
              <a:t> pour les swaps </a:t>
            </a:r>
            <a:endParaRPr lang="en-US" sz="1600" dirty="0">
              <a:solidFill>
                <a:srgbClr val="333333"/>
              </a:solidFill>
              <a:latin typeface="Poppins Light"/>
            </a:endParaRPr>
          </a:p>
        </p:txBody>
      </p:sp>
      <p:sp>
        <p:nvSpPr>
          <p:cNvPr id="7" name="TextBox 9">
            <a:extLst>
              <a:ext uri="{FF2B5EF4-FFF2-40B4-BE49-F238E27FC236}">
                <a16:creationId xmlns:a16="http://schemas.microsoft.com/office/drawing/2014/main" id="{BB037A5C-2A87-5CD4-E333-BFDFB1B8E537}"/>
              </a:ext>
            </a:extLst>
          </p:cNvPr>
          <p:cNvSpPr txBox="1"/>
          <p:nvPr/>
        </p:nvSpPr>
        <p:spPr>
          <a:xfrm>
            <a:off x="647636" y="1848110"/>
            <a:ext cx="682307" cy="510974"/>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r>
              <a:rPr lang="en-US" sz="1600" dirty="0">
                <a:latin typeface="Neue Haas Grotesk Text Pro" panose="020B0504020202020204" pitchFamily="34" charset="77"/>
              </a:rPr>
              <a:t>I</a:t>
            </a:r>
          </a:p>
        </p:txBody>
      </p:sp>
      <p:sp>
        <p:nvSpPr>
          <p:cNvPr id="9" name="TextBox 10">
            <a:extLst>
              <a:ext uri="{FF2B5EF4-FFF2-40B4-BE49-F238E27FC236}">
                <a16:creationId xmlns:a16="http://schemas.microsoft.com/office/drawing/2014/main" id="{2AC7A05E-80DA-9D73-3ECC-72031F61965F}"/>
              </a:ext>
            </a:extLst>
          </p:cNvPr>
          <p:cNvSpPr txBox="1"/>
          <p:nvPr/>
        </p:nvSpPr>
        <p:spPr>
          <a:xfrm>
            <a:off x="609216" y="2536148"/>
            <a:ext cx="682307" cy="510974"/>
          </a:xfrm>
          <a:prstGeom prst="rect">
            <a:avLst/>
          </a:prstGeom>
        </p:spPr>
        <p:txBody>
          <a:bodyPr lIns="0" tIns="0" rIns="0" bIns="0" rtlCol="0" anchor="t">
            <a:spAutoFit/>
          </a:bodyPr>
          <a:lstStyle/>
          <a:p>
            <a:pPr>
              <a:lnSpc>
                <a:spcPts val="4800"/>
              </a:lnSpc>
            </a:pPr>
            <a:r>
              <a:rPr lang="en-US" sz="1600" dirty="0">
                <a:latin typeface="Neue Haas Grotesk Text Pro" panose="020B0504020202020204" pitchFamily="34" charset="77"/>
                <a:ea typeface="+mj-ea"/>
                <a:cs typeface="+mj-cs"/>
              </a:rPr>
              <a:t>II</a:t>
            </a:r>
          </a:p>
        </p:txBody>
      </p:sp>
      <p:sp>
        <p:nvSpPr>
          <p:cNvPr id="11" name="TextBox 11">
            <a:extLst>
              <a:ext uri="{FF2B5EF4-FFF2-40B4-BE49-F238E27FC236}">
                <a16:creationId xmlns:a16="http://schemas.microsoft.com/office/drawing/2014/main" id="{ADCA5DDE-3F01-6B24-30AB-2B23604730EA}"/>
              </a:ext>
            </a:extLst>
          </p:cNvPr>
          <p:cNvSpPr txBox="1"/>
          <p:nvPr/>
        </p:nvSpPr>
        <p:spPr>
          <a:xfrm>
            <a:off x="617124" y="2914482"/>
            <a:ext cx="682307" cy="510974"/>
          </a:xfrm>
          <a:prstGeom prst="rect">
            <a:avLst/>
          </a:prstGeom>
        </p:spPr>
        <p:txBody>
          <a:bodyPr lIns="0" tIns="0" rIns="0" bIns="0" rtlCol="0" anchor="t">
            <a:spAutoFit/>
          </a:bodyPr>
          <a:lstStyle/>
          <a:p>
            <a:pPr>
              <a:lnSpc>
                <a:spcPts val="4800"/>
              </a:lnSpc>
            </a:pPr>
            <a:r>
              <a:rPr lang="en-US" sz="1600" dirty="0">
                <a:latin typeface="Neue Haas Grotesk Text Pro" panose="020B0504020202020204" pitchFamily="34" charset="77"/>
                <a:ea typeface="+mj-ea"/>
                <a:cs typeface="+mj-cs"/>
              </a:rPr>
              <a:t>III</a:t>
            </a:r>
          </a:p>
        </p:txBody>
      </p:sp>
      <p:sp>
        <p:nvSpPr>
          <p:cNvPr id="13" name="TextBox 12">
            <a:extLst>
              <a:ext uri="{FF2B5EF4-FFF2-40B4-BE49-F238E27FC236}">
                <a16:creationId xmlns:a16="http://schemas.microsoft.com/office/drawing/2014/main" id="{CFCF78A6-B98E-3C14-63D7-C4AAC33315ED}"/>
              </a:ext>
            </a:extLst>
          </p:cNvPr>
          <p:cNvSpPr txBox="1"/>
          <p:nvPr/>
        </p:nvSpPr>
        <p:spPr>
          <a:xfrm>
            <a:off x="594376" y="3337818"/>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IV</a:t>
            </a:r>
          </a:p>
        </p:txBody>
      </p:sp>
      <p:sp>
        <p:nvSpPr>
          <p:cNvPr id="14" name="TextBox 13">
            <a:extLst>
              <a:ext uri="{FF2B5EF4-FFF2-40B4-BE49-F238E27FC236}">
                <a16:creationId xmlns:a16="http://schemas.microsoft.com/office/drawing/2014/main" id="{8274416D-13B7-21D3-0FD5-C69A8C87DD2A}"/>
              </a:ext>
            </a:extLst>
          </p:cNvPr>
          <p:cNvSpPr txBox="1"/>
          <p:nvPr/>
        </p:nvSpPr>
        <p:spPr>
          <a:xfrm>
            <a:off x="625462" y="4097987"/>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a:t>
            </a:r>
          </a:p>
        </p:txBody>
      </p:sp>
      <p:sp>
        <p:nvSpPr>
          <p:cNvPr id="15" name="TextBox 14">
            <a:extLst>
              <a:ext uri="{FF2B5EF4-FFF2-40B4-BE49-F238E27FC236}">
                <a16:creationId xmlns:a16="http://schemas.microsoft.com/office/drawing/2014/main" id="{BB97D609-613A-5212-525C-423D54C5DDD0}"/>
              </a:ext>
            </a:extLst>
          </p:cNvPr>
          <p:cNvSpPr txBox="1"/>
          <p:nvPr/>
        </p:nvSpPr>
        <p:spPr>
          <a:xfrm>
            <a:off x="9902512" y="1904862"/>
            <a:ext cx="682307" cy="510974"/>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pPr algn="r"/>
            <a:r>
              <a:rPr lang="en-US" sz="1600" dirty="0"/>
              <a:t>4</a:t>
            </a:r>
          </a:p>
        </p:txBody>
      </p:sp>
      <p:sp>
        <p:nvSpPr>
          <p:cNvPr id="16" name="TextBox 15">
            <a:extLst>
              <a:ext uri="{FF2B5EF4-FFF2-40B4-BE49-F238E27FC236}">
                <a16:creationId xmlns:a16="http://schemas.microsoft.com/office/drawing/2014/main" id="{79890754-18D1-98B1-BBC9-F4443FEA7DDF}"/>
              </a:ext>
            </a:extLst>
          </p:cNvPr>
          <p:cNvSpPr txBox="1"/>
          <p:nvPr/>
        </p:nvSpPr>
        <p:spPr>
          <a:xfrm>
            <a:off x="9912096" y="2475902"/>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6</a:t>
            </a:r>
          </a:p>
        </p:txBody>
      </p:sp>
      <p:sp>
        <p:nvSpPr>
          <p:cNvPr id="17" name="TextBox 16">
            <a:extLst>
              <a:ext uri="{FF2B5EF4-FFF2-40B4-BE49-F238E27FC236}">
                <a16:creationId xmlns:a16="http://schemas.microsoft.com/office/drawing/2014/main" id="{ED5758EB-5471-AEED-27BF-10C2A157566D}"/>
              </a:ext>
            </a:extLst>
          </p:cNvPr>
          <p:cNvSpPr txBox="1"/>
          <p:nvPr/>
        </p:nvSpPr>
        <p:spPr>
          <a:xfrm>
            <a:off x="9912096" y="3305468"/>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14</a:t>
            </a:r>
          </a:p>
        </p:txBody>
      </p:sp>
      <p:sp>
        <p:nvSpPr>
          <p:cNvPr id="18" name="TextBox 17">
            <a:extLst>
              <a:ext uri="{FF2B5EF4-FFF2-40B4-BE49-F238E27FC236}">
                <a16:creationId xmlns:a16="http://schemas.microsoft.com/office/drawing/2014/main" id="{5A82FD10-5CDF-7F42-2DE2-744B61074BBE}"/>
              </a:ext>
            </a:extLst>
          </p:cNvPr>
          <p:cNvSpPr txBox="1"/>
          <p:nvPr/>
        </p:nvSpPr>
        <p:spPr>
          <a:xfrm>
            <a:off x="9902510" y="4135654"/>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17</a:t>
            </a:r>
          </a:p>
        </p:txBody>
      </p:sp>
      <p:sp>
        <p:nvSpPr>
          <p:cNvPr id="19" name="TextBox 18">
            <a:extLst>
              <a:ext uri="{FF2B5EF4-FFF2-40B4-BE49-F238E27FC236}">
                <a16:creationId xmlns:a16="http://schemas.microsoft.com/office/drawing/2014/main" id="{7568FC9F-0B42-06A7-2781-16F91802D279}"/>
              </a:ext>
            </a:extLst>
          </p:cNvPr>
          <p:cNvSpPr txBox="1"/>
          <p:nvPr/>
        </p:nvSpPr>
        <p:spPr>
          <a:xfrm>
            <a:off x="9902511" y="4781048"/>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26</a:t>
            </a:r>
          </a:p>
        </p:txBody>
      </p:sp>
      <p:sp>
        <p:nvSpPr>
          <p:cNvPr id="21" name="TextBox 5">
            <a:extLst>
              <a:ext uri="{FF2B5EF4-FFF2-40B4-BE49-F238E27FC236}">
                <a16:creationId xmlns:a16="http://schemas.microsoft.com/office/drawing/2014/main" id="{8932AB5D-9C8F-83E8-3655-61C4863364F1}"/>
              </a:ext>
            </a:extLst>
          </p:cNvPr>
          <p:cNvSpPr txBox="1"/>
          <p:nvPr/>
        </p:nvSpPr>
        <p:spPr>
          <a:xfrm>
            <a:off x="1021154" y="2530155"/>
            <a:ext cx="8481782" cy="523348"/>
          </a:xfrm>
          <a:prstGeom prst="rect">
            <a:avLst/>
          </a:prstGeom>
        </p:spPr>
        <p:txBody>
          <a:bodyPr lIns="0" tIns="0" rIns="0" bIns="0" rtlCol="0" anchor="t">
            <a:spAutoFit/>
          </a:bodyPr>
          <a:lstStyle/>
          <a:p>
            <a:pPr>
              <a:lnSpc>
                <a:spcPts val="4800"/>
              </a:lnSpc>
            </a:pPr>
            <a:r>
              <a:rPr lang="en-GB" sz="1600" dirty="0">
                <a:latin typeface="+mj-lt"/>
                <a:ea typeface="+mj-ea"/>
                <a:cs typeface="+mj-cs"/>
              </a:rPr>
              <a:t>Les swaps de </a:t>
            </a:r>
            <a:r>
              <a:rPr lang="en-GB" sz="1600" dirty="0" err="1">
                <a:latin typeface="+mj-lt"/>
                <a:ea typeface="+mj-ea"/>
                <a:cs typeface="+mj-cs"/>
              </a:rPr>
              <a:t>taux</a:t>
            </a:r>
            <a:r>
              <a:rPr lang="en-GB" sz="1600" dirty="0">
                <a:latin typeface="+mj-lt"/>
                <a:ea typeface="+mj-ea"/>
                <a:cs typeface="+mj-cs"/>
              </a:rPr>
              <a:t> </a:t>
            </a:r>
            <a:r>
              <a:rPr lang="en-GB" sz="1600" dirty="0" err="1">
                <a:latin typeface="+mj-lt"/>
                <a:ea typeface="+mj-ea"/>
                <a:cs typeface="+mj-cs"/>
              </a:rPr>
              <a:t>d’intérêt</a:t>
            </a:r>
            <a:r>
              <a:rPr lang="en-GB" sz="1600" dirty="0">
                <a:latin typeface="+mj-lt"/>
                <a:ea typeface="+mj-ea"/>
                <a:cs typeface="+mj-cs"/>
              </a:rPr>
              <a:t> : </a:t>
            </a:r>
            <a:r>
              <a:rPr lang="en-GB" sz="1600" dirty="0" err="1">
                <a:latin typeface="+mj-lt"/>
                <a:ea typeface="+mj-ea"/>
                <a:cs typeface="+mj-cs"/>
              </a:rPr>
              <a:t>vanilles</a:t>
            </a:r>
            <a:r>
              <a:rPr lang="en-GB" sz="1600" dirty="0">
                <a:latin typeface="+mj-lt"/>
                <a:ea typeface="+mj-ea"/>
                <a:cs typeface="+mj-cs"/>
              </a:rPr>
              <a:t> et </a:t>
            </a:r>
            <a:r>
              <a:rPr lang="en-GB" sz="1600" dirty="0" err="1">
                <a:latin typeface="+mj-lt"/>
                <a:ea typeface="+mj-ea"/>
                <a:cs typeface="+mj-cs"/>
              </a:rPr>
              <a:t>exotiques</a:t>
            </a:r>
            <a:r>
              <a:rPr lang="en-GB" sz="1600" dirty="0">
                <a:latin typeface="+mj-lt"/>
                <a:ea typeface="+mj-ea"/>
                <a:cs typeface="+mj-cs"/>
              </a:rPr>
              <a:t>  </a:t>
            </a:r>
            <a:endParaRPr lang="en-US" sz="1600" dirty="0">
              <a:latin typeface="+mj-lt"/>
              <a:ea typeface="+mj-ea"/>
              <a:cs typeface="+mj-cs"/>
            </a:endParaRPr>
          </a:p>
        </p:txBody>
      </p:sp>
      <p:sp>
        <p:nvSpPr>
          <p:cNvPr id="3" name="Slide Number Placeholder 2">
            <a:extLst>
              <a:ext uri="{FF2B5EF4-FFF2-40B4-BE49-F238E27FC236}">
                <a16:creationId xmlns:a16="http://schemas.microsoft.com/office/drawing/2014/main" id="{6E5D6FE3-4F6C-3A2D-B3BF-464CC4E85D55}"/>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8" name="TextBox 7">
            <a:extLst>
              <a:ext uri="{FF2B5EF4-FFF2-40B4-BE49-F238E27FC236}">
                <a16:creationId xmlns:a16="http://schemas.microsoft.com/office/drawing/2014/main" id="{9BED5381-1607-D574-C3B6-58C3307FB0AE}"/>
              </a:ext>
            </a:extLst>
          </p:cNvPr>
          <p:cNvSpPr txBox="1"/>
          <p:nvPr/>
        </p:nvSpPr>
        <p:spPr>
          <a:xfrm>
            <a:off x="1011819" y="2901640"/>
            <a:ext cx="8481782" cy="534955"/>
          </a:xfrm>
          <a:prstGeom prst="rect">
            <a:avLst/>
          </a:prstGeom>
        </p:spPr>
        <p:txBody>
          <a:bodyPr lIns="0" tIns="0" rIns="0" bIns="0" rtlCol="0" anchor="t">
            <a:spAutoFit/>
          </a:bodyPr>
          <a:lstStyle/>
          <a:p>
            <a:pPr>
              <a:lnSpc>
                <a:spcPts val="4800"/>
              </a:lnSpc>
            </a:pPr>
            <a:r>
              <a:rPr lang="fr-FR" sz="1600" dirty="0">
                <a:latin typeface="+mj-lt"/>
                <a:ea typeface="+mj-ea"/>
                <a:cs typeface="+mj-cs"/>
              </a:rPr>
              <a:t>Marge de variation (VM) et marge initiale (IM) </a:t>
            </a:r>
            <a:endParaRPr lang="fr-FR" sz="1600" dirty="0">
              <a:solidFill>
                <a:srgbClr val="333333"/>
              </a:solidFill>
              <a:latin typeface="Poppins Light"/>
            </a:endParaRPr>
          </a:p>
        </p:txBody>
      </p:sp>
      <p:sp>
        <p:nvSpPr>
          <p:cNvPr id="20" name="TextBox 7">
            <a:extLst>
              <a:ext uri="{FF2B5EF4-FFF2-40B4-BE49-F238E27FC236}">
                <a16:creationId xmlns:a16="http://schemas.microsoft.com/office/drawing/2014/main" id="{81EFD89B-E9B0-0182-49AC-6E596C5B3E48}"/>
              </a:ext>
            </a:extLst>
          </p:cNvPr>
          <p:cNvSpPr txBox="1"/>
          <p:nvPr/>
        </p:nvSpPr>
        <p:spPr>
          <a:xfrm>
            <a:off x="988789" y="4469202"/>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Calcul</a:t>
            </a:r>
            <a:r>
              <a:rPr lang="en-US" sz="1600" dirty="0">
                <a:latin typeface="+mj-lt"/>
                <a:ea typeface="+mj-ea"/>
                <a:cs typeface="+mj-cs"/>
              </a:rPr>
              <a:t> de </a:t>
            </a:r>
            <a:r>
              <a:rPr lang="en-US" sz="1600" dirty="0" err="1">
                <a:latin typeface="+mj-lt"/>
                <a:ea typeface="+mj-ea"/>
                <a:cs typeface="+mj-cs"/>
              </a:rPr>
              <a:t>l’IM</a:t>
            </a:r>
            <a:r>
              <a:rPr lang="en-US" sz="1600" dirty="0">
                <a:latin typeface="+mj-lt"/>
                <a:ea typeface="+mj-ea"/>
                <a:cs typeface="+mj-cs"/>
              </a:rPr>
              <a:t>   </a:t>
            </a:r>
            <a:endParaRPr lang="en-US" sz="1600" dirty="0">
              <a:solidFill>
                <a:srgbClr val="333333"/>
              </a:solidFill>
              <a:latin typeface="Poppins Light"/>
            </a:endParaRPr>
          </a:p>
        </p:txBody>
      </p:sp>
      <p:sp>
        <p:nvSpPr>
          <p:cNvPr id="22" name="TextBox 21">
            <a:extLst>
              <a:ext uri="{FF2B5EF4-FFF2-40B4-BE49-F238E27FC236}">
                <a16:creationId xmlns:a16="http://schemas.microsoft.com/office/drawing/2014/main" id="{D1271B26-F081-10AF-C4D7-3331FF0EC622}"/>
              </a:ext>
            </a:extLst>
          </p:cNvPr>
          <p:cNvSpPr txBox="1"/>
          <p:nvPr/>
        </p:nvSpPr>
        <p:spPr>
          <a:xfrm>
            <a:off x="612217" y="4480408"/>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a:t>
            </a:r>
          </a:p>
        </p:txBody>
      </p:sp>
      <p:sp>
        <p:nvSpPr>
          <p:cNvPr id="23" name="TextBox 22">
            <a:extLst>
              <a:ext uri="{FF2B5EF4-FFF2-40B4-BE49-F238E27FC236}">
                <a16:creationId xmlns:a16="http://schemas.microsoft.com/office/drawing/2014/main" id="{6550F9B6-CB5B-A936-38AB-E6BBCE5ECA4B}"/>
              </a:ext>
            </a:extLst>
          </p:cNvPr>
          <p:cNvSpPr txBox="1"/>
          <p:nvPr/>
        </p:nvSpPr>
        <p:spPr>
          <a:xfrm>
            <a:off x="611884" y="5542731"/>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VII</a:t>
            </a:r>
          </a:p>
        </p:txBody>
      </p:sp>
      <p:sp>
        <p:nvSpPr>
          <p:cNvPr id="24" name="TextBox 7">
            <a:extLst>
              <a:ext uri="{FF2B5EF4-FFF2-40B4-BE49-F238E27FC236}">
                <a16:creationId xmlns:a16="http://schemas.microsoft.com/office/drawing/2014/main" id="{B6B60B2D-F2F0-0924-2E9C-99FDA4D707CF}"/>
              </a:ext>
            </a:extLst>
          </p:cNvPr>
          <p:cNvSpPr txBox="1"/>
          <p:nvPr/>
        </p:nvSpPr>
        <p:spPr>
          <a:xfrm>
            <a:off x="1013986" y="5518204"/>
            <a:ext cx="8481782" cy="534955"/>
          </a:xfrm>
          <a:prstGeom prst="rect">
            <a:avLst/>
          </a:prstGeom>
        </p:spPr>
        <p:txBody>
          <a:bodyPr lIns="0" tIns="0" rIns="0" bIns="0" rtlCol="0" anchor="t">
            <a:spAutoFit/>
          </a:bodyPr>
          <a:lstStyle/>
          <a:p>
            <a:pPr>
              <a:lnSpc>
                <a:spcPts val="4800"/>
              </a:lnSpc>
            </a:pPr>
            <a:r>
              <a:rPr lang="en-US" sz="1600" dirty="0">
                <a:latin typeface="+mj-lt"/>
                <a:ea typeface="+mj-ea"/>
                <a:cs typeface="+mj-cs"/>
              </a:rPr>
              <a:t>Conclusion</a:t>
            </a:r>
            <a:endParaRPr lang="en-US" sz="1600" dirty="0">
              <a:solidFill>
                <a:srgbClr val="333333"/>
              </a:solidFill>
              <a:latin typeface="Poppins Light"/>
            </a:endParaRPr>
          </a:p>
        </p:txBody>
      </p:sp>
      <p:sp>
        <p:nvSpPr>
          <p:cNvPr id="26" name="TextBox 25">
            <a:extLst>
              <a:ext uri="{FF2B5EF4-FFF2-40B4-BE49-F238E27FC236}">
                <a16:creationId xmlns:a16="http://schemas.microsoft.com/office/drawing/2014/main" id="{A9E0F93D-7186-393D-C5FB-AE0563DD4695}"/>
              </a:ext>
            </a:extLst>
          </p:cNvPr>
          <p:cNvSpPr txBox="1"/>
          <p:nvPr/>
        </p:nvSpPr>
        <p:spPr>
          <a:xfrm>
            <a:off x="581537" y="5919107"/>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VIII</a:t>
            </a:r>
          </a:p>
        </p:txBody>
      </p:sp>
      <p:sp>
        <p:nvSpPr>
          <p:cNvPr id="6" name="TextBox 5">
            <a:extLst>
              <a:ext uri="{FF2B5EF4-FFF2-40B4-BE49-F238E27FC236}">
                <a16:creationId xmlns:a16="http://schemas.microsoft.com/office/drawing/2014/main" id="{C943A941-D98B-7AB4-E18C-F3302F6F1B3F}"/>
              </a:ext>
            </a:extLst>
          </p:cNvPr>
          <p:cNvSpPr txBox="1"/>
          <p:nvPr/>
        </p:nvSpPr>
        <p:spPr>
          <a:xfrm>
            <a:off x="897329" y="2425711"/>
            <a:ext cx="1383456" cy="338554"/>
          </a:xfrm>
          <a:prstGeom prst="rect">
            <a:avLst/>
          </a:prstGeom>
          <a:noFill/>
        </p:spPr>
        <p:txBody>
          <a:bodyPr wrap="none" rtlCol="0">
            <a:spAutoFit/>
          </a:bodyPr>
          <a:lstStyle/>
          <a:p>
            <a:r>
              <a:rPr lang="fr-FR" sz="1600" b="1" dirty="0">
                <a:latin typeface="Neue Haas Grotesk Text Pro" panose="020B0504020202020204" pitchFamily="34" charset="77"/>
                <a:ea typeface="+mj-ea"/>
                <a:cs typeface="+mj-cs"/>
              </a:rPr>
              <a:t>SECTION</a:t>
            </a:r>
            <a:r>
              <a:rPr lang="fr-FR" sz="1600" b="1" dirty="0">
                <a:latin typeface="Neue Haas Grotesk Text Pro" panose="020B0504020202020204" pitchFamily="34" charset="77"/>
              </a:rPr>
              <a:t> </a:t>
            </a:r>
            <a:r>
              <a:rPr lang="fr-FR" sz="1600" b="1" dirty="0">
                <a:latin typeface="Neue Haas Grotesk Text Pro" panose="020B0504020202020204" pitchFamily="34" charset="77"/>
                <a:ea typeface="+mj-ea"/>
                <a:cs typeface="+mj-cs"/>
              </a:rPr>
              <a:t>A:</a:t>
            </a:r>
          </a:p>
        </p:txBody>
      </p:sp>
      <p:sp>
        <p:nvSpPr>
          <p:cNvPr id="27" name="TextBox 26">
            <a:extLst>
              <a:ext uri="{FF2B5EF4-FFF2-40B4-BE49-F238E27FC236}">
                <a16:creationId xmlns:a16="http://schemas.microsoft.com/office/drawing/2014/main" id="{4E1F5218-A8FA-D5D7-6FF2-AA64326ABC7E}"/>
              </a:ext>
            </a:extLst>
          </p:cNvPr>
          <p:cNvSpPr txBox="1"/>
          <p:nvPr/>
        </p:nvSpPr>
        <p:spPr>
          <a:xfrm>
            <a:off x="889757" y="3962636"/>
            <a:ext cx="1376787" cy="338554"/>
          </a:xfrm>
          <a:prstGeom prst="rect">
            <a:avLst/>
          </a:prstGeom>
          <a:noFill/>
        </p:spPr>
        <p:txBody>
          <a:bodyPr wrap="none" rtlCol="0">
            <a:spAutoFit/>
          </a:bodyPr>
          <a:lstStyle/>
          <a:p>
            <a:r>
              <a:rPr lang="fr-FR" sz="1600" b="1" dirty="0">
                <a:latin typeface="Neue Haas Grotesk Text Pro" panose="020B0504020202020204" pitchFamily="34" charset="77"/>
                <a:ea typeface="+mj-ea"/>
                <a:cs typeface="+mj-cs"/>
              </a:rPr>
              <a:t>SECTION</a:t>
            </a:r>
            <a:r>
              <a:rPr lang="fr-FR" sz="1600" b="1" dirty="0">
                <a:latin typeface="Neue Haas Grotesk Text Pro" panose="020B0504020202020204" pitchFamily="34" charset="77"/>
              </a:rPr>
              <a:t> </a:t>
            </a:r>
            <a:r>
              <a:rPr lang="fr-FR" sz="1600" b="1" dirty="0">
                <a:latin typeface="Neue Haas Grotesk Text Pro" panose="020B0504020202020204" pitchFamily="34" charset="77"/>
                <a:ea typeface="+mj-ea"/>
                <a:cs typeface="+mj-cs"/>
              </a:rPr>
              <a:t>B:</a:t>
            </a:r>
          </a:p>
        </p:txBody>
      </p:sp>
      <p:sp>
        <p:nvSpPr>
          <p:cNvPr id="29" name="TextBox 7">
            <a:extLst>
              <a:ext uri="{FF2B5EF4-FFF2-40B4-BE49-F238E27FC236}">
                <a16:creationId xmlns:a16="http://schemas.microsoft.com/office/drawing/2014/main" id="{E5B561E0-8B1D-031C-5462-FBDBA395BFDC}"/>
              </a:ext>
            </a:extLst>
          </p:cNvPr>
          <p:cNvSpPr txBox="1"/>
          <p:nvPr/>
        </p:nvSpPr>
        <p:spPr>
          <a:xfrm>
            <a:off x="958277" y="4098993"/>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Calcul</a:t>
            </a:r>
            <a:r>
              <a:rPr lang="en-US" sz="1600" dirty="0">
                <a:latin typeface="+mj-lt"/>
                <a:ea typeface="+mj-ea"/>
                <a:cs typeface="+mj-cs"/>
              </a:rPr>
              <a:t> de la VM   </a:t>
            </a:r>
            <a:endParaRPr lang="en-US" sz="1600" dirty="0">
              <a:solidFill>
                <a:srgbClr val="333333"/>
              </a:solidFill>
              <a:latin typeface="Poppins Light"/>
            </a:endParaRPr>
          </a:p>
        </p:txBody>
      </p:sp>
      <p:sp>
        <p:nvSpPr>
          <p:cNvPr id="31" name="TextBox 7">
            <a:extLst>
              <a:ext uri="{FF2B5EF4-FFF2-40B4-BE49-F238E27FC236}">
                <a16:creationId xmlns:a16="http://schemas.microsoft.com/office/drawing/2014/main" id="{66AE4F9A-E0A9-3ADF-D10E-2FB1F6A2E46E}"/>
              </a:ext>
            </a:extLst>
          </p:cNvPr>
          <p:cNvSpPr txBox="1"/>
          <p:nvPr/>
        </p:nvSpPr>
        <p:spPr>
          <a:xfrm>
            <a:off x="1039278" y="5907117"/>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Références</a:t>
            </a:r>
            <a:r>
              <a:rPr lang="en-US" sz="1600" dirty="0">
                <a:latin typeface="+mj-lt"/>
                <a:ea typeface="+mj-ea"/>
                <a:cs typeface="+mj-cs"/>
              </a:rPr>
              <a:t> et </a:t>
            </a:r>
            <a:r>
              <a:rPr lang="en-US" sz="1600" dirty="0" err="1">
                <a:latin typeface="+mj-lt"/>
                <a:ea typeface="+mj-ea"/>
                <a:cs typeface="+mj-cs"/>
              </a:rPr>
              <a:t>Annexe</a:t>
            </a:r>
            <a:endParaRPr lang="en-US" sz="1600" dirty="0">
              <a:solidFill>
                <a:srgbClr val="333333"/>
              </a:solidFill>
              <a:latin typeface="Poppins Light"/>
            </a:endParaRPr>
          </a:p>
        </p:txBody>
      </p:sp>
      <p:sp>
        <p:nvSpPr>
          <p:cNvPr id="33" name="TextBox 32">
            <a:extLst>
              <a:ext uri="{FF2B5EF4-FFF2-40B4-BE49-F238E27FC236}">
                <a16:creationId xmlns:a16="http://schemas.microsoft.com/office/drawing/2014/main" id="{60C9CC54-E5CD-DC25-0FB0-96B34611AE0A}"/>
              </a:ext>
            </a:extLst>
          </p:cNvPr>
          <p:cNvSpPr txBox="1"/>
          <p:nvPr/>
        </p:nvSpPr>
        <p:spPr>
          <a:xfrm>
            <a:off x="1006913" y="4806255"/>
            <a:ext cx="7752774" cy="510974"/>
          </a:xfrm>
          <a:prstGeom prst="rect">
            <a:avLst/>
          </a:prstGeom>
        </p:spPr>
        <p:txBody>
          <a:bodyPr wrap="square" lIns="0" tIns="0" rIns="0" bIns="0" rtlCol="0" anchor="t">
            <a:spAutoFit/>
          </a:bodyPr>
          <a:lstStyle/>
          <a:p>
            <a:pPr>
              <a:lnSpc>
                <a:spcPts val="4800"/>
              </a:lnSpc>
            </a:pPr>
            <a:r>
              <a:rPr lang="en-US" sz="1600" dirty="0">
                <a:latin typeface="Neue Haas Grotesk Text Pro" panose="020B0504020202020204" pitchFamily="34" charset="77"/>
              </a:rPr>
              <a:t>a : </a:t>
            </a:r>
            <a:r>
              <a:rPr lang="fr-FR" sz="1600" dirty="0">
                <a:latin typeface="Neue Haas Grotesk Text Pro" panose="020B0504020202020204" pitchFamily="34" charset="77"/>
              </a:rPr>
              <a:t>Modèles des chambres de compensation avec contrepartie centrale (CCP)</a:t>
            </a:r>
            <a:r>
              <a:rPr lang="en-US" sz="1600" dirty="0">
                <a:latin typeface="Neue Haas Grotesk Text Pro" panose="020B0504020202020204" pitchFamily="34" charset="77"/>
              </a:rPr>
              <a:t> </a:t>
            </a:r>
          </a:p>
        </p:txBody>
      </p:sp>
      <p:sp>
        <p:nvSpPr>
          <p:cNvPr id="34" name="TextBox 33">
            <a:extLst>
              <a:ext uri="{FF2B5EF4-FFF2-40B4-BE49-F238E27FC236}">
                <a16:creationId xmlns:a16="http://schemas.microsoft.com/office/drawing/2014/main" id="{975FF9C8-9705-D252-BB20-295AEFBEADDD}"/>
              </a:ext>
            </a:extLst>
          </p:cNvPr>
          <p:cNvSpPr txBox="1"/>
          <p:nvPr/>
        </p:nvSpPr>
        <p:spPr>
          <a:xfrm>
            <a:off x="1014081" y="5119772"/>
            <a:ext cx="5049554" cy="510974"/>
          </a:xfrm>
          <a:prstGeom prst="rect">
            <a:avLst/>
          </a:prstGeom>
        </p:spPr>
        <p:txBody>
          <a:bodyPr wrap="square" lIns="0" tIns="0" rIns="0" bIns="0" rtlCol="0" anchor="t">
            <a:spAutoFit/>
          </a:bodyPr>
          <a:lstStyle/>
          <a:p>
            <a:pPr>
              <a:lnSpc>
                <a:spcPts val="4800"/>
              </a:lnSpc>
            </a:pPr>
            <a:r>
              <a:rPr lang="en-US" sz="1600" dirty="0">
                <a:latin typeface="Neue Haas Grotesk Text Pro" panose="020B0504020202020204" pitchFamily="34" charset="77"/>
              </a:rPr>
              <a:t>b </a:t>
            </a:r>
            <a:r>
              <a:rPr lang="en-US" sz="1600" dirty="0">
                <a:latin typeface="+mj-lt"/>
                <a:ea typeface="+mj-ea"/>
                <a:cs typeface="+mj-cs"/>
              </a:rPr>
              <a:t>: </a:t>
            </a:r>
            <a:r>
              <a:rPr lang="en-US" sz="1600" dirty="0" err="1">
                <a:latin typeface="+mj-lt"/>
                <a:ea typeface="+mj-ea"/>
                <a:cs typeface="+mj-cs"/>
              </a:rPr>
              <a:t>Standardised</a:t>
            </a:r>
            <a:r>
              <a:rPr lang="en-US" sz="1600" dirty="0">
                <a:latin typeface="+mj-lt"/>
                <a:ea typeface="+mj-ea"/>
                <a:cs typeface="+mj-cs"/>
              </a:rPr>
              <a:t> Initial Margin Model (SIMM)</a:t>
            </a:r>
          </a:p>
        </p:txBody>
      </p:sp>
      <p:sp>
        <p:nvSpPr>
          <p:cNvPr id="36" name="TextBox 35">
            <a:extLst>
              <a:ext uri="{FF2B5EF4-FFF2-40B4-BE49-F238E27FC236}">
                <a16:creationId xmlns:a16="http://schemas.microsoft.com/office/drawing/2014/main" id="{4A85BDD8-74BB-1F66-98EE-CE5C15BF2CE6}"/>
              </a:ext>
            </a:extLst>
          </p:cNvPr>
          <p:cNvSpPr txBox="1"/>
          <p:nvPr/>
        </p:nvSpPr>
        <p:spPr>
          <a:xfrm>
            <a:off x="9912096" y="2855981"/>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10</a:t>
            </a:r>
          </a:p>
        </p:txBody>
      </p:sp>
      <p:sp>
        <p:nvSpPr>
          <p:cNvPr id="37" name="TextBox 36">
            <a:extLst>
              <a:ext uri="{FF2B5EF4-FFF2-40B4-BE49-F238E27FC236}">
                <a16:creationId xmlns:a16="http://schemas.microsoft.com/office/drawing/2014/main" id="{E62BD559-949E-B3BD-FB4B-EA9DB96D97AE}"/>
              </a:ext>
            </a:extLst>
          </p:cNvPr>
          <p:cNvSpPr txBox="1"/>
          <p:nvPr/>
        </p:nvSpPr>
        <p:spPr>
          <a:xfrm>
            <a:off x="9920635" y="4457554"/>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25</a:t>
            </a:r>
          </a:p>
        </p:txBody>
      </p:sp>
      <p:sp>
        <p:nvSpPr>
          <p:cNvPr id="38" name="TextBox 37">
            <a:extLst>
              <a:ext uri="{FF2B5EF4-FFF2-40B4-BE49-F238E27FC236}">
                <a16:creationId xmlns:a16="http://schemas.microsoft.com/office/drawing/2014/main" id="{AFC1AE87-8F3C-79E8-E423-4B869380241A}"/>
              </a:ext>
            </a:extLst>
          </p:cNvPr>
          <p:cNvSpPr txBox="1"/>
          <p:nvPr/>
        </p:nvSpPr>
        <p:spPr>
          <a:xfrm>
            <a:off x="9912095" y="5040595"/>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29</a:t>
            </a:r>
          </a:p>
        </p:txBody>
      </p:sp>
      <p:sp>
        <p:nvSpPr>
          <p:cNvPr id="39" name="TextBox 38">
            <a:extLst>
              <a:ext uri="{FF2B5EF4-FFF2-40B4-BE49-F238E27FC236}">
                <a16:creationId xmlns:a16="http://schemas.microsoft.com/office/drawing/2014/main" id="{F12C6DEA-CEED-0D03-34C5-979DD61F4D4A}"/>
              </a:ext>
            </a:extLst>
          </p:cNvPr>
          <p:cNvSpPr txBox="1"/>
          <p:nvPr/>
        </p:nvSpPr>
        <p:spPr>
          <a:xfrm>
            <a:off x="9909713" y="5545555"/>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33</a:t>
            </a:r>
          </a:p>
        </p:txBody>
      </p:sp>
      <p:sp>
        <p:nvSpPr>
          <p:cNvPr id="40" name="TextBox 39">
            <a:extLst>
              <a:ext uri="{FF2B5EF4-FFF2-40B4-BE49-F238E27FC236}">
                <a16:creationId xmlns:a16="http://schemas.microsoft.com/office/drawing/2014/main" id="{E838F2D2-CA3D-51FA-0A48-A76233E48353}"/>
              </a:ext>
            </a:extLst>
          </p:cNvPr>
          <p:cNvSpPr txBox="1"/>
          <p:nvPr/>
        </p:nvSpPr>
        <p:spPr>
          <a:xfrm>
            <a:off x="9909714" y="5887007"/>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35</a:t>
            </a:r>
          </a:p>
        </p:txBody>
      </p:sp>
    </p:spTree>
    <p:extLst>
      <p:ext uri="{BB962C8B-B14F-4D97-AF65-F5344CB8AC3E}">
        <p14:creationId xmlns:p14="http://schemas.microsoft.com/office/powerpoint/2010/main" val="30555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EC74E2-B0F6-15D5-73B4-B810035B74F7}"/>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5" name="Rectangle 2">
            <a:extLst>
              <a:ext uri="{FF2B5EF4-FFF2-40B4-BE49-F238E27FC236}">
                <a16:creationId xmlns:a16="http://schemas.microsoft.com/office/drawing/2014/main" id="{25EDD0FB-2C6A-4AEE-6FDF-374477B018D9}"/>
              </a:ext>
            </a:extLst>
          </p:cNvPr>
          <p:cNvSpPr>
            <a:spLocks noChangeArrowheads="1"/>
          </p:cNvSpPr>
          <p:nvPr/>
        </p:nvSpPr>
        <p:spPr bwMode="auto">
          <a:xfrm>
            <a:off x="-192505" y="136525"/>
            <a:ext cx="182855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4097" name="Picture 1">
            <a:extLst>
              <a:ext uri="{FF2B5EF4-FFF2-40B4-BE49-F238E27FC236}">
                <a16:creationId xmlns:a16="http://schemas.microsoft.com/office/drawing/2014/main" id="{0430D361-5CE6-9550-CEB8-C40E2737D8A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7467" y="762749"/>
            <a:ext cx="5943513" cy="5356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75DD7-CA2E-62E6-47EA-19DA20D63150}"/>
              </a:ext>
            </a:extLst>
          </p:cNvPr>
          <p:cNvSpPr txBox="1"/>
          <p:nvPr/>
        </p:nvSpPr>
        <p:spPr>
          <a:xfrm>
            <a:off x="2264786" y="6140906"/>
            <a:ext cx="2530238" cy="215444"/>
          </a:xfrm>
          <a:prstGeom prst="rect">
            <a:avLst/>
          </a:prstGeom>
          <a:noFill/>
        </p:spPr>
        <p:txBody>
          <a:bodyPr wrap="square" rtlCol="0">
            <a:spAutoFit/>
          </a:bodyPr>
          <a:lstStyle/>
          <a:p>
            <a:r>
              <a:rPr lang="fr-FR" sz="800" dirty="0"/>
              <a:t>Source: </a:t>
            </a:r>
            <a:r>
              <a:rPr lang="en-US" sz="800" dirty="0"/>
              <a:t>Bank of Montreal (1998)</a:t>
            </a:r>
            <a:r>
              <a:rPr lang="fr-FR" sz="800" dirty="0"/>
              <a:t> </a:t>
            </a:r>
          </a:p>
        </p:txBody>
      </p:sp>
      <p:sp>
        <p:nvSpPr>
          <p:cNvPr id="11" name="Content Placeholder 2">
            <a:extLst>
              <a:ext uri="{FF2B5EF4-FFF2-40B4-BE49-F238E27FC236}">
                <a16:creationId xmlns:a16="http://schemas.microsoft.com/office/drawing/2014/main" id="{E68E7EAC-F0E4-5EAF-40D0-999F3681D164}"/>
              </a:ext>
            </a:extLst>
          </p:cNvPr>
          <p:cNvSpPr txBox="1">
            <a:spLocks/>
          </p:cNvSpPr>
          <p:nvPr/>
        </p:nvSpPr>
        <p:spPr>
          <a:xfrm>
            <a:off x="6594104" y="2037324"/>
            <a:ext cx="4552316"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Déclaration et affectation des variables sur Python</a:t>
            </a:r>
          </a:p>
        </p:txBody>
      </p:sp>
      <p:pic>
        <p:nvPicPr>
          <p:cNvPr id="14" name="Picture 13">
            <a:extLst>
              <a:ext uri="{FF2B5EF4-FFF2-40B4-BE49-F238E27FC236}">
                <a16:creationId xmlns:a16="http://schemas.microsoft.com/office/drawing/2014/main" id="{CAFC1C84-5522-8F00-0D15-21B3A8887954}"/>
              </a:ext>
            </a:extLst>
          </p:cNvPr>
          <p:cNvPicPr>
            <a:picLocks noChangeAspect="1"/>
          </p:cNvPicPr>
          <p:nvPr/>
        </p:nvPicPr>
        <p:blipFill>
          <a:blip r:embed="rId4"/>
          <a:stretch>
            <a:fillRect/>
          </a:stretch>
        </p:blipFill>
        <p:spPr>
          <a:xfrm>
            <a:off x="6710750" y="2882292"/>
            <a:ext cx="4025900" cy="1117600"/>
          </a:xfrm>
          <a:prstGeom prst="rect">
            <a:avLst/>
          </a:prstGeom>
        </p:spPr>
      </p:pic>
      <p:pic>
        <p:nvPicPr>
          <p:cNvPr id="16" name="Picture 15">
            <a:extLst>
              <a:ext uri="{FF2B5EF4-FFF2-40B4-BE49-F238E27FC236}">
                <a16:creationId xmlns:a16="http://schemas.microsoft.com/office/drawing/2014/main" id="{94170537-129D-4DC2-70CE-9DB73E8B9886}"/>
              </a:ext>
            </a:extLst>
          </p:cNvPr>
          <p:cNvPicPr>
            <a:picLocks noChangeAspect="1"/>
          </p:cNvPicPr>
          <p:nvPr/>
        </p:nvPicPr>
        <p:blipFill>
          <a:blip r:embed="rId5"/>
          <a:stretch>
            <a:fillRect/>
          </a:stretch>
        </p:blipFill>
        <p:spPr>
          <a:xfrm>
            <a:off x="6710750" y="5156637"/>
            <a:ext cx="5034453" cy="252296"/>
          </a:xfrm>
          <a:prstGeom prst="rect">
            <a:avLst/>
          </a:prstGeom>
        </p:spPr>
      </p:pic>
      <p:sp>
        <p:nvSpPr>
          <p:cNvPr id="9" name="Content Placeholder 2">
            <a:extLst>
              <a:ext uri="{FF2B5EF4-FFF2-40B4-BE49-F238E27FC236}">
                <a16:creationId xmlns:a16="http://schemas.microsoft.com/office/drawing/2014/main" id="{933C100A-5A1C-9BD3-9DD0-08578F0B469D}"/>
              </a:ext>
            </a:extLst>
          </p:cNvPr>
          <p:cNvSpPr txBox="1">
            <a:spLocks/>
          </p:cNvSpPr>
          <p:nvPr/>
        </p:nvSpPr>
        <p:spPr>
          <a:xfrm>
            <a:off x="6623504" y="4746844"/>
            <a:ext cx="5208944"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Estimation des facteurs d’actualisation</a:t>
            </a:r>
          </a:p>
        </p:txBody>
      </p:sp>
    </p:spTree>
    <p:extLst>
      <p:ext uri="{BB962C8B-B14F-4D97-AF65-F5344CB8AC3E}">
        <p14:creationId xmlns:p14="http://schemas.microsoft.com/office/powerpoint/2010/main" val="124765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4B08-1772-9AD6-BB6A-471D0581E3F7}"/>
              </a:ext>
            </a:extLst>
          </p:cNvPr>
          <p:cNvSpPr>
            <a:spLocks noGrp="1"/>
          </p:cNvSpPr>
          <p:nvPr>
            <p:ph type="title"/>
          </p:nvPr>
        </p:nvSpPr>
        <p:spPr/>
        <p:txBody>
          <a:bodyPr/>
          <a:lstStyle/>
          <a:p>
            <a:r>
              <a:rPr lang="fr-FR" dirty="0"/>
              <a:t>Script sur Python pour estimer le </a:t>
            </a:r>
            <a:r>
              <a:rPr lang="fr-FR" dirty="0" err="1"/>
              <a:t>MtM</a:t>
            </a:r>
            <a:endParaRPr lang="fr-FR" dirty="0"/>
          </a:p>
        </p:txBody>
      </p:sp>
      <p:sp>
        <p:nvSpPr>
          <p:cNvPr id="4" name="Slide Number Placeholder 3">
            <a:extLst>
              <a:ext uri="{FF2B5EF4-FFF2-40B4-BE49-F238E27FC236}">
                <a16:creationId xmlns:a16="http://schemas.microsoft.com/office/drawing/2014/main" id="{F3B608FD-6EFB-17FB-F2D5-CDDC597E631C}"/>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28" name="Picture 27">
            <a:extLst>
              <a:ext uri="{FF2B5EF4-FFF2-40B4-BE49-F238E27FC236}">
                <a16:creationId xmlns:a16="http://schemas.microsoft.com/office/drawing/2014/main" id="{FAF1B057-E3F4-2433-3246-146752AB5601}"/>
              </a:ext>
            </a:extLst>
          </p:cNvPr>
          <p:cNvPicPr>
            <a:picLocks noChangeAspect="1"/>
          </p:cNvPicPr>
          <p:nvPr/>
        </p:nvPicPr>
        <p:blipFill>
          <a:blip r:embed="rId2"/>
          <a:stretch>
            <a:fillRect/>
          </a:stretch>
        </p:blipFill>
        <p:spPr>
          <a:xfrm>
            <a:off x="908304" y="2498649"/>
            <a:ext cx="7783180" cy="989614"/>
          </a:xfrm>
          <a:prstGeom prst="rect">
            <a:avLst/>
          </a:prstGeom>
        </p:spPr>
      </p:pic>
      <p:pic>
        <p:nvPicPr>
          <p:cNvPr id="32" name="Picture 31">
            <a:extLst>
              <a:ext uri="{FF2B5EF4-FFF2-40B4-BE49-F238E27FC236}">
                <a16:creationId xmlns:a16="http://schemas.microsoft.com/office/drawing/2014/main" id="{38623A67-95C5-00F2-00E4-8772678BC6ED}"/>
              </a:ext>
            </a:extLst>
          </p:cNvPr>
          <p:cNvPicPr>
            <a:picLocks noChangeAspect="1"/>
          </p:cNvPicPr>
          <p:nvPr/>
        </p:nvPicPr>
        <p:blipFill>
          <a:blip r:embed="rId3"/>
          <a:stretch>
            <a:fillRect/>
          </a:stretch>
        </p:blipFill>
        <p:spPr>
          <a:xfrm>
            <a:off x="908304" y="4093068"/>
            <a:ext cx="8470411" cy="939800"/>
          </a:xfrm>
          <a:prstGeom prst="rect">
            <a:avLst/>
          </a:prstGeom>
        </p:spPr>
      </p:pic>
      <p:pic>
        <p:nvPicPr>
          <p:cNvPr id="34" name="Picture 33">
            <a:extLst>
              <a:ext uri="{FF2B5EF4-FFF2-40B4-BE49-F238E27FC236}">
                <a16:creationId xmlns:a16="http://schemas.microsoft.com/office/drawing/2014/main" id="{E0278C94-91B2-1428-4C1C-06EA2AA707A6}"/>
              </a:ext>
            </a:extLst>
          </p:cNvPr>
          <p:cNvPicPr>
            <a:picLocks noChangeAspect="1"/>
          </p:cNvPicPr>
          <p:nvPr/>
        </p:nvPicPr>
        <p:blipFill>
          <a:blip r:embed="rId4"/>
          <a:stretch>
            <a:fillRect/>
          </a:stretch>
        </p:blipFill>
        <p:spPr>
          <a:xfrm>
            <a:off x="908304" y="5673545"/>
            <a:ext cx="5562600" cy="431800"/>
          </a:xfrm>
          <a:prstGeom prst="rect">
            <a:avLst/>
          </a:prstGeom>
        </p:spPr>
      </p:pic>
      <p:pic>
        <p:nvPicPr>
          <p:cNvPr id="36" name="Picture 35">
            <a:extLst>
              <a:ext uri="{FF2B5EF4-FFF2-40B4-BE49-F238E27FC236}">
                <a16:creationId xmlns:a16="http://schemas.microsoft.com/office/drawing/2014/main" id="{CA7504A5-AE74-DAB4-1CB4-7B1CCAAAD799}"/>
              </a:ext>
            </a:extLst>
          </p:cNvPr>
          <p:cNvPicPr>
            <a:picLocks noChangeAspect="1"/>
          </p:cNvPicPr>
          <p:nvPr/>
        </p:nvPicPr>
        <p:blipFill rotWithShape="1">
          <a:blip r:embed="rId5"/>
          <a:srcRect t="22822" b="1"/>
          <a:stretch/>
        </p:blipFill>
        <p:spPr>
          <a:xfrm>
            <a:off x="908304" y="6205262"/>
            <a:ext cx="4711700" cy="264643"/>
          </a:xfrm>
          <a:prstGeom prst="rect">
            <a:avLst/>
          </a:prstGeom>
        </p:spPr>
      </p:pic>
      <p:sp>
        <p:nvSpPr>
          <p:cNvPr id="9" name="Content Placeholder 2">
            <a:extLst>
              <a:ext uri="{FF2B5EF4-FFF2-40B4-BE49-F238E27FC236}">
                <a16:creationId xmlns:a16="http://schemas.microsoft.com/office/drawing/2014/main" id="{3FCC500B-BE76-BF40-1951-B4E0FE90C2A5}"/>
              </a:ext>
            </a:extLst>
          </p:cNvPr>
          <p:cNvSpPr txBox="1">
            <a:spLocks/>
          </p:cNvSpPr>
          <p:nvPr/>
        </p:nvSpPr>
        <p:spPr>
          <a:xfrm>
            <a:off x="780982" y="2122507"/>
            <a:ext cx="4552316"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Flux de trésorerie fixes :</a:t>
            </a:r>
          </a:p>
        </p:txBody>
      </p:sp>
      <p:sp>
        <p:nvSpPr>
          <p:cNvPr id="11" name="TextBox 10">
            <a:extLst>
              <a:ext uri="{FF2B5EF4-FFF2-40B4-BE49-F238E27FC236}">
                <a16:creationId xmlns:a16="http://schemas.microsoft.com/office/drawing/2014/main" id="{1CF49FB2-7772-EDA5-DC05-D8A60144BD74}"/>
              </a:ext>
            </a:extLst>
          </p:cNvPr>
          <p:cNvSpPr txBox="1"/>
          <p:nvPr/>
        </p:nvSpPr>
        <p:spPr>
          <a:xfrm>
            <a:off x="780982" y="3761703"/>
            <a:ext cx="6094070" cy="369332"/>
          </a:xfrm>
          <a:prstGeom prst="rect">
            <a:avLst/>
          </a:prstGeom>
          <a:noFill/>
        </p:spPr>
        <p:txBody>
          <a:bodyPr wrap="square">
            <a:spAutoFit/>
          </a:bodyPr>
          <a:lstStyle/>
          <a:p>
            <a:r>
              <a:rPr lang="fr-FR" sz="1800" b="1" dirty="0"/>
              <a:t>Flux de trésorerie à taux variable :</a:t>
            </a:r>
            <a:endParaRPr lang="fr-FR" dirty="0"/>
          </a:p>
        </p:txBody>
      </p:sp>
      <p:sp>
        <p:nvSpPr>
          <p:cNvPr id="12" name="TextBox 11">
            <a:extLst>
              <a:ext uri="{FF2B5EF4-FFF2-40B4-BE49-F238E27FC236}">
                <a16:creationId xmlns:a16="http://schemas.microsoft.com/office/drawing/2014/main" id="{CDA5D398-654C-91AF-2719-F52E6A9AA64B}"/>
              </a:ext>
            </a:extLst>
          </p:cNvPr>
          <p:cNvSpPr txBox="1"/>
          <p:nvPr/>
        </p:nvSpPr>
        <p:spPr>
          <a:xfrm>
            <a:off x="761452" y="5304213"/>
            <a:ext cx="6094070" cy="369332"/>
          </a:xfrm>
          <a:prstGeom prst="rect">
            <a:avLst/>
          </a:prstGeom>
          <a:noFill/>
        </p:spPr>
        <p:txBody>
          <a:bodyPr wrap="square">
            <a:spAutoFit/>
          </a:bodyPr>
          <a:lstStyle/>
          <a:p>
            <a:r>
              <a:rPr lang="fr-FR" b="1" dirty="0"/>
              <a:t>Valeur nette actuelle :</a:t>
            </a:r>
            <a:endParaRPr lang="fr-FR" dirty="0"/>
          </a:p>
        </p:txBody>
      </p:sp>
    </p:spTree>
    <p:extLst>
      <p:ext uri="{BB962C8B-B14F-4D97-AF65-F5344CB8AC3E}">
        <p14:creationId xmlns:p14="http://schemas.microsoft.com/office/powerpoint/2010/main" val="327736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733885" y="2446185"/>
            <a:ext cx="10515600" cy="2336024"/>
          </a:xfrm>
        </p:spPr>
        <p:txBody>
          <a:bodyPr/>
          <a:lstStyle/>
          <a:p>
            <a:r>
              <a:rPr lang="en-GB" dirty="0">
                <a:solidFill>
                  <a:srgbClr val="FACD48"/>
                </a:solidFill>
              </a:rPr>
              <a:t>5.2 </a:t>
            </a:r>
            <a:r>
              <a:rPr lang="en-GB" dirty="0" err="1">
                <a:solidFill>
                  <a:srgbClr val="FACD48"/>
                </a:solidFill>
              </a:rPr>
              <a:t>Calcul</a:t>
            </a:r>
            <a:r>
              <a:rPr lang="en-GB" dirty="0">
                <a:solidFill>
                  <a:srgbClr val="FACD48"/>
                </a:solidFill>
              </a:rPr>
              <a:t> de la marge de variation (VM) : </a:t>
            </a:r>
            <a:br>
              <a:rPr lang="en-GB" dirty="0">
                <a:solidFill>
                  <a:srgbClr val="FACD48"/>
                </a:solidFill>
              </a:rPr>
            </a:br>
            <a:r>
              <a:rPr lang="en-GB" dirty="0">
                <a:solidFill>
                  <a:srgbClr val="FACD48"/>
                </a:solidFill>
              </a:rPr>
              <a:t>les swaps </a:t>
            </a:r>
            <a:r>
              <a:rPr lang="en-GB" dirty="0" err="1">
                <a:solidFill>
                  <a:srgbClr val="FACD48"/>
                </a:solidFill>
              </a:rPr>
              <a:t>exotiques</a:t>
            </a:r>
            <a:r>
              <a:rPr lang="en-GB" dirty="0">
                <a:solidFill>
                  <a:srgbClr val="FACD48"/>
                </a:solidFill>
              </a:rPr>
              <a:t> </a:t>
            </a:r>
          </a:p>
        </p:txBody>
      </p:sp>
    </p:spTree>
    <p:extLst>
      <p:ext uri="{BB962C8B-B14F-4D97-AF65-F5344CB8AC3E}">
        <p14:creationId xmlns:p14="http://schemas.microsoft.com/office/powerpoint/2010/main" val="297922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500A-D836-705E-9EAC-6ADBA4E20220}"/>
              </a:ext>
            </a:extLst>
          </p:cNvPr>
          <p:cNvSpPr>
            <a:spLocks noGrp="1"/>
          </p:cNvSpPr>
          <p:nvPr>
            <p:ph type="title"/>
          </p:nvPr>
        </p:nvSpPr>
        <p:spPr>
          <a:xfrm>
            <a:off x="1115568" y="805125"/>
            <a:ext cx="10168128" cy="1179576"/>
          </a:xfrm>
        </p:spPr>
        <p:txBody>
          <a:bodyPr>
            <a:normAutofit fontScale="90000"/>
          </a:bodyPr>
          <a:lstStyle/>
          <a:p>
            <a:r>
              <a:rPr lang="fr-FR" sz="2800" dirty="0"/>
              <a:t>Conditions d’un swap exotique:</a:t>
            </a:r>
            <a:br>
              <a:rPr lang="fr-FR" sz="2800" dirty="0"/>
            </a:br>
            <a:r>
              <a:rPr lang="en-GB" sz="2800" b="1" dirty="0">
                <a:effectLst/>
                <a:latin typeface="Arial" panose="020B0604020202020204" pitchFamily="34" charset="0"/>
              </a:rPr>
              <a:t>USD Interest Rate Swap with Knock Out – JPMorgan 2023</a:t>
            </a:r>
            <a:br>
              <a:rPr lang="en-GB" sz="4000" b="1" dirty="0">
                <a:effectLst/>
                <a:latin typeface="Arial" panose="020B0604020202020204" pitchFamily="34" charset="0"/>
              </a:rPr>
            </a:br>
            <a:r>
              <a:rPr lang="fr-FR" dirty="0"/>
              <a:t> </a:t>
            </a:r>
          </a:p>
        </p:txBody>
      </p:sp>
      <p:sp>
        <p:nvSpPr>
          <p:cNvPr id="4" name="Slide Number Placeholder 3">
            <a:extLst>
              <a:ext uri="{FF2B5EF4-FFF2-40B4-BE49-F238E27FC236}">
                <a16:creationId xmlns:a16="http://schemas.microsoft.com/office/drawing/2014/main" id="{4FC8A3C7-CC51-4D5A-1847-DF28862669E9}"/>
              </a:ext>
            </a:extLst>
          </p:cNvPr>
          <p:cNvSpPr>
            <a:spLocks noGrp="1"/>
          </p:cNvSpPr>
          <p:nvPr>
            <p:ph type="sldNum" sz="quarter" idx="12"/>
          </p:nvPr>
        </p:nvSpPr>
        <p:spPr/>
        <p:txBody>
          <a:bodyPr/>
          <a:lstStyle/>
          <a:p>
            <a:fld id="{B2DC25EE-239B-4C5F-AAD1-255A7D5F1EE2}" type="slidenum">
              <a:rPr lang="en-US" smtClean="0"/>
              <a:t>23</a:t>
            </a:fld>
            <a:endParaRPr lang="en-US"/>
          </a:p>
        </p:txBody>
      </p:sp>
      <p:sp>
        <p:nvSpPr>
          <p:cNvPr id="11" name="TextBox 10">
            <a:extLst>
              <a:ext uri="{FF2B5EF4-FFF2-40B4-BE49-F238E27FC236}">
                <a16:creationId xmlns:a16="http://schemas.microsoft.com/office/drawing/2014/main" id="{FF056C9D-533C-07FE-01F6-299FFF8D4A05}"/>
              </a:ext>
            </a:extLst>
          </p:cNvPr>
          <p:cNvSpPr txBox="1"/>
          <p:nvPr/>
        </p:nvSpPr>
        <p:spPr>
          <a:xfrm>
            <a:off x="1010192" y="6323468"/>
            <a:ext cx="6094428" cy="215444"/>
          </a:xfrm>
          <a:prstGeom prst="rect">
            <a:avLst/>
          </a:prstGeom>
          <a:noFill/>
        </p:spPr>
        <p:txBody>
          <a:bodyPr wrap="square">
            <a:spAutoFit/>
          </a:bodyPr>
          <a:lstStyle/>
          <a:p>
            <a:r>
              <a:rPr lang="en-GB" sz="800" dirty="0">
                <a:latin typeface="Dcr10"/>
              </a:rPr>
              <a:t>Source: JPMorgan (2023). USD Interest Rate Swap with Knock Out. </a:t>
            </a:r>
          </a:p>
        </p:txBody>
      </p:sp>
      <p:sp>
        <p:nvSpPr>
          <p:cNvPr id="5" name="TextBox 4">
            <a:extLst>
              <a:ext uri="{FF2B5EF4-FFF2-40B4-BE49-F238E27FC236}">
                <a16:creationId xmlns:a16="http://schemas.microsoft.com/office/drawing/2014/main" id="{8C812818-8C85-7465-D453-CCE4A8BEFA19}"/>
              </a:ext>
            </a:extLst>
          </p:cNvPr>
          <p:cNvSpPr txBox="1"/>
          <p:nvPr/>
        </p:nvSpPr>
        <p:spPr>
          <a:xfrm>
            <a:off x="1010192" y="2359556"/>
            <a:ext cx="9741337" cy="3693319"/>
          </a:xfrm>
          <a:prstGeom prst="rect">
            <a:avLst/>
          </a:prstGeom>
          <a:noFill/>
        </p:spPr>
        <p:txBody>
          <a:bodyPr wrap="square">
            <a:spAutoFit/>
          </a:bodyPr>
          <a:lstStyle/>
          <a:p>
            <a:endParaRPr lang="en-GB" sz="1300" dirty="0">
              <a:solidFill>
                <a:srgbClr val="374151"/>
              </a:solidFill>
              <a:latin typeface="Neue Haas Grotesk Text Pro" panose="020B0504020202020204" pitchFamily="34" charset="77"/>
            </a:endParaRPr>
          </a:p>
          <a:p>
            <a:pPr algn="l"/>
            <a:r>
              <a:rPr lang="fr-FR" sz="1300" dirty="0">
                <a:latin typeface="Neue Haas Grotesk Text Pro" panose="020B0504020202020204" pitchFamily="34" charset="77"/>
              </a:rPr>
              <a:t>Date d'entrée en vigueur : 3 octobre 2023 </a:t>
            </a:r>
          </a:p>
          <a:p>
            <a:pPr algn="l"/>
            <a:r>
              <a:rPr lang="fr-FR" sz="1300" dirty="0">
                <a:latin typeface="Neue Haas Grotesk Text Pro" panose="020B0504020202020204" pitchFamily="34" charset="77"/>
              </a:rPr>
              <a:t>Date de résiliation : 3 janvier 2026 </a:t>
            </a:r>
          </a:p>
          <a:p>
            <a:pPr algn="l"/>
            <a:r>
              <a:rPr lang="fr-FR" sz="1300" dirty="0">
                <a:latin typeface="Neue Haas Grotesk Text Pro" panose="020B0504020202020204" pitchFamily="34" charset="77"/>
              </a:rPr>
              <a:t>Date de résiliation anticipée obligatoire : 3 février 2024</a:t>
            </a:r>
          </a:p>
          <a:p>
            <a:pPr algn="l"/>
            <a:r>
              <a:rPr lang="fr-FR" sz="1300" dirty="0">
                <a:latin typeface="Neue Haas Grotesk Text Pro" panose="020B0504020202020204" pitchFamily="34" charset="77"/>
              </a:rPr>
              <a:t>Montant notionnel en dollars américains : 100 000 000 USD</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L'objectif de la transaction d'échange de taux d'intérêt est de couvrir le passif en dollars américains à taux fixe de la Partie B.</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La Partie A verse (en USD) : Sous réserve qu'</a:t>
            </a:r>
            <a:r>
              <a:rPr lang="fr-FR" sz="1300" b="1" dirty="0">
                <a:latin typeface="Neue Haas Grotesk Text Pro" panose="020B0504020202020204" pitchFamily="34" charset="77"/>
              </a:rPr>
              <a:t>aucun événement de désactivation </a:t>
            </a:r>
            <a:r>
              <a:rPr lang="fr-FR" sz="1300" dirty="0">
                <a:latin typeface="Neue Haas Grotesk Text Pro" panose="020B0504020202020204" pitchFamily="34" charset="77"/>
              </a:rPr>
              <a:t>n'ait lieu:</a:t>
            </a:r>
          </a:p>
          <a:p>
            <a:pPr algn="l"/>
            <a:r>
              <a:rPr lang="fr-FR" sz="1300" b="1" dirty="0">
                <a:latin typeface="Neue Haas Grotesk Text Pro" panose="020B0504020202020204" pitchFamily="34" charset="77"/>
              </a:rPr>
              <a:t>Pour la première période </a:t>
            </a:r>
            <a:r>
              <a:rPr lang="fr-FR" sz="1300" dirty="0">
                <a:latin typeface="Neue Haas Grotesk Text Pro" panose="020B0504020202020204" pitchFamily="34" charset="77"/>
              </a:rPr>
              <a:t>de calcul de la Partie A : 6,75 % </a:t>
            </a:r>
            <a:r>
              <a:rPr lang="fr-FR" sz="1300" b="1" dirty="0">
                <a:latin typeface="Neue Haas Grotesk Text Pro" panose="020B0504020202020204" pitchFamily="34" charset="77"/>
              </a:rPr>
              <a:t>par an </a:t>
            </a:r>
            <a:r>
              <a:rPr lang="fr-FR" sz="1300" dirty="0">
                <a:latin typeface="Neue Haas Grotesk Text Pro" panose="020B0504020202020204" pitchFamily="34" charset="77"/>
              </a:rPr>
              <a:t>sur le montant notionnel en USD</a:t>
            </a:r>
          </a:p>
          <a:p>
            <a:pPr algn="l"/>
            <a:r>
              <a:rPr lang="fr-FR" sz="1300" b="1" dirty="0">
                <a:latin typeface="Neue Haas Grotesk Text Pro" panose="020B0504020202020204" pitchFamily="34" charset="77"/>
              </a:rPr>
              <a:t>Pour les périodes suivantes </a:t>
            </a:r>
            <a:r>
              <a:rPr lang="fr-FR" sz="1300" dirty="0">
                <a:latin typeface="Neue Haas Grotesk Text Pro" panose="020B0504020202020204" pitchFamily="34" charset="77"/>
              </a:rPr>
              <a:t>: 4,85 % </a:t>
            </a:r>
            <a:r>
              <a:rPr lang="fr-FR" sz="1300" b="1" dirty="0">
                <a:latin typeface="Neue Haas Grotesk Text Pro" panose="020B0504020202020204" pitchFamily="34" charset="77"/>
              </a:rPr>
              <a:t>par an </a:t>
            </a:r>
            <a:r>
              <a:rPr lang="fr-FR" sz="1300" dirty="0">
                <a:latin typeface="Neue Haas Grotesk Text Pro" panose="020B0504020202020204" pitchFamily="34" charset="77"/>
              </a:rPr>
              <a:t>sur le montant notionnel en USD</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La Partie B verse (en USD) : Sous réserve qu'</a:t>
            </a:r>
            <a:r>
              <a:rPr lang="fr-FR" sz="1300" b="1" dirty="0">
                <a:latin typeface="Neue Haas Grotesk Text Pro" panose="020B0504020202020204" pitchFamily="34" charset="77"/>
              </a:rPr>
              <a:t>aucun événement de désactivation </a:t>
            </a:r>
            <a:r>
              <a:rPr lang="fr-FR" sz="1300" dirty="0">
                <a:latin typeface="Neue Haas Grotesk Text Pro" panose="020B0504020202020204" pitchFamily="34" charset="77"/>
              </a:rPr>
              <a:t>n'ait lieu:</a:t>
            </a:r>
          </a:p>
          <a:p>
            <a:pPr algn="l"/>
            <a:r>
              <a:rPr lang="fr-FR" sz="1300" b="1" dirty="0">
                <a:latin typeface="Neue Haas Grotesk Text Pro" panose="020B0504020202020204" pitchFamily="34" charset="77"/>
              </a:rPr>
              <a:t>UFR-SOFR-COMPOUND par an sur le montant notionnel en USD</a:t>
            </a:r>
          </a:p>
          <a:p>
            <a:pPr algn="l"/>
            <a:endParaRPr lang="fr-FR" sz="1300" b="1" dirty="0">
              <a:latin typeface="Neue Haas Grotesk Text Pro" panose="020B0504020202020204" pitchFamily="34" charset="77"/>
            </a:endParaRPr>
          </a:p>
          <a:p>
            <a:pPr algn="l"/>
            <a:r>
              <a:rPr lang="fr-FR" sz="1300" b="1" dirty="0">
                <a:latin typeface="Neue Haas Grotesk Text Pro" panose="020B0504020202020204" pitchFamily="34" charset="77"/>
              </a:rPr>
              <a:t>Événement de désactivation </a:t>
            </a:r>
            <a:r>
              <a:rPr lang="fr-FR" sz="1300" dirty="0">
                <a:latin typeface="Neue Haas Grotesk Text Pro" panose="020B0504020202020204" pitchFamily="34" charset="77"/>
              </a:rPr>
              <a:t>: Un événement de désactivation est réputé s'être produit si le taux de swap SOFR à 2 ans en dollars américains est inférieur ou égal à la Barrière de désactivation à la date d'observation. </a:t>
            </a:r>
          </a:p>
          <a:p>
            <a:pPr algn="l"/>
            <a:r>
              <a:rPr lang="fr-FR" sz="1300" b="1" dirty="0">
                <a:latin typeface="Neue Haas Grotesk Text Pro" panose="020B0504020202020204" pitchFamily="34" charset="77"/>
              </a:rPr>
              <a:t>Barrière de désactivation </a:t>
            </a:r>
            <a:r>
              <a:rPr lang="fr-FR" sz="1300" dirty="0">
                <a:latin typeface="Neue Haas Grotesk Text Pro" panose="020B0504020202020204" pitchFamily="34" charset="77"/>
              </a:rPr>
              <a:t>: 4,85 %</a:t>
            </a:r>
          </a:p>
        </p:txBody>
      </p:sp>
    </p:spTree>
    <p:extLst>
      <p:ext uri="{BB962C8B-B14F-4D97-AF65-F5344CB8AC3E}">
        <p14:creationId xmlns:p14="http://schemas.microsoft.com/office/powerpoint/2010/main" val="264736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599F-DD69-A968-C287-80D8F08CB7FE}"/>
              </a:ext>
            </a:extLst>
          </p:cNvPr>
          <p:cNvSpPr>
            <a:spLocks noGrp="1"/>
          </p:cNvSpPr>
          <p:nvPr>
            <p:ph type="title"/>
          </p:nvPr>
        </p:nvSpPr>
        <p:spPr/>
        <p:txBody>
          <a:bodyPr>
            <a:normAutofit/>
          </a:bodyPr>
          <a:lstStyle/>
          <a:p>
            <a:r>
              <a:rPr lang="en-GB" dirty="0"/>
              <a:t>Analyse du </a:t>
            </a:r>
            <a:r>
              <a:rPr lang="en-GB" dirty="0" err="1"/>
              <a:t>MtM</a:t>
            </a:r>
            <a:r>
              <a:rPr lang="en-GB" dirty="0"/>
              <a:t> </a:t>
            </a:r>
            <a:endParaRPr lang="fr-FR" dirty="0"/>
          </a:p>
        </p:txBody>
      </p:sp>
      <p:sp>
        <p:nvSpPr>
          <p:cNvPr id="4" name="Slide Number Placeholder 3">
            <a:extLst>
              <a:ext uri="{FF2B5EF4-FFF2-40B4-BE49-F238E27FC236}">
                <a16:creationId xmlns:a16="http://schemas.microsoft.com/office/drawing/2014/main" id="{C99AE60A-745D-748A-55C9-8916A6528221}"/>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7" name="TextBox 6">
            <a:extLst>
              <a:ext uri="{FF2B5EF4-FFF2-40B4-BE49-F238E27FC236}">
                <a16:creationId xmlns:a16="http://schemas.microsoft.com/office/drawing/2014/main" id="{B9004AC5-5E7D-10A2-6BF1-24C44494F73D}"/>
              </a:ext>
            </a:extLst>
          </p:cNvPr>
          <p:cNvSpPr txBox="1"/>
          <p:nvPr/>
        </p:nvSpPr>
        <p:spPr>
          <a:xfrm>
            <a:off x="-7335422" y="-84984"/>
            <a:ext cx="6195385" cy="2446824"/>
          </a:xfrm>
          <a:prstGeom prst="rect">
            <a:avLst/>
          </a:prstGeom>
          <a:noFill/>
        </p:spPr>
        <p:txBody>
          <a:bodyPr wrap="square">
            <a:spAutoFit/>
          </a:bodyPr>
          <a:lstStyle/>
          <a:p>
            <a:r>
              <a:rPr lang="en-GB" sz="1100" dirty="0">
                <a:latin typeface="ArialMT"/>
              </a:rPr>
              <a:t>Please note that the below MTM Analysis is only accurate as of Trade Date. Changes in the MTM, due to parallel shifts in USD SOFR Swap curve are tabulated in the MTM</a:t>
            </a:r>
          </a:p>
          <a:p>
            <a:r>
              <a:rPr lang="en-GB" sz="1100" dirty="0">
                <a:latin typeface="ArialMT"/>
              </a:rPr>
              <a:t>analysis. This MTM Analysis does not take into account other factors and parameters (market, trading, liquidity or otherwise) or model parameters-marks. If such parameters move in extreme fashions, they may cause the MTM to change significantly and may change in a way that adversely impacts Party B.</a:t>
            </a:r>
          </a:p>
          <a:p>
            <a:endParaRPr lang="en-GB" sz="1100" dirty="0">
              <a:latin typeface="ArialMT"/>
            </a:endParaRPr>
          </a:p>
          <a:p>
            <a:pPr marL="0" indent="0">
              <a:buNone/>
            </a:pPr>
            <a:r>
              <a:rPr lang="en-GB" sz="1100" b="1" dirty="0">
                <a:effectLst/>
                <a:latin typeface="ArialMT"/>
              </a:rPr>
              <a:t>Mechanics:</a:t>
            </a:r>
          </a:p>
          <a:p>
            <a:r>
              <a:rPr lang="en-GB" sz="1100" dirty="0">
                <a:latin typeface="ArialMT"/>
              </a:rPr>
              <a:t>Market value of the transaction for Party B will be adversely impacted by upward parallel shift in the USD SOFT Swap curve (and vice versa)</a:t>
            </a:r>
          </a:p>
          <a:p>
            <a:r>
              <a:rPr lang="en-GB" sz="1100" dirty="0">
                <a:effectLst/>
                <a:latin typeface="ArialMT"/>
              </a:rPr>
              <a:t>Market value of the transaction for Party B will be adversely impacte</a:t>
            </a:r>
            <a:r>
              <a:rPr lang="en-GB" sz="1100" dirty="0">
                <a:latin typeface="ArialMT"/>
              </a:rPr>
              <a:t>d if USD SOFT curve volatility increase higher (and vice versa)</a:t>
            </a:r>
            <a:endParaRPr lang="en-GB" sz="1100" dirty="0">
              <a:effectLst/>
              <a:latin typeface="ArialMT"/>
            </a:endParaRPr>
          </a:p>
          <a:p>
            <a:r>
              <a:rPr lang="en-GB" sz="1100" dirty="0">
                <a:solidFill>
                  <a:srgbClr val="FF0000"/>
                </a:solidFill>
                <a:latin typeface="ArialMT"/>
              </a:rPr>
              <a:t> linear relationship almost - ?WHY</a:t>
            </a:r>
          </a:p>
          <a:p>
            <a:endParaRPr lang="en-GB" sz="1000" dirty="0"/>
          </a:p>
        </p:txBody>
      </p:sp>
      <p:sp>
        <p:nvSpPr>
          <p:cNvPr id="8" name="Title 1">
            <a:extLst>
              <a:ext uri="{FF2B5EF4-FFF2-40B4-BE49-F238E27FC236}">
                <a16:creationId xmlns:a16="http://schemas.microsoft.com/office/drawing/2014/main" id="{358D100C-C8A9-7D78-A7E0-751CC1A39EEF}"/>
              </a:ext>
            </a:extLst>
          </p:cNvPr>
          <p:cNvSpPr txBox="1">
            <a:spLocks/>
          </p:cNvSpPr>
          <p:nvPr/>
        </p:nvSpPr>
        <p:spPr>
          <a:xfrm>
            <a:off x="1011936" y="2009605"/>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br>
              <a:rPr lang="en-GB" dirty="0"/>
            </a:br>
            <a:r>
              <a:rPr lang="fr-FR" dirty="0"/>
              <a:t> </a:t>
            </a:r>
          </a:p>
        </p:txBody>
      </p:sp>
      <p:pic>
        <p:nvPicPr>
          <p:cNvPr id="6" name="Picture 5" descr="A table with numbers and a few words&#10;&#10;Description automatically generated with medium confidence">
            <a:extLst>
              <a:ext uri="{FF2B5EF4-FFF2-40B4-BE49-F238E27FC236}">
                <a16:creationId xmlns:a16="http://schemas.microsoft.com/office/drawing/2014/main" id="{F93BB605-BE86-0B88-029A-9E0B14B78441}"/>
              </a:ext>
            </a:extLst>
          </p:cNvPr>
          <p:cNvPicPr>
            <a:picLocks noChangeAspect="1"/>
          </p:cNvPicPr>
          <p:nvPr/>
        </p:nvPicPr>
        <p:blipFill rotWithShape="1">
          <a:blip r:embed="rId2"/>
          <a:srcRect l="30322" t="23254" r="25207"/>
          <a:stretch/>
        </p:blipFill>
        <p:spPr>
          <a:xfrm>
            <a:off x="-4869367" y="7915113"/>
            <a:ext cx="3178655" cy="2175514"/>
          </a:xfrm>
          <a:prstGeom prst="rect">
            <a:avLst/>
          </a:prstGeom>
        </p:spPr>
      </p:pic>
      <p:sp>
        <p:nvSpPr>
          <p:cNvPr id="9" name="TextBox 8">
            <a:extLst>
              <a:ext uri="{FF2B5EF4-FFF2-40B4-BE49-F238E27FC236}">
                <a16:creationId xmlns:a16="http://schemas.microsoft.com/office/drawing/2014/main" id="{D644AE94-A7AD-7AE9-50BD-D387A973786B}"/>
              </a:ext>
            </a:extLst>
          </p:cNvPr>
          <p:cNvSpPr txBox="1"/>
          <p:nvPr/>
        </p:nvSpPr>
        <p:spPr>
          <a:xfrm>
            <a:off x="6282486" y="2325165"/>
            <a:ext cx="5119527" cy="4308872"/>
          </a:xfrm>
          <a:prstGeom prst="rect">
            <a:avLst/>
          </a:prstGeom>
          <a:noFill/>
        </p:spPr>
        <p:txBody>
          <a:bodyPr wrap="square">
            <a:spAutoFit/>
          </a:bodyPr>
          <a:lstStyle/>
          <a:p>
            <a:endParaRPr lang="fr-FR" sz="1400" dirty="0">
              <a:latin typeface="Neue Haas Grotesk Text Pro" panose="020B0504020202020204" pitchFamily="34" charset="77"/>
            </a:endParaRPr>
          </a:p>
          <a:p>
            <a:r>
              <a:rPr lang="fr-FR" sz="1400" b="1" dirty="0">
                <a:latin typeface="Neue Haas Grotesk Text Pro" panose="020B0504020202020204" pitchFamily="34" charset="77"/>
              </a:rPr>
              <a:t>Résultat :</a:t>
            </a:r>
          </a:p>
          <a:p>
            <a:endParaRPr lang="fr-FR" sz="1400" dirty="0">
              <a:latin typeface="Neue Haas Grotesk Text Pro" panose="020B0504020202020204" pitchFamily="34" charset="77"/>
            </a:endParaRPr>
          </a:p>
          <a:p>
            <a:pPr marL="171450" indent="-171450">
              <a:buFontTx/>
              <a:buChar char="-"/>
            </a:pPr>
            <a:r>
              <a:rPr lang="fr-FR" sz="1400" dirty="0">
                <a:latin typeface="Neue Haas Grotesk Text Pro" panose="020B0504020202020204" pitchFamily="34" charset="77"/>
              </a:rPr>
              <a:t>Partie A devra donner du collatéral à Partie B sous forme de marge de variation </a:t>
            </a:r>
          </a:p>
          <a:p>
            <a:endParaRPr lang="fr-FR" sz="1400" dirty="0">
              <a:latin typeface="Neue Haas Grotesk Text Pro" panose="020B0504020202020204" pitchFamily="34" charset="77"/>
            </a:endParaRPr>
          </a:p>
          <a:p>
            <a:endParaRPr lang="fr-FR" sz="1400" dirty="0">
              <a:latin typeface="Neue Haas Grotesk Text Pro" panose="020B0504020202020204" pitchFamily="34" charset="77"/>
            </a:endParaRPr>
          </a:p>
          <a:p>
            <a:r>
              <a:rPr lang="fr-FR" sz="1400" b="1" dirty="0">
                <a:latin typeface="Neue Haas Grotesk Text Pro" panose="020B0504020202020204" pitchFamily="34" charset="77"/>
              </a:rPr>
              <a:t>VM peut être moins élevée :</a:t>
            </a:r>
          </a:p>
          <a:p>
            <a:endParaRPr lang="fr-FR" sz="1400" dirty="0">
              <a:latin typeface="Neue Haas Grotesk Text Pro" panose="020B0504020202020204" pitchFamily="34" charset="77"/>
            </a:endParaRPr>
          </a:p>
          <a:p>
            <a:pPr marL="171450" indent="-171450">
              <a:buFontTx/>
              <a:buChar char="-"/>
            </a:pPr>
            <a:r>
              <a:rPr lang="fr-FR" sz="1400" dirty="0">
                <a:latin typeface="Neue Haas Grotesk Text Pro" panose="020B0504020202020204" pitchFamily="34" charset="77"/>
              </a:rPr>
              <a:t>Réduction de l'exposition potentielle future (Knock-Out) </a:t>
            </a:r>
          </a:p>
          <a:p>
            <a:endParaRPr lang="fr-FR" sz="1400" b="1" dirty="0">
              <a:latin typeface="Neue Haas Grotesk Text Pro" panose="020B0504020202020204" pitchFamily="34" charset="77"/>
            </a:endParaRPr>
          </a:p>
          <a:p>
            <a:pPr marL="171450" indent="-171450">
              <a:buFontTx/>
              <a:buChar char="-"/>
            </a:pPr>
            <a:endParaRPr lang="fr-FR" sz="1400" b="1" dirty="0">
              <a:latin typeface="Neue Haas Grotesk Text Pro" panose="020B0504020202020204" pitchFamily="34" charset="77"/>
            </a:endParaRPr>
          </a:p>
          <a:p>
            <a:pPr algn="l"/>
            <a:r>
              <a:rPr lang="fr-FR" sz="1400" b="1" dirty="0">
                <a:latin typeface="Neue Haas Grotesk Text Pro" panose="020B0504020202020204" pitchFamily="34" charset="77"/>
              </a:rPr>
              <a:t>VM peut être plus élevée :</a:t>
            </a:r>
          </a:p>
          <a:p>
            <a:pPr algn="l"/>
            <a:endParaRPr lang="fr-FR" sz="1400" dirty="0">
              <a:latin typeface="Neue Haas Grotesk Text Pro" panose="020B0504020202020204" pitchFamily="34" charset="77"/>
            </a:endParaRPr>
          </a:p>
          <a:p>
            <a:pPr marL="171450" indent="-171450" algn="l">
              <a:buFontTx/>
              <a:buChar char="-"/>
            </a:pPr>
            <a:r>
              <a:rPr lang="fr-FR" sz="1400" dirty="0">
                <a:latin typeface="Neue Haas Grotesk Text Pro" panose="020B0504020202020204" pitchFamily="34" charset="77"/>
              </a:rPr>
              <a:t>Risque de liquidité - cette transaction n'est pas un instrument facilement liquide</a:t>
            </a:r>
          </a:p>
          <a:p>
            <a:pPr marL="171450" indent="-171450" algn="l">
              <a:buFontTx/>
              <a:buChar char="-"/>
            </a:pPr>
            <a:r>
              <a:rPr lang="fr-FR" sz="1400" dirty="0">
                <a:latin typeface="Neue Haas Grotesk Text Pro" panose="020B0504020202020204" pitchFamily="34" charset="77"/>
              </a:rPr>
              <a:t>Les mouvements de prix peuvent être erratiques</a:t>
            </a:r>
          </a:p>
          <a:p>
            <a:pPr marL="171450" indent="-171450" algn="l">
              <a:buFontTx/>
              <a:buChar char="-"/>
            </a:pPr>
            <a:endParaRPr lang="fr-FR" sz="1200" dirty="0">
              <a:latin typeface="Neue Haas Grotesk Text Pro" panose="020B0504020202020204" pitchFamily="34" charset="77"/>
            </a:endParaRPr>
          </a:p>
          <a:p>
            <a:pPr marL="171450" indent="-171450" algn="l">
              <a:buFontTx/>
              <a:buChar char="-"/>
            </a:pPr>
            <a:endParaRPr lang="fr-FR" sz="1200" dirty="0">
              <a:latin typeface="Neue Haas Grotesk Text Pro" panose="020B0504020202020204" pitchFamily="34" charset="77"/>
            </a:endParaRPr>
          </a:p>
          <a:p>
            <a:endParaRPr lang="en-GB" sz="1200" dirty="0">
              <a:latin typeface="Neue Haas Grotesk Text Pro" panose="020B0504020202020204" pitchFamily="34" charset="77"/>
            </a:endParaRPr>
          </a:p>
        </p:txBody>
      </p:sp>
      <p:sp>
        <p:nvSpPr>
          <p:cNvPr id="15" name="TextBox 14">
            <a:extLst>
              <a:ext uri="{FF2B5EF4-FFF2-40B4-BE49-F238E27FC236}">
                <a16:creationId xmlns:a16="http://schemas.microsoft.com/office/drawing/2014/main" id="{0A7839EE-4145-BFF6-6C2E-1D3996B77B08}"/>
              </a:ext>
            </a:extLst>
          </p:cNvPr>
          <p:cNvSpPr txBox="1"/>
          <p:nvPr/>
        </p:nvSpPr>
        <p:spPr>
          <a:xfrm>
            <a:off x="693296" y="7833887"/>
            <a:ext cx="10129602" cy="3416320"/>
          </a:xfrm>
          <a:prstGeom prst="rect">
            <a:avLst/>
          </a:prstGeom>
          <a:noFill/>
        </p:spPr>
        <p:txBody>
          <a:bodyPr wrap="square">
            <a:spAutoFit/>
          </a:bodyPr>
          <a:lstStyle/>
          <a:p>
            <a:r>
              <a:rPr lang="en-GB" sz="1800" b="0" i="0" dirty="0">
                <a:solidFill>
                  <a:srgbClr val="374151"/>
                </a:solidFill>
                <a:effectLst/>
                <a:latin typeface="Söhne"/>
              </a:rPr>
              <a:t>A parallel shift means that interest rates across all maturities are changing by the same amount. In this case, you're considering shifts of </a:t>
            </a:r>
          </a:p>
          <a:p>
            <a:r>
              <a:rPr lang="en-GB" sz="1800" b="0" i="0" dirty="0">
                <a:solidFill>
                  <a:srgbClr val="374151"/>
                </a:solidFill>
                <a:effectLst/>
                <a:latin typeface="Söhne"/>
              </a:rPr>
              <a:t>The negative changes in MTM for upward shifts indicate that the value of the swap decreases as interest rates increase. This is typical for fixed-for-floating interest rate swaps because as market rates rise, the fixed leg becomes less valuable.500 bps (basis points) up, 100 bps up, 50 bps up, and 10 bps up and down.</a:t>
            </a:r>
          </a:p>
          <a:p>
            <a:pPr algn="l">
              <a:buFont typeface="Arial" panose="020B0604020202020204" pitchFamily="34" charset="0"/>
              <a:buChar char="•"/>
            </a:pPr>
            <a:r>
              <a:rPr lang="en-GB" sz="1800" b="0" i="0" dirty="0">
                <a:solidFill>
                  <a:srgbClr val="374151"/>
                </a:solidFill>
                <a:effectLst/>
                <a:latin typeface="Söhne"/>
              </a:rPr>
              <a:t>The positive change for a 10 bps downward shift indicates an increase in MTM, suggesting that a decrease in interest rates is </a:t>
            </a:r>
            <a:r>
              <a:rPr lang="en-GB" sz="1800" b="0" i="0" dirty="0" err="1">
                <a:solidFill>
                  <a:srgbClr val="374151"/>
                </a:solidFill>
                <a:effectLst/>
                <a:latin typeface="Söhne"/>
              </a:rPr>
              <a:t>favorable</a:t>
            </a:r>
            <a:r>
              <a:rPr lang="en-GB" sz="1800" b="0" i="0" dirty="0">
                <a:solidFill>
                  <a:srgbClr val="374151"/>
                </a:solidFill>
                <a:effectLst/>
                <a:latin typeface="Söhne"/>
              </a:rPr>
              <a:t> for the fixed-rate receiver.</a:t>
            </a:r>
          </a:p>
          <a:p>
            <a:r>
              <a:rPr lang="en-GB" sz="1800" b="0" i="0" dirty="0">
                <a:solidFill>
                  <a:srgbClr val="374151"/>
                </a:solidFill>
                <a:effectLst/>
                <a:latin typeface="Söhne"/>
              </a:rPr>
              <a:t>Therefore, when you see a statement like "a decrease in MTM by $9,459,568," it means that if there were a parallel shift in the USD SOFR swap curve at that particular moment, the estimated change in the market value of the IRS would be a decrease of $9,459,568.</a:t>
            </a:r>
          </a:p>
          <a:p>
            <a:r>
              <a:rPr lang="en-GB" sz="1800" b="0" i="0" dirty="0">
                <a:solidFill>
                  <a:srgbClr val="374151"/>
                </a:solidFill>
                <a:effectLst/>
                <a:latin typeface="Söhne"/>
              </a:rPr>
              <a:t>In financial markets, MTM is frequently used to assess the current market value of a financial instrument, reflecting </a:t>
            </a:r>
            <a:r>
              <a:rPr lang="en-GB" b="0" i="0" dirty="0">
                <a:solidFill>
                  <a:srgbClr val="374151"/>
                </a:solidFill>
                <a:effectLst/>
                <a:latin typeface="Söhne"/>
              </a:rPr>
              <a:t>the prevailing market conditions at a specific point in time. </a:t>
            </a:r>
          </a:p>
        </p:txBody>
      </p:sp>
      <p:pic>
        <p:nvPicPr>
          <p:cNvPr id="25" name="Picture 24">
            <a:extLst>
              <a:ext uri="{FF2B5EF4-FFF2-40B4-BE49-F238E27FC236}">
                <a16:creationId xmlns:a16="http://schemas.microsoft.com/office/drawing/2014/main" id="{200AC2B5-F891-D20D-46A0-4A8452E1C64B}"/>
              </a:ext>
            </a:extLst>
          </p:cNvPr>
          <p:cNvPicPr>
            <a:picLocks noChangeAspect="1"/>
          </p:cNvPicPr>
          <p:nvPr/>
        </p:nvPicPr>
        <p:blipFill>
          <a:blip r:embed="rId3"/>
          <a:stretch>
            <a:fillRect/>
          </a:stretch>
        </p:blipFill>
        <p:spPr>
          <a:xfrm>
            <a:off x="693296" y="2719831"/>
            <a:ext cx="5367241" cy="3416320"/>
          </a:xfrm>
          <a:prstGeom prst="rect">
            <a:avLst/>
          </a:prstGeom>
        </p:spPr>
      </p:pic>
      <p:sp>
        <p:nvSpPr>
          <p:cNvPr id="3" name="TextBox 2">
            <a:extLst>
              <a:ext uri="{FF2B5EF4-FFF2-40B4-BE49-F238E27FC236}">
                <a16:creationId xmlns:a16="http://schemas.microsoft.com/office/drawing/2014/main" id="{0490EFE0-17D6-AE13-7D71-92356B7187DB}"/>
              </a:ext>
            </a:extLst>
          </p:cNvPr>
          <p:cNvSpPr txBox="1"/>
          <p:nvPr/>
        </p:nvSpPr>
        <p:spPr>
          <a:xfrm>
            <a:off x="-7335422" y="2325165"/>
            <a:ext cx="5635209" cy="5355312"/>
          </a:xfrm>
          <a:prstGeom prst="rect">
            <a:avLst/>
          </a:prstGeom>
          <a:noFill/>
        </p:spPr>
        <p:txBody>
          <a:bodyPr wrap="square">
            <a:spAutoFit/>
          </a:bodyPr>
          <a:lstStyle/>
          <a:p>
            <a:r>
              <a:rPr lang="fr-FR" dirty="0"/>
              <a:t>Possible</a:t>
            </a:r>
          </a:p>
          <a:p>
            <a:pPr indent="-171450">
              <a:buFont typeface="Arial" panose="020B0604020202020204" pitchFamily="34" charset="0"/>
              <a:buChar char="•"/>
            </a:pPr>
            <a:r>
              <a:rPr lang="en-GB" dirty="0"/>
              <a:t>Knock-out barrier that reduces the potential future exposure, it might lead to a lower requirement for posting collateral.</a:t>
            </a:r>
          </a:p>
          <a:p>
            <a:pPr indent="-171450">
              <a:buFont typeface="Arial" panose="020B0604020202020204" pitchFamily="34" charset="0"/>
              <a:buChar char="•"/>
            </a:pPr>
            <a:r>
              <a:rPr lang="en-GB" dirty="0"/>
              <a:t>Potentially to introduce probability </a:t>
            </a:r>
            <a:r>
              <a:rPr lang="en-GB" dirty="0" err="1"/>
              <a:t>ot</a:t>
            </a:r>
            <a:r>
              <a:rPr lang="en-GB" dirty="0"/>
              <a:t> a model to estimate probability of early termination (based on future SOFR rates) – that will affect total VM over the course of the swap.. </a:t>
            </a:r>
          </a:p>
          <a:p>
            <a:endParaRPr lang="en-GB" dirty="0"/>
          </a:p>
          <a:p>
            <a:pPr indent="-171450">
              <a:buFont typeface="Arial" panose="020B0604020202020204" pitchFamily="34" charset="0"/>
              <a:buChar char="•"/>
            </a:pPr>
            <a:r>
              <a:rPr lang="en-GB" dirty="0"/>
              <a:t>MTM value may be less than an equivalent IRS with same </a:t>
            </a:r>
            <a:r>
              <a:rPr lang="en-GB" dirty="0" err="1"/>
              <a:t>tneor</a:t>
            </a:r>
            <a:r>
              <a:rPr lang="en-GB" dirty="0"/>
              <a:t> and interest rate without Knock –out clause:</a:t>
            </a:r>
          </a:p>
          <a:p>
            <a:pPr indent="-171450">
              <a:buFont typeface="Arial" panose="020B0604020202020204" pitchFamily="34" charset="0"/>
              <a:buChar char="•"/>
            </a:pPr>
            <a:r>
              <a:rPr lang="fr-FR" dirty="0" err="1"/>
              <a:t>Early</a:t>
            </a:r>
            <a:r>
              <a:rPr lang="fr-FR" dirty="0"/>
              <a:t> </a:t>
            </a:r>
            <a:r>
              <a:rPr lang="fr-FR" dirty="0" err="1"/>
              <a:t>termination</a:t>
            </a:r>
            <a:r>
              <a:rPr lang="fr-FR" dirty="0"/>
              <a:t> </a:t>
            </a:r>
            <a:r>
              <a:rPr lang="fr-FR" dirty="0" err="1"/>
              <a:t>risk</a:t>
            </a:r>
            <a:r>
              <a:rPr lang="fr-FR" dirty="0"/>
              <a:t> - </a:t>
            </a:r>
            <a:r>
              <a:rPr lang="fr-FR" dirty="0" err="1"/>
              <a:t>may</a:t>
            </a:r>
            <a:r>
              <a:rPr lang="fr-FR" dirty="0"/>
              <a:t> </a:t>
            </a:r>
            <a:r>
              <a:rPr lang="fr-FR" dirty="0" err="1"/>
              <a:t>incur</a:t>
            </a:r>
            <a:r>
              <a:rPr lang="fr-FR" dirty="0"/>
              <a:t> high </a:t>
            </a:r>
            <a:r>
              <a:rPr lang="fr-FR" dirty="0" err="1"/>
              <a:t>hedge</a:t>
            </a:r>
            <a:r>
              <a:rPr lang="fr-FR" dirty="0"/>
              <a:t> </a:t>
            </a:r>
            <a:r>
              <a:rPr lang="fr-FR" dirty="0" err="1"/>
              <a:t>cost</a:t>
            </a:r>
            <a:r>
              <a:rPr lang="fr-FR" dirty="0"/>
              <a:t> to replace the transaction at the </a:t>
            </a:r>
            <a:r>
              <a:rPr lang="fr-FR" dirty="0" err="1"/>
              <a:t>prevailing</a:t>
            </a:r>
            <a:r>
              <a:rPr lang="fr-FR" dirty="0"/>
              <a:t> </a:t>
            </a:r>
            <a:r>
              <a:rPr lang="fr-FR" dirty="0" err="1"/>
              <a:t>market</a:t>
            </a:r>
            <a:r>
              <a:rPr lang="fr-FR" dirty="0"/>
              <a:t> rate = </a:t>
            </a:r>
          </a:p>
          <a:p>
            <a:pPr indent="-171450">
              <a:buFont typeface="Arial" panose="020B0604020202020204" pitchFamily="34" charset="0"/>
              <a:buChar char="•"/>
            </a:pPr>
            <a:r>
              <a:rPr lang="fr-FR" dirty="0" err="1"/>
              <a:t>Liquidity</a:t>
            </a:r>
            <a:r>
              <a:rPr lang="fr-FR" dirty="0"/>
              <a:t> </a:t>
            </a:r>
            <a:r>
              <a:rPr lang="fr-FR" dirty="0" err="1"/>
              <a:t>risk</a:t>
            </a:r>
            <a:r>
              <a:rPr lang="fr-FR" dirty="0"/>
              <a:t> – </a:t>
            </a:r>
            <a:r>
              <a:rPr lang="fr-FR" dirty="0" err="1"/>
              <a:t>this</a:t>
            </a:r>
            <a:r>
              <a:rPr lang="fr-FR" dirty="0"/>
              <a:t> transaction </a:t>
            </a:r>
            <a:r>
              <a:rPr lang="fr-FR" dirty="0" err="1"/>
              <a:t>is</a:t>
            </a:r>
            <a:r>
              <a:rPr lang="fr-FR" dirty="0"/>
              <a:t> not a </a:t>
            </a:r>
            <a:r>
              <a:rPr lang="fr-FR" dirty="0" err="1"/>
              <a:t>readily</a:t>
            </a:r>
            <a:r>
              <a:rPr lang="fr-FR" dirty="0"/>
              <a:t> </a:t>
            </a:r>
            <a:r>
              <a:rPr lang="fr-FR" dirty="0" err="1"/>
              <a:t>liquid</a:t>
            </a:r>
            <a:r>
              <a:rPr lang="fr-FR" dirty="0"/>
              <a:t>  instrument = </a:t>
            </a:r>
            <a:r>
              <a:rPr lang="fr-FR" dirty="0" err="1"/>
              <a:t>could</a:t>
            </a:r>
            <a:r>
              <a:rPr lang="fr-FR" dirty="0"/>
              <a:t> </a:t>
            </a:r>
            <a:r>
              <a:rPr lang="fr-FR" dirty="0" err="1"/>
              <a:t>significnatly</a:t>
            </a:r>
            <a:r>
              <a:rPr lang="fr-FR" dirty="0"/>
              <a:t> </a:t>
            </a:r>
            <a:r>
              <a:rPr lang="fr-FR" dirty="0" err="1"/>
              <a:t>decrease</a:t>
            </a:r>
            <a:r>
              <a:rPr lang="fr-FR" dirty="0"/>
              <a:t> the </a:t>
            </a:r>
            <a:r>
              <a:rPr lang="fr-FR" dirty="0" err="1"/>
              <a:t>market</a:t>
            </a:r>
            <a:r>
              <a:rPr lang="fr-FR" dirty="0"/>
              <a:t> value for party B = </a:t>
            </a:r>
            <a:r>
              <a:rPr lang="fr-FR" dirty="0" err="1"/>
              <a:t>less</a:t>
            </a:r>
            <a:r>
              <a:rPr lang="fr-FR" dirty="0"/>
              <a:t> </a:t>
            </a:r>
            <a:r>
              <a:rPr lang="fr-FR" dirty="0" err="1"/>
              <a:t>colalteral</a:t>
            </a:r>
            <a:r>
              <a:rPr lang="fr-FR" dirty="0"/>
              <a:t> </a:t>
            </a:r>
            <a:r>
              <a:rPr lang="fr-FR" dirty="0" err="1"/>
              <a:t>posted</a:t>
            </a:r>
            <a:r>
              <a:rPr lang="fr-FR" dirty="0"/>
              <a:t>…</a:t>
            </a:r>
          </a:p>
          <a:p>
            <a:pPr marL="171450" indent="-171450">
              <a:buFont typeface="Arial" panose="020B0604020202020204" pitchFamily="34" charset="0"/>
              <a:buChar char="•"/>
            </a:pPr>
            <a:endParaRPr lang="fr-FR" dirty="0"/>
          </a:p>
        </p:txBody>
      </p:sp>
      <p:sp>
        <p:nvSpPr>
          <p:cNvPr id="10" name="TextBox 9">
            <a:extLst>
              <a:ext uri="{FF2B5EF4-FFF2-40B4-BE49-F238E27FC236}">
                <a16:creationId xmlns:a16="http://schemas.microsoft.com/office/drawing/2014/main" id="{1C9AE557-70AC-C1EB-12D6-5794495AD35B}"/>
              </a:ext>
            </a:extLst>
          </p:cNvPr>
          <p:cNvSpPr txBox="1"/>
          <p:nvPr/>
        </p:nvSpPr>
        <p:spPr>
          <a:xfrm>
            <a:off x="1582324" y="2443351"/>
            <a:ext cx="9936804" cy="276999"/>
          </a:xfrm>
          <a:prstGeom prst="rect">
            <a:avLst/>
          </a:prstGeom>
          <a:noFill/>
        </p:spPr>
        <p:txBody>
          <a:bodyPr wrap="square">
            <a:spAutoFit/>
          </a:bodyPr>
          <a:lstStyle/>
          <a:p>
            <a:r>
              <a:rPr lang="fr-FR" sz="1200" b="1" dirty="0">
                <a:latin typeface="+mj-lt"/>
                <a:ea typeface="+mj-ea"/>
                <a:cs typeface="+mj-cs"/>
              </a:rPr>
              <a:t>Analyse de sensibilité Mark to </a:t>
            </a:r>
            <a:r>
              <a:rPr lang="fr-FR" sz="1200" b="1" dirty="0" err="1">
                <a:latin typeface="+mj-lt"/>
                <a:ea typeface="+mj-ea"/>
                <a:cs typeface="+mj-cs"/>
              </a:rPr>
              <a:t>Market</a:t>
            </a:r>
            <a:r>
              <a:rPr lang="fr-FR" sz="1200" b="1" dirty="0">
                <a:latin typeface="+mj-lt"/>
                <a:ea typeface="+mj-ea"/>
                <a:cs typeface="+mj-cs"/>
              </a:rPr>
              <a:t> (MTM) </a:t>
            </a:r>
          </a:p>
        </p:txBody>
      </p:sp>
      <p:sp>
        <p:nvSpPr>
          <p:cNvPr id="16" name="TextBox 15">
            <a:extLst>
              <a:ext uri="{FF2B5EF4-FFF2-40B4-BE49-F238E27FC236}">
                <a16:creationId xmlns:a16="http://schemas.microsoft.com/office/drawing/2014/main" id="{241ED0C9-F938-01FC-F249-40B55F3378E5}"/>
              </a:ext>
            </a:extLst>
          </p:cNvPr>
          <p:cNvSpPr txBox="1"/>
          <p:nvPr/>
        </p:nvSpPr>
        <p:spPr>
          <a:xfrm>
            <a:off x="2520540" y="6097191"/>
            <a:ext cx="4645153" cy="353943"/>
          </a:xfrm>
          <a:prstGeom prst="rect">
            <a:avLst/>
          </a:prstGeom>
          <a:noFill/>
        </p:spPr>
        <p:txBody>
          <a:bodyPr wrap="square" rtlCol="0">
            <a:spAutoFit/>
          </a:bodyPr>
          <a:lstStyle/>
          <a:p>
            <a:r>
              <a:rPr lang="fr-FR" sz="800" dirty="0"/>
              <a:t>Voir annexe 8.1 pour le script Python</a:t>
            </a:r>
          </a:p>
          <a:p>
            <a:endParaRPr lang="fr-FR" sz="900" dirty="0"/>
          </a:p>
        </p:txBody>
      </p:sp>
    </p:spTree>
    <p:extLst>
      <p:ext uri="{BB962C8B-B14F-4D97-AF65-F5344CB8AC3E}">
        <p14:creationId xmlns:p14="http://schemas.microsoft.com/office/powerpoint/2010/main" val="402336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260988"/>
            <a:ext cx="10515600" cy="2336024"/>
          </a:xfrm>
        </p:spPr>
        <p:txBody>
          <a:bodyPr/>
          <a:lstStyle/>
          <a:p>
            <a:r>
              <a:rPr lang="fr-FR" dirty="0">
                <a:solidFill>
                  <a:srgbClr val="FACD48"/>
                </a:solidFill>
              </a:rPr>
              <a:t>6.1 Calcul de l'IM pour les swaps vanilles (swaps compensables)</a:t>
            </a:r>
          </a:p>
        </p:txBody>
      </p:sp>
    </p:spTree>
    <p:extLst>
      <p:ext uri="{BB962C8B-B14F-4D97-AF65-F5344CB8AC3E}">
        <p14:creationId xmlns:p14="http://schemas.microsoft.com/office/powerpoint/2010/main" val="29308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1B4E-A491-088A-F335-AEF9CCD623A4}"/>
              </a:ext>
            </a:extLst>
          </p:cNvPr>
          <p:cNvSpPr>
            <a:spLocks noGrp="1"/>
          </p:cNvSpPr>
          <p:nvPr>
            <p:ph type="title"/>
          </p:nvPr>
        </p:nvSpPr>
        <p:spPr/>
        <p:txBody>
          <a:bodyPr/>
          <a:lstStyle/>
          <a:p>
            <a:r>
              <a:rPr lang="fr-FR" dirty="0"/>
              <a:t>Modèles de la marge initiale des CCP	</a:t>
            </a:r>
          </a:p>
        </p:txBody>
      </p:sp>
      <p:sp>
        <p:nvSpPr>
          <p:cNvPr id="3" name="Content Placeholder 2">
            <a:extLst>
              <a:ext uri="{FF2B5EF4-FFF2-40B4-BE49-F238E27FC236}">
                <a16:creationId xmlns:a16="http://schemas.microsoft.com/office/drawing/2014/main" id="{4CCBC638-D4A5-DFC5-C2B5-1F778BAFAAC5}"/>
              </a:ext>
            </a:extLst>
          </p:cNvPr>
          <p:cNvSpPr>
            <a:spLocks noGrp="1"/>
          </p:cNvSpPr>
          <p:nvPr>
            <p:ph idx="1"/>
          </p:nvPr>
        </p:nvSpPr>
        <p:spPr>
          <a:xfrm>
            <a:off x="872209" y="2505763"/>
            <a:ext cx="10168128" cy="3694176"/>
          </a:xfrm>
        </p:spPr>
        <p:txBody>
          <a:bodyPr>
            <a:normAutofit/>
          </a:bodyPr>
          <a:lstStyle/>
          <a:p>
            <a:endParaRPr lang="fr-FR" sz="1900" b="0" i="0" dirty="0">
              <a:effectLst/>
              <a:latin typeface="Neue Haas Grotesk Text Pro" panose="020B0504020202020204" pitchFamily="34" charset="77"/>
            </a:endParaRPr>
          </a:p>
          <a:p>
            <a:r>
              <a:rPr lang="fr-FR" sz="1900" b="0" i="0" dirty="0">
                <a:effectLst/>
                <a:latin typeface="Neue Haas Grotesk Text Pro" panose="020B0504020202020204" pitchFamily="34" charset="77"/>
              </a:rPr>
              <a:t>Pour les transactions compensées de manière centralisée (swaps vanilles), les CCP appliquent leurs propres modèles propriétaires pour calculer la marge initiale (IM) (Bernard van den Boom et al. 2021)</a:t>
            </a:r>
          </a:p>
          <a:p>
            <a:endParaRPr lang="fr-FR" sz="1900" b="0" i="0" dirty="0">
              <a:effectLst/>
              <a:latin typeface="Neue Haas Grotesk Text Pro" panose="020B0504020202020204" pitchFamily="34" charset="77"/>
            </a:endParaRPr>
          </a:p>
          <a:p>
            <a:r>
              <a:rPr lang="fr-FR" sz="1900" b="0" i="0" dirty="0">
                <a:effectLst/>
                <a:latin typeface="Neue Haas Grotesk Text Pro" panose="020B0504020202020204" pitchFamily="34" charset="77"/>
              </a:rPr>
              <a:t>Les modèles d'IM des CCP réagissent à la volatilité du marché pour refléter l'incertitude sur la valeur future potentielle </a:t>
            </a:r>
            <a:r>
              <a:rPr lang="fr-FR" sz="1900" dirty="0">
                <a:latin typeface="Neue Haas Grotesk Text Pro" panose="020B0504020202020204" pitchFamily="34" charset="77"/>
              </a:rPr>
              <a:t>des swaps</a:t>
            </a:r>
            <a:r>
              <a:rPr lang="fr-FR" sz="1900" b="0" i="0" dirty="0">
                <a:effectLst/>
                <a:latin typeface="Neue Haas Grotesk Text Pro" panose="020B0504020202020204" pitchFamily="34" charset="77"/>
              </a:rPr>
              <a:t>. L'IM pour les swaps est principalement modélisé via des modèles </a:t>
            </a:r>
            <a:r>
              <a:rPr lang="fr-FR" sz="1900" b="0" i="0" dirty="0" err="1">
                <a:effectLst/>
                <a:latin typeface="Neue Haas Grotesk Text Pro" panose="020B0504020202020204" pitchFamily="34" charset="77"/>
              </a:rPr>
              <a:t>VaR</a:t>
            </a:r>
            <a:r>
              <a:rPr lang="fr-FR" sz="1900" b="0" i="0" dirty="0">
                <a:effectLst/>
                <a:latin typeface="Neue Haas Grotesk Text Pro" panose="020B0504020202020204" pitchFamily="34" charset="77"/>
              </a:rPr>
              <a:t>/ES (ECB, 2023).</a:t>
            </a:r>
            <a:endParaRPr lang="fr-FR" sz="1900" dirty="0">
              <a:latin typeface="Neue Haas Grotesk Text Pro" panose="020B0504020202020204" pitchFamily="34" charset="77"/>
            </a:endParaRPr>
          </a:p>
        </p:txBody>
      </p:sp>
      <p:sp>
        <p:nvSpPr>
          <p:cNvPr id="4" name="Slide Number Placeholder 3">
            <a:extLst>
              <a:ext uri="{FF2B5EF4-FFF2-40B4-BE49-F238E27FC236}">
                <a16:creationId xmlns:a16="http://schemas.microsoft.com/office/drawing/2014/main" id="{2CE95BF1-318B-5CE9-3BB7-75634F400A5A}"/>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6" name="TextBox 5">
            <a:extLst>
              <a:ext uri="{FF2B5EF4-FFF2-40B4-BE49-F238E27FC236}">
                <a16:creationId xmlns:a16="http://schemas.microsoft.com/office/drawing/2014/main" id="{EA76E74F-C93C-B13A-AC31-05FFB2E87AE7}"/>
              </a:ext>
            </a:extLst>
          </p:cNvPr>
          <p:cNvSpPr txBox="1"/>
          <p:nvPr/>
        </p:nvSpPr>
        <p:spPr>
          <a:xfrm>
            <a:off x="1232065" y="7606145"/>
            <a:ext cx="6097978" cy="2031325"/>
          </a:xfrm>
          <a:prstGeom prst="rect">
            <a:avLst/>
          </a:prstGeom>
          <a:noFill/>
        </p:spPr>
        <p:txBody>
          <a:bodyPr wrap="square">
            <a:spAutoFit/>
          </a:bodyPr>
          <a:lstStyle/>
          <a:p>
            <a:r>
              <a:rPr lang="en-GB" sz="1800" dirty="0">
                <a:latin typeface="Verdana" panose="020B0604030504040204" pitchFamily="34" charset="0"/>
              </a:rPr>
              <a:t>Moreover, note that competitive pressures might lead CCPs to require relatively low levels of initial margins. </a:t>
            </a:r>
          </a:p>
          <a:p>
            <a:r>
              <a:rPr lang="en-GB" sz="1800" dirty="0">
                <a:latin typeface="Verdana" panose="020B0604030504040204" pitchFamily="34" charset="0"/>
              </a:rPr>
              <a:t>However, these models should also be sufficiently anti-procyclical to avoid systemic liquidity constraints. </a:t>
            </a:r>
          </a:p>
          <a:p>
            <a:endParaRPr lang="en-GB" sz="1800" dirty="0">
              <a:latin typeface="Verdana" panose="020B0604030504040204" pitchFamily="34" charset="0"/>
            </a:endParaRPr>
          </a:p>
        </p:txBody>
      </p:sp>
    </p:spTree>
    <p:extLst>
      <p:ext uri="{BB962C8B-B14F-4D97-AF65-F5344CB8AC3E}">
        <p14:creationId xmlns:p14="http://schemas.microsoft.com/office/powerpoint/2010/main" val="3907493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7E86-D28F-A6CB-DD2F-1ABBDAFC6134}"/>
              </a:ext>
            </a:extLst>
          </p:cNvPr>
          <p:cNvSpPr>
            <a:spLocks noGrp="1"/>
          </p:cNvSpPr>
          <p:nvPr>
            <p:ph type="title"/>
          </p:nvPr>
        </p:nvSpPr>
        <p:spPr/>
        <p:txBody>
          <a:bodyPr>
            <a:normAutofit fontScale="90000"/>
          </a:bodyPr>
          <a:lstStyle/>
          <a:p>
            <a:r>
              <a:rPr lang="en-GB" dirty="0">
                <a:effectLst/>
                <a:latin typeface="Arial" panose="020B0604020202020204" pitchFamily="34" charset="0"/>
              </a:rPr>
              <a:t>Heller and </a:t>
            </a:r>
            <a:r>
              <a:rPr lang="en-GB" dirty="0" err="1">
                <a:effectLst/>
                <a:latin typeface="Arial" panose="020B0604020202020204" pitchFamily="34" charset="0"/>
              </a:rPr>
              <a:t>Vause</a:t>
            </a:r>
            <a:r>
              <a:rPr lang="en-GB" dirty="0">
                <a:effectLst/>
                <a:latin typeface="Arial" panose="020B0604020202020204" pitchFamily="34" charset="0"/>
              </a:rPr>
              <a:t> (2012)</a:t>
            </a:r>
            <a:br>
              <a:rPr lang="en-GB" sz="4800" dirty="0">
                <a:effectLst/>
                <a:latin typeface="Arial" panose="020B0604020202020204" pitchFamily="34" charset="0"/>
              </a:rPr>
            </a:br>
            <a:r>
              <a:rPr lang="fr-FR" sz="3100" dirty="0"/>
              <a:t>Calcul de l’IM pour des swaps vanilles (compensables) </a:t>
            </a:r>
          </a:p>
        </p:txBody>
      </p:sp>
      <p:sp>
        <p:nvSpPr>
          <p:cNvPr id="29" name="TextBox 28">
            <a:extLst>
              <a:ext uri="{FF2B5EF4-FFF2-40B4-BE49-F238E27FC236}">
                <a16:creationId xmlns:a16="http://schemas.microsoft.com/office/drawing/2014/main" id="{A929556E-06D1-F91D-2559-DC9812F512C7}"/>
              </a:ext>
            </a:extLst>
          </p:cNvPr>
          <p:cNvSpPr txBox="1"/>
          <p:nvPr/>
        </p:nvSpPr>
        <p:spPr>
          <a:xfrm>
            <a:off x="3415004" y="5481592"/>
            <a:ext cx="9734976" cy="369332"/>
          </a:xfrm>
          <a:prstGeom prst="rect">
            <a:avLst/>
          </a:prstGeom>
          <a:noFill/>
        </p:spPr>
        <p:txBody>
          <a:bodyPr wrap="square" rtlCol="0">
            <a:spAutoFit/>
          </a:bodyPr>
          <a:lstStyle/>
          <a:p>
            <a:r>
              <a:rPr lang="fr-FR" sz="900" dirty="0"/>
              <a:t>Source : </a:t>
            </a:r>
            <a:r>
              <a:rPr lang="en-GB" sz="900" dirty="0">
                <a:effectLst/>
                <a:latin typeface="ArialNarrow,Bold"/>
              </a:rPr>
              <a:t>BIS Working Papers </a:t>
            </a:r>
            <a:r>
              <a:rPr lang="en-GB" sz="900" dirty="0">
                <a:effectLst/>
                <a:latin typeface="ArialNarrow" panose="020B0606020202030204" pitchFamily="34" charset="0"/>
              </a:rPr>
              <a:t>No 373 </a:t>
            </a:r>
            <a:r>
              <a:rPr lang="en-GB" sz="900" dirty="0"/>
              <a:t>(2012). </a:t>
            </a:r>
            <a:r>
              <a:rPr lang="en-GB" sz="900" dirty="0">
                <a:effectLst/>
                <a:latin typeface="ArialNarrow" panose="020B0606020202030204" pitchFamily="34" charset="0"/>
              </a:rPr>
              <a:t>Collateral requirements for mandatory central clearing of over-the-counter derivatives </a:t>
            </a:r>
            <a:endParaRPr lang="en-GB" sz="900" dirty="0"/>
          </a:p>
          <a:p>
            <a:endParaRPr lang="fr-FR" sz="900" dirty="0"/>
          </a:p>
        </p:txBody>
      </p:sp>
      <p:sp>
        <p:nvSpPr>
          <p:cNvPr id="5" name="TextBox 4">
            <a:extLst>
              <a:ext uri="{FF2B5EF4-FFF2-40B4-BE49-F238E27FC236}">
                <a16:creationId xmlns:a16="http://schemas.microsoft.com/office/drawing/2014/main" id="{5DC98D1F-6FA3-B46C-270F-45CC06A5DF08}"/>
              </a:ext>
            </a:extLst>
          </p:cNvPr>
          <p:cNvSpPr txBox="1"/>
          <p:nvPr/>
        </p:nvSpPr>
        <p:spPr>
          <a:xfrm>
            <a:off x="732173" y="2713645"/>
            <a:ext cx="10727649" cy="2523768"/>
          </a:xfrm>
          <a:prstGeom prst="rect">
            <a:avLst/>
          </a:prstGeom>
          <a:noFill/>
        </p:spPr>
        <p:txBody>
          <a:bodyPr wrap="square">
            <a:spAutoFit/>
          </a:bodyPr>
          <a:lstStyle/>
          <a:p>
            <a:endParaRPr lang="fr-FR" sz="1600" dirty="0">
              <a:latin typeface="Arial" panose="020B0604020202020204" pitchFamily="34" charset="0"/>
            </a:endParaRPr>
          </a:p>
          <a:p>
            <a:r>
              <a:rPr lang="en-GB" sz="1600" dirty="0">
                <a:latin typeface="Arial" panose="020B0604020202020204" pitchFamily="34" charset="0"/>
              </a:rPr>
              <a:t>1</a:t>
            </a:r>
            <a:r>
              <a:rPr lang="fr-FR" sz="1600" dirty="0">
                <a:latin typeface="Arial" panose="020B0604020202020204" pitchFamily="34" charset="0"/>
              </a:rPr>
              <a:t>. Utilisation du modèle GARCH pour comprendre les déterminants temporels des swaps de taux d'intérêt.</a:t>
            </a:r>
          </a:p>
          <a:p>
            <a:r>
              <a:rPr lang="fr-FR" sz="1600" dirty="0">
                <a:latin typeface="Arial" panose="020B0604020202020204" pitchFamily="34" charset="0"/>
              </a:rPr>
              <a:t>2. Application de modèles de </a:t>
            </a:r>
            <a:r>
              <a:rPr lang="fr-FR" sz="1600" dirty="0" err="1">
                <a:latin typeface="Arial" panose="020B0604020202020204" pitchFamily="34" charset="0"/>
              </a:rPr>
              <a:t>Generalized</a:t>
            </a:r>
            <a:r>
              <a:rPr lang="fr-FR" sz="1600" dirty="0">
                <a:latin typeface="Arial" panose="020B0604020202020204" pitchFamily="34" charset="0"/>
              </a:rPr>
              <a:t> Pareto Distribution (GPD) aux résidus pour modéliser les queues de distribution.</a:t>
            </a:r>
          </a:p>
          <a:p>
            <a:r>
              <a:rPr lang="fr-FR" sz="1600" dirty="0">
                <a:latin typeface="Arial" panose="020B0604020202020204" pitchFamily="34" charset="0"/>
              </a:rPr>
              <a:t>3. Ajustement non paramétrique pour le segment du milieu des résidus.</a:t>
            </a:r>
          </a:p>
          <a:p>
            <a:r>
              <a:rPr lang="fr-FR" sz="1600" dirty="0">
                <a:latin typeface="Arial" panose="020B0604020202020204" pitchFamily="34" charset="0"/>
              </a:rPr>
              <a:t>4. Combinaison des distributions en une seule probabilité conjointe avec une fonction de couplage.</a:t>
            </a:r>
          </a:p>
          <a:p>
            <a:r>
              <a:rPr lang="fr-FR" sz="1600" dirty="0">
                <a:latin typeface="Arial" panose="020B0604020202020204" pitchFamily="34" charset="0"/>
              </a:rPr>
              <a:t>5. Prélèvement d'échantillons pour mapper les résidus aux déterminants des valeurs de marché des swaps</a:t>
            </a:r>
            <a:r>
              <a:rPr lang="en-GB" sz="1600" dirty="0">
                <a:latin typeface="Arial" panose="020B0604020202020204" pitchFamily="34" charset="0"/>
              </a:rPr>
              <a:t>.</a:t>
            </a:r>
          </a:p>
          <a:p>
            <a:pPr marL="342900" indent="-342900">
              <a:buFont typeface="+mj-lt"/>
              <a:buAutoNum type="arabicPeriod"/>
            </a:pPr>
            <a:endParaRPr lang="fr-FR" sz="1600" dirty="0">
              <a:latin typeface="Arial" panose="020B0604020202020204" pitchFamily="34" charset="0"/>
            </a:endParaRPr>
          </a:p>
          <a:p>
            <a:pPr marL="285750" indent="-285750">
              <a:buFont typeface="Arial" panose="020B0604020202020204" pitchFamily="34" charset="0"/>
              <a:buChar char="•"/>
            </a:pPr>
            <a:endParaRPr lang="fr-FR" sz="1600" dirty="0">
              <a:latin typeface="Arial" panose="020B0604020202020204" pitchFamily="34" charset="0"/>
            </a:endParaRPr>
          </a:p>
          <a:p>
            <a:pPr marL="285750" indent="-285750">
              <a:buFont typeface="Arial" panose="020B0604020202020204" pitchFamily="34" charset="0"/>
              <a:buChar char="•"/>
            </a:pPr>
            <a:endParaRPr lang="en-GB" sz="1400" dirty="0"/>
          </a:p>
        </p:txBody>
      </p:sp>
      <p:pic>
        <p:nvPicPr>
          <p:cNvPr id="9" name="Picture 8" descr="A black text with a plus and i symbol&#10;&#10;Description automatically generated">
            <a:extLst>
              <a:ext uri="{FF2B5EF4-FFF2-40B4-BE49-F238E27FC236}">
                <a16:creationId xmlns:a16="http://schemas.microsoft.com/office/drawing/2014/main" id="{5294B408-6F26-2749-5584-C989DA7D4825}"/>
              </a:ext>
            </a:extLst>
          </p:cNvPr>
          <p:cNvPicPr>
            <a:picLocks noChangeAspect="1"/>
          </p:cNvPicPr>
          <p:nvPr/>
        </p:nvPicPr>
        <p:blipFill>
          <a:blip r:embed="rId2"/>
          <a:stretch>
            <a:fillRect/>
          </a:stretch>
        </p:blipFill>
        <p:spPr>
          <a:xfrm>
            <a:off x="3415004" y="4743911"/>
            <a:ext cx="5361986" cy="676026"/>
          </a:xfrm>
          <a:prstGeom prst="rect">
            <a:avLst/>
          </a:prstGeom>
        </p:spPr>
      </p:pic>
      <p:pic>
        <p:nvPicPr>
          <p:cNvPr id="19" name="Picture 18">
            <a:extLst>
              <a:ext uri="{FF2B5EF4-FFF2-40B4-BE49-F238E27FC236}">
                <a16:creationId xmlns:a16="http://schemas.microsoft.com/office/drawing/2014/main" id="{20C0AE79-89D3-96DC-86B7-13CF3B11E286}"/>
              </a:ext>
            </a:extLst>
          </p:cNvPr>
          <p:cNvPicPr>
            <a:picLocks noChangeAspect="1"/>
          </p:cNvPicPr>
          <p:nvPr/>
        </p:nvPicPr>
        <p:blipFill>
          <a:blip r:embed="rId3"/>
          <a:stretch>
            <a:fillRect/>
          </a:stretch>
        </p:blipFill>
        <p:spPr>
          <a:xfrm>
            <a:off x="2700261" y="5841312"/>
            <a:ext cx="6791466" cy="455689"/>
          </a:xfrm>
          <a:prstGeom prst="rect">
            <a:avLst/>
          </a:prstGeom>
        </p:spPr>
      </p:pic>
      <p:sp>
        <p:nvSpPr>
          <p:cNvPr id="6" name="TextBox 5">
            <a:extLst>
              <a:ext uri="{FF2B5EF4-FFF2-40B4-BE49-F238E27FC236}">
                <a16:creationId xmlns:a16="http://schemas.microsoft.com/office/drawing/2014/main" id="{9DA2EDA9-CFE7-95A2-EA76-E9C789D63780}"/>
              </a:ext>
            </a:extLst>
          </p:cNvPr>
          <p:cNvSpPr txBox="1"/>
          <p:nvPr/>
        </p:nvSpPr>
        <p:spPr>
          <a:xfrm>
            <a:off x="517023" y="8005513"/>
            <a:ext cx="10301731" cy="1661993"/>
          </a:xfrm>
          <a:prstGeom prst="rect">
            <a:avLst/>
          </a:prstGeom>
          <a:noFill/>
        </p:spPr>
        <p:txBody>
          <a:bodyPr wrap="square">
            <a:spAutoFit/>
          </a:bodyPr>
          <a:lstStyle/>
          <a:p>
            <a:pPr algn="l"/>
            <a:r>
              <a:rPr lang="en-GB" sz="1200" b="0" i="0" dirty="0">
                <a:solidFill>
                  <a:srgbClr val="374151"/>
                </a:solidFill>
                <a:effectLst/>
                <a:latin typeface="Söhne"/>
              </a:rPr>
              <a:t>Appliquer le </a:t>
            </a:r>
            <a:r>
              <a:rPr lang="en-GB" sz="1200" b="0" i="0" dirty="0" err="1">
                <a:solidFill>
                  <a:srgbClr val="374151"/>
                </a:solidFill>
                <a:effectLst/>
                <a:latin typeface="Söhne"/>
              </a:rPr>
              <a:t>modèle</a:t>
            </a:r>
            <a:r>
              <a:rPr lang="en-GB" sz="1200" b="0" i="0" dirty="0">
                <a:solidFill>
                  <a:srgbClr val="374151"/>
                </a:solidFill>
                <a:effectLst/>
                <a:latin typeface="Söhne"/>
              </a:rPr>
              <a:t> GARCH avec la </a:t>
            </a:r>
            <a:r>
              <a:rPr lang="en-GB" sz="1200" b="0" i="0" dirty="0" err="1">
                <a:solidFill>
                  <a:srgbClr val="374151"/>
                </a:solidFill>
                <a:effectLst/>
                <a:latin typeface="Söhne"/>
              </a:rPr>
              <a:t>Théorie</a:t>
            </a:r>
            <a:r>
              <a:rPr lang="en-GB" sz="1200" b="0" i="0" dirty="0">
                <a:solidFill>
                  <a:srgbClr val="374151"/>
                </a:solidFill>
                <a:effectLst/>
                <a:latin typeface="Söhne"/>
              </a:rPr>
              <a:t> des </a:t>
            </a:r>
            <a:r>
              <a:rPr lang="en-GB" sz="1200" b="0" i="0" dirty="0" err="1">
                <a:solidFill>
                  <a:srgbClr val="374151"/>
                </a:solidFill>
                <a:effectLst/>
                <a:latin typeface="Söhne"/>
              </a:rPr>
              <a:t>Valeurs</a:t>
            </a:r>
            <a:r>
              <a:rPr lang="en-GB" sz="1200" b="0" i="0" dirty="0">
                <a:solidFill>
                  <a:srgbClr val="374151"/>
                </a:solidFill>
                <a:effectLst/>
                <a:latin typeface="Söhne"/>
              </a:rPr>
              <a:t> </a:t>
            </a:r>
            <a:r>
              <a:rPr lang="en-GB" sz="1200" b="0" i="0" dirty="0" err="1">
                <a:solidFill>
                  <a:srgbClr val="374151"/>
                </a:solidFill>
                <a:effectLst/>
                <a:latin typeface="Söhne"/>
              </a:rPr>
              <a:t>Extrêmes</a:t>
            </a:r>
            <a:r>
              <a:rPr lang="en-GB" sz="1200" b="0" i="0" dirty="0">
                <a:solidFill>
                  <a:srgbClr val="374151"/>
                </a:solidFill>
                <a:effectLst/>
                <a:latin typeface="Söhne"/>
              </a:rPr>
              <a:t> (EVT). Appliquer </a:t>
            </a:r>
            <a:r>
              <a:rPr lang="en-GB" sz="1200" b="0" i="0" dirty="0" err="1">
                <a:solidFill>
                  <a:srgbClr val="374151"/>
                </a:solidFill>
                <a:effectLst/>
                <a:latin typeface="Söhne"/>
              </a:rPr>
              <a:t>l'EVT</a:t>
            </a:r>
            <a:r>
              <a:rPr lang="en-GB" sz="1200" b="0" i="0" dirty="0">
                <a:solidFill>
                  <a:srgbClr val="374151"/>
                </a:solidFill>
                <a:effectLst/>
                <a:latin typeface="Söhne"/>
              </a:rPr>
              <a:t> aux </a:t>
            </a:r>
            <a:r>
              <a:rPr lang="en-GB" sz="1200" b="0" i="0" dirty="0" err="1">
                <a:solidFill>
                  <a:srgbClr val="374151"/>
                </a:solidFill>
                <a:effectLst/>
                <a:latin typeface="Söhne"/>
              </a:rPr>
              <a:t>résidus</a:t>
            </a:r>
            <a:r>
              <a:rPr lang="en-GB" sz="1200" b="0" i="0" dirty="0">
                <a:solidFill>
                  <a:srgbClr val="374151"/>
                </a:solidFill>
                <a:effectLst/>
                <a:latin typeface="Söhne"/>
              </a:rPr>
              <a:t> </a:t>
            </a:r>
            <a:r>
              <a:rPr lang="en-GB" sz="1200" b="0" i="0" dirty="0" err="1">
                <a:solidFill>
                  <a:srgbClr val="374151"/>
                </a:solidFill>
                <a:effectLst/>
                <a:latin typeface="Söhne"/>
              </a:rPr>
              <a:t>plutôt</a:t>
            </a:r>
            <a:r>
              <a:rPr lang="en-GB" sz="1200" b="0" i="0" dirty="0">
                <a:solidFill>
                  <a:srgbClr val="374151"/>
                </a:solidFill>
                <a:effectLst/>
                <a:latin typeface="Söhne"/>
              </a:rPr>
              <a:t> </a:t>
            </a:r>
            <a:r>
              <a:rPr lang="en-GB" sz="1200" b="0" i="0" dirty="0" err="1">
                <a:solidFill>
                  <a:srgbClr val="374151"/>
                </a:solidFill>
                <a:effectLst/>
                <a:latin typeface="Söhne"/>
              </a:rPr>
              <a:t>qu'à</a:t>
            </a:r>
            <a:r>
              <a:rPr lang="en-GB" sz="1200" b="0" i="0" dirty="0">
                <a:solidFill>
                  <a:srgbClr val="374151"/>
                </a:solidFill>
                <a:effectLst/>
                <a:latin typeface="Söhne"/>
              </a:rPr>
              <a:t> la </a:t>
            </a:r>
            <a:r>
              <a:rPr lang="en-GB" sz="1200" b="0" i="0" dirty="0" err="1">
                <a:solidFill>
                  <a:srgbClr val="374151"/>
                </a:solidFill>
                <a:effectLst/>
                <a:latin typeface="Söhne"/>
              </a:rPr>
              <a:t>série</a:t>
            </a:r>
            <a:r>
              <a:rPr lang="en-GB" sz="1200" b="0" i="0" dirty="0">
                <a:solidFill>
                  <a:srgbClr val="374151"/>
                </a:solidFill>
                <a:effectLst/>
                <a:latin typeface="Söhne"/>
              </a:rPr>
              <a:t>.</a:t>
            </a:r>
          </a:p>
          <a:p>
            <a:pPr algn="l">
              <a:buFont typeface="+mj-lt"/>
              <a:buAutoNum type="arabicPeriod"/>
            </a:pPr>
            <a:r>
              <a:rPr lang="en-GB" sz="1200" b="0" i="0" dirty="0" err="1">
                <a:solidFill>
                  <a:srgbClr val="374151"/>
                </a:solidFill>
                <a:effectLst/>
                <a:latin typeface="Söhne"/>
              </a:rPr>
              <a:t>Ajuster</a:t>
            </a:r>
            <a:r>
              <a:rPr lang="en-GB" sz="1200" b="0" i="0" dirty="0">
                <a:solidFill>
                  <a:srgbClr val="374151"/>
                </a:solidFill>
                <a:effectLst/>
                <a:latin typeface="Söhne"/>
              </a:rPr>
              <a:t> des </a:t>
            </a:r>
            <a:r>
              <a:rPr lang="en-GB" sz="1200" b="0" i="0" dirty="0" err="1">
                <a:solidFill>
                  <a:srgbClr val="374151"/>
                </a:solidFill>
                <a:effectLst/>
                <a:latin typeface="Söhne"/>
              </a:rPr>
              <a:t>fonctions</a:t>
            </a:r>
            <a:r>
              <a:rPr lang="en-GB" sz="1200" b="0" i="0" dirty="0">
                <a:solidFill>
                  <a:srgbClr val="374151"/>
                </a:solidFill>
                <a:effectLst/>
                <a:latin typeface="Söhne"/>
              </a:rPr>
              <a:t> de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continues aux </a:t>
            </a:r>
            <a:r>
              <a:rPr lang="en-GB" sz="1200" b="0" i="0" dirty="0" err="1">
                <a:solidFill>
                  <a:srgbClr val="374151"/>
                </a:solidFill>
                <a:effectLst/>
                <a:latin typeface="Söhne"/>
              </a:rPr>
              <a:t>résidus</a:t>
            </a:r>
            <a:r>
              <a:rPr lang="en-GB" sz="1200" b="0" i="0" dirty="0">
                <a:solidFill>
                  <a:srgbClr val="374151"/>
                </a:solidFill>
                <a:effectLst/>
                <a:latin typeface="Söhne"/>
              </a:rPr>
              <a:t> du </a:t>
            </a:r>
            <a:r>
              <a:rPr lang="en-GB" sz="1200" b="0" i="0" dirty="0" err="1">
                <a:solidFill>
                  <a:srgbClr val="374151"/>
                </a:solidFill>
                <a:effectLst/>
                <a:latin typeface="Söhne"/>
              </a:rPr>
              <a:t>modèle</a:t>
            </a:r>
            <a:r>
              <a:rPr lang="en-GB" sz="1200" b="0" i="0" dirty="0">
                <a:solidFill>
                  <a:srgbClr val="374151"/>
                </a:solidFill>
                <a:effectLst/>
                <a:latin typeface="Söhne"/>
              </a:rPr>
              <a:t> GARCH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utilisant</a:t>
            </a:r>
            <a:r>
              <a:rPr lang="en-GB" sz="1200" b="0" i="0" dirty="0">
                <a:solidFill>
                  <a:srgbClr val="374151"/>
                </a:solidFill>
                <a:effectLst/>
                <a:latin typeface="Söhne"/>
              </a:rPr>
              <a:t> les GPD). - (</a:t>
            </a:r>
            <a:r>
              <a:rPr lang="en-GB" sz="1200" b="0" i="0" dirty="0" err="1">
                <a:solidFill>
                  <a:srgbClr val="374151"/>
                </a:solidFill>
                <a:effectLst/>
                <a:latin typeface="Söhne"/>
              </a:rPr>
              <a:t>Principalement</a:t>
            </a:r>
            <a:r>
              <a:rPr lang="en-GB" sz="1200" b="0" i="0" dirty="0">
                <a:solidFill>
                  <a:srgbClr val="374151"/>
                </a:solidFill>
                <a:effectLst/>
                <a:latin typeface="Söhne"/>
              </a:rPr>
              <a:t> </a:t>
            </a:r>
            <a:r>
              <a:rPr lang="en-GB" sz="1200" b="0" i="0" dirty="0" err="1">
                <a:solidFill>
                  <a:srgbClr val="374151"/>
                </a:solidFill>
                <a:effectLst/>
                <a:latin typeface="Söhne"/>
              </a:rPr>
              <a:t>basé</a:t>
            </a:r>
            <a:r>
              <a:rPr lang="en-GB" sz="1200" b="0" i="0" dirty="0">
                <a:solidFill>
                  <a:srgbClr val="374151"/>
                </a:solidFill>
                <a:effectLst/>
                <a:latin typeface="Söhne"/>
              </a:rPr>
              <a:t> sur Frey and McNeil (2000)).</a:t>
            </a:r>
          </a:p>
          <a:p>
            <a:pPr algn="l">
              <a:buFont typeface="+mj-lt"/>
              <a:buAutoNum type="arabicPeriod"/>
            </a:pPr>
            <a:r>
              <a:rPr lang="en-GB" sz="1200" b="0" i="0" dirty="0" err="1">
                <a:solidFill>
                  <a:srgbClr val="374151"/>
                </a:solidFill>
                <a:effectLst/>
                <a:latin typeface="Söhne"/>
              </a:rPr>
              <a:t>Combinez</a:t>
            </a:r>
            <a:r>
              <a:rPr lang="en-GB" sz="1200" b="0" i="0" dirty="0">
                <a:solidFill>
                  <a:srgbClr val="374151"/>
                </a:solidFill>
                <a:effectLst/>
                <a:latin typeface="Söhne"/>
              </a:rPr>
              <a:t> les </a:t>
            </a:r>
            <a:r>
              <a:rPr lang="en-GB" sz="1200" b="0" i="0" dirty="0" err="1">
                <a:solidFill>
                  <a:srgbClr val="374151"/>
                </a:solidFill>
                <a:effectLst/>
                <a:latin typeface="Söhne"/>
              </a:rPr>
              <a:t>fonctions</a:t>
            </a:r>
            <a:r>
              <a:rPr lang="en-GB" sz="1200" b="0" i="0" dirty="0">
                <a:solidFill>
                  <a:srgbClr val="374151"/>
                </a:solidFill>
                <a:effectLst/>
                <a:latin typeface="Söhne"/>
              </a:rPr>
              <a:t> de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continues pour </a:t>
            </a:r>
            <a:r>
              <a:rPr lang="en-GB" sz="1200" b="0" i="0" dirty="0" err="1">
                <a:solidFill>
                  <a:srgbClr val="374151"/>
                </a:solidFill>
                <a:effectLst/>
                <a:latin typeface="Söhne"/>
              </a:rPr>
              <a:t>chaque</a:t>
            </a:r>
            <a:r>
              <a:rPr lang="en-GB" sz="1200" b="0" i="0" dirty="0">
                <a:solidFill>
                  <a:srgbClr val="374151"/>
                </a:solidFill>
                <a:effectLst/>
                <a:latin typeface="Söhne"/>
              </a:rPr>
              <a:t> </a:t>
            </a:r>
            <a:r>
              <a:rPr lang="en-GB" sz="1200" b="0" i="0" dirty="0" err="1">
                <a:solidFill>
                  <a:srgbClr val="374151"/>
                </a:solidFill>
                <a:effectLst/>
                <a:latin typeface="Söhne"/>
              </a:rPr>
              <a:t>résidu</a:t>
            </a:r>
            <a:r>
              <a:rPr lang="en-GB" sz="1200" b="0" i="0" dirty="0">
                <a:solidFill>
                  <a:srgbClr val="374151"/>
                </a:solidFill>
                <a:effectLst/>
                <a:latin typeface="Söhne"/>
              </a:rPr>
              <a:t>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une</a:t>
            </a:r>
            <a:r>
              <a:rPr lang="en-GB" sz="1200" b="0" i="0" dirty="0">
                <a:solidFill>
                  <a:srgbClr val="374151"/>
                </a:solidFill>
                <a:effectLst/>
                <a:latin typeface="Söhne"/>
              </a:rPr>
              <a:t>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a:t>
            </a:r>
            <a:r>
              <a:rPr lang="en-GB" sz="1200" b="0" i="0" dirty="0" err="1">
                <a:solidFill>
                  <a:srgbClr val="374151"/>
                </a:solidFill>
                <a:effectLst/>
                <a:latin typeface="Söhne"/>
              </a:rPr>
              <a:t>conjointe</a:t>
            </a:r>
            <a:r>
              <a:rPr lang="en-GB" sz="1200" b="0" i="0" dirty="0">
                <a:solidFill>
                  <a:srgbClr val="374151"/>
                </a:solidFill>
                <a:effectLst/>
                <a:latin typeface="Söhne"/>
              </a:rPr>
              <a:t> sur </a:t>
            </a:r>
            <a:r>
              <a:rPr lang="en-GB" sz="1200" b="0" i="0" dirty="0" err="1">
                <a:solidFill>
                  <a:srgbClr val="374151"/>
                </a:solidFill>
                <a:effectLst/>
                <a:latin typeface="Söhne"/>
              </a:rPr>
              <a:t>tous</a:t>
            </a:r>
            <a:r>
              <a:rPr lang="en-GB" sz="1200" b="0" i="0" dirty="0">
                <a:solidFill>
                  <a:srgbClr val="374151"/>
                </a:solidFill>
                <a:effectLst/>
                <a:latin typeface="Söhne"/>
              </a:rPr>
              <a:t> les </a:t>
            </a:r>
            <a:r>
              <a:rPr lang="en-GB" sz="1200" b="0" i="0" dirty="0" err="1">
                <a:solidFill>
                  <a:srgbClr val="374151"/>
                </a:solidFill>
                <a:effectLst/>
                <a:latin typeface="Söhne"/>
              </a:rPr>
              <a:t>résidus</a:t>
            </a:r>
            <a:r>
              <a:rPr lang="en-GB" sz="1200" b="0" i="0" dirty="0">
                <a:solidFill>
                  <a:srgbClr val="374151"/>
                </a:solidFill>
                <a:effectLst/>
                <a:latin typeface="Söhne"/>
              </a:rPr>
              <a:t>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utilisant</a:t>
            </a:r>
            <a:r>
              <a:rPr lang="en-GB" sz="1200" b="0" i="0" dirty="0">
                <a:solidFill>
                  <a:srgbClr val="374151"/>
                </a:solidFill>
                <a:effectLst/>
                <a:latin typeface="Söhne"/>
              </a:rPr>
              <a:t> </a:t>
            </a:r>
            <a:r>
              <a:rPr lang="en-GB" sz="1200" b="0" i="0" dirty="0" err="1">
                <a:solidFill>
                  <a:srgbClr val="374151"/>
                </a:solidFill>
                <a:effectLst/>
                <a:latin typeface="Söhne"/>
              </a:rPr>
              <a:t>une</a:t>
            </a:r>
            <a:r>
              <a:rPr lang="en-GB" sz="1200" b="0" i="0" dirty="0">
                <a:solidFill>
                  <a:srgbClr val="374151"/>
                </a:solidFill>
                <a:effectLst/>
                <a:latin typeface="Söhne"/>
              </a:rPr>
              <a:t> </a:t>
            </a:r>
            <a:r>
              <a:rPr lang="en-GB" sz="1200" b="0" i="0" dirty="0" err="1">
                <a:solidFill>
                  <a:srgbClr val="374151"/>
                </a:solidFill>
                <a:effectLst/>
                <a:latin typeface="Söhne"/>
              </a:rPr>
              <a:t>fonction</a:t>
            </a:r>
            <a:r>
              <a:rPr lang="en-GB" sz="1200" b="0" i="0" dirty="0">
                <a:solidFill>
                  <a:srgbClr val="374151"/>
                </a:solidFill>
                <a:effectLst/>
                <a:latin typeface="Söhne"/>
              </a:rPr>
              <a:t> de </a:t>
            </a:r>
            <a:r>
              <a:rPr lang="en-GB" sz="1200" b="0" i="0" dirty="0" err="1">
                <a:solidFill>
                  <a:srgbClr val="374151"/>
                </a:solidFill>
                <a:effectLst/>
                <a:latin typeface="Söhne"/>
              </a:rPr>
              <a:t>couplage</a:t>
            </a:r>
            <a:r>
              <a:rPr lang="en-GB" sz="1200" b="0" i="0" dirty="0">
                <a:solidFill>
                  <a:srgbClr val="374151"/>
                </a:solidFill>
                <a:effectLst/>
                <a:latin typeface="Söhne"/>
              </a:rPr>
              <a:t>.</a:t>
            </a:r>
          </a:p>
          <a:p>
            <a:pPr algn="l">
              <a:buFont typeface="+mj-lt"/>
              <a:buAutoNum type="arabicPeriod"/>
            </a:pPr>
            <a:r>
              <a:rPr lang="en-GB" sz="1200" b="0" i="0" dirty="0" err="1">
                <a:solidFill>
                  <a:srgbClr val="374151"/>
                </a:solidFill>
                <a:effectLst/>
                <a:latin typeface="Söhne"/>
              </a:rPr>
              <a:t>Prélever</a:t>
            </a:r>
            <a:r>
              <a:rPr lang="en-GB" sz="1200" b="0" i="0" dirty="0">
                <a:solidFill>
                  <a:srgbClr val="374151"/>
                </a:solidFill>
                <a:effectLst/>
                <a:latin typeface="Söhne"/>
              </a:rPr>
              <a:t> des </a:t>
            </a:r>
            <a:r>
              <a:rPr lang="en-GB" sz="1200" b="0" i="0" dirty="0" err="1">
                <a:solidFill>
                  <a:srgbClr val="374151"/>
                </a:solidFill>
                <a:effectLst/>
                <a:latin typeface="Söhne"/>
              </a:rPr>
              <a:t>échantillons</a:t>
            </a:r>
            <a:r>
              <a:rPr lang="en-GB" sz="1200" b="0" i="0" dirty="0">
                <a:solidFill>
                  <a:srgbClr val="374151"/>
                </a:solidFill>
                <a:effectLst/>
                <a:latin typeface="Söhne"/>
              </a:rPr>
              <a:t> de la distribution </a:t>
            </a:r>
            <a:r>
              <a:rPr lang="en-GB" sz="1200" b="0" i="0" dirty="0" err="1">
                <a:solidFill>
                  <a:srgbClr val="374151"/>
                </a:solidFill>
                <a:effectLst/>
                <a:latin typeface="Söhne"/>
              </a:rPr>
              <a:t>conjointe</a:t>
            </a:r>
            <a:r>
              <a:rPr lang="en-GB" sz="1200" b="0" i="0" dirty="0">
                <a:solidFill>
                  <a:srgbClr val="374151"/>
                </a:solidFill>
                <a:effectLst/>
                <a:latin typeface="Söhne"/>
              </a:rPr>
              <a:t> </a:t>
            </a:r>
            <a:r>
              <a:rPr lang="en-GB" sz="1200" b="0" i="0" dirty="0" err="1">
                <a:solidFill>
                  <a:srgbClr val="374151"/>
                </a:solidFill>
                <a:effectLst/>
                <a:latin typeface="Söhne"/>
              </a:rPr>
              <a:t>ajustée</a:t>
            </a:r>
            <a:r>
              <a:rPr lang="en-GB" sz="1200" b="0" i="0" dirty="0">
                <a:solidFill>
                  <a:srgbClr val="374151"/>
                </a:solidFill>
                <a:effectLst/>
                <a:latin typeface="Söhne"/>
              </a:rPr>
              <a:t> et mapper </a:t>
            </a:r>
            <a:r>
              <a:rPr lang="en-GB" sz="1200" b="0" i="0" dirty="0" err="1">
                <a:solidFill>
                  <a:srgbClr val="374151"/>
                </a:solidFill>
                <a:effectLst/>
                <a:latin typeface="Söhne"/>
              </a:rPr>
              <a:t>ces</a:t>
            </a:r>
            <a:r>
              <a:rPr lang="en-GB" sz="1200" b="0" i="0" dirty="0">
                <a:solidFill>
                  <a:srgbClr val="374151"/>
                </a:solidFill>
                <a:effectLst/>
                <a:latin typeface="Söhne"/>
              </a:rPr>
              <a:t> </a:t>
            </a:r>
            <a:r>
              <a:rPr lang="en-GB" sz="1200" b="0" i="0" dirty="0" err="1">
                <a:solidFill>
                  <a:srgbClr val="374151"/>
                </a:solidFill>
                <a:effectLst/>
                <a:latin typeface="Söhne"/>
              </a:rPr>
              <a:t>échantillons</a:t>
            </a:r>
            <a:r>
              <a:rPr lang="en-GB" sz="1200" b="0" i="0" dirty="0">
                <a:solidFill>
                  <a:srgbClr val="374151"/>
                </a:solidFill>
                <a:effectLst/>
                <a:latin typeface="Söhne"/>
              </a:rPr>
              <a:t> de </a:t>
            </a:r>
            <a:r>
              <a:rPr lang="en-GB" sz="1200" b="0" i="0" dirty="0" err="1">
                <a:solidFill>
                  <a:srgbClr val="374151"/>
                </a:solidFill>
                <a:effectLst/>
                <a:latin typeface="Söhne"/>
              </a:rPr>
              <a:t>résidus</a:t>
            </a:r>
            <a:r>
              <a:rPr lang="en-GB" sz="1200" b="0" i="0" dirty="0">
                <a:solidFill>
                  <a:srgbClr val="374151"/>
                </a:solidFill>
                <a:effectLst/>
                <a:latin typeface="Söhne"/>
              </a:rPr>
              <a:t> GARCH sur les variables </a:t>
            </a:r>
            <a:r>
              <a:rPr lang="en-GB" sz="1200" b="0" i="0" dirty="0" err="1">
                <a:solidFill>
                  <a:srgbClr val="374151"/>
                </a:solidFill>
                <a:effectLst/>
                <a:latin typeface="Söhne"/>
              </a:rPr>
              <a:t>influençant</a:t>
            </a:r>
            <a:r>
              <a:rPr lang="en-GB" sz="1200" b="0" i="0" dirty="0">
                <a:solidFill>
                  <a:srgbClr val="374151"/>
                </a:solidFill>
                <a:effectLst/>
                <a:latin typeface="Söhne"/>
              </a:rPr>
              <a:t> les </a:t>
            </a:r>
            <a:r>
              <a:rPr lang="en-GB" sz="1200" b="0" i="0" dirty="0" err="1">
                <a:solidFill>
                  <a:srgbClr val="374151"/>
                </a:solidFill>
                <a:effectLst/>
                <a:latin typeface="Söhne"/>
              </a:rPr>
              <a:t>valeurs</a:t>
            </a:r>
            <a:r>
              <a:rPr lang="en-GB" sz="1200" b="0" i="0" dirty="0">
                <a:solidFill>
                  <a:srgbClr val="374151"/>
                </a:solidFill>
                <a:effectLst/>
                <a:latin typeface="Söhne"/>
              </a:rPr>
              <a:t> de </a:t>
            </a:r>
            <a:r>
              <a:rPr lang="en-GB" sz="1200" b="0" i="0" dirty="0" err="1">
                <a:solidFill>
                  <a:srgbClr val="374151"/>
                </a:solidFill>
                <a:effectLst/>
                <a:latin typeface="Söhne"/>
              </a:rPr>
              <a:t>marché</a:t>
            </a:r>
            <a:r>
              <a:rPr lang="en-GB" sz="1200" b="0" i="0" dirty="0">
                <a:solidFill>
                  <a:srgbClr val="374151"/>
                </a:solidFill>
                <a:effectLst/>
                <a:latin typeface="Söhne"/>
              </a:rPr>
              <a:t> et </a:t>
            </a:r>
            <a:r>
              <a:rPr lang="en-GB" sz="1200" b="0" i="0" dirty="0" err="1">
                <a:solidFill>
                  <a:srgbClr val="374151"/>
                </a:solidFill>
                <a:effectLst/>
                <a:latin typeface="Söhne"/>
              </a:rPr>
              <a:t>donc</a:t>
            </a:r>
            <a:r>
              <a:rPr lang="en-GB" sz="1200" b="0" i="0" dirty="0">
                <a:solidFill>
                  <a:srgbClr val="374151"/>
                </a:solidFill>
                <a:effectLst/>
                <a:latin typeface="Söhne"/>
              </a:rPr>
              <a:t> sur les variations des </a:t>
            </a:r>
            <a:r>
              <a:rPr lang="en-GB" sz="1200" b="0" i="0" dirty="0" err="1">
                <a:solidFill>
                  <a:srgbClr val="374151"/>
                </a:solidFill>
                <a:effectLst/>
                <a:latin typeface="Söhne"/>
              </a:rPr>
              <a:t>valeurs</a:t>
            </a:r>
            <a:r>
              <a:rPr lang="en-GB" sz="1200" b="0" i="0" dirty="0">
                <a:solidFill>
                  <a:srgbClr val="374151"/>
                </a:solidFill>
                <a:effectLst/>
                <a:latin typeface="Söhne"/>
              </a:rPr>
              <a:t> de </a:t>
            </a:r>
            <a:r>
              <a:rPr lang="en-GB" sz="1200" b="0" i="0" dirty="0" err="1">
                <a:solidFill>
                  <a:srgbClr val="374151"/>
                </a:solidFill>
                <a:effectLst/>
                <a:latin typeface="Söhne"/>
              </a:rPr>
              <a:t>marché</a:t>
            </a:r>
            <a:r>
              <a:rPr lang="en-GB" sz="1200" b="0" i="0" dirty="0">
                <a:solidFill>
                  <a:srgbClr val="374151"/>
                </a:solidFill>
                <a:effectLst/>
                <a:latin typeface="Söhne"/>
              </a:rPr>
              <a:t> pour </a:t>
            </a:r>
            <a:r>
              <a:rPr lang="en-GB" sz="1200" b="0" i="0" dirty="0" err="1">
                <a:solidFill>
                  <a:srgbClr val="374151"/>
                </a:solidFill>
                <a:effectLst/>
                <a:latin typeface="Söhne"/>
              </a:rPr>
              <a:t>prédire</a:t>
            </a:r>
            <a:r>
              <a:rPr lang="en-GB" sz="1200" b="0" i="0" dirty="0">
                <a:solidFill>
                  <a:srgbClr val="374151"/>
                </a:solidFill>
                <a:effectLst/>
                <a:latin typeface="Söhne"/>
              </a:rPr>
              <a:t> la marge </a:t>
            </a:r>
            <a:r>
              <a:rPr lang="en-GB" sz="1200" b="0" i="0" dirty="0" err="1">
                <a:solidFill>
                  <a:srgbClr val="374151"/>
                </a:solidFill>
                <a:effectLst/>
                <a:latin typeface="Söhne"/>
              </a:rPr>
              <a:t>initiale</a:t>
            </a:r>
            <a:r>
              <a:rPr lang="en-GB" sz="1200" b="0" i="0" dirty="0">
                <a:solidFill>
                  <a:srgbClr val="374151"/>
                </a:solidFill>
                <a:effectLst/>
                <a:latin typeface="Söhne"/>
              </a:rPr>
              <a:t> </a:t>
            </a:r>
            <a:r>
              <a:rPr lang="en-GB" sz="1200" b="0" i="0" dirty="0" err="1">
                <a:solidFill>
                  <a:srgbClr val="374151"/>
                </a:solidFill>
                <a:effectLst/>
                <a:latin typeface="Söhne"/>
              </a:rPr>
              <a:t>requise</a:t>
            </a:r>
            <a:r>
              <a:rPr lang="en-GB" sz="1200" b="0" i="0" dirty="0">
                <a:solidFill>
                  <a:srgbClr val="374151"/>
                </a:solidFill>
                <a:effectLst/>
                <a:latin typeface="Söhne"/>
              </a:rPr>
              <a:t>.</a:t>
            </a:r>
          </a:p>
          <a:p>
            <a:endParaRPr lang="en-GB" dirty="0"/>
          </a:p>
        </p:txBody>
      </p:sp>
      <p:sp>
        <p:nvSpPr>
          <p:cNvPr id="4" name="TextBox 3">
            <a:extLst>
              <a:ext uri="{FF2B5EF4-FFF2-40B4-BE49-F238E27FC236}">
                <a16:creationId xmlns:a16="http://schemas.microsoft.com/office/drawing/2014/main" id="{633A1118-0C0C-B068-4BF3-AF63ACCE8758}"/>
              </a:ext>
            </a:extLst>
          </p:cNvPr>
          <p:cNvSpPr txBox="1"/>
          <p:nvPr/>
        </p:nvSpPr>
        <p:spPr>
          <a:xfrm>
            <a:off x="1030932" y="2130760"/>
            <a:ext cx="10428890" cy="338554"/>
          </a:xfrm>
          <a:prstGeom prst="rect">
            <a:avLst/>
          </a:prstGeom>
          <a:noFill/>
        </p:spPr>
        <p:txBody>
          <a:bodyPr wrap="square">
            <a:spAutoFit/>
          </a:bodyPr>
          <a:lstStyle/>
          <a:p>
            <a:r>
              <a:rPr lang="fr-FR" sz="1600" dirty="0">
                <a:latin typeface="Arial" panose="020B0604020202020204" pitchFamily="34" charset="0"/>
              </a:rPr>
              <a:t>Appliqué la méthode de </a:t>
            </a:r>
            <a:r>
              <a:rPr lang="fr-FR" sz="1600" b="1" dirty="0">
                <a:latin typeface="Arial" panose="020B0604020202020204" pitchFamily="34" charset="0"/>
              </a:rPr>
              <a:t>Frey &amp; McNeil (2000) - </a:t>
            </a:r>
            <a:r>
              <a:rPr lang="fr-FR" sz="1600" dirty="0">
                <a:latin typeface="Arial" panose="020B0604020202020204" pitchFamily="34" charset="0"/>
              </a:rPr>
              <a:t>(</a:t>
            </a:r>
            <a:r>
              <a:rPr lang="fr-FR" sz="1600" dirty="0" err="1">
                <a:latin typeface="Arial" panose="020B0604020202020204" pitchFamily="34" charset="0"/>
              </a:rPr>
              <a:t>Extreme</a:t>
            </a:r>
            <a:r>
              <a:rPr lang="fr-FR" sz="1600" dirty="0">
                <a:latin typeface="Arial" panose="020B0604020202020204" pitchFamily="34" charset="0"/>
              </a:rPr>
              <a:t> Value Theory)</a:t>
            </a:r>
            <a:endParaRPr lang="fr-FR" sz="1600" dirty="0"/>
          </a:p>
        </p:txBody>
      </p:sp>
      <p:sp>
        <p:nvSpPr>
          <p:cNvPr id="7" name="Slide Number Placeholder 3">
            <a:extLst>
              <a:ext uri="{FF2B5EF4-FFF2-40B4-BE49-F238E27FC236}">
                <a16:creationId xmlns:a16="http://schemas.microsoft.com/office/drawing/2014/main" id="{E1019403-4589-21FB-B47C-3A725467A67B}"/>
              </a:ext>
            </a:extLst>
          </p:cNvPr>
          <p:cNvSpPr>
            <a:spLocks noGrp="1"/>
          </p:cNvSpPr>
          <p:nvPr>
            <p:ph type="sldNum" sz="quarter" idx="12"/>
          </p:nvPr>
        </p:nvSpPr>
        <p:spPr>
          <a:xfrm>
            <a:off x="9105039" y="6361156"/>
            <a:ext cx="2743200" cy="365125"/>
          </a:xfrm>
        </p:spPr>
        <p:txBody>
          <a:bodyPr/>
          <a:lstStyle/>
          <a:p>
            <a:fld id="{B2DC25EE-239B-4C5F-AAD1-255A7D5F1EE2}" type="slidenum">
              <a:rPr lang="en-US" smtClean="0"/>
              <a:t>27</a:t>
            </a:fld>
            <a:endParaRPr lang="en-US" dirty="0"/>
          </a:p>
        </p:txBody>
      </p:sp>
    </p:spTree>
    <p:extLst>
      <p:ext uri="{BB962C8B-B14F-4D97-AF65-F5344CB8AC3E}">
        <p14:creationId xmlns:p14="http://schemas.microsoft.com/office/powerpoint/2010/main" val="169194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790D-8B44-98E0-DD8A-C65C8D02BA72}"/>
              </a:ext>
            </a:extLst>
          </p:cNvPr>
          <p:cNvSpPr>
            <a:spLocks noGrp="1"/>
          </p:cNvSpPr>
          <p:nvPr>
            <p:ph type="title"/>
          </p:nvPr>
        </p:nvSpPr>
        <p:spPr>
          <a:xfrm>
            <a:off x="841248" y="610924"/>
            <a:ext cx="10168128" cy="1179576"/>
          </a:xfrm>
        </p:spPr>
        <p:txBody>
          <a:bodyPr>
            <a:normAutofit fontScale="90000"/>
          </a:bodyPr>
          <a:lstStyle/>
          <a:p>
            <a:r>
              <a:rPr lang="en-GB" sz="4000" dirty="0">
                <a:effectLst/>
                <a:latin typeface="Arial" panose="020B0604020202020204" pitchFamily="34" charset="0"/>
              </a:rPr>
              <a:t>Heller and </a:t>
            </a:r>
            <a:r>
              <a:rPr lang="en-GB" sz="4000" dirty="0" err="1">
                <a:effectLst/>
                <a:latin typeface="Arial" panose="020B0604020202020204" pitchFamily="34" charset="0"/>
              </a:rPr>
              <a:t>Vause</a:t>
            </a:r>
            <a:r>
              <a:rPr lang="en-GB" sz="4000" dirty="0">
                <a:effectLst/>
                <a:latin typeface="Arial" panose="020B0604020202020204" pitchFamily="34" charset="0"/>
              </a:rPr>
              <a:t> (2012)</a:t>
            </a:r>
            <a:br>
              <a:rPr lang="en-GB" sz="4000" dirty="0">
                <a:effectLst/>
                <a:latin typeface="Arial" panose="020B0604020202020204" pitchFamily="34" charset="0"/>
              </a:rPr>
            </a:br>
            <a:r>
              <a:rPr lang="fr-FR" sz="3100" dirty="0"/>
              <a:t>Calcul de l’IM pour des swaps vanilles (compensables) </a:t>
            </a:r>
            <a:endParaRPr lang="fr-FR" dirty="0"/>
          </a:p>
        </p:txBody>
      </p:sp>
      <p:pic>
        <p:nvPicPr>
          <p:cNvPr id="6" name="Content Placeholder 5" descr="A graph of numbers and a few columns&#10;&#10;Description automatically generated with medium confidence">
            <a:extLst>
              <a:ext uri="{FF2B5EF4-FFF2-40B4-BE49-F238E27FC236}">
                <a16:creationId xmlns:a16="http://schemas.microsoft.com/office/drawing/2014/main" id="{E20B95FC-B3FE-48B6-E0FC-299332390BEB}"/>
              </a:ext>
            </a:extLst>
          </p:cNvPr>
          <p:cNvPicPr>
            <a:picLocks noGrp="1" noChangeAspect="1"/>
          </p:cNvPicPr>
          <p:nvPr>
            <p:ph idx="1"/>
          </p:nvPr>
        </p:nvPicPr>
        <p:blipFill rotWithShape="1">
          <a:blip r:embed="rId2"/>
          <a:srcRect t="-502" b="502"/>
          <a:stretch/>
        </p:blipFill>
        <p:spPr>
          <a:xfrm>
            <a:off x="6887039" y="2267462"/>
            <a:ext cx="4122337" cy="4049448"/>
          </a:xfrm>
        </p:spPr>
      </p:pic>
      <p:sp>
        <p:nvSpPr>
          <p:cNvPr id="4" name="Slide Number Placeholder 3">
            <a:extLst>
              <a:ext uri="{FF2B5EF4-FFF2-40B4-BE49-F238E27FC236}">
                <a16:creationId xmlns:a16="http://schemas.microsoft.com/office/drawing/2014/main" id="{A4529A82-1304-40E6-3F97-FB5D82EC4063}"/>
              </a:ext>
            </a:extLst>
          </p:cNvPr>
          <p:cNvSpPr>
            <a:spLocks noGrp="1"/>
          </p:cNvSpPr>
          <p:nvPr>
            <p:ph type="sldNum" sz="quarter" idx="12"/>
          </p:nvPr>
        </p:nvSpPr>
        <p:spPr/>
        <p:txBody>
          <a:bodyPr/>
          <a:lstStyle/>
          <a:p>
            <a:fld id="{B2DC25EE-239B-4C5F-AAD1-255A7D5F1EE2}" type="slidenum">
              <a:rPr lang="en-US" smtClean="0"/>
              <a:t>28</a:t>
            </a:fld>
            <a:endParaRPr lang="en-US"/>
          </a:p>
        </p:txBody>
      </p:sp>
      <p:sp>
        <p:nvSpPr>
          <p:cNvPr id="3" name="Content Placeholder 2">
            <a:extLst>
              <a:ext uri="{FF2B5EF4-FFF2-40B4-BE49-F238E27FC236}">
                <a16:creationId xmlns:a16="http://schemas.microsoft.com/office/drawing/2014/main" id="{E1087D5A-5085-25DB-B3F3-5EEFAC595C9A}"/>
              </a:ext>
            </a:extLst>
          </p:cNvPr>
          <p:cNvSpPr txBox="1">
            <a:spLocks/>
          </p:cNvSpPr>
          <p:nvPr/>
        </p:nvSpPr>
        <p:spPr>
          <a:xfrm>
            <a:off x="1011936" y="8167833"/>
            <a:ext cx="10168128" cy="36941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Arial" panose="020B0604020202020204" pitchFamily="34" charset="0"/>
              </a:rPr>
              <a:t>Our results suggest that major dealers already have sufficient unencumbered assets to meet initial margin requirements, but that some of them may need to increase their cash holdings to meet variation margin calls. </a:t>
            </a:r>
          </a:p>
          <a:p>
            <a:r>
              <a:rPr lang="en-GB" sz="1800" dirty="0">
                <a:latin typeface="Arial" panose="020B0604020202020204" pitchFamily="34" charset="0"/>
              </a:rPr>
              <a:t>We also find that default funds worth only a small fraction of dealers’ equity appear sufficient to protect CCPs against almost all possible losses that could arise from the default of one or more dealers, especially if initial margin requirements take into account the tail risks and time variation in risk of cleared portfolios.</a:t>
            </a:r>
          </a:p>
          <a:p>
            <a:r>
              <a:rPr lang="en-GB" sz="1800" dirty="0">
                <a:latin typeface="Arial" panose="020B0604020202020204" pitchFamily="34" charset="0"/>
              </a:rPr>
              <a:t>Finally, we find that concentrating clearing of OTC derivatives in a single CCP could economise on collateral requirements without undermining the robustness of central clearing. </a:t>
            </a:r>
          </a:p>
          <a:p>
            <a:r>
              <a:rPr lang="en-GB" dirty="0">
                <a:latin typeface="Arial" panose="020B0604020202020204" pitchFamily="34" charset="0"/>
              </a:rPr>
              <a:t>On the one hand, central clearing reduces variation margins by allowing offsetting changes in market values of positions that might otherwise be held with multiple counterparties to be netted.  (Heller et </a:t>
            </a:r>
            <a:r>
              <a:rPr lang="en-GB" dirty="0" err="1">
                <a:latin typeface="Arial" panose="020B0604020202020204" pitchFamily="34" charset="0"/>
              </a:rPr>
              <a:t>Vause</a:t>
            </a:r>
            <a:r>
              <a:rPr lang="en-GB" dirty="0">
                <a:latin typeface="Arial" panose="020B0604020202020204" pitchFamily="34" charset="0"/>
              </a:rPr>
              <a:t>, 2012) … </a:t>
            </a:r>
          </a:p>
          <a:p>
            <a:r>
              <a:rPr lang="en-GB" dirty="0">
                <a:latin typeface="Arial" panose="020B0604020202020204" pitchFamily="34" charset="0"/>
              </a:rPr>
              <a:t>On the other hand, CCPs look set to specialise in clearing single types of derivatives, which would boost variation margins relative to current clearing arrangements by preventing offsetting changes in market values of different types of derivatives from being netted. (Heller et </a:t>
            </a:r>
            <a:r>
              <a:rPr lang="en-GB" dirty="0" err="1">
                <a:latin typeface="Arial" panose="020B0604020202020204" pitchFamily="34" charset="0"/>
              </a:rPr>
              <a:t>Vause</a:t>
            </a:r>
            <a:r>
              <a:rPr lang="en-GB" dirty="0">
                <a:latin typeface="Arial" panose="020B0604020202020204" pitchFamily="34" charset="0"/>
              </a:rPr>
              <a:t>, 2012)</a:t>
            </a:r>
            <a:endParaRPr lang="en-GB" dirty="0"/>
          </a:p>
          <a:p>
            <a:endParaRPr lang="en-GB" dirty="0"/>
          </a:p>
          <a:p>
            <a:endParaRPr lang="en-GB" dirty="0"/>
          </a:p>
          <a:p>
            <a:endParaRPr lang="fr-FR" dirty="0"/>
          </a:p>
        </p:txBody>
      </p:sp>
      <p:sp>
        <p:nvSpPr>
          <p:cNvPr id="7" name="TextBox 6">
            <a:extLst>
              <a:ext uri="{FF2B5EF4-FFF2-40B4-BE49-F238E27FC236}">
                <a16:creationId xmlns:a16="http://schemas.microsoft.com/office/drawing/2014/main" id="{9FCFA91D-6E73-3FE1-FA2A-612C46CA4297}"/>
              </a:ext>
            </a:extLst>
          </p:cNvPr>
          <p:cNvSpPr txBox="1"/>
          <p:nvPr/>
        </p:nvSpPr>
        <p:spPr>
          <a:xfrm>
            <a:off x="680512" y="4292186"/>
            <a:ext cx="5762035" cy="1815882"/>
          </a:xfrm>
          <a:prstGeom prst="rect">
            <a:avLst/>
          </a:prstGeom>
          <a:noFill/>
        </p:spPr>
        <p:txBody>
          <a:bodyPr wrap="square">
            <a:spAutoFit/>
          </a:bodyPr>
          <a:lstStyle/>
          <a:p>
            <a:r>
              <a:rPr lang="fr-FR" sz="1400" b="1" dirty="0">
                <a:latin typeface="Neue Haas Grotesk Text Pro" panose="020B0504020202020204" pitchFamily="34" charset="77"/>
              </a:rPr>
              <a:t>Résultats:</a:t>
            </a:r>
          </a:p>
          <a:p>
            <a:endParaRPr lang="fr-FR" sz="1400" dirty="0">
              <a:latin typeface="Neue Haas Grotesk Text Pro" panose="020B0504020202020204" pitchFamily="34" charset="77"/>
            </a:endParaRPr>
          </a:p>
          <a:p>
            <a:r>
              <a:rPr lang="fr-FR" sz="1400" dirty="0">
                <a:latin typeface="Neue Haas Grotesk Text Pro" panose="020B0504020202020204" pitchFamily="34" charset="77"/>
              </a:rPr>
              <a:t>Les exigences de marge initiale sur les portefeuilles des swaps s'élèvent à:</a:t>
            </a:r>
          </a:p>
          <a:p>
            <a:pPr marL="285750" indent="-285750">
              <a:buFont typeface="Arial" panose="020B0604020202020204" pitchFamily="34" charset="0"/>
              <a:buChar char="•"/>
            </a:pPr>
            <a:r>
              <a:rPr lang="fr-FR" sz="1400" b="1" dirty="0">
                <a:latin typeface="Neue Haas Grotesk Text Pro" panose="020B0504020202020204" pitchFamily="34" charset="77"/>
              </a:rPr>
              <a:t>15 milliards </a:t>
            </a:r>
            <a:r>
              <a:rPr lang="fr-FR" sz="1400" dirty="0">
                <a:latin typeface="Neue Haas Grotesk Text Pro" panose="020B0504020202020204" pitchFamily="34" charset="77"/>
              </a:rPr>
              <a:t>de dollars en cas d’une faible volatilité du marché, </a:t>
            </a:r>
          </a:p>
          <a:p>
            <a:pPr marL="285750" indent="-285750">
              <a:buFont typeface="Arial" panose="020B0604020202020204" pitchFamily="34" charset="0"/>
              <a:buChar char="•"/>
            </a:pPr>
            <a:r>
              <a:rPr lang="fr-FR" sz="1400" b="1" dirty="0">
                <a:latin typeface="Neue Haas Grotesk Text Pro" panose="020B0504020202020204" pitchFamily="34" charset="77"/>
              </a:rPr>
              <a:t>29 milliards </a:t>
            </a:r>
            <a:r>
              <a:rPr lang="fr-FR" sz="1400" dirty="0">
                <a:latin typeface="Neue Haas Grotesk Text Pro" panose="020B0504020202020204" pitchFamily="34" charset="77"/>
              </a:rPr>
              <a:t>de dollars en cas d’une volatilité modérée du marché</a:t>
            </a:r>
          </a:p>
          <a:p>
            <a:pPr marL="285750" indent="-285750">
              <a:buFont typeface="Arial" panose="020B0604020202020204" pitchFamily="34" charset="0"/>
              <a:buChar char="•"/>
            </a:pPr>
            <a:r>
              <a:rPr lang="fr-FR" sz="1400" b="1" i="0" dirty="0">
                <a:effectLst/>
                <a:latin typeface="Neue Haas Grotesk Text Pro" panose="020B0504020202020204" pitchFamily="34" charset="77"/>
              </a:rPr>
              <a:t>43 milliards </a:t>
            </a:r>
            <a:r>
              <a:rPr lang="fr-FR" sz="1400" b="0" i="0" dirty="0">
                <a:effectLst/>
                <a:latin typeface="Neue Haas Grotesk Text Pro" panose="020B0504020202020204" pitchFamily="34" charset="77"/>
              </a:rPr>
              <a:t>de dollars en cas d’une forte volatilité du marché</a:t>
            </a:r>
            <a:endParaRPr lang="fr-FR" sz="1400" dirty="0">
              <a:latin typeface="Neue Haas Grotesk Text Pro" panose="020B0504020202020204" pitchFamily="34" charset="77"/>
            </a:endParaRPr>
          </a:p>
        </p:txBody>
      </p:sp>
      <p:sp>
        <p:nvSpPr>
          <p:cNvPr id="12" name="TextBox 11">
            <a:extLst>
              <a:ext uri="{FF2B5EF4-FFF2-40B4-BE49-F238E27FC236}">
                <a16:creationId xmlns:a16="http://schemas.microsoft.com/office/drawing/2014/main" id="{EF075BC8-8C86-CD9A-7C73-9E3788AB59DF}"/>
              </a:ext>
            </a:extLst>
          </p:cNvPr>
          <p:cNvSpPr txBox="1"/>
          <p:nvPr/>
        </p:nvSpPr>
        <p:spPr>
          <a:xfrm>
            <a:off x="513530" y="2353778"/>
            <a:ext cx="6096000" cy="1600438"/>
          </a:xfrm>
          <a:prstGeom prst="rect">
            <a:avLst/>
          </a:prstGeom>
          <a:noFill/>
        </p:spPr>
        <p:txBody>
          <a:bodyPr wrap="square">
            <a:spAutoFit/>
          </a:bodyPr>
          <a:lstStyle/>
          <a:p>
            <a:r>
              <a:rPr lang="fr-FR" sz="1400" b="1" dirty="0">
                <a:latin typeface="Neue Haas Grotesk Text Pro" panose="020B0504020202020204" pitchFamily="34" charset="77"/>
              </a:rPr>
              <a:t>Critères :</a:t>
            </a:r>
          </a:p>
          <a:p>
            <a:endParaRPr lang="fr-FR" sz="1400" b="1" dirty="0">
              <a:latin typeface="Neue Haas Grotesk Text Pro" panose="020B0504020202020204" pitchFamily="34" charset="77"/>
            </a:endParaRPr>
          </a:p>
          <a:p>
            <a:pPr marL="285750" indent="-285750">
              <a:buFont typeface="Arial" panose="020B0604020202020204" pitchFamily="34" charset="0"/>
              <a:buChar char="•"/>
            </a:pPr>
            <a:r>
              <a:rPr lang="fr-FR" sz="1400" dirty="0">
                <a:latin typeface="Neue Haas Grotesk Text Pro" panose="020B0504020202020204" pitchFamily="34" charset="77"/>
              </a:rPr>
              <a:t>Des portefeuilles hypothétiques des swaps pour les 14 principaux négociants en instruments dérivés </a:t>
            </a:r>
          </a:p>
          <a:p>
            <a:pPr marL="285750" indent="-285750">
              <a:buFont typeface="Arial" panose="020B0604020202020204" pitchFamily="34" charset="0"/>
              <a:buChar char="•"/>
            </a:pPr>
            <a:r>
              <a:rPr lang="fr-FR" sz="1400" dirty="0">
                <a:latin typeface="Neue Haas Grotesk Text Pro" panose="020B0504020202020204" pitchFamily="34" charset="77"/>
              </a:rPr>
              <a:t>Valeur notionnelle totale estimée: </a:t>
            </a:r>
            <a:r>
              <a:rPr lang="fr-FR" sz="1400" b="1" dirty="0">
                <a:latin typeface="Neue Haas Grotesk Text Pro" panose="020B0504020202020204" pitchFamily="34" charset="77"/>
              </a:rPr>
              <a:t>0.33 billion </a:t>
            </a:r>
            <a:r>
              <a:rPr lang="fr-FR" sz="1400" dirty="0">
                <a:latin typeface="Neue Haas Grotesk Text Pro" panose="020B0504020202020204" pitchFamily="34" charset="77"/>
              </a:rPr>
              <a:t>pour des swaps </a:t>
            </a:r>
          </a:p>
          <a:p>
            <a:pPr marL="285750" indent="-285750">
              <a:buFont typeface="Arial" panose="020B0604020202020204" pitchFamily="34" charset="0"/>
              <a:buChar char="•"/>
            </a:pPr>
            <a:r>
              <a:rPr lang="fr-FR" sz="1400" dirty="0">
                <a:latin typeface="Neue Haas Grotesk Text Pro" panose="020B0504020202020204" pitchFamily="34" charset="77"/>
              </a:rPr>
              <a:t>Marges initiales sont fixées égales aux pertes du 99,5e percentile sur </a:t>
            </a:r>
            <a:r>
              <a:rPr lang="fr-FR" sz="1400" b="1" dirty="0">
                <a:latin typeface="Neue Haas Grotesk Text Pro" panose="020B0504020202020204" pitchFamily="34" charset="77"/>
              </a:rPr>
              <a:t>5 jours</a:t>
            </a:r>
            <a:endParaRPr lang="en-GB" sz="1400" dirty="0">
              <a:latin typeface="Neue Haas Grotesk Text Pro" panose="020B0504020202020204" pitchFamily="34" charset="77"/>
            </a:endParaRPr>
          </a:p>
        </p:txBody>
      </p:sp>
      <p:sp>
        <p:nvSpPr>
          <p:cNvPr id="13" name="TextBox 12">
            <a:extLst>
              <a:ext uri="{FF2B5EF4-FFF2-40B4-BE49-F238E27FC236}">
                <a16:creationId xmlns:a16="http://schemas.microsoft.com/office/drawing/2014/main" id="{47C0439A-8324-77AE-8580-54003C05877A}"/>
              </a:ext>
            </a:extLst>
          </p:cNvPr>
          <p:cNvSpPr txBox="1"/>
          <p:nvPr/>
        </p:nvSpPr>
        <p:spPr>
          <a:xfrm>
            <a:off x="6887039" y="6368781"/>
            <a:ext cx="4645153" cy="507831"/>
          </a:xfrm>
          <a:prstGeom prst="rect">
            <a:avLst/>
          </a:prstGeom>
          <a:noFill/>
        </p:spPr>
        <p:txBody>
          <a:bodyPr wrap="square" rtlCol="0">
            <a:spAutoFit/>
          </a:bodyPr>
          <a:lstStyle/>
          <a:p>
            <a:r>
              <a:rPr lang="fr-FR" sz="900" dirty="0"/>
              <a:t>Source : </a:t>
            </a:r>
            <a:r>
              <a:rPr lang="en-GB" sz="900" dirty="0"/>
              <a:t>BIS Working Papers No 373 (2012). Collateral requirements for mandatory central clearing of over-the-counter derivatives </a:t>
            </a:r>
          </a:p>
          <a:p>
            <a:endParaRPr lang="fr-FR" sz="900" dirty="0"/>
          </a:p>
        </p:txBody>
      </p:sp>
    </p:spTree>
    <p:extLst>
      <p:ext uri="{BB962C8B-B14F-4D97-AF65-F5344CB8AC3E}">
        <p14:creationId xmlns:p14="http://schemas.microsoft.com/office/powerpoint/2010/main" val="203241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2260990"/>
            <a:ext cx="10515600" cy="2336024"/>
          </a:xfrm>
        </p:spPr>
        <p:txBody>
          <a:bodyPr/>
          <a:lstStyle/>
          <a:p>
            <a:r>
              <a:rPr lang="en-GB" dirty="0">
                <a:solidFill>
                  <a:srgbClr val="FACD48"/>
                </a:solidFill>
              </a:rPr>
              <a:t>6.2 </a:t>
            </a:r>
            <a:r>
              <a:rPr lang="en-GB" dirty="0" err="1">
                <a:solidFill>
                  <a:srgbClr val="FACD48"/>
                </a:solidFill>
              </a:rPr>
              <a:t>Calcul</a:t>
            </a:r>
            <a:r>
              <a:rPr lang="en-GB" dirty="0">
                <a:solidFill>
                  <a:srgbClr val="FACD48"/>
                </a:solidFill>
              </a:rPr>
              <a:t> de </a:t>
            </a:r>
            <a:r>
              <a:rPr lang="en-GB" dirty="0" err="1">
                <a:solidFill>
                  <a:srgbClr val="FACD48"/>
                </a:solidFill>
              </a:rPr>
              <a:t>l’IM</a:t>
            </a:r>
            <a:r>
              <a:rPr lang="en-GB" dirty="0">
                <a:solidFill>
                  <a:srgbClr val="FACD48"/>
                </a:solidFill>
              </a:rPr>
              <a:t> pour les swaps </a:t>
            </a:r>
            <a:r>
              <a:rPr lang="en-GB" dirty="0" err="1">
                <a:solidFill>
                  <a:srgbClr val="FACD48"/>
                </a:solidFill>
              </a:rPr>
              <a:t>exotiques</a:t>
            </a:r>
            <a:r>
              <a:rPr lang="en-GB" dirty="0">
                <a:solidFill>
                  <a:srgbClr val="FACD48"/>
                </a:solidFill>
              </a:rPr>
              <a:t> (non </a:t>
            </a:r>
            <a:r>
              <a:rPr lang="en-GB" dirty="0" err="1">
                <a:solidFill>
                  <a:srgbClr val="FACD48"/>
                </a:solidFill>
              </a:rPr>
              <a:t>compensables</a:t>
            </a:r>
            <a:r>
              <a:rPr lang="en-GB" dirty="0">
                <a:solidFill>
                  <a:srgbClr val="FACD48"/>
                </a:solidFill>
              </a:rPr>
              <a:t>)</a:t>
            </a:r>
          </a:p>
        </p:txBody>
      </p:sp>
    </p:spTree>
    <p:extLst>
      <p:ext uri="{BB962C8B-B14F-4D97-AF65-F5344CB8AC3E}">
        <p14:creationId xmlns:p14="http://schemas.microsoft.com/office/powerpoint/2010/main" val="120723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3008885"/>
            <a:ext cx="10515600" cy="840230"/>
          </a:xfrm>
        </p:spPr>
        <p:txBody>
          <a:bodyPr/>
          <a:lstStyle/>
          <a:p>
            <a:r>
              <a:rPr lang="en-GB" dirty="0">
                <a:solidFill>
                  <a:srgbClr val="FACD48"/>
                </a:solidFill>
              </a:rPr>
              <a:t>1. Introduction</a:t>
            </a:r>
          </a:p>
        </p:txBody>
      </p:sp>
    </p:spTree>
    <p:extLst>
      <p:ext uri="{BB962C8B-B14F-4D97-AF65-F5344CB8AC3E}">
        <p14:creationId xmlns:p14="http://schemas.microsoft.com/office/powerpoint/2010/main" val="135295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266-9209-3458-2672-78169725A752}"/>
              </a:ext>
            </a:extLst>
          </p:cNvPr>
          <p:cNvSpPr>
            <a:spLocks noGrp="1"/>
          </p:cNvSpPr>
          <p:nvPr>
            <p:ph type="title"/>
          </p:nvPr>
        </p:nvSpPr>
        <p:spPr/>
        <p:txBody>
          <a:bodyPr>
            <a:normAutofit fontScale="90000"/>
          </a:bodyPr>
          <a:lstStyle/>
          <a:p>
            <a:r>
              <a:rPr lang="en-GB" sz="4000" dirty="0">
                <a:effectLst/>
                <a:latin typeface="Verdana" panose="020B0604030504040204" pitchFamily="34" charset="0"/>
              </a:rPr>
              <a:t>Standardised Initial Margin Model (SIMM)</a:t>
            </a:r>
            <a:endParaRPr lang="fr-FR" dirty="0"/>
          </a:p>
        </p:txBody>
      </p:sp>
      <p:sp>
        <p:nvSpPr>
          <p:cNvPr id="3" name="Content Placeholder 2">
            <a:extLst>
              <a:ext uri="{FF2B5EF4-FFF2-40B4-BE49-F238E27FC236}">
                <a16:creationId xmlns:a16="http://schemas.microsoft.com/office/drawing/2014/main" id="{547281FD-D9A2-2A5A-08BA-E23FE58E7F63}"/>
              </a:ext>
            </a:extLst>
          </p:cNvPr>
          <p:cNvSpPr>
            <a:spLocks noGrp="1"/>
          </p:cNvSpPr>
          <p:nvPr>
            <p:ph idx="1"/>
          </p:nvPr>
        </p:nvSpPr>
        <p:spPr>
          <a:xfrm>
            <a:off x="533800" y="2479613"/>
            <a:ext cx="11331664" cy="3694176"/>
          </a:xfrm>
        </p:spPr>
        <p:txBody>
          <a:bodyPr>
            <a:normAutofit/>
          </a:bodyPr>
          <a:lstStyle/>
          <a:p>
            <a:r>
              <a:rPr lang="fr-FR" sz="1800" dirty="0"/>
              <a:t>Développé par l’ISDA pour calculer la marge initiale des produits dérivés non compensés (ECB, 2023)</a:t>
            </a:r>
          </a:p>
          <a:p>
            <a:r>
              <a:rPr lang="fr-FR" sz="1800" dirty="0"/>
              <a:t>Définit le profil de risque d'une position (4 possibles) en termes de ses </a:t>
            </a:r>
            <a:r>
              <a:rPr lang="fr-FR" sz="1800" b="1" dirty="0"/>
              <a:t>sensibilités</a:t>
            </a:r>
            <a:r>
              <a:rPr lang="fr-FR" sz="1800" dirty="0"/>
              <a:t> (une approche paramétrique) par rapport à 6 facteurs de risque  (IR, crédit..,) (ISDA, 2020)</a:t>
            </a:r>
          </a:p>
          <a:p>
            <a:r>
              <a:rPr lang="fr-FR" sz="1800" dirty="0"/>
              <a:t>L'horizon du calcul est fixé à </a:t>
            </a:r>
            <a:r>
              <a:rPr lang="fr-FR" sz="1800" b="1" dirty="0"/>
              <a:t>10 jours </a:t>
            </a:r>
            <a:r>
              <a:rPr lang="fr-FR" sz="1800" dirty="0"/>
              <a:t>(ISDA, 2018) </a:t>
            </a:r>
          </a:p>
          <a:p>
            <a:r>
              <a:rPr lang="fr-FR" sz="1800" dirty="0"/>
              <a:t>Le modèle SIMM </a:t>
            </a:r>
            <a:r>
              <a:rPr lang="fr-FR" sz="1800" b="1" dirty="0"/>
              <a:t>n'est pas aussi sensible au risque</a:t>
            </a:r>
            <a:r>
              <a:rPr lang="fr-FR" sz="1800" dirty="0"/>
              <a:t> que les modèles de CCP (Bernard van </a:t>
            </a:r>
            <a:r>
              <a:rPr lang="fr-FR" sz="1800" dirty="0" err="1"/>
              <a:t>dem</a:t>
            </a:r>
            <a:r>
              <a:rPr lang="fr-FR" sz="1800" dirty="0"/>
              <a:t> </a:t>
            </a:r>
            <a:r>
              <a:rPr lang="fr-FR" sz="1800" dirty="0" err="1"/>
              <a:t>Doom</a:t>
            </a:r>
            <a:r>
              <a:rPr lang="fr-FR" sz="1800" dirty="0"/>
              <a:t> et al., 2021).</a:t>
            </a:r>
          </a:p>
          <a:p>
            <a:endParaRPr lang="fr-FR" sz="1800" dirty="0"/>
          </a:p>
          <a:p>
            <a:endParaRPr lang="en-GB" sz="1800" dirty="0"/>
          </a:p>
          <a:p>
            <a:endParaRPr lang="en-GB" sz="1400" dirty="0">
              <a:highlight>
                <a:srgbClr val="FFFF00"/>
              </a:highlight>
            </a:endParaRPr>
          </a:p>
          <a:p>
            <a:endParaRPr lang="en-GB" sz="1800" dirty="0">
              <a:effectLst/>
              <a:latin typeface="SymbolMT"/>
            </a:endParaRPr>
          </a:p>
          <a:p>
            <a:endParaRPr lang="fr-FR" dirty="0"/>
          </a:p>
        </p:txBody>
      </p:sp>
      <p:sp>
        <p:nvSpPr>
          <p:cNvPr id="4" name="Slide Number Placeholder 3">
            <a:extLst>
              <a:ext uri="{FF2B5EF4-FFF2-40B4-BE49-F238E27FC236}">
                <a16:creationId xmlns:a16="http://schemas.microsoft.com/office/drawing/2014/main" id="{A72E9EF9-476E-9A39-7A9A-CC3CDF901762}"/>
              </a:ext>
            </a:extLst>
          </p:cNvPr>
          <p:cNvSpPr>
            <a:spLocks noGrp="1"/>
          </p:cNvSpPr>
          <p:nvPr>
            <p:ph type="sldNum" sz="quarter" idx="12"/>
          </p:nvPr>
        </p:nvSpPr>
        <p:spPr/>
        <p:txBody>
          <a:bodyPr/>
          <a:lstStyle/>
          <a:p>
            <a:fld id="{B2DC25EE-239B-4C5F-AAD1-255A7D5F1EE2}" type="slidenum">
              <a:rPr lang="en-US" smtClean="0"/>
              <a:t>30</a:t>
            </a:fld>
            <a:endParaRPr lang="en-US"/>
          </a:p>
        </p:txBody>
      </p:sp>
      <p:pic>
        <p:nvPicPr>
          <p:cNvPr id="5" name="Content Placeholder 7">
            <a:extLst>
              <a:ext uri="{FF2B5EF4-FFF2-40B4-BE49-F238E27FC236}">
                <a16:creationId xmlns:a16="http://schemas.microsoft.com/office/drawing/2014/main" id="{E0B105F1-5416-9E71-9858-B609FCF957FF}"/>
              </a:ext>
            </a:extLst>
          </p:cNvPr>
          <p:cNvPicPr>
            <a:picLocks noChangeAspect="1"/>
          </p:cNvPicPr>
          <p:nvPr/>
        </p:nvPicPr>
        <p:blipFill>
          <a:blip r:embed="rId2"/>
          <a:stretch>
            <a:fillRect/>
          </a:stretch>
        </p:blipFill>
        <p:spPr>
          <a:xfrm>
            <a:off x="1591261" y="5028930"/>
            <a:ext cx="8738115" cy="989093"/>
          </a:xfrm>
          <a:prstGeom prst="rect">
            <a:avLst/>
          </a:prstGeom>
        </p:spPr>
      </p:pic>
      <p:sp>
        <p:nvSpPr>
          <p:cNvPr id="6" name="TextBox 5">
            <a:extLst>
              <a:ext uri="{FF2B5EF4-FFF2-40B4-BE49-F238E27FC236}">
                <a16:creationId xmlns:a16="http://schemas.microsoft.com/office/drawing/2014/main" id="{7D557302-44F5-A5BD-15FF-A662F8D72073}"/>
              </a:ext>
            </a:extLst>
          </p:cNvPr>
          <p:cNvSpPr txBox="1"/>
          <p:nvPr/>
        </p:nvSpPr>
        <p:spPr>
          <a:xfrm>
            <a:off x="4357178" y="5909250"/>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spTree>
    <p:extLst>
      <p:ext uri="{BB962C8B-B14F-4D97-AF65-F5344CB8AC3E}">
        <p14:creationId xmlns:p14="http://schemas.microsoft.com/office/powerpoint/2010/main" val="3610953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3810-8C80-5B10-7265-78A9C91937CB}"/>
              </a:ext>
            </a:extLst>
          </p:cNvPr>
          <p:cNvSpPr>
            <a:spLocks noGrp="1"/>
          </p:cNvSpPr>
          <p:nvPr>
            <p:ph type="title"/>
          </p:nvPr>
        </p:nvSpPr>
        <p:spPr/>
        <p:txBody>
          <a:bodyPr>
            <a:normAutofit fontScale="90000"/>
          </a:bodyPr>
          <a:lstStyle/>
          <a:p>
            <a:r>
              <a:rPr lang="fr-FR" dirty="0"/>
              <a:t>Exemple du « </a:t>
            </a:r>
            <a:r>
              <a:rPr lang="fr-FR" dirty="0" err="1"/>
              <a:t>Simm</a:t>
            </a:r>
            <a:r>
              <a:rPr lang="fr-FR" dirty="0"/>
              <a:t> Product » sur Python</a:t>
            </a:r>
          </a:p>
        </p:txBody>
      </p:sp>
      <p:sp>
        <p:nvSpPr>
          <p:cNvPr id="4" name="Slide Number Placeholder 3">
            <a:extLst>
              <a:ext uri="{FF2B5EF4-FFF2-40B4-BE49-F238E27FC236}">
                <a16:creationId xmlns:a16="http://schemas.microsoft.com/office/drawing/2014/main" id="{5F4A588F-3676-DB21-A5EC-0D307351D0E3}"/>
              </a:ext>
            </a:extLst>
          </p:cNvPr>
          <p:cNvSpPr>
            <a:spLocks noGrp="1"/>
          </p:cNvSpPr>
          <p:nvPr>
            <p:ph type="sldNum" sz="quarter" idx="12"/>
          </p:nvPr>
        </p:nvSpPr>
        <p:spPr/>
        <p:txBody>
          <a:bodyPr/>
          <a:lstStyle/>
          <a:p>
            <a:fld id="{B2DC25EE-239B-4C5F-AAD1-255A7D5F1EE2}" type="slidenum">
              <a:rPr lang="en-US" smtClean="0"/>
              <a:t>31</a:t>
            </a:fld>
            <a:endParaRPr lang="en-US"/>
          </a:p>
        </p:txBody>
      </p:sp>
      <p:pic>
        <p:nvPicPr>
          <p:cNvPr id="6" name="Picture 5" descr="A math equation with a mathematical equation&#10;&#10;Description automatically generated with medium confidence">
            <a:extLst>
              <a:ext uri="{FF2B5EF4-FFF2-40B4-BE49-F238E27FC236}">
                <a16:creationId xmlns:a16="http://schemas.microsoft.com/office/drawing/2014/main" id="{30A5A5A4-79A4-2ED1-EBE6-36C3B6145F50}"/>
              </a:ext>
            </a:extLst>
          </p:cNvPr>
          <p:cNvPicPr>
            <a:picLocks noChangeAspect="1"/>
          </p:cNvPicPr>
          <p:nvPr/>
        </p:nvPicPr>
        <p:blipFill>
          <a:blip r:embed="rId2"/>
          <a:stretch>
            <a:fillRect/>
          </a:stretch>
        </p:blipFill>
        <p:spPr>
          <a:xfrm>
            <a:off x="3628428" y="2116321"/>
            <a:ext cx="5399704" cy="958447"/>
          </a:xfrm>
          <a:prstGeom prst="rect">
            <a:avLst/>
          </a:prstGeom>
        </p:spPr>
      </p:pic>
      <p:sp>
        <p:nvSpPr>
          <p:cNvPr id="8" name="TextBox 7">
            <a:extLst>
              <a:ext uri="{FF2B5EF4-FFF2-40B4-BE49-F238E27FC236}">
                <a16:creationId xmlns:a16="http://schemas.microsoft.com/office/drawing/2014/main" id="{473968AC-8DE4-DE29-1610-091436CAC1CC}"/>
              </a:ext>
            </a:extLst>
          </p:cNvPr>
          <p:cNvSpPr txBox="1"/>
          <p:nvPr/>
        </p:nvSpPr>
        <p:spPr>
          <a:xfrm>
            <a:off x="4521560" y="3074768"/>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pic>
        <p:nvPicPr>
          <p:cNvPr id="19" name="Picture 18">
            <a:extLst>
              <a:ext uri="{FF2B5EF4-FFF2-40B4-BE49-F238E27FC236}">
                <a16:creationId xmlns:a16="http://schemas.microsoft.com/office/drawing/2014/main" id="{57B2B294-A0D0-5950-E808-B742FBE2C732}"/>
              </a:ext>
            </a:extLst>
          </p:cNvPr>
          <p:cNvPicPr>
            <a:picLocks noChangeAspect="1"/>
          </p:cNvPicPr>
          <p:nvPr/>
        </p:nvPicPr>
        <p:blipFill rotWithShape="1">
          <a:blip r:embed="rId3"/>
          <a:srcRect b="12516"/>
          <a:stretch/>
        </p:blipFill>
        <p:spPr>
          <a:xfrm>
            <a:off x="2630628" y="3385092"/>
            <a:ext cx="7631166" cy="2583153"/>
          </a:xfrm>
          <a:prstGeom prst="rect">
            <a:avLst/>
          </a:prstGeom>
        </p:spPr>
      </p:pic>
      <p:sp>
        <p:nvSpPr>
          <p:cNvPr id="21" name="TextBox 20">
            <a:extLst>
              <a:ext uri="{FF2B5EF4-FFF2-40B4-BE49-F238E27FC236}">
                <a16:creationId xmlns:a16="http://schemas.microsoft.com/office/drawing/2014/main" id="{0767C442-6C67-5DE8-0435-BAFBC278A1C2}"/>
              </a:ext>
            </a:extLst>
          </p:cNvPr>
          <p:cNvSpPr txBox="1"/>
          <p:nvPr/>
        </p:nvSpPr>
        <p:spPr>
          <a:xfrm>
            <a:off x="3019821" y="6368355"/>
            <a:ext cx="8037871" cy="400110"/>
          </a:xfrm>
          <a:prstGeom prst="rect">
            <a:avLst/>
          </a:prstGeom>
          <a:noFill/>
        </p:spPr>
        <p:txBody>
          <a:bodyPr wrap="square" rtlCol="0">
            <a:spAutoFit/>
          </a:bodyPr>
          <a:lstStyle/>
          <a:p>
            <a:r>
              <a:rPr lang="en-GB" sz="1000" dirty="0"/>
              <a:t>*</a:t>
            </a:r>
            <a:r>
              <a:rPr lang="en-GB" sz="1000" dirty="0" err="1"/>
              <a:t>Risk_correlation_parameter</a:t>
            </a:r>
            <a:r>
              <a:rPr lang="en-GB" sz="1000" dirty="0"/>
              <a:t> : </a:t>
            </a:r>
            <a:r>
              <a:rPr lang="fr-FR" sz="1000" dirty="0"/>
              <a:t>une méthode qui vous renvoie la corrélation entre deux types de risques (voir annexe 8.2) </a:t>
            </a:r>
            <a:endParaRPr lang="en-GB" sz="1000" dirty="0"/>
          </a:p>
          <a:p>
            <a:endParaRPr lang="fr-FR" sz="1000" dirty="0"/>
          </a:p>
        </p:txBody>
      </p:sp>
      <p:pic>
        <p:nvPicPr>
          <p:cNvPr id="3" name="Picture 2">
            <a:extLst>
              <a:ext uri="{FF2B5EF4-FFF2-40B4-BE49-F238E27FC236}">
                <a16:creationId xmlns:a16="http://schemas.microsoft.com/office/drawing/2014/main" id="{83BDD54D-B5E9-E3C9-4890-140AE13D3D3B}"/>
              </a:ext>
            </a:extLst>
          </p:cNvPr>
          <p:cNvPicPr>
            <a:picLocks noChangeAspect="1"/>
          </p:cNvPicPr>
          <p:nvPr/>
        </p:nvPicPr>
        <p:blipFill rotWithShape="1">
          <a:blip r:embed="rId3"/>
          <a:srcRect t="21540"/>
          <a:stretch/>
        </p:blipFill>
        <p:spPr>
          <a:xfrm>
            <a:off x="2630628" y="3712387"/>
            <a:ext cx="7631166" cy="2316668"/>
          </a:xfrm>
          <a:prstGeom prst="rect">
            <a:avLst/>
          </a:prstGeom>
        </p:spPr>
      </p:pic>
    </p:spTree>
    <p:extLst>
      <p:ext uri="{BB962C8B-B14F-4D97-AF65-F5344CB8AC3E}">
        <p14:creationId xmlns:p14="http://schemas.microsoft.com/office/powerpoint/2010/main" val="7922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3008885"/>
            <a:ext cx="10515600" cy="840230"/>
          </a:xfrm>
        </p:spPr>
        <p:txBody>
          <a:bodyPr/>
          <a:lstStyle/>
          <a:p>
            <a:r>
              <a:rPr lang="en-GB" dirty="0">
                <a:solidFill>
                  <a:srgbClr val="FACD48"/>
                </a:solidFill>
              </a:rPr>
              <a:t>7. Conclusion</a:t>
            </a:r>
            <a:endParaRPr lang="fr-FR" dirty="0">
              <a:solidFill>
                <a:srgbClr val="FACD48"/>
              </a:solidFill>
            </a:endParaRPr>
          </a:p>
        </p:txBody>
      </p:sp>
    </p:spTree>
    <p:extLst>
      <p:ext uri="{BB962C8B-B14F-4D97-AF65-F5344CB8AC3E}">
        <p14:creationId xmlns:p14="http://schemas.microsoft.com/office/powerpoint/2010/main" val="346445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984-E031-EBDC-AEBB-B7F46E472918}"/>
              </a:ext>
            </a:extLst>
          </p:cNvPr>
          <p:cNvSpPr>
            <a:spLocks noGrp="1"/>
          </p:cNvSpPr>
          <p:nvPr>
            <p:ph type="title"/>
          </p:nvPr>
        </p:nvSpPr>
        <p:spPr/>
        <p:txBody>
          <a:bodyPr/>
          <a:lstStyle/>
          <a:p>
            <a:r>
              <a:rPr lang="fr-FR" dirty="0"/>
              <a:t>Conclusion</a:t>
            </a:r>
          </a:p>
        </p:txBody>
      </p:sp>
      <p:sp>
        <p:nvSpPr>
          <p:cNvPr id="3" name="Slide Number Placeholder 2">
            <a:extLst>
              <a:ext uri="{FF2B5EF4-FFF2-40B4-BE49-F238E27FC236}">
                <a16:creationId xmlns:a16="http://schemas.microsoft.com/office/drawing/2014/main" id="{12F73B87-6151-7328-BA56-94F36F1E9810}"/>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TextBox 4">
            <a:extLst>
              <a:ext uri="{FF2B5EF4-FFF2-40B4-BE49-F238E27FC236}">
                <a16:creationId xmlns:a16="http://schemas.microsoft.com/office/drawing/2014/main" id="{21080B0A-0CB2-FDE5-D3C0-972CD78D2186}"/>
              </a:ext>
            </a:extLst>
          </p:cNvPr>
          <p:cNvSpPr txBox="1"/>
          <p:nvPr/>
        </p:nvSpPr>
        <p:spPr>
          <a:xfrm>
            <a:off x="785777" y="2537342"/>
            <a:ext cx="10385184" cy="3139321"/>
          </a:xfrm>
          <a:prstGeom prst="rect">
            <a:avLst/>
          </a:prstGeom>
          <a:noFill/>
        </p:spPr>
        <p:txBody>
          <a:bodyPr wrap="square">
            <a:spAutoFit/>
          </a:bodyPr>
          <a:lstStyle/>
          <a:p>
            <a:pPr marL="285750" indent="-285750" algn="l">
              <a:buFont typeface="Arial" panose="020B0604020202020204" pitchFamily="34" charset="0"/>
              <a:buChar char="•"/>
            </a:pPr>
            <a:r>
              <a:rPr lang="fr-FR" dirty="0">
                <a:latin typeface="Neue Haas Grotesk Text Pro" panose="020B0504020202020204" pitchFamily="34" charset="77"/>
              </a:rPr>
              <a:t>La VM diffère entre swaps vanilles et exotiques, avec des IM potentiellement plus élevés pour les swaps exotiques en raison de leurs risques de liquidité.</a:t>
            </a:r>
          </a:p>
          <a:p>
            <a:pPr marL="285750" indent="-285750" algn="l">
              <a:buFont typeface="Arial" panose="020B0604020202020204" pitchFamily="34" charset="0"/>
              <a:buChar char="•"/>
            </a:pPr>
            <a:r>
              <a:rPr lang="fr-FR" dirty="0">
                <a:latin typeface="Neue Haas Grotesk Text Pro" panose="020B0504020202020204" pitchFamily="34" charset="77"/>
              </a:rPr>
              <a:t>Les CCP jouent un rôle clé dans le calcul de l'IM pour les swaps compensables, utilisant des modèles complexes.</a:t>
            </a:r>
          </a:p>
          <a:p>
            <a:pPr marL="285750" indent="-285750" algn="l">
              <a:buFont typeface="Arial" panose="020B0604020202020204" pitchFamily="34" charset="0"/>
              <a:buChar char="•"/>
            </a:pPr>
            <a:r>
              <a:rPr lang="fr-FR" dirty="0">
                <a:latin typeface="Neue Haas Grotesk Text Pro" panose="020B0504020202020204" pitchFamily="34" charset="77"/>
              </a:rPr>
              <a:t>Les exigences d'IM pour les swaps exotiques sont généralement plus élevées en raison des réglementations prolongeant la période d'application de l'IM.</a:t>
            </a:r>
          </a:p>
          <a:p>
            <a:pPr algn="l">
              <a:buFont typeface="Arial" panose="020B0604020202020204" pitchFamily="34" charset="0"/>
              <a:buChar char="•"/>
            </a:pPr>
            <a:endParaRPr lang="fr-FR" dirty="0">
              <a:latin typeface="Neue Haas Grotesk Text Pro" panose="020B0504020202020204" pitchFamily="34" charset="77"/>
            </a:endParaRPr>
          </a:p>
          <a:p>
            <a:pPr algn="l"/>
            <a:r>
              <a:rPr lang="fr-FR" b="1" dirty="0">
                <a:latin typeface="Neue Haas Grotesk Text Pro" panose="020B0504020202020204" pitchFamily="34" charset="77"/>
              </a:rPr>
              <a:t>Pour aller plus loin… </a:t>
            </a:r>
          </a:p>
          <a:p>
            <a:pPr algn="l"/>
            <a:endParaRPr lang="fr-FR" dirty="0">
              <a:latin typeface="Neue Haas Grotesk Text Pro" panose="020B0504020202020204" pitchFamily="34" charset="77"/>
            </a:endParaRPr>
          </a:p>
          <a:p>
            <a:pPr marL="285750" indent="-285750" algn="l">
              <a:buFont typeface="Arial" panose="020B0604020202020204" pitchFamily="34" charset="0"/>
              <a:buChar char="•"/>
            </a:pPr>
            <a:r>
              <a:rPr lang="fr-FR" dirty="0">
                <a:latin typeface="Neue Haas Grotesk Text Pro" panose="020B0504020202020204" pitchFamily="34" charset="77"/>
              </a:rPr>
              <a:t>Des garanties coûteuses ont un impact négatif sur le rendement du swap, entraînant généralement une augmentation des taux de swap (Johannes and </a:t>
            </a:r>
            <a:r>
              <a:rPr lang="fr-FR" dirty="0" err="1">
                <a:latin typeface="Neue Haas Grotesk Text Pro" panose="020B0504020202020204" pitchFamily="34" charset="77"/>
              </a:rPr>
              <a:t>Sundaresan</a:t>
            </a:r>
            <a:r>
              <a:rPr lang="fr-FR" dirty="0">
                <a:latin typeface="Neue Haas Grotesk Text Pro" panose="020B0504020202020204" pitchFamily="34" charset="77"/>
              </a:rPr>
              <a:t>, 2003).</a:t>
            </a:r>
          </a:p>
        </p:txBody>
      </p:sp>
    </p:spTree>
    <p:extLst>
      <p:ext uri="{BB962C8B-B14F-4D97-AF65-F5344CB8AC3E}">
        <p14:creationId xmlns:p14="http://schemas.microsoft.com/office/powerpoint/2010/main" val="443795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0796-7AC9-1847-06A1-615E349E2E02}"/>
              </a:ext>
            </a:extLst>
          </p:cNvPr>
          <p:cNvSpPr>
            <a:spLocks noGrp="1"/>
          </p:cNvSpPr>
          <p:nvPr>
            <p:ph type="title"/>
          </p:nvPr>
        </p:nvSpPr>
        <p:spPr/>
        <p:txBody>
          <a:bodyPr/>
          <a:lstStyle/>
          <a:p>
            <a:r>
              <a:rPr lang="fr-FR" dirty="0"/>
              <a:t>8.1 Annexe</a:t>
            </a:r>
          </a:p>
        </p:txBody>
      </p:sp>
      <p:sp>
        <p:nvSpPr>
          <p:cNvPr id="3" name="Content Placeholder 2">
            <a:extLst>
              <a:ext uri="{FF2B5EF4-FFF2-40B4-BE49-F238E27FC236}">
                <a16:creationId xmlns:a16="http://schemas.microsoft.com/office/drawing/2014/main" id="{BA54C268-E384-EC36-9BA4-2C8217FB77EF}"/>
              </a:ext>
            </a:extLst>
          </p:cNvPr>
          <p:cNvSpPr>
            <a:spLocks noGrp="1"/>
          </p:cNvSpPr>
          <p:nvPr>
            <p:ph idx="1"/>
          </p:nvPr>
        </p:nvSpPr>
        <p:spPr>
          <a:xfrm>
            <a:off x="1115568" y="2195195"/>
            <a:ext cx="10168128" cy="3694176"/>
          </a:xfrm>
        </p:spPr>
        <p:txBody>
          <a:bodyPr/>
          <a:lstStyle/>
          <a:p>
            <a:r>
              <a:rPr lang="fr-FR" sz="1800" dirty="0"/>
              <a:t>Script pour le graphique « </a:t>
            </a:r>
            <a:r>
              <a:rPr lang="fr-FR" sz="1800" b="1" dirty="0">
                <a:latin typeface="+mj-lt"/>
                <a:ea typeface="+mj-ea"/>
                <a:cs typeface="+mj-cs"/>
              </a:rPr>
              <a:t>Analyse de sensibilité Mark to </a:t>
            </a:r>
            <a:r>
              <a:rPr lang="fr-FR" sz="1800" b="1" dirty="0" err="1">
                <a:latin typeface="+mj-lt"/>
                <a:ea typeface="+mj-ea"/>
                <a:cs typeface="+mj-cs"/>
              </a:rPr>
              <a:t>Market</a:t>
            </a:r>
            <a:r>
              <a:rPr lang="fr-FR" sz="1800" b="1" dirty="0">
                <a:latin typeface="+mj-lt"/>
                <a:ea typeface="+mj-ea"/>
                <a:cs typeface="+mj-cs"/>
              </a:rPr>
              <a:t> (MTM) »</a:t>
            </a:r>
            <a:r>
              <a:rPr lang="fr-FR" sz="1800" dirty="0"/>
              <a:t> (diapositive numéro 23)</a:t>
            </a:r>
          </a:p>
          <a:p>
            <a:endParaRPr lang="fr-FR" dirty="0"/>
          </a:p>
        </p:txBody>
      </p:sp>
      <p:sp>
        <p:nvSpPr>
          <p:cNvPr id="4" name="Slide Number Placeholder 3">
            <a:extLst>
              <a:ext uri="{FF2B5EF4-FFF2-40B4-BE49-F238E27FC236}">
                <a16:creationId xmlns:a16="http://schemas.microsoft.com/office/drawing/2014/main" id="{B459D06E-934B-E98D-28FF-24DCC35EC8B1}"/>
              </a:ext>
            </a:extLst>
          </p:cNvPr>
          <p:cNvSpPr>
            <a:spLocks noGrp="1"/>
          </p:cNvSpPr>
          <p:nvPr>
            <p:ph type="sldNum" sz="quarter" idx="12"/>
          </p:nvPr>
        </p:nvSpPr>
        <p:spPr/>
        <p:txBody>
          <a:bodyPr/>
          <a:lstStyle/>
          <a:p>
            <a:fld id="{B2DC25EE-239B-4C5F-AAD1-255A7D5F1EE2}" type="slidenum">
              <a:rPr lang="en-US" smtClean="0"/>
              <a:t>34</a:t>
            </a:fld>
            <a:endParaRPr lang="en-US"/>
          </a:p>
        </p:txBody>
      </p:sp>
      <p:pic>
        <p:nvPicPr>
          <p:cNvPr id="10" name="Picture 9" descr="A computer screen with text and numbers&#10;&#10;Description automatically generated">
            <a:extLst>
              <a:ext uri="{FF2B5EF4-FFF2-40B4-BE49-F238E27FC236}">
                <a16:creationId xmlns:a16="http://schemas.microsoft.com/office/drawing/2014/main" id="{D83FB6B5-9E1C-C26A-566F-2FFA0E78D7C0}"/>
              </a:ext>
            </a:extLst>
          </p:cNvPr>
          <p:cNvPicPr>
            <a:picLocks noChangeAspect="1"/>
          </p:cNvPicPr>
          <p:nvPr/>
        </p:nvPicPr>
        <p:blipFill>
          <a:blip r:embed="rId2"/>
          <a:stretch>
            <a:fillRect/>
          </a:stretch>
        </p:blipFill>
        <p:spPr>
          <a:xfrm>
            <a:off x="1972924" y="2995308"/>
            <a:ext cx="7670800" cy="3302000"/>
          </a:xfrm>
          <a:prstGeom prst="rect">
            <a:avLst/>
          </a:prstGeom>
        </p:spPr>
      </p:pic>
    </p:spTree>
    <p:extLst>
      <p:ext uri="{BB962C8B-B14F-4D97-AF65-F5344CB8AC3E}">
        <p14:creationId xmlns:p14="http://schemas.microsoft.com/office/powerpoint/2010/main" val="932157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1406-200C-F7AB-2980-7C6A89FD8E83}"/>
              </a:ext>
            </a:extLst>
          </p:cNvPr>
          <p:cNvSpPr>
            <a:spLocks noGrp="1"/>
          </p:cNvSpPr>
          <p:nvPr>
            <p:ph type="title"/>
          </p:nvPr>
        </p:nvSpPr>
        <p:spPr/>
        <p:txBody>
          <a:bodyPr/>
          <a:lstStyle/>
          <a:p>
            <a:r>
              <a:rPr lang="fr-FR" dirty="0"/>
              <a:t>8.2 Annexe</a:t>
            </a:r>
          </a:p>
        </p:txBody>
      </p:sp>
      <p:sp>
        <p:nvSpPr>
          <p:cNvPr id="4" name="Slide Number Placeholder 3">
            <a:extLst>
              <a:ext uri="{FF2B5EF4-FFF2-40B4-BE49-F238E27FC236}">
                <a16:creationId xmlns:a16="http://schemas.microsoft.com/office/drawing/2014/main" id="{7BE56AD3-341C-205E-8D4D-8FEFE9A643D2}"/>
              </a:ext>
            </a:extLst>
          </p:cNvPr>
          <p:cNvSpPr>
            <a:spLocks noGrp="1"/>
          </p:cNvSpPr>
          <p:nvPr>
            <p:ph type="sldNum" sz="quarter" idx="12"/>
          </p:nvPr>
        </p:nvSpPr>
        <p:spPr/>
        <p:txBody>
          <a:bodyPr/>
          <a:lstStyle/>
          <a:p>
            <a:fld id="{B2DC25EE-239B-4C5F-AAD1-255A7D5F1EE2}" type="slidenum">
              <a:rPr lang="en-US" smtClean="0"/>
              <a:t>35</a:t>
            </a:fld>
            <a:endParaRPr lang="en-US"/>
          </a:p>
        </p:txBody>
      </p:sp>
      <p:pic>
        <p:nvPicPr>
          <p:cNvPr id="5" name="Picture 4" descr="A table with numbers and text&#10;&#10;Description automatically generated">
            <a:extLst>
              <a:ext uri="{FF2B5EF4-FFF2-40B4-BE49-F238E27FC236}">
                <a16:creationId xmlns:a16="http://schemas.microsoft.com/office/drawing/2014/main" id="{FD250E80-B1FF-B24C-BE74-97DDCF23BB88}"/>
              </a:ext>
            </a:extLst>
          </p:cNvPr>
          <p:cNvPicPr>
            <a:picLocks noChangeAspect="1"/>
          </p:cNvPicPr>
          <p:nvPr/>
        </p:nvPicPr>
        <p:blipFill rotWithShape="1">
          <a:blip r:embed="rId2"/>
          <a:srcRect t="32361"/>
          <a:stretch/>
        </p:blipFill>
        <p:spPr>
          <a:xfrm>
            <a:off x="1115568" y="3385559"/>
            <a:ext cx="10335892" cy="2573164"/>
          </a:xfrm>
          <a:prstGeom prst="rect">
            <a:avLst/>
          </a:prstGeom>
        </p:spPr>
      </p:pic>
      <p:sp>
        <p:nvSpPr>
          <p:cNvPr id="6" name="Content Placeholder 2">
            <a:extLst>
              <a:ext uri="{FF2B5EF4-FFF2-40B4-BE49-F238E27FC236}">
                <a16:creationId xmlns:a16="http://schemas.microsoft.com/office/drawing/2014/main" id="{9F845020-D824-A8B7-7F3A-93A17301F1A7}"/>
              </a:ext>
            </a:extLst>
          </p:cNvPr>
          <p:cNvSpPr txBox="1">
            <a:spLocks/>
          </p:cNvSpPr>
          <p:nvPr/>
        </p:nvSpPr>
        <p:spPr>
          <a:xfrm>
            <a:off x="908304" y="2426859"/>
            <a:ext cx="10168128"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Paramètres publiés par l’ISDA pour la corrélation entres des types de risques pour un produit financier donné   </a:t>
            </a:r>
          </a:p>
          <a:p>
            <a:endParaRPr lang="fr-FR" dirty="0"/>
          </a:p>
        </p:txBody>
      </p:sp>
      <p:sp>
        <p:nvSpPr>
          <p:cNvPr id="7" name="TextBox 6">
            <a:extLst>
              <a:ext uri="{FF2B5EF4-FFF2-40B4-BE49-F238E27FC236}">
                <a16:creationId xmlns:a16="http://schemas.microsoft.com/office/drawing/2014/main" id="{D2B1413D-4AFD-3F88-2BEE-C7E0201C6985}"/>
              </a:ext>
            </a:extLst>
          </p:cNvPr>
          <p:cNvSpPr txBox="1"/>
          <p:nvPr/>
        </p:nvSpPr>
        <p:spPr>
          <a:xfrm>
            <a:off x="4154129" y="5730758"/>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spTree>
    <p:extLst>
      <p:ext uri="{BB962C8B-B14F-4D97-AF65-F5344CB8AC3E}">
        <p14:creationId xmlns:p14="http://schemas.microsoft.com/office/powerpoint/2010/main" val="3945531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B8D3-57C6-80F1-6559-B1EE31BADD3B}"/>
              </a:ext>
            </a:extLst>
          </p:cNvPr>
          <p:cNvSpPr>
            <a:spLocks noGrp="1"/>
          </p:cNvSpPr>
          <p:nvPr>
            <p:ph type="title"/>
          </p:nvPr>
        </p:nvSpPr>
        <p:spPr/>
        <p:txBody>
          <a:bodyPr/>
          <a:lstStyle/>
          <a:p>
            <a:r>
              <a:rPr lang="fr-FR" dirty="0"/>
              <a:t>Références</a:t>
            </a:r>
          </a:p>
        </p:txBody>
      </p:sp>
      <p:sp>
        <p:nvSpPr>
          <p:cNvPr id="6" name="Slide Number Placeholder 5">
            <a:extLst>
              <a:ext uri="{FF2B5EF4-FFF2-40B4-BE49-F238E27FC236}">
                <a16:creationId xmlns:a16="http://schemas.microsoft.com/office/drawing/2014/main" id="{727F355A-C8A4-5080-4179-DE79AC9B346B}"/>
              </a:ext>
            </a:extLst>
          </p:cNvPr>
          <p:cNvSpPr>
            <a:spLocks noGrp="1"/>
          </p:cNvSpPr>
          <p:nvPr>
            <p:ph type="sldNum" sz="quarter" idx="12"/>
          </p:nvPr>
        </p:nvSpPr>
        <p:spPr/>
        <p:txBody>
          <a:bodyPr/>
          <a:lstStyle/>
          <a:p>
            <a:fld id="{B2DC25EE-239B-4C5F-AAD1-255A7D5F1EE2}" type="slidenum">
              <a:rPr lang="en-US" smtClean="0"/>
              <a:t>36</a:t>
            </a:fld>
            <a:endParaRPr lang="en-US"/>
          </a:p>
        </p:txBody>
      </p:sp>
      <p:sp>
        <p:nvSpPr>
          <p:cNvPr id="5" name="Content Placeholder 4">
            <a:extLst>
              <a:ext uri="{FF2B5EF4-FFF2-40B4-BE49-F238E27FC236}">
                <a16:creationId xmlns:a16="http://schemas.microsoft.com/office/drawing/2014/main" id="{9E372CB4-F832-DA9F-2144-D2386EF6CF91}"/>
              </a:ext>
            </a:extLst>
          </p:cNvPr>
          <p:cNvSpPr>
            <a:spLocks noGrp="1"/>
          </p:cNvSpPr>
          <p:nvPr>
            <p:ph idx="1"/>
          </p:nvPr>
        </p:nvSpPr>
        <p:spPr>
          <a:xfrm>
            <a:off x="703246" y="2424747"/>
            <a:ext cx="14262631" cy="4114165"/>
          </a:xfrm>
        </p:spPr>
        <p:txBody>
          <a:bodyPr>
            <a:normAutofit fontScale="92500" lnSpcReduction="20000"/>
          </a:bodyPr>
          <a:lstStyle/>
          <a:p>
            <a:pPr marL="0" indent="0">
              <a:buNone/>
            </a:pPr>
            <a:r>
              <a:rPr lang="en-GB" sz="1000" dirty="0">
                <a:latin typeface="Neue Haas Grotesk Text Pro" panose="020B0504020202020204" pitchFamily="34" charset="77"/>
              </a:rPr>
              <a:t>Bank of Montreal (1998). </a:t>
            </a:r>
            <a:r>
              <a:rPr lang="en-US" sz="1000" dirty="0">
                <a:latin typeface="Neue Haas Grotesk Text Pro" panose="020B0504020202020204" pitchFamily="34" charset="77"/>
              </a:rPr>
              <a:t>What Are Your Swaps Worth?</a:t>
            </a:r>
            <a:endParaRPr lang="en-GB" sz="1000" dirty="0">
              <a:latin typeface="Neue Haas Grotesk Text Pro" panose="020B0504020202020204" pitchFamily="34" charset="77"/>
            </a:endParaRPr>
          </a:p>
          <a:p>
            <a:pPr marL="0" indent="0">
              <a:buNone/>
            </a:pPr>
            <a:r>
              <a:rPr lang="en-GB" sz="1000" dirty="0">
                <a:latin typeface="Neue Haas Grotesk Text Pro" panose="020B0504020202020204" pitchFamily="34" charset="77"/>
              </a:rPr>
              <a:t>Beveridge &amp; Joshi  (2008) “Juggling snowballs” </a:t>
            </a:r>
          </a:p>
          <a:p>
            <a:pPr marL="0" indent="0">
              <a:buNone/>
            </a:pPr>
            <a:r>
              <a:rPr lang="en-GB" sz="1000" dirty="0">
                <a:latin typeface="Neue Haas Grotesk Text Pro" panose="020B0504020202020204" pitchFamily="34" charset="77"/>
              </a:rPr>
              <a:t>Bernard van den Boom et al. (2021): ‘Estimating Initial Margins The COVID-19 market stress as an application”</a:t>
            </a:r>
          </a:p>
          <a:p>
            <a:pPr marL="0" indent="0">
              <a:buNone/>
            </a:pPr>
            <a:r>
              <a:rPr lang="en-GB" sz="1000" dirty="0" err="1">
                <a:latin typeface="Neue Haas Grotesk Text Pro" panose="020B0504020202020204" pitchFamily="34" charset="77"/>
              </a:rPr>
              <a:t>Darbyshire</a:t>
            </a:r>
            <a:r>
              <a:rPr lang="en-GB" sz="1000" dirty="0">
                <a:latin typeface="Neue Haas Grotesk Text Pro" panose="020B0504020202020204" pitchFamily="34" charset="77"/>
              </a:rPr>
              <a:t> (2016): Pricing and Trading Interest Rate Derivatives: A Practical Guide to Swaps</a:t>
            </a:r>
          </a:p>
          <a:p>
            <a:pPr marL="0" indent="0">
              <a:buNone/>
            </a:pPr>
            <a:r>
              <a:rPr lang="en-GB" sz="1000" dirty="0">
                <a:latin typeface="Neue Haas Grotesk Text Pro" panose="020B0504020202020204" pitchFamily="34" charset="77"/>
              </a:rPr>
              <a:t>ECB (2023). On the horizon: validating initial margin models. https://</a:t>
            </a:r>
            <a:r>
              <a:rPr lang="en-GB" sz="1000" dirty="0" err="1">
                <a:latin typeface="Neue Haas Grotesk Text Pro" panose="020B0504020202020204" pitchFamily="34" charset="77"/>
              </a:rPr>
              <a:t>www.bankingsupervision.europa.eu</a:t>
            </a:r>
            <a:r>
              <a:rPr lang="en-GB" sz="1000" dirty="0">
                <a:latin typeface="Neue Haas Grotesk Text Pro" panose="020B0504020202020204" pitchFamily="34" charset="77"/>
              </a:rPr>
              <a:t>/press/publications/newsletter/2022/html/ssm.nl220518_3.en.html</a:t>
            </a:r>
          </a:p>
          <a:p>
            <a:pPr marL="0" indent="0">
              <a:buNone/>
            </a:pPr>
            <a:r>
              <a:rPr lang="en-GB" sz="1000" dirty="0">
                <a:latin typeface="Neue Haas Grotesk Text Pro" panose="020B0504020202020204" pitchFamily="34" charset="77"/>
              </a:rPr>
              <a:t>Frey, R and McNeil, A (2000). Estimation of Tail-Related Risk Measures for Heteroscedastic Financial Time Series: an Extreme Value Approach, Journal of Empirical Finance, vol. 7, pp. 271-300. </a:t>
            </a:r>
          </a:p>
          <a:p>
            <a:pPr marL="0" indent="0">
              <a:buNone/>
            </a:pPr>
            <a:r>
              <a:rPr lang="en-GB" sz="1000" dirty="0">
                <a:latin typeface="Neue Haas Grotesk Text Pro" panose="020B0504020202020204" pitchFamily="34" charset="77"/>
              </a:rPr>
              <a:t>FT(2014) “Derivatives and public entities: don’t be a day-one loser. Source: https://www.ft.com/content/b1b9064e-bc8d-3f4b-9834-63c541735fff</a:t>
            </a:r>
          </a:p>
          <a:p>
            <a:pPr marL="0" indent="0">
              <a:buNone/>
            </a:pPr>
            <a:r>
              <a:rPr lang="en-GB" sz="1000" dirty="0">
                <a:latin typeface="Neue Haas Grotesk Text Pro" panose="020B0504020202020204" pitchFamily="34" charset="77"/>
              </a:rPr>
              <a:t>Heller &amp; </a:t>
            </a:r>
            <a:r>
              <a:rPr lang="en-GB" sz="1000" dirty="0" err="1">
                <a:latin typeface="Neue Haas Grotesk Text Pro" panose="020B0504020202020204" pitchFamily="34" charset="77"/>
              </a:rPr>
              <a:t>Vause</a:t>
            </a:r>
            <a:r>
              <a:rPr lang="en-GB" sz="1000" dirty="0">
                <a:latin typeface="Neue Haas Grotesk Text Pro" panose="020B0504020202020204" pitchFamily="34" charset="77"/>
              </a:rPr>
              <a:t> (2012): BIS Working Papers No 373 (2012). Collateral requirements for mandatory central clearing of over-the-counter derivatives </a:t>
            </a:r>
          </a:p>
          <a:p>
            <a:pPr marL="0" indent="0">
              <a:buNone/>
            </a:pPr>
            <a:r>
              <a:rPr lang="en-GB" sz="1000" dirty="0">
                <a:latin typeface="Neue Haas Grotesk Text Pro" panose="020B0504020202020204" pitchFamily="34" charset="77"/>
              </a:rPr>
              <a:t>HSBC (2020). Variation Margin. Source: https://</a:t>
            </a:r>
            <a:r>
              <a:rPr lang="en-GB" sz="1000" dirty="0" err="1">
                <a:latin typeface="Neue Haas Grotesk Text Pro" panose="020B0504020202020204" pitchFamily="34" charset="77"/>
              </a:rPr>
              <a:t>www.gbm.hsbc.com</a:t>
            </a:r>
            <a:r>
              <a:rPr lang="en-GB" sz="1000" dirty="0">
                <a:latin typeface="Neue Haas Grotesk Text Pro" panose="020B0504020202020204" pitchFamily="34" charset="77"/>
              </a:rPr>
              <a:t>/</a:t>
            </a:r>
            <a:r>
              <a:rPr lang="en-GB" sz="1000" dirty="0" err="1">
                <a:latin typeface="Neue Haas Grotesk Text Pro" panose="020B0504020202020204" pitchFamily="34" charset="77"/>
              </a:rPr>
              <a:t>en-gb</a:t>
            </a:r>
            <a:r>
              <a:rPr lang="en-GB" sz="1000" dirty="0">
                <a:latin typeface="Neue Haas Grotesk Text Pro" panose="020B0504020202020204" pitchFamily="34" charset="77"/>
              </a:rPr>
              <a:t>/financial-regulations/</a:t>
            </a:r>
            <a:r>
              <a:rPr lang="en-GB" sz="1000" dirty="0" err="1">
                <a:latin typeface="Neue Haas Grotesk Text Pro" panose="020B0504020202020204" pitchFamily="34" charset="77"/>
              </a:rPr>
              <a:t>bcbs</a:t>
            </a:r>
            <a:r>
              <a:rPr lang="en-GB" sz="1000" dirty="0">
                <a:latin typeface="Neue Haas Grotesk Text Pro" panose="020B0504020202020204" pitchFamily="34" charset="77"/>
              </a:rPr>
              <a:t>-margin/variation-margin</a:t>
            </a:r>
          </a:p>
          <a:p>
            <a:pPr marL="0" indent="0">
              <a:buNone/>
            </a:pPr>
            <a:r>
              <a:rPr lang="en-GB" sz="1000" dirty="0">
                <a:latin typeface="Neue Haas Grotesk Text Pro" panose="020B0504020202020204" pitchFamily="34" charset="77"/>
              </a:rPr>
              <a:t>IFCI Risk Institute (2004). </a:t>
            </a:r>
            <a:r>
              <a:rPr lang="en-GB" sz="1000" i="0" dirty="0">
                <a:solidFill>
                  <a:srgbClr val="000000"/>
                </a:solidFill>
                <a:effectLst/>
                <a:latin typeface="Neue Haas Grotesk Text Pro" panose="020B0504020202020204" pitchFamily="34" charset="77"/>
              </a:rPr>
              <a:t>Ratchet Swap. </a:t>
            </a:r>
            <a:r>
              <a:rPr lang="en-GB" sz="1000" dirty="0">
                <a:latin typeface="Neue Haas Grotesk Text Pro" panose="020B0504020202020204" pitchFamily="34" charset="77"/>
              </a:rPr>
              <a:t>Source: http://</a:t>
            </a:r>
            <a:r>
              <a:rPr lang="en-GB" sz="1000" dirty="0" err="1">
                <a:latin typeface="Neue Haas Grotesk Text Pro" panose="020B0504020202020204" pitchFamily="34" charset="77"/>
              </a:rPr>
              <a:t>ifci.ch</a:t>
            </a:r>
            <a:r>
              <a:rPr lang="en-GB" sz="1000" dirty="0">
                <a:latin typeface="Neue Haas Grotesk Text Pro" panose="020B0504020202020204" pitchFamily="34" charset="77"/>
              </a:rPr>
              <a:t>/00012581.htm</a:t>
            </a:r>
          </a:p>
          <a:p>
            <a:pPr marL="0" indent="0">
              <a:buNone/>
            </a:pPr>
            <a:r>
              <a:rPr lang="en-GB" sz="1000" dirty="0">
                <a:latin typeface="Neue Haas Grotesk Text Pro" panose="020B0504020202020204" pitchFamily="34" charset="77"/>
              </a:rPr>
              <a:t>ISDA (1985). Glossary. Source: https://</a:t>
            </a:r>
            <a:r>
              <a:rPr lang="en-GB" sz="1000" dirty="0" err="1">
                <a:latin typeface="Neue Haas Grotesk Text Pro" panose="020B0504020202020204" pitchFamily="34" charset="77"/>
              </a:rPr>
              <a:t>www.isda.org</a:t>
            </a:r>
            <a:r>
              <a:rPr lang="en-GB" sz="1000" dirty="0">
                <a:latin typeface="Neue Haas Grotesk Text Pro" panose="020B0504020202020204" pitchFamily="34" charset="77"/>
              </a:rPr>
              <a:t>/1985/01/01/glossary/</a:t>
            </a:r>
          </a:p>
          <a:p>
            <a:pPr marL="0" indent="0">
              <a:buNone/>
            </a:pPr>
            <a:r>
              <a:rPr lang="en-GB" sz="1000" dirty="0">
                <a:latin typeface="Neue Haas Grotesk Text Pro" panose="020B0504020202020204" pitchFamily="34" charset="77"/>
              </a:rPr>
              <a:t>ISDA (2004).Rates: Standardization Matrix Definitions and Reporting Explanations </a:t>
            </a:r>
          </a:p>
          <a:p>
            <a:pPr marL="0" indent="0">
              <a:buNone/>
            </a:pPr>
            <a:r>
              <a:rPr lang="en-GB" sz="1000" dirty="0">
                <a:latin typeface="Neue Haas Grotesk Text Pro" panose="020B0504020202020204" pitchFamily="34" charset="77"/>
              </a:rPr>
              <a:t>ISDA (2018). Margin Requirements for Non-cleared Derivatives </a:t>
            </a:r>
          </a:p>
          <a:p>
            <a:pPr marL="0" indent="0">
              <a:buNone/>
            </a:pPr>
            <a:r>
              <a:rPr lang="en-GB" sz="1000" dirty="0">
                <a:latin typeface="Neue Haas Grotesk Text Pro" panose="020B0504020202020204" pitchFamily="34" charset="77"/>
              </a:rPr>
              <a:t>ISDA (2020). SIMMTM,1 Methodology, version 2.3 </a:t>
            </a:r>
          </a:p>
          <a:p>
            <a:pPr marL="0" indent="0">
              <a:buNone/>
            </a:pPr>
            <a:r>
              <a:rPr lang="en-GB" sz="1000" dirty="0">
                <a:latin typeface="Neue Haas Grotesk Text Pro" panose="020B0504020202020204" pitchFamily="34" charset="77"/>
              </a:rPr>
              <a:t>ISDA (2021a). Suggested Operational Practices for the OTC Derivatives Collateral Process</a:t>
            </a:r>
          </a:p>
          <a:p>
            <a:pPr marL="0" indent="0">
              <a:buNone/>
            </a:pPr>
            <a:r>
              <a:rPr lang="en-GB" sz="1000" dirty="0">
                <a:latin typeface="Neue Haas Grotesk Text Pro" panose="020B0504020202020204" pitchFamily="34" charset="77"/>
              </a:rPr>
              <a:t>ISDA (2021b).</a:t>
            </a:r>
            <a:r>
              <a:rPr lang="en-GB" sz="1000" b="1" i="1" dirty="0">
                <a:latin typeface="Neue Haas Grotesk Text Pro" panose="020B0504020202020204" pitchFamily="34" charset="77"/>
              </a:rPr>
              <a:t> </a:t>
            </a:r>
            <a:r>
              <a:rPr lang="en-GB" sz="1000" dirty="0">
                <a:latin typeface="Neue Haas Grotesk Text Pro" panose="020B0504020202020204" pitchFamily="34" charset="77"/>
              </a:rPr>
              <a:t>Navigating Initial Margin Documentation: Where Do I Begin? </a:t>
            </a:r>
          </a:p>
          <a:p>
            <a:pPr>
              <a:buFont typeface="+mj-lt"/>
              <a:buAutoNum type="arabicPeriod"/>
            </a:pPr>
            <a:endParaRPr lang="en-GB" sz="1000" dirty="0">
              <a:latin typeface="Neue Haas Grotesk Text Pro" panose="020B0504020202020204" pitchFamily="34" charset="77"/>
            </a:endParaRPr>
          </a:p>
          <a:p>
            <a:pPr>
              <a:buFont typeface="+mj-lt"/>
              <a:buAutoNum type="arabicPeriod"/>
            </a:pPr>
            <a:endParaRPr lang="en-GB" sz="1000" dirty="0">
              <a:latin typeface="Neue Haas Grotesk Text Pro" panose="020B0504020202020204" pitchFamily="34" charset="77"/>
            </a:endParaRPr>
          </a:p>
        </p:txBody>
      </p:sp>
    </p:spTree>
    <p:extLst>
      <p:ext uri="{BB962C8B-B14F-4D97-AF65-F5344CB8AC3E}">
        <p14:creationId xmlns:p14="http://schemas.microsoft.com/office/powerpoint/2010/main" val="163478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B8D3-57C6-80F1-6559-B1EE31BADD3B}"/>
              </a:ext>
            </a:extLst>
          </p:cNvPr>
          <p:cNvSpPr>
            <a:spLocks noGrp="1"/>
          </p:cNvSpPr>
          <p:nvPr>
            <p:ph type="title"/>
          </p:nvPr>
        </p:nvSpPr>
        <p:spPr/>
        <p:txBody>
          <a:bodyPr/>
          <a:lstStyle/>
          <a:p>
            <a:r>
              <a:rPr lang="fr-FR" dirty="0"/>
              <a:t>Références</a:t>
            </a:r>
          </a:p>
        </p:txBody>
      </p:sp>
      <p:sp>
        <p:nvSpPr>
          <p:cNvPr id="6" name="Slide Number Placeholder 5">
            <a:extLst>
              <a:ext uri="{FF2B5EF4-FFF2-40B4-BE49-F238E27FC236}">
                <a16:creationId xmlns:a16="http://schemas.microsoft.com/office/drawing/2014/main" id="{727F355A-C8A4-5080-4179-DE79AC9B346B}"/>
              </a:ext>
            </a:extLst>
          </p:cNvPr>
          <p:cNvSpPr>
            <a:spLocks noGrp="1"/>
          </p:cNvSpPr>
          <p:nvPr>
            <p:ph type="sldNum" sz="quarter" idx="12"/>
          </p:nvPr>
        </p:nvSpPr>
        <p:spPr/>
        <p:txBody>
          <a:bodyPr/>
          <a:lstStyle/>
          <a:p>
            <a:fld id="{B2DC25EE-239B-4C5F-AAD1-255A7D5F1EE2}" type="slidenum">
              <a:rPr lang="en-US" smtClean="0"/>
              <a:t>37</a:t>
            </a:fld>
            <a:endParaRPr lang="en-US"/>
          </a:p>
        </p:txBody>
      </p:sp>
      <p:sp>
        <p:nvSpPr>
          <p:cNvPr id="5" name="Content Placeholder 4">
            <a:extLst>
              <a:ext uri="{FF2B5EF4-FFF2-40B4-BE49-F238E27FC236}">
                <a16:creationId xmlns:a16="http://schemas.microsoft.com/office/drawing/2014/main" id="{9E372CB4-F832-DA9F-2144-D2386EF6CF91}"/>
              </a:ext>
            </a:extLst>
          </p:cNvPr>
          <p:cNvSpPr>
            <a:spLocks noGrp="1"/>
          </p:cNvSpPr>
          <p:nvPr>
            <p:ph idx="1"/>
          </p:nvPr>
        </p:nvSpPr>
        <p:spPr>
          <a:xfrm>
            <a:off x="749364" y="2242185"/>
            <a:ext cx="11442636" cy="4114165"/>
          </a:xfrm>
        </p:spPr>
        <p:txBody>
          <a:bodyPr>
            <a:normAutofit/>
          </a:bodyPr>
          <a:lstStyle/>
          <a:p>
            <a:pPr marL="0" indent="0">
              <a:buNone/>
            </a:pPr>
            <a:r>
              <a:rPr lang="en-GB" sz="1000" dirty="0">
                <a:latin typeface="Neue Haas Grotesk Text Pro" panose="020B0504020202020204" pitchFamily="34" charset="77"/>
              </a:rPr>
              <a:t>ISDA (2023). Swaps Info Full Year 2022 and the Fourth Quarter of 2022 Review </a:t>
            </a:r>
          </a:p>
          <a:p>
            <a:pPr marL="0" indent="0">
              <a:buNone/>
            </a:pPr>
            <a:r>
              <a:rPr lang="en-GB" sz="1000" dirty="0">
                <a:latin typeface="Neue Haas Grotesk Text Pro" panose="020B0504020202020204" pitchFamily="34" charset="77"/>
              </a:rPr>
              <a:t>Japan Securities Clearing Corporation (2023). Outline of IRS Margin. Source: https://www.jpx.co.jp/jscc/en/cash/irs/margin/types-of-margin.html</a:t>
            </a:r>
          </a:p>
          <a:p>
            <a:pPr marL="0" indent="0">
              <a:buNone/>
            </a:pPr>
            <a:r>
              <a:rPr lang="en-GB" sz="1000" dirty="0"/>
              <a:t>Johannes &amp; </a:t>
            </a:r>
            <a:r>
              <a:rPr lang="en-GB" sz="1000" dirty="0" err="1"/>
              <a:t>Sundaresan</a:t>
            </a:r>
            <a:r>
              <a:rPr lang="en-GB" sz="1000" dirty="0"/>
              <a:t> (2003). Pricing Collateralized Swaps. </a:t>
            </a:r>
            <a:endParaRPr lang="en-GB" sz="1000" dirty="0">
              <a:latin typeface="Neue Haas Grotesk Text Pro" panose="020B0504020202020204" pitchFamily="34" charset="77"/>
            </a:endParaRPr>
          </a:p>
          <a:p>
            <a:pPr marL="0" indent="0">
              <a:buNone/>
            </a:pPr>
            <a:r>
              <a:rPr lang="en-GB" sz="1000" dirty="0">
                <a:latin typeface="Neue Haas Grotesk Text Pro" panose="020B0504020202020204" pitchFamily="34" charset="77"/>
              </a:rPr>
              <a:t>JPMorgan (2023). USD Interest Rate Swap with Knock Out</a:t>
            </a:r>
          </a:p>
          <a:p>
            <a:pPr marL="0" indent="0">
              <a:buNone/>
            </a:pPr>
            <a:r>
              <a:rPr lang="en-GB" sz="1000" dirty="0"/>
              <a:t>LME Clear (2020). Margining.</a:t>
            </a:r>
          </a:p>
          <a:p>
            <a:pPr marL="0" indent="0">
              <a:buNone/>
            </a:pPr>
            <a:r>
              <a:rPr lang="en-GB" sz="1000" dirty="0"/>
              <a:t>Ma et al. (2019). Initial Margin Simulation with Deep Learning </a:t>
            </a:r>
          </a:p>
          <a:p>
            <a:pPr marL="0" indent="0">
              <a:buNone/>
            </a:pPr>
            <a:r>
              <a:rPr lang="en-GB" sz="1000" dirty="0"/>
              <a:t>Mayer Brown (2019). Calculating Initial Margin. Source: www.youtube.com/watch?v=XZ7PGXzJDpc</a:t>
            </a:r>
          </a:p>
          <a:p>
            <a:pPr marL="0" indent="0">
              <a:buNone/>
            </a:pPr>
            <a:r>
              <a:rPr lang="en-GB" sz="1000" dirty="0" err="1"/>
              <a:t>Pensford</a:t>
            </a:r>
            <a:r>
              <a:rPr lang="en-GB" sz="1000" dirty="0"/>
              <a:t> (2021). Swap Mark-To-Markets. Source: https://www.pensford.com/industry-news/swap-mark-to-markets#:~:text=Marking%20to%20Market,at%20that%20moment)%20until%20maturity.</a:t>
            </a:r>
          </a:p>
          <a:p>
            <a:pPr marL="0" indent="0">
              <a:buNone/>
            </a:pPr>
            <a:r>
              <a:rPr lang="fr-FR" sz="1000" dirty="0"/>
              <a:t>PIMCO (2016) : «  </a:t>
            </a:r>
            <a:r>
              <a:rPr lang="fr-FR" sz="1000" dirty="0" err="1"/>
              <a:t>Interest</a:t>
            </a:r>
            <a:r>
              <a:rPr lang="fr-FR" sz="1000" dirty="0"/>
              <a:t> Rate Swaps ». Source: https://europe.pimco.com/en-eu/resources/education/understanding-interest-rate-swaps</a:t>
            </a:r>
          </a:p>
          <a:p>
            <a:pPr marL="0" indent="0">
              <a:buNone/>
            </a:pPr>
            <a:r>
              <a:rPr lang="en-GB" sz="1000" dirty="0"/>
              <a:t>Pittsburgh Summit(2009), ‘Leaders’ Statement: The Pittsburgh Summit’, (September). </a:t>
            </a:r>
          </a:p>
          <a:p>
            <a:pPr marL="0" indent="0">
              <a:buNone/>
            </a:pPr>
            <a:r>
              <a:rPr lang="en-GB" sz="1000" dirty="0" err="1"/>
              <a:t>Saeidinezhad</a:t>
            </a:r>
            <a:r>
              <a:rPr lang="en-GB" sz="1000" dirty="0"/>
              <a:t> (2023). Swap Structure. Source: h</a:t>
            </a:r>
            <a:r>
              <a:rPr lang="fr-FR" sz="1000" dirty="0"/>
              <a:t>ttps://www.phenomenalworld.org/interviews/swap-structure/</a:t>
            </a:r>
          </a:p>
          <a:p>
            <a:pPr marL="0" indent="0">
              <a:buNone/>
            </a:pPr>
            <a:r>
              <a:rPr lang="en-GB" sz="1000" dirty="0" err="1"/>
              <a:t>Shivansh</a:t>
            </a:r>
            <a:r>
              <a:rPr lang="en-GB" sz="1000" dirty="0"/>
              <a:t> et. al (2015) “Exotic Interest Rate Swap Products”</a:t>
            </a:r>
          </a:p>
          <a:p>
            <a:pPr marL="0" indent="0">
              <a:buNone/>
            </a:pPr>
            <a:r>
              <a:rPr lang="fr-FR" sz="1000" dirty="0" err="1"/>
              <a:t>Whitall</a:t>
            </a:r>
            <a:r>
              <a:rPr lang="fr-FR" sz="1000" dirty="0"/>
              <a:t> (2022). </a:t>
            </a:r>
            <a:r>
              <a:rPr lang="en-GB" sz="1000" dirty="0"/>
              <a:t>Borrowers face huge margin calls on swap positions as rates rise. </a:t>
            </a:r>
            <a:r>
              <a:rPr lang="fr-FR" sz="1000" dirty="0"/>
              <a:t>Source: «  https://</a:t>
            </a:r>
            <a:r>
              <a:rPr lang="fr-FR" sz="1000" dirty="0" err="1"/>
              <a:t>www.ifre.com</a:t>
            </a:r>
            <a:r>
              <a:rPr lang="fr-FR" sz="1000" dirty="0"/>
              <a:t>/</a:t>
            </a:r>
            <a:r>
              <a:rPr lang="fr-FR" sz="1000" dirty="0" err="1"/>
              <a:t>author</a:t>
            </a:r>
            <a:r>
              <a:rPr lang="fr-FR" sz="1000" dirty="0"/>
              <a:t>/1080/</a:t>
            </a:r>
            <a:r>
              <a:rPr lang="fr-FR" sz="1000" dirty="0" err="1"/>
              <a:t>christopher-whittall</a:t>
            </a:r>
            <a:r>
              <a:rPr lang="fr-FR" sz="1000" dirty="0"/>
              <a:t> »</a:t>
            </a:r>
            <a:endParaRPr lang="en-GB" sz="1000" dirty="0"/>
          </a:p>
          <a:p>
            <a:pPr>
              <a:buFont typeface="+mj-lt"/>
              <a:buAutoNum type="arabicPeriod"/>
            </a:pPr>
            <a:endParaRPr lang="en-GB" sz="1000" dirty="0">
              <a:latin typeface="Neue Haas Grotesk Text Pro" panose="020B0504020202020204" pitchFamily="34" charset="77"/>
            </a:endParaRPr>
          </a:p>
          <a:p>
            <a:endParaRPr lang="en-GB" sz="1200" dirty="0">
              <a:latin typeface="Dcr10"/>
            </a:endParaRPr>
          </a:p>
          <a:p>
            <a:endParaRPr lang="en-GB" sz="1200" dirty="0">
              <a:latin typeface="Dcr10"/>
            </a:endParaRPr>
          </a:p>
          <a:p>
            <a:pPr marL="0" indent="0">
              <a:buNone/>
            </a:pPr>
            <a:endParaRPr lang="en-GB" sz="1200" dirty="0">
              <a:latin typeface="Dcr10"/>
            </a:endParaRPr>
          </a:p>
          <a:p>
            <a:endParaRPr lang="en-GB" sz="1200" dirty="0">
              <a:latin typeface="Dcr10"/>
            </a:endParaRPr>
          </a:p>
        </p:txBody>
      </p:sp>
    </p:spTree>
    <p:extLst>
      <p:ext uri="{BB962C8B-B14F-4D97-AF65-F5344CB8AC3E}">
        <p14:creationId xmlns:p14="http://schemas.microsoft.com/office/powerpoint/2010/main" val="377889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4EE6-BA5D-209D-8500-A7385CDD8FDB}"/>
              </a:ext>
            </a:extLst>
          </p:cNvPr>
          <p:cNvSpPr>
            <a:spLocks noGrp="1"/>
          </p:cNvSpPr>
          <p:nvPr>
            <p:ph type="title"/>
          </p:nvPr>
        </p:nvSpPr>
        <p:spPr/>
        <p:txBody>
          <a:bodyPr/>
          <a:lstStyle/>
          <a:p>
            <a:r>
              <a:rPr lang="fr-FR" dirty="0"/>
              <a:t>Introduction </a:t>
            </a:r>
          </a:p>
        </p:txBody>
      </p:sp>
      <p:sp>
        <p:nvSpPr>
          <p:cNvPr id="3" name="Content Placeholder 2">
            <a:extLst>
              <a:ext uri="{FF2B5EF4-FFF2-40B4-BE49-F238E27FC236}">
                <a16:creationId xmlns:a16="http://schemas.microsoft.com/office/drawing/2014/main" id="{FB357350-5B9C-D77A-3035-E680CBA919F4}"/>
              </a:ext>
            </a:extLst>
          </p:cNvPr>
          <p:cNvSpPr>
            <a:spLocks noGrp="1"/>
          </p:cNvSpPr>
          <p:nvPr>
            <p:ph idx="1"/>
          </p:nvPr>
        </p:nvSpPr>
        <p:spPr>
          <a:xfrm>
            <a:off x="643423" y="2226864"/>
            <a:ext cx="10905154" cy="4219656"/>
          </a:xfrm>
        </p:spPr>
        <p:txBody>
          <a:bodyPr>
            <a:normAutofit/>
          </a:bodyPr>
          <a:lstStyle/>
          <a:p>
            <a:pPr marL="0" indent="0">
              <a:buNone/>
            </a:pPr>
            <a:endParaRPr lang="fr-FR" sz="1900" dirty="0">
              <a:solidFill>
                <a:srgbClr val="92D050"/>
              </a:solidFill>
              <a:latin typeface="Arial" panose="020B0604020202020204" pitchFamily="34" charset="0"/>
            </a:endParaRPr>
          </a:p>
          <a:p>
            <a:r>
              <a:rPr lang="fr-FR" sz="1900" dirty="0">
                <a:solidFill>
                  <a:srgbClr val="202122"/>
                </a:solidFill>
                <a:latin typeface="Arial" panose="020B0604020202020204" pitchFamily="34" charset="0"/>
              </a:rPr>
              <a:t>Des dérivés de taux d’intérêt représentant 60% du marché mondial des produits dérivés de gré à gré (ISDA, 2023)</a:t>
            </a:r>
          </a:p>
          <a:p>
            <a:pPr marL="0" indent="0">
              <a:buNone/>
            </a:pPr>
            <a:endParaRPr lang="fr-FR" sz="1900" dirty="0">
              <a:solidFill>
                <a:srgbClr val="202122"/>
              </a:solidFill>
              <a:latin typeface="Arial" panose="020B0604020202020204" pitchFamily="34" charset="0"/>
            </a:endParaRPr>
          </a:p>
          <a:p>
            <a:r>
              <a:rPr lang="fr-FR" sz="1900" dirty="0">
                <a:solidFill>
                  <a:srgbClr val="202122"/>
                </a:solidFill>
                <a:latin typeface="Arial" panose="020B0604020202020204" pitchFamily="34" charset="0"/>
              </a:rPr>
              <a:t>Soit une valeur notionnelle de 50,7 billion USD (ISDA, 2023)</a:t>
            </a:r>
          </a:p>
          <a:p>
            <a:pPr marL="0" indent="0" algn="l">
              <a:buNone/>
            </a:pPr>
            <a:endParaRPr lang="fr-FR" sz="1900" dirty="0">
              <a:solidFill>
                <a:srgbClr val="202122"/>
              </a:solidFill>
              <a:latin typeface="Arial" panose="020B0604020202020204" pitchFamily="34" charset="0"/>
            </a:endParaRPr>
          </a:p>
          <a:p>
            <a:r>
              <a:rPr lang="fr-FR" sz="1900" dirty="0">
                <a:solidFill>
                  <a:srgbClr val="202122"/>
                </a:solidFill>
                <a:latin typeface="Arial" panose="020B0604020202020204" pitchFamily="34" charset="0"/>
              </a:rPr>
              <a:t>Atténuer le risque de contrepartie associé aux produits dérivés de gré à gré est devenu une priorité pour des régulateurs à la suite de la crise financière 2007/8 (ISDA, 2018)</a:t>
            </a:r>
          </a:p>
          <a:p>
            <a:pPr marL="0" indent="0">
              <a:buNone/>
            </a:pPr>
            <a:endParaRPr lang="fr-FR" sz="1900" dirty="0">
              <a:solidFill>
                <a:srgbClr val="202122"/>
              </a:solidFill>
              <a:latin typeface="Arial" panose="020B0604020202020204" pitchFamily="34" charset="0"/>
            </a:endParaRPr>
          </a:p>
          <a:p>
            <a:endParaRPr lang="en-GB" sz="2500" dirty="0">
              <a:solidFill>
                <a:srgbClr val="202122"/>
              </a:solidFill>
              <a:latin typeface="Arial" panose="020B0604020202020204" pitchFamily="34" charset="0"/>
            </a:endParaRPr>
          </a:p>
          <a:p>
            <a:endParaRPr lang="en-GB" sz="1100" dirty="0"/>
          </a:p>
          <a:p>
            <a:endParaRPr lang="en-GB" sz="1400" dirty="0"/>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32312B-F662-E397-1168-73B2E24584E0}"/>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166724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3008885"/>
            <a:ext cx="11072819" cy="840230"/>
          </a:xfrm>
        </p:spPr>
        <p:txBody>
          <a:bodyPr/>
          <a:lstStyle/>
          <a:p>
            <a:r>
              <a:rPr lang="fr-FR" dirty="0">
                <a:solidFill>
                  <a:srgbClr val="FACD48"/>
                </a:solidFill>
              </a:rPr>
              <a:t>SECTION A </a:t>
            </a:r>
          </a:p>
        </p:txBody>
      </p:sp>
    </p:spTree>
    <p:extLst>
      <p:ext uri="{BB962C8B-B14F-4D97-AF65-F5344CB8AC3E}">
        <p14:creationId xmlns:p14="http://schemas.microsoft.com/office/powerpoint/2010/main" val="102549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2634937"/>
            <a:ext cx="11072819" cy="1588127"/>
          </a:xfrm>
        </p:spPr>
        <p:txBody>
          <a:bodyPr/>
          <a:lstStyle/>
          <a:p>
            <a:r>
              <a:rPr lang="fr-FR" dirty="0">
                <a:solidFill>
                  <a:srgbClr val="FACD48"/>
                </a:solidFill>
              </a:rPr>
              <a:t>2. Les swaps de taux d’intérêt : </a:t>
            </a:r>
            <a:br>
              <a:rPr lang="fr-FR" dirty="0">
                <a:solidFill>
                  <a:srgbClr val="FACD48"/>
                </a:solidFill>
              </a:rPr>
            </a:br>
            <a:r>
              <a:rPr lang="fr-FR" dirty="0">
                <a:solidFill>
                  <a:srgbClr val="FACD48"/>
                </a:solidFill>
              </a:rPr>
              <a:t>vanilles et exotiques </a:t>
            </a:r>
          </a:p>
        </p:txBody>
      </p:sp>
    </p:spTree>
    <p:extLst>
      <p:ext uri="{BB962C8B-B14F-4D97-AF65-F5344CB8AC3E}">
        <p14:creationId xmlns:p14="http://schemas.microsoft.com/office/powerpoint/2010/main" val="27653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61F6-007E-C9F9-8279-0F1D1A7D2499}"/>
              </a:ext>
            </a:extLst>
          </p:cNvPr>
          <p:cNvSpPr>
            <a:spLocks noGrp="1"/>
          </p:cNvSpPr>
          <p:nvPr>
            <p:ph type="title"/>
          </p:nvPr>
        </p:nvSpPr>
        <p:spPr/>
        <p:txBody>
          <a:bodyPr>
            <a:normAutofit/>
          </a:bodyPr>
          <a:lstStyle/>
          <a:p>
            <a:r>
              <a:rPr lang="fr-FR" dirty="0">
                <a:solidFill>
                  <a:srgbClr val="202122"/>
                </a:solidFill>
                <a:latin typeface="Arial" panose="020B0604020202020204" pitchFamily="34" charset="0"/>
              </a:rPr>
              <a:t>L</a:t>
            </a:r>
            <a:r>
              <a:rPr lang="fr-FR" sz="4000" dirty="0">
                <a:solidFill>
                  <a:srgbClr val="202122"/>
                </a:solidFill>
                <a:latin typeface="Arial" panose="020B0604020202020204" pitchFamily="34" charset="0"/>
              </a:rPr>
              <a:t>es swaps de taux d’intérêt (IRS)</a:t>
            </a:r>
            <a:endParaRPr lang="fr-FR" dirty="0"/>
          </a:p>
        </p:txBody>
      </p:sp>
      <p:sp>
        <p:nvSpPr>
          <p:cNvPr id="3" name="Content Placeholder 2">
            <a:extLst>
              <a:ext uri="{FF2B5EF4-FFF2-40B4-BE49-F238E27FC236}">
                <a16:creationId xmlns:a16="http://schemas.microsoft.com/office/drawing/2014/main" id="{38A00D35-03F9-7BF4-BD08-79C32E36B9C3}"/>
              </a:ext>
            </a:extLst>
          </p:cNvPr>
          <p:cNvSpPr>
            <a:spLocks noGrp="1"/>
          </p:cNvSpPr>
          <p:nvPr>
            <p:ph idx="1"/>
          </p:nvPr>
        </p:nvSpPr>
        <p:spPr>
          <a:xfrm>
            <a:off x="625602" y="2363724"/>
            <a:ext cx="10940796" cy="3694176"/>
          </a:xfrm>
        </p:spPr>
        <p:txBody>
          <a:bodyPr>
            <a:normAutofit/>
          </a:bodyPr>
          <a:lstStyle/>
          <a:p>
            <a:r>
              <a:rPr lang="fr-FR" sz="2100" dirty="0">
                <a:solidFill>
                  <a:srgbClr val="202122"/>
                </a:solidFill>
                <a:latin typeface="Arial" panose="020B0604020202020204" pitchFamily="34" charset="0"/>
              </a:rPr>
              <a:t>Accord entre deux parties visant à échanger un flux de paiements d'intérêts contre un autre, sur une période déterminée.</a:t>
            </a:r>
          </a:p>
          <a:p>
            <a:endParaRPr lang="fr-FR" sz="2100" dirty="0">
              <a:solidFill>
                <a:srgbClr val="202122"/>
              </a:solidFill>
              <a:latin typeface="Arial" panose="020B0604020202020204" pitchFamily="34" charset="0"/>
            </a:endParaRPr>
          </a:p>
          <a:p>
            <a:r>
              <a:rPr lang="fr-FR" sz="2100" dirty="0">
                <a:solidFill>
                  <a:srgbClr val="202122"/>
                </a:solidFill>
                <a:latin typeface="Arial" panose="020B0604020202020204" pitchFamily="34" charset="0"/>
              </a:rPr>
              <a:t>Négociés de gré à gré (PIMCO, 2016)</a:t>
            </a:r>
          </a:p>
          <a:p>
            <a:pPr marL="0" indent="0">
              <a:buNone/>
            </a:pPr>
            <a:endParaRPr lang="fr-FR" sz="2100" dirty="0">
              <a:solidFill>
                <a:srgbClr val="202122"/>
              </a:solidFill>
              <a:latin typeface="Arial" panose="020B0604020202020204" pitchFamily="34" charset="0"/>
            </a:endParaRPr>
          </a:p>
          <a:p>
            <a:r>
              <a:rPr lang="fr-FR" sz="2100" dirty="0">
                <a:solidFill>
                  <a:srgbClr val="202122"/>
                </a:solidFill>
                <a:latin typeface="Arial" panose="020B0604020202020204" pitchFamily="34" charset="0"/>
              </a:rPr>
              <a:t>Largement utilisés pour gérer les risques de taux d'intérêt ou pour prendre des positions tactiques sur les marchés des taux d'intérêt</a:t>
            </a:r>
          </a:p>
          <a:p>
            <a:endParaRPr lang="en-US" dirty="0"/>
          </a:p>
          <a:p>
            <a:endParaRPr lang="fr-FR" dirty="0"/>
          </a:p>
        </p:txBody>
      </p:sp>
      <p:sp>
        <p:nvSpPr>
          <p:cNvPr id="4" name="Slide Number Placeholder 3">
            <a:extLst>
              <a:ext uri="{FF2B5EF4-FFF2-40B4-BE49-F238E27FC236}">
                <a16:creationId xmlns:a16="http://schemas.microsoft.com/office/drawing/2014/main" id="{578FDAD2-3C31-DDCF-764E-F215B0A915B0}"/>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8137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1CD8-A33F-B6FA-C21E-F5D45EA81BA4}"/>
              </a:ext>
            </a:extLst>
          </p:cNvPr>
          <p:cNvSpPr>
            <a:spLocks noGrp="1"/>
          </p:cNvSpPr>
          <p:nvPr>
            <p:ph type="title"/>
          </p:nvPr>
        </p:nvSpPr>
        <p:spPr/>
        <p:txBody>
          <a:bodyPr/>
          <a:lstStyle/>
          <a:p>
            <a:r>
              <a:rPr lang="fr-FR" dirty="0">
                <a:solidFill>
                  <a:srgbClr val="202122"/>
                </a:solidFill>
                <a:latin typeface="Arial" panose="020B0604020202020204" pitchFamily="34" charset="0"/>
              </a:rPr>
              <a:t>Les swaps vanilles</a:t>
            </a:r>
            <a:endParaRPr lang="fr-FR" dirty="0"/>
          </a:p>
        </p:txBody>
      </p:sp>
      <p:sp>
        <p:nvSpPr>
          <p:cNvPr id="3" name="Content Placeholder 2">
            <a:extLst>
              <a:ext uri="{FF2B5EF4-FFF2-40B4-BE49-F238E27FC236}">
                <a16:creationId xmlns:a16="http://schemas.microsoft.com/office/drawing/2014/main" id="{4C0ABF94-D12E-F4E2-F797-161E49ECD974}"/>
              </a:ext>
            </a:extLst>
          </p:cNvPr>
          <p:cNvSpPr>
            <a:spLocks noGrp="1"/>
          </p:cNvSpPr>
          <p:nvPr>
            <p:ph idx="1"/>
          </p:nvPr>
        </p:nvSpPr>
        <p:spPr>
          <a:xfrm>
            <a:off x="653852" y="2351448"/>
            <a:ext cx="10965124" cy="3694176"/>
          </a:xfrm>
        </p:spPr>
        <p:txBody>
          <a:bodyPr>
            <a:normAutofit/>
          </a:bodyPr>
          <a:lstStyle/>
          <a:p>
            <a:r>
              <a:rPr lang="fr-FR" sz="1600" b="1" dirty="0">
                <a:latin typeface="+mj-lt"/>
                <a:ea typeface="+mj-ea"/>
                <a:cs typeface="+mj-cs"/>
              </a:rPr>
              <a:t>Définition </a:t>
            </a:r>
            <a:r>
              <a:rPr lang="fr-FR" sz="1600" dirty="0">
                <a:latin typeface="+mj-lt"/>
                <a:ea typeface="+mj-ea"/>
                <a:cs typeface="+mj-cs"/>
              </a:rPr>
              <a:t>: Tout échange qui est soit déjà compensable, soit suffisamment standardisé pour être considéré comme un candidat potentiel à être prise en charge par une chambre de compensation (CCP) à court ou moyen terme (ISDA, 2004)</a:t>
            </a:r>
          </a:p>
          <a:p>
            <a:r>
              <a:rPr lang="fr-FR" sz="1600" dirty="0">
                <a:latin typeface="+mj-lt"/>
                <a:ea typeface="+mj-ea"/>
                <a:cs typeface="+mj-cs"/>
              </a:rPr>
              <a:t>Les conditions du contrat sont : le notionnel, les dates de début et de fin, le taux fixe (taux de swap), le taux variable (SOFR, LIBOR), la convention pour calculer le nombre de jours (a/360) (</a:t>
            </a:r>
            <a:r>
              <a:rPr lang="fr-FR" sz="1600" dirty="0" err="1">
                <a:latin typeface="+mj-lt"/>
                <a:ea typeface="+mj-ea"/>
                <a:cs typeface="+mj-cs"/>
              </a:rPr>
              <a:t>Darbyshire</a:t>
            </a:r>
            <a:r>
              <a:rPr lang="fr-FR" sz="1600" dirty="0">
                <a:latin typeface="+mj-lt"/>
                <a:ea typeface="+mj-ea"/>
                <a:cs typeface="+mj-cs"/>
              </a:rPr>
              <a:t>, 2016)</a:t>
            </a:r>
          </a:p>
          <a:p>
            <a:r>
              <a:rPr lang="fr-FR" sz="1600" dirty="0">
                <a:latin typeface="+mj-lt"/>
                <a:ea typeface="+mj-ea"/>
                <a:cs typeface="+mj-cs"/>
              </a:rPr>
              <a:t>Les swaps standardisés passent par une (CCP), qui centralise la vente et assume le risque de crédit de la contrepartie des transactions bilatérales (</a:t>
            </a:r>
            <a:r>
              <a:rPr lang="fr-FR" sz="1600" dirty="0" err="1">
                <a:latin typeface="+mj-lt"/>
                <a:ea typeface="+mj-ea"/>
                <a:cs typeface="+mj-cs"/>
              </a:rPr>
              <a:t>Helle</a:t>
            </a:r>
            <a:r>
              <a:rPr lang="fr-FR" sz="1600" dirty="0">
                <a:latin typeface="+mj-lt"/>
                <a:ea typeface="+mj-ea"/>
                <a:cs typeface="+mj-cs"/>
              </a:rPr>
              <a:t> &amp; </a:t>
            </a:r>
            <a:r>
              <a:rPr lang="fr-FR" sz="1600" dirty="0" err="1">
                <a:latin typeface="+mj-lt"/>
                <a:ea typeface="+mj-ea"/>
                <a:cs typeface="+mj-cs"/>
              </a:rPr>
              <a:t>Vause</a:t>
            </a:r>
            <a:r>
              <a:rPr lang="fr-FR" sz="1600" dirty="0">
                <a:latin typeface="+mj-lt"/>
                <a:ea typeface="+mj-ea"/>
                <a:cs typeface="+mj-cs"/>
              </a:rPr>
              <a:t>, 2021)</a:t>
            </a:r>
          </a:p>
          <a:p>
            <a:endParaRPr lang="en-GB" sz="1200" dirty="0"/>
          </a:p>
          <a:p>
            <a:endParaRPr lang="en-GB" sz="1200" dirty="0"/>
          </a:p>
          <a:p>
            <a:pPr marL="0" indent="0">
              <a:buNone/>
            </a:pPr>
            <a:endParaRPr lang="fr-FR" dirty="0"/>
          </a:p>
        </p:txBody>
      </p:sp>
      <p:sp>
        <p:nvSpPr>
          <p:cNvPr id="4" name="Slide Number Placeholder 3">
            <a:extLst>
              <a:ext uri="{FF2B5EF4-FFF2-40B4-BE49-F238E27FC236}">
                <a16:creationId xmlns:a16="http://schemas.microsoft.com/office/drawing/2014/main" id="{DDA2AC0B-F8F4-2C09-5E0D-DB70BCDCC11E}"/>
              </a:ext>
            </a:extLst>
          </p:cNvPr>
          <p:cNvSpPr>
            <a:spLocks noGrp="1"/>
          </p:cNvSpPr>
          <p:nvPr>
            <p:ph type="sldNum" sz="quarter" idx="12"/>
          </p:nvPr>
        </p:nvSpPr>
        <p:spPr/>
        <p:txBody>
          <a:bodyPr/>
          <a:lstStyle/>
          <a:p>
            <a:fld id="{B2DC25EE-239B-4C5F-AAD1-255A7D5F1EE2}" type="slidenum">
              <a:rPr lang="en-US" smtClean="0"/>
              <a:t>8</a:t>
            </a:fld>
            <a:endParaRPr lang="en-US"/>
          </a:p>
        </p:txBody>
      </p:sp>
      <p:pic>
        <p:nvPicPr>
          <p:cNvPr id="5" name="Picture 2" descr="Interest rate swap - Wikipedia">
            <a:extLst>
              <a:ext uri="{FF2B5EF4-FFF2-40B4-BE49-F238E27FC236}">
                <a16:creationId xmlns:a16="http://schemas.microsoft.com/office/drawing/2014/main" id="{4EE72DCC-D99C-8C6F-77F4-DD0E870CA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486" y="4659809"/>
            <a:ext cx="5561989" cy="14884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B36EBF-99D8-FD16-4566-B54A9F86D2A0}"/>
              </a:ext>
            </a:extLst>
          </p:cNvPr>
          <p:cNvSpPr txBox="1"/>
          <p:nvPr/>
        </p:nvSpPr>
        <p:spPr>
          <a:xfrm>
            <a:off x="3603440" y="6215876"/>
            <a:ext cx="4937056" cy="461665"/>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Source: Pricing and Trading Interest Rate Derivatives: A Practical Guide to Swaps. J H M </a:t>
            </a:r>
            <a:r>
              <a:rPr lang="en-GB" sz="1200" b="0" i="0" dirty="0" err="1">
                <a:solidFill>
                  <a:srgbClr val="202122"/>
                </a:solidFill>
                <a:effectLst/>
                <a:latin typeface="Arial" panose="020B0604020202020204" pitchFamily="34" charset="0"/>
              </a:rPr>
              <a:t>Darbyshire</a:t>
            </a:r>
            <a:r>
              <a:rPr lang="en-GB" sz="1200" b="0" i="0" dirty="0">
                <a:solidFill>
                  <a:srgbClr val="202122"/>
                </a:solidFill>
                <a:effectLst/>
                <a:latin typeface="Arial" panose="020B0604020202020204" pitchFamily="34" charset="0"/>
              </a:rPr>
              <a:t> (2016)</a:t>
            </a:r>
            <a:endParaRPr lang="fr-FR" sz="1200" dirty="0"/>
          </a:p>
        </p:txBody>
      </p:sp>
      <p:sp>
        <p:nvSpPr>
          <p:cNvPr id="9" name="TextBox 8">
            <a:extLst>
              <a:ext uri="{FF2B5EF4-FFF2-40B4-BE49-F238E27FC236}">
                <a16:creationId xmlns:a16="http://schemas.microsoft.com/office/drawing/2014/main" id="{13FD7E1A-5B40-841C-0B34-B33B1A0168F0}"/>
              </a:ext>
            </a:extLst>
          </p:cNvPr>
          <p:cNvSpPr txBox="1"/>
          <p:nvPr/>
        </p:nvSpPr>
        <p:spPr>
          <a:xfrm>
            <a:off x="2598475" y="7592714"/>
            <a:ext cx="6096000" cy="2308324"/>
          </a:xfrm>
          <a:prstGeom prst="rect">
            <a:avLst/>
          </a:prstGeom>
          <a:noFill/>
        </p:spPr>
        <p:txBody>
          <a:bodyPr wrap="square">
            <a:spAutoFit/>
          </a:bodyPr>
          <a:lstStyle/>
          <a:p>
            <a:pPr>
              <a:buFont typeface="Arial" panose="020B0604020202020204" pitchFamily="34" charset="0"/>
              <a:buChar char="•"/>
            </a:pPr>
            <a:r>
              <a:rPr lang="en-GB" sz="1800" dirty="0">
                <a:effectLst/>
                <a:latin typeface="Calibri" panose="020F0502020204030204" pitchFamily="34" charset="0"/>
              </a:rPr>
              <a:t>Suppose Party A has taken a floating rate loan, and expects a fluctuation in Interest Rates. It wants to hedge its risk exposure from the fluctuations of these rates </a:t>
            </a:r>
          </a:p>
          <a:p>
            <a:pPr>
              <a:buFont typeface="Arial" panose="020B0604020202020204" pitchFamily="34" charset="0"/>
              <a:buChar char="•"/>
            </a:pPr>
            <a:r>
              <a:rPr lang="en-GB" sz="1800" dirty="0">
                <a:effectLst/>
                <a:latin typeface="Calibri" panose="020F0502020204030204" pitchFamily="34" charset="0"/>
              </a:rPr>
              <a:t>Explain the notional is not exchanged.. </a:t>
            </a:r>
          </a:p>
          <a:p>
            <a:pPr>
              <a:buFont typeface="Arial" panose="020B0604020202020204" pitchFamily="34" charset="0"/>
              <a:buChar char="•"/>
            </a:pPr>
            <a:r>
              <a:rPr lang="en-GB" sz="1800" dirty="0">
                <a:latin typeface="Calibri" panose="020F0502020204030204" pitchFamily="34" charset="0"/>
              </a:rPr>
              <a:t>Suppose Party B agrees </a:t>
            </a:r>
            <a:r>
              <a:rPr lang="en-GB" sz="1800" dirty="0">
                <a:effectLst/>
                <a:latin typeface="Calibri" panose="020F0502020204030204" pitchFamily="34" charset="0"/>
              </a:rPr>
              <a:t>to make these payments based on the floating interest rate to Party A and accepts payments on a fixed interest rate, on the same specified dates for the same specified time period </a:t>
            </a:r>
            <a:endParaRPr lang="en-GB" sz="1800" dirty="0">
              <a:effectLst/>
              <a:latin typeface="Arial" panose="020B0604020202020204" pitchFamily="34" charset="0"/>
            </a:endParaRPr>
          </a:p>
        </p:txBody>
      </p:sp>
    </p:spTree>
    <p:extLst>
      <p:ext uri="{BB962C8B-B14F-4D97-AF65-F5344CB8AC3E}">
        <p14:creationId xmlns:p14="http://schemas.microsoft.com/office/powerpoint/2010/main" val="20262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2B19-FD5D-7BF7-BC52-3B47699111E3}"/>
              </a:ext>
            </a:extLst>
          </p:cNvPr>
          <p:cNvSpPr>
            <a:spLocks noGrp="1"/>
          </p:cNvSpPr>
          <p:nvPr>
            <p:ph type="title"/>
          </p:nvPr>
        </p:nvSpPr>
        <p:spPr/>
        <p:txBody>
          <a:bodyPr/>
          <a:lstStyle/>
          <a:p>
            <a:r>
              <a:rPr lang="fr-FR" dirty="0">
                <a:latin typeface="Arial" panose="020B0604020202020204" pitchFamily="34" charset="0"/>
                <a:cs typeface="Arial" panose="020B0604020202020204" pitchFamily="34" charset="0"/>
              </a:rPr>
              <a:t>Les swaps exotiques</a:t>
            </a:r>
          </a:p>
        </p:txBody>
      </p:sp>
      <p:sp>
        <p:nvSpPr>
          <p:cNvPr id="3" name="Content Placeholder 2">
            <a:extLst>
              <a:ext uri="{FF2B5EF4-FFF2-40B4-BE49-F238E27FC236}">
                <a16:creationId xmlns:a16="http://schemas.microsoft.com/office/drawing/2014/main" id="{F57031EB-2386-7AB4-33AB-A0F464E2E6D5}"/>
              </a:ext>
            </a:extLst>
          </p:cNvPr>
          <p:cNvSpPr>
            <a:spLocks noGrp="1"/>
          </p:cNvSpPr>
          <p:nvPr>
            <p:ph idx="1"/>
          </p:nvPr>
        </p:nvSpPr>
        <p:spPr>
          <a:xfrm>
            <a:off x="866619" y="2141530"/>
            <a:ext cx="10168128" cy="4167829"/>
          </a:xfrm>
        </p:spPr>
        <p:txBody>
          <a:bodyPr>
            <a:normAutofit fontScale="85000" lnSpcReduction="10000"/>
          </a:bodyPr>
          <a:lstStyle/>
          <a:p>
            <a:r>
              <a:rPr lang="fr-FR" sz="1800" b="1" dirty="0">
                <a:latin typeface="Arial" panose="020B0604020202020204" pitchFamily="34" charset="0"/>
              </a:rPr>
              <a:t>Définition 1: </a:t>
            </a:r>
            <a:r>
              <a:rPr lang="fr-FR" sz="1800" dirty="0">
                <a:latin typeface="Arial" panose="020B0604020202020204" pitchFamily="34" charset="0"/>
              </a:rPr>
              <a:t>Un swap qui n’est pas compensable ou qui n’est pas un candidat potentiel pour être compensable à court ou à moyen terme (ISDA, 2004)</a:t>
            </a:r>
          </a:p>
          <a:p>
            <a:r>
              <a:rPr lang="fr-FR" sz="1800" b="1" dirty="0">
                <a:latin typeface="Arial" panose="020B0604020202020204" pitchFamily="34" charset="0"/>
              </a:rPr>
              <a:t>Définition 2 </a:t>
            </a:r>
            <a:r>
              <a:rPr lang="fr-FR" sz="1800" dirty="0">
                <a:latin typeface="Arial" panose="020B0604020202020204" pitchFamily="34" charset="0"/>
              </a:rPr>
              <a:t>:  Font référence à des contrats de swap de taux d’intérêt non traditionnels qui présentent des caractéristiques au-delà du swap de taux vanille</a:t>
            </a:r>
          </a:p>
          <a:p>
            <a:endParaRPr lang="fr-FR" sz="1800" dirty="0">
              <a:latin typeface="Arial" panose="020B0604020202020204" pitchFamily="34" charset="0"/>
            </a:endParaRPr>
          </a:p>
          <a:p>
            <a:pPr marL="0" indent="0">
              <a:buNone/>
            </a:pPr>
            <a:r>
              <a:rPr lang="fr-FR" sz="1800" dirty="0">
                <a:latin typeface="Arial" panose="020B0604020202020204" pitchFamily="34" charset="0"/>
              </a:rPr>
              <a:t>Exemples: </a:t>
            </a:r>
          </a:p>
          <a:p>
            <a:pPr marL="342900" indent="-342900">
              <a:buAutoNum type="arabicPeriod"/>
            </a:pPr>
            <a:r>
              <a:rPr lang="fr-FR" sz="1800" b="1" dirty="0" err="1">
                <a:latin typeface="Arial" panose="020B0604020202020204" pitchFamily="34" charset="0"/>
              </a:rPr>
              <a:t>Snowballs</a:t>
            </a:r>
            <a:r>
              <a:rPr lang="fr-FR" sz="1800" dirty="0">
                <a:latin typeface="Arial" panose="020B0604020202020204" pitchFamily="34" charset="0"/>
              </a:rPr>
              <a:t>  - une partie reçoit un taux variable et paie un coupon de type « </a:t>
            </a:r>
            <a:r>
              <a:rPr lang="fr-FR" sz="1800" dirty="0" err="1">
                <a:latin typeface="Arial" panose="020B0604020202020204" pitchFamily="34" charset="0"/>
              </a:rPr>
              <a:t>snowball</a:t>
            </a:r>
            <a:r>
              <a:rPr lang="fr-FR" sz="1800" dirty="0">
                <a:latin typeface="Arial" panose="020B0604020202020204" pitchFamily="34" charset="0"/>
              </a:rPr>
              <a:t> » basé sur sa taille précédente. Les coupons donc dépendent de leurs valeurs passées (Beveridge &amp; Joshi (2008)) et des swaps sont généralement remboursables (ISDA, 1985)</a:t>
            </a:r>
          </a:p>
          <a:p>
            <a:pPr marL="342900" indent="-342900">
              <a:buAutoNum type="arabicPeriod"/>
            </a:pPr>
            <a:r>
              <a:rPr lang="fr-FR" sz="1800" b="1" dirty="0" err="1">
                <a:latin typeface="Arial" panose="020B0604020202020204" pitchFamily="34" charset="0"/>
              </a:rPr>
              <a:t>Ratchet</a:t>
            </a:r>
            <a:r>
              <a:rPr lang="fr-FR" sz="1800" b="1" dirty="0">
                <a:latin typeface="Arial" panose="020B0604020202020204" pitchFamily="34" charset="0"/>
              </a:rPr>
              <a:t> swap </a:t>
            </a:r>
            <a:r>
              <a:rPr lang="fr-FR" sz="1800" dirty="0">
                <a:latin typeface="Arial" panose="020B0604020202020204" pitchFamily="34" charset="0"/>
              </a:rPr>
              <a:t>– le taux fixe peut être ajusté à la baisse par de petites augmentations à chaque période de réinitialisation si le taux variable baisse de plus qu’un montant convenu. (IFCI Risk Institute, 2004)</a:t>
            </a:r>
          </a:p>
          <a:p>
            <a:pPr marL="342900" indent="-342900">
              <a:buFont typeface="Arial" panose="020B0604020202020204" pitchFamily="34" charset="0"/>
              <a:buAutoNum type="arabicPeriod"/>
            </a:pPr>
            <a:r>
              <a:rPr lang="fr-FR" sz="1800" b="1" dirty="0">
                <a:effectLst/>
                <a:latin typeface="Arial" panose="020B0604020202020204" pitchFamily="34" charset="0"/>
              </a:rPr>
              <a:t>IRS </a:t>
            </a:r>
            <a:r>
              <a:rPr lang="fr-FR" sz="1800" b="1" dirty="0" err="1">
                <a:effectLst/>
                <a:latin typeface="Arial" panose="020B0604020202020204" pitchFamily="34" charset="0"/>
              </a:rPr>
              <a:t>with</a:t>
            </a:r>
            <a:r>
              <a:rPr lang="fr-FR" sz="1800" b="1" dirty="0">
                <a:effectLst/>
                <a:latin typeface="Arial" panose="020B0604020202020204" pitchFamily="34" charset="0"/>
              </a:rPr>
              <a:t> Knock Out </a:t>
            </a:r>
            <a:r>
              <a:rPr lang="fr-FR" sz="1800" dirty="0">
                <a:effectLst/>
                <a:latin typeface="Arial" panose="020B0604020202020204" pitchFamily="34" charset="0"/>
              </a:rPr>
              <a:t>–  par exempl</a:t>
            </a:r>
            <a:r>
              <a:rPr lang="fr-FR" sz="1800" dirty="0">
                <a:latin typeface="Arial" panose="020B0604020202020204" pitchFamily="34" charset="0"/>
              </a:rPr>
              <a:t>e, si le taux de swap SOFR USD 2 ans est inférieur ou égal à la barrière de « </a:t>
            </a:r>
            <a:r>
              <a:rPr lang="fr-FR" sz="1800" dirty="0" err="1">
                <a:latin typeface="Arial" panose="020B0604020202020204" pitchFamily="34" charset="0"/>
              </a:rPr>
              <a:t>knock</a:t>
            </a:r>
            <a:r>
              <a:rPr lang="fr-FR" sz="1800" dirty="0">
                <a:latin typeface="Arial" panose="020B0604020202020204" pitchFamily="34" charset="0"/>
              </a:rPr>
              <a:t> out » à la date d’observation, la transaction se terminera prématurément et aucun paiement supplémentaire ne sera dû. </a:t>
            </a:r>
            <a:r>
              <a:rPr lang="fr-FR" sz="1800" dirty="0">
                <a:effectLst/>
                <a:latin typeface="Arial" panose="020B0604020202020204" pitchFamily="34" charset="0"/>
              </a:rPr>
              <a:t>(JP. Morga</a:t>
            </a:r>
            <a:r>
              <a:rPr lang="fr-FR" sz="1800" dirty="0">
                <a:latin typeface="Arial" panose="020B0604020202020204" pitchFamily="34" charset="0"/>
              </a:rPr>
              <a:t>n, 2023)</a:t>
            </a:r>
          </a:p>
          <a:p>
            <a:pPr marL="342900" indent="-342900">
              <a:buAutoNum type="arabicPeriod"/>
            </a:pPr>
            <a:endParaRPr lang="en-GB" sz="1800" dirty="0">
              <a:latin typeface="Arial" panose="020B0604020202020204" pitchFamily="34" charset="0"/>
            </a:endParaRPr>
          </a:p>
          <a:p>
            <a:pPr marL="0" indent="0">
              <a:buNone/>
            </a:pPr>
            <a:endParaRPr lang="en-GB" sz="1800" dirty="0">
              <a:latin typeface="Arial" panose="020B0604020202020204" pitchFamily="34" charset="0"/>
            </a:endParaRPr>
          </a:p>
          <a:p>
            <a:endParaRPr lang="fr-FR" sz="18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DC3CA533-4983-461C-ABDA-FB60435E19BD}"/>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6" name="TextBox 5">
            <a:extLst>
              <a:ext uri="{FF2B5EF4-FFF2-40B4-BE49-F238E27FC236}">
                <a16:creationId xmlns:a16="http://schemas.microsoft.com/office/drawing/2014/main" id="{354E7A33-57EA-881A-83E3-15A6E8A9210D}"/>
              </a:ext>
            </a:extLst>
          </p:cNvPr>
          <p:cNvSpPr txBox="1"/>
          <p:nvPr/>
        </p:nvSpPr>
        <p:spPr>
          <a:xfrm>
            <a:off x="1992006" y="8190291"/>
            <a:ext cx="6089904" cy="1754326"/>
          </a:xfrm>
          <a:prstGeom prst="rect">
            <a:avLst/>
          </a:prstGeom>
          <a:noFill/>
        </p:spPr>
        <p:txBody>
          <a:bodyPr wrap="square">
            <a:spAutoFit/>
          </a:bodyPr>
          <a:lstStyle/>
          <a:p>
            <a:r>
              <a:rPr lang="en-GB" sz="1800" dirty="0">
                <a:latin typeface="Arial" panose="020B0604020202020204" pitchFamily="34" charset="0"/>
              </a:rPr>
              <a:t>consist of a funding leg and a coupon payment stream, whereby the coupon payment made on a given date is calculated as the sum of a fraction of the coupon payment made in the previous period plus an amount determined by the rate process in the respective coupon payment period. In this sense, </a:t>
            </a:r>
            <a:endParaRPr lang="fr-FR" dirty="0"/>
          </a:p>
        </p:txBody>
      </p:sp>
    </p:spTree>
    <p:extLst>
      <p:ext uri="{BB962C8B-B14F-4D97-AF65-F5344CB8AC3E}">
        <p14:creationId xmlns:p14="http://schemas.microsoft.com/office/powerpoint/2010/main" val="2630540403"/>
      </p:ext>
    </p:extLst>
  </p:cSld>
  <p:clrMapOvr>
    <a:masterClrMapping/>
  </p:clrMapOvr>
</p:sld>
</file>

<file path=ppt/theme/theme1.xml><?xml version="1.0" encoding="utf-8"?>
<a:theme xmlns:a="http://schemas.openxmlformats.org/drawingml/2006/main" name="AccentBoxVTI">
  <a:themeElements>
    <a:clrScheme name="Custom 5">
      <a:dk1>
        <a:srgbClr val="000000"/>
      </a:dk1>
      <a:lt1>
        <a:srgbClr val="FFFFFF"/>
      </a:lt1>
      <a:dk2>
        <a:srgbClr val="775F55"/>
      </a:dk2>
      <a:lt2>
        <a:srgbClr val="EBDDC3"/>
      </a:lt2>
      <a:accent1>
        <a:srgbClr val="222222"/>
      </a:accent1>
      <a:accent2>
        <a:srgbClr val="DD8047"/>
      </a:accent2>
      <a:accent3>
        <a:srgbClr val="A5AB81"/>
      </a:accent3>
      <a:accent4>
        <a:srgbClr val="D8B25C"/>
      </a:accent4>
      <a:accent5>
        <a:srgbClr val="7BA79D"/>
      </a:accent5>
      <a:accent6>
        <a:srgbClr val="968C8C"/>
      </a:accent6>
      <a:hlink>
        <a:srgbClr val="F9CA47"/>
      </a:hlink>
      <a:folHlink>
        <a:srgbClr val="704404"/>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7525</TotalTime>
  <Words>3825</Words>
  <Application>Microsoft Macintosh PowerPoint</Application>
  <PresentationFormat>Widescreen</PresentationFormat>
  <Paragraphs>308</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ArialMT</vt:lpstr>
      <vt:lpstr>ArialNarrow</vt:lpstr>
      <vt:lpstr>ArialNarrow,Bold</vt:lpstr>
      <vt:lpstr>Calibri</vt:lpstr>
      <vt:lpstr>Dcr10</vt:lpstr>
      <vt:lpstr>Google Sans</vt:lpstr>
      <vt:lpstr>Neue Haas Grotesk Text Pro</vt:lpstr>
      <vt:lpstr>Poppins Light</vt:lpstr>
      <vt:lpstr>Roboto</vt:lpstr>
      <vt:lpstr>Söhne</vt:lpstr>
      <vt:lpstr>SymbolMT</vt:lpstr>
      <vt:lpstr>Verdana</vt:lpstr>
      <vt:lpstr>AccentBoxVTI</vt:lpstr>
      <vt:lpstr>Collatéral sur les swaps de taux d’intérêt vanilles et exotiques   </vt:lpstr>
      <vt:lpstr>Sommaire</vt:lpstr>
      <vt:lpstr>1. Introduction</vt:lpstr>
      <vt:lpstr>Introduction </vt:lpstr>
      <vt:lpstr>SECTION A </vt:lpstr>
      <vt:lpstr>2. Les swaps de taux d’intérêt :  vanilles et exotiques </vt:lpstr>
      <vt:lpstr>Les swaps de taux d’intérêt (IRS)</vt:lpstr>
      <vt:lpstr>Les swaps vanilles</vt:lpstr>
      <vt:lpstr>Les swaps exotiques</vt:lpstr>
      <vt:lpstr>3. Marge de variation (VM) et  Marge initiale (IM)</vt:lpstr>
      <vt:lpstr>Marge de variation (VM) et Marge initiale (IM)</vt:lpstr>
      <vt:lpstr>VM vs. IM   </vt:lpstr>
      <vt:lpstr>4. Règlementation pour les swaps de taux d’intérêt</vt:lpstr>
      <vt:lpstr>PowerPoint Presentation</vt:lpstr>
      <vt:lpstr>Règlementation pour des garanties des swaps</vt:lpstr>
      <vt:lpstr>SECTION B </vt:lpstr>
      <vt:lpstr>5.1 Calcul de la marge de variation (VM) :  les swaps vanilles </vt:lpstr>
      <vt:lpstr>Le mark-to-market (MTM) pour les swaps vanilles </vt:lpstr>
      <vt:lpstr>Étapes pour le calcul du MtM </vt:lpstr>
      <vt:lpstr>PowerPoint Presentation</vt:lpstr>
      <vt:lpstr>Script sur Python pour estimer le MtM</vt:lpstr>
      <vt:lpstr>5.2 Calcul de la marge de variation (VM) :  les swaps exotiques </vt:lpstr>
      <vt:lpstr>Conditions d’un swap exotique: USD Interest Rate Swap with Knock Out – JPMorgan 2023  </vt:lpstr>
      <vt:lpstr>Analyse du MtM </vt:lpstr>
      <vt:lpstr>6.1 Calcul de l'IM pour les swaps vanilles (swaps compensables)</vt:lpstr>
      <vt:lpstr>Modèles de la marge initiale des CCP </vt:lpstr>
      <vt:lpstr>Heller and Vause (2012) Calcul de l’IM pour des swaps vanilles (compensables) </vt:lpstr>
      <vt:lpstr>Heller and Vause (2012) Calcul de l’IM pour des swaps vanilles (compensables) </vt:lpstr>
      <vt:lpstr>6.2 Calcul de l’IM pour les swaps exotiques (non compensables)</vt:lpstr>
      <vt:lpstr>Standardised Initial Margin Model (SIMM)</vt:lpstr>
      <vt:lpstr>Exemple du « Simm Product » sur Python</vt:lpstr>
      <vt:lpstr>7. Conclusion</vt:lpstr>
      <vt:lpstr>Conclusion</vt:lpstr>
      <vt:lpstr>8.1 Annexe</vt:lpstr>
      <vt:lpstr>8.2 Annexe</vt:lpstr>
      <vt:lpstr>Références</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du rapport de stage   </dc:title>
  <dc:creator>Toby Barnes</dc:creator>
  <cp:lastModifiedBy>Toby Barnes</cp:lastModifiedBy>
  <cp:revision>510</cp:revision>
  <dcterms:created xsi:type="dcterms:W3CDTF">2023-09-18T10:08:59Z</dcterms:created>
  <dcterms:modified xsi:type="dcterms:W3CDTF">2024-01-03T20:46:00Z</dcterms:modified>
</cp:coreProperties>
</file>