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34" r:id="rId5"/>
    <p:sldId id="344" r:id="rId6"/>
    <p:sldId id="316" r:id="rId7"/>
    <p:sldId id="336" r:id="rId8"/>
    <p:sldId id="335" r:id="rId9"/>
    <p:sldId id="337" r:id="rId10"/>
    <p:sldId id="339" r:id="rId11"/>
    <p:sldId id="340" r:id="rId12"/>
    <p:sldId id="338" r:id="rId13"/>
    <p:sldId id="342" r:id="rId14"/>
    <p:sldId id="341" r:id="rId15"/>
    <p:sldId id="343" r:id="rId16"/>
    <p:sldId id="346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FDDF-C79E-2D6C-45D1-51CF63D86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016D9-BED3-BCC8-4D42-AD95B4FA8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8FB9-74CF-E065-9553-3867CBE3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F52CE-1BFA-9EF1-72E7-192277B3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cap="none" dirty="0"/>
              <a:t>Similarity In Ejecta Velocity Of Type Ia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70C-9555-F5AF-2D4E-CA03EC8D7C22}"/>
              </a:ext>
            </a:extLst>
          </p:cNvPr>
          <p:cNvSpPr txBox="1"/>
          <p:nvPr/>
        </p:nvSpPr>
        <p:spPr>
          <a:xfrm>
            <a:off x="1280159" y="41392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Toby Heller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A070-78DA-95DA-0FA1-31CE41DBB74D}"/>
              </a:ext>
            </a:extLst>
          </p:cNvPr>
          <p:cNvSpPr txBox="1"/>
          <p:nvPr/>
        </p:nvSpPr>
        <p:spPr>
          <a:xfrm>
            <a:off x="3567102" y="32793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Calculating Velocity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A573F-C5B7-052F-322A-91CA7995BD91}"/>
              </a:ext>
            </a:extLst>
          </p:cNvPr>
          <p:cNvSpPr txBox="1"/>
          <p:nvPr/>
        </p:nvSpPr>
        <p:spPr>
          <a:xfrm>
            <a:off x="1581149" y="1381125"/>
            <a:ext cx="8607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Took simple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given redshift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relative minima of the smoothed spectrum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Due to the process of a supernova, the first minima below the Si II emission line should be the equivalent Si II absorption line</a:t>
            </a:r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B3B2DC40-94B0-B8AF-5969-17AABF3C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6" t="7528" r="8151" b="5598"/>
          <a:stretch>
            <a:fillRect/>
          </a:stretch>
        </p:blipFill>
        <p:spPr>
          <a:xfrm>
            <a:off x="7674428" y="3429000"/>
            <a:ext cx="3894364" cy="2942829"/>
          </a:xfrm>
          <a:prstGeom prst="roundRect">
            <a:avLst>
              <a:gd name="adj" fmla="val 1131"/>
            </a:avLst>
          </a:prstGeom>
        </p:spPr>
      </p:pic>
    </p:spTree>
    <p:extLst>
      <p:ext uri="{BB962C8B-B14F-4D97-AF65-F5344CB8AC3E}">
        <p14:creationId xmlns:p14="http://schemas.microsoft.com/office/powerpoint/2010/main" val="18176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2717A8-BD3E-A8E5-A4BD-A6DBEB9E1590}"/>
              </a:ext>
            </a:extLst>
          </p:cNvPr>
          <p:cNvSpPr txBox="1"/>
          <p:nvPr/>
        </p:nvSpPr>
        <p:spPr>
          <a:xfrm>
            <a:off x="1280160" y="640080"/>
            <a:ext cx="10087699" cy="12801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 dirty="0">
                <a:latin typeface="+mj-lt"/>
                <a:ea typeface="+mj-ea"/>
                <a:cs typeface="+mj-cs"/>
              </a:rPr>
              <a:t>KDE/Histogram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33012-031A-BBBF-B853-F481CAE1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8" r="4688"/>
          <a:stretch/>
        </p:blipFill>
        <p:spPr>
          <a:xfrm>
            <a:off x="799510" y="1874518"/>
            <a:ext cx="11380472" cy="4709161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53997-B96C-8AAA-4041-FF7393DE28B5}"/>
              </a:ext>
            </a:extLst>
          </p:cNvPr>
          <p:cNvSpPr txBox="1"/>
          <p:nvPr/>
        </p:nvSpPr>
        <p:spPr>
          <a:xfrm>
            <a:off x="5105986" y="327933"/>
            <a:ext cx="1980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85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FE41D-BDDC-9ADB-32ED-6582B4CC68CF}"/>
              </a:ext>
            </a:extLst>
          </p:cNvPr>
          <p:cNvSpPr txBox="1"/>
          <p:nvPr/>
        </p:nvSpPr>
        <p:spPr>
          <a:xfrm>
            <a:off x="4421510" y="327933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Curve 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5666-B46E-D8F0-51BE-5BEB662A721B}"/>
              </a:ext>
            </a:extLst>
          </p:cNvPr>
          <p:cNvSpPr txBox="1"/>
          <p:nvPr/>
        </p:nvSpPr>
        <p:spPr>
          <a:xfrm>
            <a:off x="914400" y="1322614"/>
            <a:ext cx="59272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half-gaussian curve to KDE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some Si II lines have been incorrectly identified, use K-Means Clustering to identify potentially incorrect classifications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to find variance and center of the velocity distribution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0D66D-CA83-8F9C-5626-18294E5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79" t="1257" r="8237" b="2042"/>
          <a:stretch>
            <a:fillRect/>
          </a:stretch>
        </p:blipFill>
        <p:spPr>
          <a:xfrm>
            <a:off x="6841671" y="1322614"/>
            <a:ext cx="5159829" cy="4400550"/>
          </a:xfrm>
          <a:prstGeom prst="roundRect">
            <a:avLst>
              <a:gd name="adj" fmla="val 1671"/>
            </a:avLst>
          </a:prstGeom>
        </p:spPr>
      </p:pic>
    </p:spTree>
    <p:extLst>
      <p:ext uri="{BB962C8B-B14F-4D97-AF65-F5344CB8AC3E}">
        <p14:creationId xmlns:p14="http://schemas.microsoft.com/office/powerpoint/2010/main" val="262346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/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could be due to some events interacting with ISM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Could be due to measurement error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Result may warrant stronger line finding techniques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may mean that no strong conclusions may be drawn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blipFill>
                <a:blip r:embed="rId2"/>
                <a:stretch>
                  <a:fillRect t="-1595" r="-563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826623-3602-C5F2-58DA-5FAC5D38D91F}"/>
              </a:ext>
            </a:extLst>
          </p:cNvPr>
          <p:cNvSpPr txBox="1"/>
          <p:nvPr/>
        </p:nvSpPr>
        <p:spPr>
          <a:xfrm>
            <a:off x="4306893" y="327933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3755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B0A48D-42A1-878C-D1A9-A003A7F472DD}"/>
              </a:ext>
            </a:extLst>
          </p:cNvPr>
          <p:cNvSpPr txBox="1"/>
          <p:nvPr/>
        </p:nvSpPr>
        <p:spPr>
          <a:xfrm>
            <a:off x="2682257" y="327933"/>
            <a:ext cx="6827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Takeaways and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DD18A-1912-DDB8-D6C5-82A6DBA276C2}"/>
              </a:ext>
            </a:extLst>
          </p:cNvPr>
          <p:cNvSpPr txBox="1"/>
          <p:nvPr/>
        </p:nvSpPr>
        <p:spPr>
          <a:xfrm>
            <a:off x="2032906" y="1796143"/>
            <a:ext cx="842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Attempt to verify progenitor redshifts myself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absorption line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Try to get more parameters (e.g. peak magnitude)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Would have to cross reference with other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 less strict with filtering to be able to analyze other </a:t>
            </a:r>
            <a:r>
              <a:rPr lang="en-US" sz="2400" dirty="0" err="1">
                <a:solidFill>
                  <a:schemeClr val="bg1"/>
                </a:solidFill>
              </a:rPr>
              <a:t>SNIa</a:t>
            </a:r>
            <a:r>
              <a:rPr lang="en-US" sz="2400" dirty="0">
                <a:solidFill>
                  <a:schemeClr val="bg1"/>
                </a:solidFill>
              </a:rPr>
              <a:t> subtypes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547C1-CB30-35D6-29C9-A1FA70A26D36}"/>
              </a:ext>
            </a:extLst>
          </p:cNvPr>
          <p:cNvSpPr txBox="1"/>
          <p:nvPr/>
        </p:nvSpPr>
        <p:spPr>
          <a:xfrm>
            <a:off x="4664358" y="449037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92C05-FA0E-63E2-7749-A4F2A01C0578}"/>
              </a:ext>
            </a:extLst>
          </p:cNvPr>
          <p:cNvSpPr txBox="1"/>
          <p:nvPr/>
        </p:nvSpPr>
        <p:spPr>
          <a:xfrm>
            <a:off x="1738993" y="1534886"/>
            <a:ext cx="8988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much known definitively about Type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Supernovae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are pretty sure about the progenitor system, but we don’t exactly know what aspects of the progenitor system affect the supernova event, or if they do at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Learning about the ejecta velocities can help us understand what the progenitor system is interacting with and how a SNe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7976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Subset of supernovae caused by the accumulation of matter by a white dwarf in a binary system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When the white dwarf exceeds the Chandrasekhar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~1.44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US" dirty="0"/>
                  <a:t>), it triggers a fusion reaction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≈−19.3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  <a:blipFill>
                <a:blip r:embed="rId3"/>
                <a:stretch>
                  <a:fillRect l="-29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6A5EF3-F3FF-4CE0-1551-72B3EB4863B5}"/>
              </a:ext>
            </a:extLst>
          </p:cNvPr>
          <p:cNvSpPr txBox="1"/>
          <p:nvPr/>
        </p:nvSpPr>
        <p:spPr>
          <a:xfrm>
            <a:off x="2384887" y="375558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Type Ia Supernova?</a:t>
            </a:r>
          </a:p>
        </p:txBody>
      </p:sp>
      <p:pic>
        <p:nvPicPr>
          <p:cNvPr id="17" name="Picture 16" descr="Diagram of a red and white ball&#10;&#10;AI-generated content may be incorrect.">
            <a:extLst>
              <a:ext uri="{FF2B5EF4-FFF2-40B4-BE49-F238E27FC236}">
                <a16:creationId xmlns:a16="http://schemas.microsoft.com/office/drawing/2014/main" id="{646819F3-AB30-905C-6E59-D18E4B50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12939"/>
            <a:ext cx="3910654" cy="2240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84DDF-BCBC-9766-BDCB-F05B8D96F66E}"/>
              </a:ext>
            </a:extLst>
          </p:cNvPr>
          <p:cNvSpPr txBox="1"/>
          <p:nvPr/>
        </p:nvSpPr>
        <p:spPr>
          <a:xfrm>
            <a:off x="923925" y="5400675"/>
            <a:ext cx="12410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Linda Hall Library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92CFE-5A4F-6DDE-A848-D2C7DF1F5A86}"/>
              </a:ext>
            </a:extLst>
          </p:cNvPr>
          <p:cNvSpPr txBox="1"/>
          <p:nvPr/>
        </p:nvSpPr>
        <p:spPr>
          <a:xfrm>
            <a:off x="3581529" y="413658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5AE7E-2C6B-EFC8-5A7D-2546E153132E}"/>
              </a:ext>
            </a:extLst>
          </p:cNvPr>
          <p:cNvSpPr txBox="1"/>
          <p:nvPr/>
        </p:nvSpPr>
        <p:spPr>
          <a:xfrm>
            <a:off x="2333625" y="1876425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shape does the distribution of ejecta velocities take (e.g. gaussian, bimodal,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what extent are the velocities uniform?</a:t>
            </a:r>
          </a:p>
        </p:txBody>
      </p:sp>
    </p:spTree>
    <p:extLst>
      <p:ext uri="{BB962C8B-B14F-4D97-AF65-F5344CB8AC3E}">
        <p14:creationId xmlns:p14="http://schemas.microsoft.com/office/powerpoint/2010/main" val="37560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8A4-C929-4882-D9D1-F6B1CA0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Data: </a:t>
            </a:r>
            <a:r>
              <a:rPr lang="en-US" cap="none" dirty="0" err="1"/>
              <a:t>WISeREP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589-036F-719F-199B-BC64934723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49" y="1533525"/>
            <a:ext cx="5381625" cy="276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Weizmann Interactive Supernova Data Repository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/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Archive of supernovae data and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67,934</m:t>
                    </m:r>
                  </m:oMath>
                </a14:m>
                <a:r>
                  <a:rPr lang="en-US" dirty="0"/>
                  <a:t> total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26,932</m:t>
                    </m:r>
                  </m:oMath>
                </a14:m>
                <a:r>
                  <a:rPr lang="en-US" dirty="0"/>
                  <a:t> total objects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provided by users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heterogeneous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Selected 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91-bg-like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91-T-like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blipFill>
                <a:blip r:embed="rId2"/>
                <a:stretch>
                  <a:fillRect l="-680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3C61-BC21-EB8D-2B2B-1B5195EF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9132-DDB3-5AFA-7A86-E1C38FA68E69}"/>
              </a:ext>
            </a:extLst>
          </p:cNvPr>
          <p:cNvSpPr txBox="1"/>
          <p:nvPr/>
        </p:nvSpPr>
        <p:spPr>
          <a:xfrm>
            <a:off x="5477085" y="413658"/>
            <a:ext cx="123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E64C6-24B8-600F-5E6E-61B70329F154}"/>
              </a:ext>
            </a:extLst>
          </p:cNvPr>
          <p:cNvSpPr txBox="1"/>
          <p:nvPr/>
        </p:nvSpPr>
        <p:spPr>
          <a:xfrm>
            <a:off x="1981200" y="1590675"/>
            <a:ext cx="796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data using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out bad data (if necessary)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gaussian around KDE/histogram</a:t>
            </a:r>
          </a:p>
        </p:txBody>
      </p:sp>
    </p:spTree>
    <p:extLst>
      <p:ext uri="{BB962C8B-B14F-4D97-AF65-F5344CB8AC3E}">
        <p14:creationId xmlns:p14="http://schemas.microsoft.com/office/powerpoint/2010/main" val="30997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A42C-AB85-EFDA-37C7-823BAC5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089C5-923B-4C73-ED26-5FBDAE5AE1E4}"/>
              </a:ext>
            </a:extLst>
          </p:cNvPr>
          <p:cNvSpPr txBox="1"/>
          <p:nvPr/>
        </p:nvSpPr>
        <p:spPr>
          <a:xfrm>
            <a:off x="3750665" y="413658"/>
            <a:ext cx="4690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Metadata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/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Signal to Noise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blipFill>
                <a:blip r:embed="rId3"/>
                <a:stretch>
                  <a:fillRect l="-2720" t="-411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/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Mean Spectral Resolution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&lt;5Å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blipFill>
                <a:blip r:embed="rId4"/>
                <a:stretch>
                  <a:fillRect l="-1300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4E7184D-E00E-B3DC-7B11-EFDF0F35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25" t="6176" r="8857" b="3284"/>
          <a:stretch>
            <a:fillRect/>
          </a:stretch>
        </p:blipFill>
        <p:spPr>
          <a:xfrm>
            <a:off x="1025534" y="2514654"/>
            <a:ext cx="10140931" cy="4157427"/>
          </a:xfrm>
          <a:prstGeom prst="roundRect">
            <a:avLst>
              <a:gd name="adj" fmla="val 901"/>
            </a:avLst>
          </a:prstGeom>
        </p:spPr>
      </p:pic>
    </p:spTree>
    <p:extLst>
      <p:ext uri="{BB962C8B-B14F-4D97-AF65-F5344CB8AC3E}">
        <p14:creationId xmlns:p14="http://schemas.microsoft.com/office/powerpoint/2010/main" val="39648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9AC1-0830-1903-3025-079B19F9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4D03-3F03-72B7-8E78-9054D31244F7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87EA-D109-5001-91DC-798AB16E9A1E}"/>
              </a:ext>
            </a:extLst>
          </p:cNvPr>
          <p:cNvSpPr txBox="1"/>
          <p:nvPr/>
        </p:nvSpPr>
        <p:spPr>
          <a:xfrm>
            <a:off x="1981200" y="1590675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Redshift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I am looking at ejecta velocity, I need to change my data to be in the reference frame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5545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4B21-DE40-4337-C7CA-56D3F8F3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0EB58E-EBE2-3EEB-35C0-B7F2EB7F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9" t="5240" r="9084" b="1617"/>
          <a:stretch>
            <a:fillRect/>
          </a:stretch>
        </p:blipFill>
        <p:spPr>
          <a:xfrm>
            <a:off x="595993" y="2775858"/>
            <a:ext cx="9160328" cy="3918856"/>
          </a:xfrm>
          <a:prstGeom prst="roundRect">
            <a:avLst>
              <a:gd name="adj" fmla="val 1095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1E6E8-52ED-FCEF-6736-49A7F5DCB5D3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45742-14EE-EEC8-E092-E35E6E6A2B7F}"/>
              </a:ext>
            </a:extLst>
          </p:cNvPr>
          <p:cNvSpPr txBox="1"/>
          <p:nvPr/>
        </p:nvSpPr>
        <p:spPr>
          <a:xfrm>
            <a:off x="1378702" y="1030665"/>
            <a:ext cx="934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Smooth data using gaussian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gaussian is a low-pass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effect, removes much of the noise</a:t>
            </a:r>
          </a:p>
        </p:txBody>
      </p:sp>
      <p:pic>
        <p:nvPicPr>
          <p:cNvPr id="9" name="Picture 8" descr="A collage of a person in a hot air balloon">
            <a:extLst>
              <a:ext uri="{FF2B5EF4-FFF2-40B4-BE49-F238E27FC236}">
                <a16:creationId xmlns:a16="http://schemas.microsoft.com/office/drawing/2014/main" id="{E237C0A4-26B3-EC10-475C-D9DD10A7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093"/>
          <a:stretch>
            <a:fillRect/>
          </a:stretch>
        </p:blipFill>
        <p:spPr>
          <a:xfrm>
            <a:off x="9839325" y="3628163"/>
            <a:ext cx="2247900" cy="1477486"/>
          </a:xfrm>
          <a:prstGeom prst="rect">
            <a:avLst/>
          </a:prstGeom>
        </p:spPr>
      </p:pic>
      <p:pic>
        <p:nvPicPr>
          <p:cNvPr id="11" name="Picture 10" descr="A collage of a person in a hot air balloon&#10;&#10;AI-generated content may be incorrect.">
            <a:extLst>
              <a:ext uri="{FF2B5EF4-FFF2-40B4-BE49-F238E27FC236}">
                <a16:creationId xmlns:a16="http://schemas.microsoft.com/office/drawing/2014/main" id="{EEF24E58-884B-6988-A984-CB59ABBA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075"/>
          <a:stretch>
            <a:fillRect/>
          </a:stretch>
        </p:blipFill>
        <p:spPr>
          <a:xfrm>
            <a:off x="9838114" y="5105649"/>
            <a:ext cx="2246689" cy="147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ED447-5B14-945C-A012-B648D43ACB41}"/>
              </a:ext>
            </a:extLst>
          </p:cNvPr>
          <p:cNvSpPr txBox="1"/>
          <p:nvPr/>
        </p:nvSpPr>
        <p:spPr>
          <a:xfrm>
            <a:off x="9866689" y="3723413"/>
            <a:ext cx="16450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IkamusumeFan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71524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{0FB8398E-027B-4AC3-9B8E-34567FB48AAB}tf89338750_win32</Template>
  <TotalTime>1331</TotalTime>
  <Words>452</Words>
  <Application>Microsoft Office PowerPoint</Application>
  <PresentationFormat>Widescreen</PresentationFormat>
  <Paragraphs>72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Univers</vt:lpstr>
      <vt:lpstr>GradientVTI</vt:lpstr>
      <vt:lpstr>Similarity In Ejecta Velocity Of Type Ia Supernovae</vt:lpstr>
      <vt:lpstr>PowerPoint Presentation</vt:lpstr>
      <vt:lpstr>PowerPoint Presentation</vt:lpstr>
      <vt:lpstr>PowerPoint Presentation</vt:lpstr>
      <vt:lpstr>Data: WISeREP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</dc:creator>
  <cp:lastModifiedBy>TOBY</cp:lastModifiedBy>
  <cp:revision>8</cp:revision>
  <dcterms:created xsi:type="dcterms:W3CDTF">2025-06-04T19:34:40Z</dcterms:created>
  <dcterms:modified xsi:type="dcterms:W3CDTF">2025-06-05T21:04:15Z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