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91" r:id="rId11"/>
    <p:sldId id="265" r:id="rId12"/>
    <p:sldId id="289" r:id="rId13"/>
    <p:sldId id="267" r:id="rId14"/>
    <p:sldId id="266" r:id="rId15"/>
    <p:sldId id="269" r:id="rId16"/>
    <p:sldId id="302" r:id="rId17"/>
    <p:sldId id="276" r:id="rId18"/>
    <p:sldId id="271" r:id="rId19"/>
    <p:sldId id="274" r:id="rId20"/>
    <p:sldId id="273" r:id="rId21"/>
    <p:sldId id="275" r:id="rId22"/>
    <p:sldId id="301" r:id="rId23"/>
    <p:sldId id="270" r:id="rId24"/>
    <p:sldId id="272" r:id="rId25"/>
    <p:sldId id="284" r:id="rId26"/>
    <p:sldId id="303" r:id="rId27"/>
    <p:sldId id="286" r:id="rId28"/>
    <p:sldId id="283" r:id="rId29"/>
    <p:sldId id="304" r:id="rId30"/>
    <p:sldId id="280" r:id="rId31"/>
    <p:sldId id="282" r:id="rId32"/>
    <p:sldId id="305" r:id="rId33"/>
    <p:sldId id="285" r:id="rId34"/>
    <p:sldId id="288" r:id="rId35"/>
    <p:sldId id="292" r:id="rId36"/>
    <p:sldId id="306" r:id="rId37"/>
    <p:sldId id="299" r:id="rId38"/>
    <p:sldId id="298" r:id="rId39"/>
    <p:sldId id="293" r:id="rId40"/>
    <p:sldId id="294" r:id="rId41"/>
    <p:sldId id="295" r:id="rId42"/>
    <p:sldId id="297" r:id="rId43"/>
    <p:sldId id="307" r:id="rId44"/>
    <p:sldId id="287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1E098-7F76-E040-9498-94D26AD9F8BA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0C2CF-EB88-494E-8427-B567BCF7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5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2A791-70DC-5A48-8A86-A9BEF1E5AF31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B8ED3-430C-7542-962C-139B2E1D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1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B8ED3-430C-7542-962C-139B2E1D6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B8ED3-430C-7542-962C-139B2E1D67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8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45940" y="6126889"/>
            <a:ext cx="1698060" cy="7311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24925" y="6316329"/>
            <a:ext cx="884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208C-973C-9147-A115-852F67BB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Biological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r>
              <a:rPr lang="en-US" dirty="0" smtClean="0"/>
              <a:t> tutorial</a:t>
            </a:r>
          </a:p>
          <a:p>
            <a:r>
              <a:rPr lang="en-US" dirty="0" smtClean="0"/>
              <a:t>EMBL 02/2016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465" y="3280641"/>
            <a:ext cx="1229361" cy="1229361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477950">
            <a:off x="4890432" y="2082799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0163709">
            <a:off x="4911278" y="4570797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5542589" y="1843743"/>
            <a:ext cx="1059342" cy="1597432"/>
            <a:chOff x="7164281" y="1057085"/>
            <a:chExt cx="1059342" cy="1597432"/>
          </a:xfrm>
        </p:grpSpPr>
        <p:grpSp>
          <p:nvGrpSpPr>
            <p:cNvPr id="38" name="Group 37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00714" y="1428705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84086" y="2649117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72499" y="4542161"/>
            <a:ext cx="989640" cy="1512808"/>
            <a:chOff x="22109" y="3271300"/>
            <a:chExt cx="989640" cy="1512808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38880" y="1619777"/>
            <a:ext cx="1025810" cy="1275020"/>
            <a:chOff x="6756400" y="1892301"/>
            <a:chExt cx="1025810" cy="12750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6400" y="1892301"/>
              <a:ext cx="982980" cy="126808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868397" y="1920826"/>
              <a:ext cx="913813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is-IS" sz="1500" dirty="0" smtClean="0"/>
                <a:t>….(())...</a:t>
              </a:r>
            </a:p>
            <a:p>
              <a:r>
                <a:rPr lang="is-IS" sz="1500" dirty="0" smtClean="0"/>
                <a:t>(()).......(.</a:t>
              </a:r>
              <a:endParaRPr lang="en-US" sz="1500" dirty="0" smtClean="0"/>
            </a:p>
            <a:p>
              <a:r>
                <a:rPr lang="en-US" sz="1500" dirty="0" smtClean="0"/>
                <a:t> 123.52</a:t>
              </a:r>
            </a:p>
            <a:p>
              <a:endParaRPr lang="en-US" sz="15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7744" y="2847223"/>
            <a:ext cx="1045253" cy="1268086"/>
            <a:chOff x="6756400" y="3289868"/>
            <a:chExt cx="1045253" cy="1268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6400" y="3289868"/>
              <a:ext cx="982980" cy="12680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68397" y="3318393"/>
              <a:ext cx="9332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500" dirty="0" smtClean="0"/>
                <a:t>&gt;ENO</a:t>
              </a:r>
            </a:p>
            <a:p>
              <a:r>
                <a:rPr lang="is-IS" sz="1500" dirty="0" smtClean="0"/>
                <a:t>....((())))</a:t>
              </a:r>
            </a:p>
            <a:p>
              <a:r>
                <a:rPr lang="is-IS" sz="1500" dirty="0" smtClean="0"/>
                <a:t>().....(())..</a:t>
              </a:r>
              <a:endParaRPr lang="en-US" sz="1500" dirty="0" smtClean="0"/>
            </a:p>
            <a:p>
              <a:r>
                <a:rPr lang="en-US" sz="1500" dirty="0" smtClean="0"/>
                <a:t> 243.42</a:t>
              </a: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2945852" y="3126409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729181" y="4580613"/>
            <a:ext cx="989640" cy="1512808"/>
            <a:chOff x="22109" y="3271300"/>
            <a:chExt cx="989640" cy="1512808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77" name="Right Arrow 76"/>
          <p:cNvSpPr/>
          <p:nvPr/>
        </p:nvSpPr>
        <p:spPr>
          <a:xfrm>
            <a:off x="2964528" y="4853970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20234709">
            <a:off x="4847766" y="2877154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2978912" y="1853082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579941" y="3697923"/>
            <a:ext cx="1059342" cy="1597432"/>
            <a:chOff x="7164281" y="1057085"/>
            <a:chExt cx="1059342" cy="1597432"/>
          </a:xfrm>
        </p:grpSpPr>
        <p:grpSp>
          <p:nvGrpSpPr>
            <p:cNvPr id="66" name="Group 65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sp>
        <p:nvSpPr>
          <p:cNvPr id="81" name="Right Arrow 80"/>
          <p:cNvSpPr/>
          <p:nvPr/>
        </p:nvSpPr>
        <p:spPr>
          <a:xfrm rot="1883613">
            <a:off x="6693807" y="2889747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20163709">
            <a:off x="6796422" y="3795590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8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A2FAB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A2FAB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637" y="2761232"/>
            <a:ext cx="8992363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SAMPLES</a:t>
            </a:r>
            <a:r>
              <a:rPr lang="en-US" dirty="0" smtClean="0">
                <a:solidFill>
                  <a:srgbClr val="E61216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= “</a:t>
            </a:r>
            <a:r>
              <a:rPr lang="en-US" b="1" dirty="0" smtClean="0">
                <a:latin typeface="Courier New"/>
                <a:cs typeface="Courier New"/>
              </a:rPr>
              <a:t>sample1 sample2</a:t>
            </a:r>
            <a:r>
              <a:rPr lang="en-US" dirty="0" smtClean="0">
                <a:latin typeface="Courier New"/>
                <a:cs typeface="Courier New"/>
              </a:rPr>
              <a:t>”.split()</a:t>
            </a: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REP</a:t>
            </a:r>
            <a:r>
              <a:rPr lang="en-US" dirty="0" smtClean="0">
                <a:latin typeface="Courier New"/>
                <a:cs typeface="Courier New"/>
              </a:rPr>
              <a:t>     = “</a:t>
            </a:r>
            <a:r>
              <a:rPr lang="en-US" b="1" dirty="0" smtClean="0">
                <a:latin typeface="Courier New"/>
                <a:cs typeface="Courier New"/>
              </a:rPr>
              <a:t>A B </a:t>
            </a:r>
            <a:r>
              <a:rPr lang="en-US" b="1" dirty="0" err="1" smtClean="0">
                <a:latin typeface="Courier New"/>
                <a:cs typeface="Courier New"/>
              </a:rPr>
              <a:t>C</a:t>
            </a:r>
            <a:r>
              <a:rPr lang="en-US" dirty="0" err="1" smtClean="0">
                <a:latin typeface="Courier New"/>
                <a:cs typeface="Courier New"/>
              </a:rPr>
              <a:t>”.split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summarize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expand</a:t>
            </a:r>
            <a:r>
              <a:rPr lang="en-US" dirty="0" smtClean="0">
                <a:latin typeface="Courier New"/>
                <a:cs typeface="Courier New"/>
              </a:rPr>
              <a:t>(“{samples}_{rep}.txt”, rep=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REP</a:t>
            </a:r>
            <a:r>
              <a:rPr lang="en-US" dirty="0" smtClean="0">
                <a:latin typeface="Courier New"/>
                <a:cs typeface="Courier New"/>
              </a:rPr>
              <a:t>, samples=</a:t>
            </a:r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summary.txt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“python </a:t>
            </a:r>
            <a:r>
              <a:rPr lang="en-US" dirty="0" err="1" smtClean="0">
                <a:latin typeface="Courier New"/>
                <a:cs typeface="Courier New"/>
              </a:rPr>
              <a:t>myscript.py</a:t>
            </a:r>
            <a:r>
              <a:rPr lang="en-US" dirty="0" smtClean="0">
                <a:latin typeface="Courier New"/>
                <a:cs typeface="Courier New"/>
              </a:rPr>
              <a:t> {input} &gt; {output}”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7882" y="2021893"/>
            <a:ext cx="2796118" cy="1754327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</a:p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b="1" dirty="0" smtClean="0">
                <a:latin typeface="Courier New"/>
                <a:cs typeface="Courier New"/>
              </a:rPr>
              <a:t>.txt,</a:t>
            </a:r>
          </a:p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299989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5794" y="1006127"/>
            <a:ext cx="2953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Wildcard rules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397818" y="2276689"/>
            <a:ext cx="603101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map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b="1" dirty="0" smtClean="0">
                <a:latin typeface="Courier New"/>
                <a:cs typeface="Courier New"/>
              </a:rPr>
              <a:t>{sample}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sam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b="1" dirty="0" smtClean="0">
                <a:latin typeface="Courier New"/>
                <a:cs typeface="Courier New"/>
              </a:rPr>
              <a:t>{sample}</a:t>
            </a:r>
            <a:r>
              <a:rPr lang="en-US" dirty="0" smtClean="0">
                <a:latin typeface="Courier New"/>
                <a:cs typeface="Courier New"/>
              </a:rPr>
              <a:t>.bam”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somecommand</a:t>
            </a:r>
            <a:r>
              <a:rPr lang="en-US" dirty="0" smtClean="0">
                <a:latin typeface="Courier New"/>
                <a:cs typeface="Courier New"/>
              </a:rPr>
              <a:t> {input} {output}”</a:t>
            </a:r>
          </a:p>
        </p:txBody>
      </p:sp>
    </p:spTree>
    <p:extLst>
      <p:ext uri="{BB962C8B-B14F-4D97-AF65-F5344CB8AC3E}">
        <p14:creationId xmlns:p14="http://schemas.microsoft.com/office/powerpoint/2010/main" val="29527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59" y="396308"/>
            <a:ext cx="7332430" cy="52796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5840" y="6451600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(from </a:t>
            </a:r>
            <a:r>
              <a:rPr lang="en-US" sz="1200" dirty="0" err="1" smtClean="0"/>
              <a:t>speakerdeck.com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154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/ export to cluster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637" y="2239333"/>
            <a:ext cx="899236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r>
              <a:rPr lang="en-US" dirty="0" smtClean="0">
                <a:latin typeface="Courier New"/>
                <a:cs typeface="Courier New"/>
              </a:rPr>
              <a:t> –j 8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r>
              <a:rPr lang="en-US" dirty="0" smtClean="0">
                <a:latin typeface="Courier New"/>
                <a:cs typeface="Courier New"/>
              </a:rPr>
              <a:t> –j 20 –-cluster “</a:t>
            </a:r>
            <a:r>
              <a:rPr lang="en-US" dirty="0" err="1" smtClean="0">
                <a:latin typeface="Courier New"/>
                <a:cs typeface="Courier New"/>
              </a:rPr>
              <a:t>bsub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17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62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 for listening.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your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0115"/>
            <a:ext cx="8229600" cy="39760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b="1" dirty="0" err="1" smtClean="0"/>
              <a:t>schroedinger.embl.de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sh</a:t>
            </a:r>
            <a:r>
              <a:rPr lang="en-US" b="1" dirty="0" smtClean="0"/>
              <a:t> </a:t>
            </a:r>
            <a:r>
              <a:rPr lang="en-US" b="1" dirty="0" smtClean="0"/>
              <a:t>/g/</a:t>
            </a:r>
            <a:r>
              <a:rPr lang="en-US" b="1" dirty="0" err="1" smtClean="0"/>
              <a:t>hentze</a:t>
            </a:r>
            <a:r>
              <a:rPr lang="en-US" b="1" dirty="0" smtClean="0"/>
              <a:t>/public/</a:t>
            </a:r>
            <a:r>
              <a:rPr lang="en-US" b="1" dirty="0" err="1" smtClean="0"/>
              <a:t>snakemake.sh</a:t>
            </a:r>
            <a:endParaRPr lang="en-US" b="1" dirty="0" smtClean="0"/>
          </a:p>
          <a:p>
            <a:pPr marL="0" indent="0">
              <a:buNone/>
            </a:pPr>
            <a:r>
              <a:rPr lang="en-US" sz="2400" b="1" dirty="0" smtClean="0"/>
              <a:t>(or </a:t>
            </a:r>
            <a:r>
              <a:rPr lang="en-US" sz="2400" b="1" dirty="0">
                <a:solidFill>
                  <a:srgbClr val="7F7F7F"/>
                </a:solidFill>
              </a:rPr>
              <a:t>&gt;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git</a:t>
            </a:r>
            <a:r>
              <a:rPr lang="en-US" sz="2400" b="1" dirty="0"/>
              <a:t> clone https://</a:t>
            </a:r>
            <a:r>
              <a:rPr lang="en-US" sz="2400" b="1" dirty="0" err="1"/>
              <a:t>git.embl.de</a:t>
            </a:r>
            <a:r>
              <a:rPr lang="en-US" sz="2400" b="1" dirty="0"/>
              <a:t>/</a:t>
            </a:r>
            <a:r>
              <a:rPr lang="en-US" sz="2400" b="1" dirty="0" err="1"/>
              <a:t>schwarzl</a:t>
            </a:r>
            <a:r>
              <a:rPr lang="en-US" sz="2400" b="1" dirty="0"/>
              <a:t>/</a:t>
            </a:r>
            <a:r>
              <a:rPr lang="en-US" sz="2400" b="1" dirty="0" err="1"/>
              <a:t>snakemake-</a:t>
            </a:r>
            <a:r>
              <a:rPr lang="en-US" sz="2400" b="1" dirty="0" err="1" smtClean="0"/>
              <a:t>tutorial.git</a:t>
            </a:r>
            <a:r>
              <a:rPr lang="en-US" sz="2400" b="1" dirty="0" smtClean="0"/>
              <a:t>)</a:t>
            </a:r>
            <a:endParaRPr lang="en-US" sz="2400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/>
              <a:t>c</a:t>
            </a:r>
            <a:r>
              <a:rPr lang="en-US" b="1" dirty="0" smtClean="0"/>
              <a:t>d </a:t>
            </a:r>
            <a:r>
              <a:rPr lang="en-US" b="1" dirty="0" err="1" smtClean="0"/>
              <a:t>snakemake</a:t>
            </a:r>
            <a:r>
              <a:rPr lang="en-US" b="1" dirty="0" smtClean="0"/>
              <a:t>-tutorial/00-start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16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2229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01116"/>
            <a:ext cx="8229600" cy="1143000"/>
          </a:xfrm>
        </p:spPr>
        <p:txBody>
          <a:bodyPr/>
          <a:lstStyle/>
          <a:p>
            <a:r>
              <a:rPr lang="en-US" dirty="0" smtClean="0"/>
              <a:t>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6496" y="1600200"/>
            <a:ext cx="464030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Input files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A.fasta</a:t>
            </a:r>
            <a:r>
              <a:rPr lang="en-US" b="1" dirty="0">
                <a:solidFill>
                  <a:srgbClr val="E61216"/>
                </a:solidFill>
              </a:rPr>
              <a:t/>
            </a:r>
            <a:br>
              <a:rPr lang="en-US" b="1" dirty="0">
                <a:solidFill>
                  <a:srgbClr val="E61216"/>
                </a:solidFill>
              </a:rPr>
            </a:br>
            <a:r>
              <a:rPr lang="en-US" b="1" dirty="0" smtClean="0">
                <a:solidFill>
                  <a:srgbClr val="E61216"/>
                </a:solidFill>
              </a:rPr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B.fasta</a:t>
            </a:r>
            <a:endParaRPr lang="en-US" b="1" dirty="0" smtClean="0">
              <a:solidFill>
                <a:srgbClr val="E61216"/>
              </a:solidFill>
            </a:endParaRPr>
          </a:p>
          <a:p>
            <a:endParaRPr lang="en-US" dirty="0"/>
          </a:p>
          <a:p>
            <a:r>
              <a:rPr lang="en-US" dirty="0" err="1" smtClean="0"/>
              <a:t>snakemake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Snakefile</a:t>
            </a:r>
            <a:endParaRPr lang="en-US" b="1" dirty="0">
              <a:solidFill>
                <a:srgbClr val="E6121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0122" y="957000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3050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A</a:t>
                  </a:r>
                  <a:r>
                    <a:rPr lang="en-US" sz="1500" dirty="0"/>
                    <a:t> </a:t>
                  </a:r>
                  <a:r>
                    <a:rPr lang="en-US" sz="1500" dirty="0" smtClean="0"/>
                    <a:t>12</a:t>
                  </a:r>
                </a:p>
                <a:p>
                  <a:r>
                    <a:rPr lang="en-US" sz="1500" dirty="0" smtClean="0"/>
                    <a:t>B 24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76087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12</a:t>
                  </a:r>
                </a:p>
                <a:p>
                  <a:r>
                    <a:rPr lang="en-US" sz="1500" dirty="0" smtClean="0"/>
                    <a:t>24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17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3104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7071859" y="5850079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80225" y="-1581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</a:t>
            </a:r>
            <a:r>
              <a:rPr lang="en-US" dirty="0" smtClean="0"/>
              <a:t> rules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300863" y="1154215"/>
            <a:ext cx="2532771" cy="5679392"/>
            <a:chOff x="1300863" y="1154215"/>
            <a:chExt cx="2532771" cy="5679392"/>
          </a:xfrm>
        </p:grpSpPr>
        <p:grpSp>
          <p:nvGrpSpPr>
            <p:cNvPr id="4" name="Group 3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24" name="Right Arrow 23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41" name="Right Arrow 40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44574" y="3138045"/>
            <a:ext cx="5240761" cy="3695561"/>
            <a:chOff x="944574" y="3138045"/>
            <a:chExt cx="5240761" cy="3695561"/>
          </a:xfrm>
        </p:grpSpPr>
        <p:sp>
          <p:nvSpPr>
            <p:cNvPr id="43" name="Rectangle 42"/>
            <p:cNvSpPr/>
            <p:nvPr/>
          </p:nvSpPr>
          <p:spPr>
            <a:xfrm>
              <a:off x="944574" y="3138045"/>
              <a:ext cx="3846703" cy="3695561"/>
            </a:xfrm>
            <a:prstGeom prst="rect">
              <a:avLst/>
            </a:prstGeom>
            <a:noFill/>
            <a:ln w="38100" cmpd="sng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91278" y="4258446"/>
              <a:ext cx="1394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5"/>
                  </a:solidFill>
                </a:rPr>
                <a:t>rule extract: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6987" y="1080872"/>
            <a:ext cx="5722660" cy="3584886"/>
            <a:chOff x="836987" y="1080872"/>
            <a:chExt cx="5722660" cy="3584886"/>
          </a:xfrm>
        </p:grpSpPr>
        <p:sp>
          <p:nvSpPr>
            <p:cNvPr id="44" name="Rectangle 43"/>
            <p:cNvSpPr/>
            <p:nvPr/>
          </p:nvSpPr>
          <p:spPr>
            <a:xfrm>
              <a:off x="836987" y="1080872"/>
              <a:ext cx="3819929" cy="358488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91277" y="1337692"/>
              <a:ext cx="1768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rule summarize: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439795" y="4696170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34357" y="5336026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8307" y="5928012"/>
            <a:ext cx="3838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nl-NL" b="1" dirty="0" smtClean="0"/>
              <a:t>cut </a:t>
            </a:r>
            <a:r>
              <a:rPr lang="nl-NL" b="1" dirty="0" smtClean="0"/>
              <a:t>-f1 </a:t>
            </a:r>
            <a:r>
              <a:rPr lang="nl-NL" b="1" dirty="0" smtClean="0"/>
              <a:t>–d ‘ ‘  </a:t>
            </a:r>
            <a:r>
              <a:rPr lang="en-US" b="1" dirty="0" smtClean="0"/>
              <a:t>{input} &gt; {output}”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13367" y="1651524"/>
            <a:ext cx="16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chemeClr val="accent5"/>
                </a:solidFill>
              </a:rPr>
              <a:t>A.fasta</a:t>
            </a:r>
            <a:r>
              <a:rPr lang="en-US" b="1" dirty="0" smtClean="0"/>
              <a:t>”,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B.fasta</a:t>
            </a:r>
            <a:r>
              <a:rPr lang="en-US" b="1" dirty="0" smtClean="0"/>
              <a:t>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07929" y="2458745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13367" y="3031041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18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066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1" grpId="0"/>
      <p:bldP spid="52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0224" y="3698291"/>
            <a:ext cx="3359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extract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10224" y="2160154"/>
            <a:ext cx="394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summarize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59192" y="957000"/>
            <a:ext cx="2532771" cy="5679392"/>
            <a:chOff x="1300863" y="1154215"/>
            <a:chExt cx="2532771" cy="5679392"/>
          </a:xfrm>
        </p:grpSpPr>
        <p:grpSp>
          <p:nvGrpSpPr>
            <p:cNvPr id="7" name="Group 6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Run the rules on its own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10224" y="5291383"/>
            <a:ext cx="385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sum.txt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extract.txt</a:t>
            </a:r>
            <a:endParaRPr lang="en-US" sz="2800" b="1" dirty="0"/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19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372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7268" y="723023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163233" y="906640"/>
            <a:ext cx="1609764" cy="2536172"/>
            <a:chOff x="3163233" y="906640"/>
            <a:chExt cx="1609764" cy="2536172"/>
          </a:xfrm>
        </p:grpSpPr>
        <p:grpSp>
          <p:nvGrpSpPr>
            <p:cNvPr id="20" name="Group 19"/>
            <p:cNvGrpSpPr/>
            <p:nvPr/>
          </p:nvGrpSpPr>
          <p:grpSpPr>
            <a:xfrm>
              <a:off x="3738880" y="906640"/>
              <a:ext cx="1025810" cy="1275020"/>
              <a:chOff x="6756400" y="1892301"/>
              <a:chExt cx="1025810" cy="127502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868397" y="1920826"/>
                <a:ext cx="913813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is-IS" sz="1500" dirty="0" smtClean="0"/>
                  <a:t>….(())...</a:t>
                </a:r>
              </a:p>
              <a:p>
                <a:r>
                  <a:rPr lang="is-IS" sz="1500" dirty="0" smtClean="0"/>
                  <a:t>(()).......(.</a:t>
                </a:r>
                <a:endParaRPr lang="en-US" sz="1500" dirty="0" smtClean="0"/>
              </a:p>
              <a:p>
                <a:r>
                  <a:rPr lang="en-US" sz="1500" dirty="0" smtClean="0"/>
                  <a:t> 123.52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727744" y="2174726"/>
              <a:ext cx="1045253" cy="1268086"/>
              <a:chOff x="6756400" y="3289868"/>
              <a:chExt cx="1045253" cy="1268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3289868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68397" y="3318393"/>
                <a:ext cx="9332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500" dirty="0" smtClean="0"/>
                  <a:t>&gt;ENO</a:t>
                </a:r>
              </a:p>
              <a:p>
                <a:r>
                  <a:rPr lang="is-IS" sz="1500" dirty="0" smtClean="0"/>
                  <a:t>....((())))</a:t>
                </a:r>
              </a:p>
              <a:p>
                <a:r>
                  <a:rPr lang="is-IS" sz="1500" dirty="0" smtClean="0"/>
                  <a:t>().....(())..</a:t>
                </a:r>
                <a:endParaRPr lang="en-US" sz="1500" dirty="0" smtClean="0"/>
              </a:p>
              <a:p>
                <a:r>
                  <a:rPr lang="en-US" sz="1500" dirty="0" smtClean="0"/>
                  <a:t> 243.42</a:t>
                </a:r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20117474">
              <a:off x="3194982" y="1152751"/>
              <a:ext cx="48768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1672891">
              <a:off x="3163233" y="2268806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58281" y="-80948"/>
            <a:ext cx="505987" cy="1211553"/>
            <a:chOff x="2158281" y="-80948"/>
            <a:chExt cx="505987" cy="1211553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2146951" y="619207"/>
              <a:ext cx="555437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5</a:t>
              </a:r>
              <a:endParaRPr lang="en-US" sz="15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001968" y="2815228"/>
            <a:ext cx="1555703" cy="1645012"/>
            <a:chOff x="7001968" y="2815228"/>
            <a:chExt cx="1555703" cy="1645012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7517621" y="2779216"/>
              <a:ext cx="395336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001968" y="3210564"/>
              <a:ext cx="1555703" cy="1249676"/>
              <a:chOff x="7641468" y="1913112"/>
              <a:chExt cx="1641506" cy="140412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7089" y="1981355"/>
                <a:ext cx="1335885" cy="133588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468" y="1913112"/>
                <a:ext cx="611242" cy="473712"/>
              </a:xfrm>
              <a:prstGeom prst="rect">
                <a:avLst/>
              </a:prstGeom>
            </p:spPr>
          </p:pic>
        </p:grpSp>
      </p:grpSp>
      <p:grpSp>
        <p:nvGrpSpPr>
          <p:cNvPr id="72" name="Group 71"/>
          <p:cNvGrpSpPr/>
          <p:nvPr/>
        </p:nvGrpSpPr>
        <p:grpSpPr>
          <a:xfrm>
            <a:off x="7164281" y="4462227"/>
            <a:ext cx="1229361" cy="1745533"/>
            <a:chOff x="7164281" y="4462227"/>
            <a:chExt cx="1229361" cy="1745533"/>
          </a:xfrm>
        </p:grpSpPr>
        <p:sp>
          <p:nvSpPr>
            <p:cNvPr id="42" name="Right Arrow 41"/>
            <p:cNvSpPr/>
            <p:nvPr/>
          </p:nvSpPr>
          <p:spPr>
            <a:xfrm rot="5400000">
              <a:off x="7553674" y="4430753"/>
              <a:ext cx="40441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4281" y="4978399"/>
              <a:ext cx="1229361" cy="1229361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4884854" y="1057085"/>
            <a:ext cx="1759546" cy="1711173"/>
            <a:chOff x="4884854" y="1057085"/>
            <a:chExt cx="1759546" cy="1711173"/>
          </a:xfrm>
        </p:grpSpPr>
        <p:sp>
          <p:nvSpPr>
            <p:cNvPr id="16" name="Right Arrow 15"/>
            <p:cNvSpPr/>
            <p:nvPr/>
          </p:nvSpPr>
          <p:spPr>
            <a:xfrm rot="1883613">
              <a:off x="4884854" y="1202623"/>
              <a:ext cx="407843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20175715">
              <a:off x="4895833" y="2300898"/>
              <a:ext cx="401314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310142" y="1057085"/>
              <a:ext cx="1334258" cy="1619471"/>
              <a:chOff x="5310142" y="1057085"/>
              <a:chExt cx="1334258" cy="161947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0142" y="1342298"/>
                <a:ext cx="1334258" cy="1334258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516880" y="1057085"/>
                <a:ext cx="92639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/bin/bash</a:t>
                </a:r>
                <a:endParaRPr lang="en-US" sz="1500" dirty="0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40640" y="2065355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39894" y="1221895"/>
            <a:ext cx="1966526" cy="1392935"/>
            <a:chOff x="1139894" y="1221895"/>
            <a:chExt cx="1966526" cy="13929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92902" y="1250266"/>
              <a:ext cx="1313518" cy="1252220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878109">
              <a:off x="1188720" y="1221895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20005846">
              <a:off x="1139894" y="214747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85040" y="1057085"/>
            <a:ext cx="1538583" cy="1597432"/>
            <a:chOff x="6685040" y="1057085"/>
            <a:chExt cx="1538583" cy="1597432"/>
          </a:xfrm>
        </p:grpSpPr>
        <p:sp>
          <p:nvSpPr>
            <p:cNvPr id="26" name="Right Arrow 25"/>
            <p:cNvSpPr/>
            <p:nvPr/>
          </p:nvSpPr>
          <p:spPr>
            <a:xfrm>
              <a:off x="6685040" y="1772532"/>
              <a:ext cx="377889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4281" y="1057085"/>
              <a:ext cx="1059342" cy="1597432"/>
              <a:chOff x="7164281" y="1057085"/>
              <a:chExt cx="1059342" cy="15974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164281" y="1386431"/>
                <a:ext cx="1059342" cy="1268086"/>
                <a:chOff x="6756400" y="1892301"/>
                <a:chExt cx="1059342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94734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YB, 12</a:t>
                  </a:r>
                </a:p>
                <a:p>
                  <a:r>
                    <a:rPr lang="en-US" sz="1500" dirty="0" smtClean="0"/>
                    <a:t>ENO1, 24</a:t>
                  </a:r>
                </a:p>
                <a:p>
                  <a:r>
                    <a:rPr lang="en-US" sz="1500" dirty="0" smtClean="0"/>
                    <a:t>GAPDH, 1</a:t>
                  </a:r>
                </a:p>
                <a:p>
                  <a:r>
                    <a:rPr lang="en-US" sz="1500" dirty="0" smtClean="0"/>
                    <a:t>PKA2, 122</a:t>
                  </a:r>
                  <a:endParaRPr lang="en-US" sz="1500" dirty="0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7332254" y="1057085"/>
                <a:ext cx="4930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r>
                  <a:rPr lang="en-US" sz="1500" dirty="0" err="1" smtClean="0"/>
                  <a:t>csv</a:t>
                </a:r>
                <a:endParaRPr lang="en-US" sz="1500" dirty="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519259" y="3719344"/>
            <a:ext cx="3462389" cy="2746509"/>
            <a:chOff x="3519259" y="3719344"/>
            <a:chExt cx="3462389" cy="2746509"/>
          </a:xfrm>
        </p:grpSpPr>
        <p:sp>
          <p:nvSpPr>
            <p:cNvPr id="54" name="TextBox 53"/>
            <p:cNvSpPr txBox="1"/>
            <p:nvPr/>
          </p:nvSpPr>
          <p:spPr>
            <a:xfrm>
              <a:off x="3703586" y="3719344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he following day</a:t>
              </a:r>
            </a:p>
            <a:p>
              <a:endParaRPr lang="en-US" dirty="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9259" y="4162475"/>
              <a:ext cx="2193693" cy="2303378"/>
            </a:xfrm>
            <a:prstGeom prst="rect">
              <a:avLst/>
            </a:prstGeom>
          </p:spPr>
        </p:pic>
        <p:sp>
          <p:nvSpPr>
            <p:cNvPr id="58" name="Rounded Rectangular Callout 57"/>
            <p:cNvSpPr/>
            <p:nvPr/>
          </p:nvSpPr>
          <p:spPr>
            <a:xfrm>
              <a:off x="5193887" y="4492707"/>
              <a:ext cx="1787761" cy="1135933"/>
            </a:xfrm>
            <a:prstGeom prst="wedgeRoundRectCallout">
              <a:avLst>
                <a:gd name="adj1" fmla="val -76103"/>
                <a:gd name="adj2" fmla="val 1793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Let’s change the parameter p to 4!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826" y="3775256"/>
            <a:ext cx="3262815" cy="3329718"/>
            <a:chOff x="79826" y="3775256"/>
            <a:chExt cx="3262815" cy="3329718"/>
          </a:xfrm>
        </p:grpSpPr>
        <p:sp>
          <p:nvSpPr>
            <p:cNvPr id="50" name="TextBox 49"/>
            <p:cNvSpPr txBox="1"/>
            <p:nvPr/>
          </p:nvSpPr>
          <p:spPr>
            <a:xfrm>
              <a:off x="189348" y="3775256"/>
              <a:ext cx="1630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weeks later .. </a:t>
              </a:r>
            </a:p>
            <a:p>
              <a:endParaRPr lang="en-US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826" y="4165600"/>
              <a:ext cx="1928700" cy="2519679"/>
            </a:xfrm>
            <a:prstGeom prst="rect">
              <a:avLst/>
            </a:prstGeom>
          </p:spPr>
        </p:pic>
        <p:sp>
          <p:nvSpPr>
            <p:cNvPr id="57" name="Rounded Rectangular Callout 56"/>
            <p:cNvSpPr/>
            <p:nvPr/>
          </p:nvSpPr>
          <p:spPr>
            <a:xfrm>
              <a:off x="1795217" y="4165601"/>
              <a:ext cx="1547424" cy="1351280"/>
            </a:xfrm>
            <a:prstGeom prst="wedgeRoundRectCallout">
              <a:avLst>
                <a:gd name="adj1" fmla="val -83237"/>
                <a:gd name="adj2" fmla="val 616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Can you just quickly add another</a:t>
              </a:r>
            </a:p>
            <a:p>
              <a:pPr algn="ctr"/>
              <a:r>
                <a:rPr lang="en-US" dirty="0" smtClean="0"/>
                <a:t>sequence!</a:t>
              </a:r>
            </a:p>
            <a:p>
              <a:pPr algn="ctr"/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008526" y="5599121"/>
              <a:ext cx="1025919" cy="1505853"/>
              <a:chOff x="843280" y="1892301"/>
              <a:chExt cx="1025919" cy="1505853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995680" y="1920826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730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Add the default rule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78289" y="1809214"/>
            <a:ext cx="2384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rule all: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	</a:t>
            </a:r>
            <a:r>
              <a:rPr lang="en-US" b="1" dirty="0" smtClean="0"/>
              <a:t>input: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	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4458540" y="4052870"/>
            <a:ext cx="2303973" cy="865844"/>
            <a:chOff x="4332016" y="4469452"/>
            <a:chExt cx="2303973" cy="865844"/>
          </a:xfrm>
        </p:grpSpPr>
        <p:sp>
          <p:nvSpPr>
            <p:cNvPr id="28" name="TextBox 27"/>
            <p:cNvSpPr txBox="1"/>
            <p:nvPr/>
          </p:nvSpPr>
          <p:spPr>
            <a:xfrm>
              <a:off x="4458540" y="4812076"/>
              <a:ext cx="2177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7F7F7F"/>
                  </a:solidFill>
                </a:rPr>
                <a:t>&gt;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snakemake</a:t>
              </a:r>
              <a:endParaRPr 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32016" y="4469452"/>
              <a:ext cx="118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imply run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58540" y="4978629"/>
            <a:ext cx="3982392" cy="784496"/>
            <a:chOff x="4332016" y="4469452"/>
            <a:chExt cx="3982392" cy="784496"/>
          </a:xfrm>
        </p:grpSpPr>
        <p:sp>
          <p:nvSpPr>
            <p:cNvPr id="34" name="TextBox 33"/>
            <p:cNvSpPr txBox="1"/>
            <p:nvPr/>
          </p:nvSpPr>
          <p:spPr>
            <a:xfrm>
              <a:off x="4458540" y="4730728"/>
              <a:ext cx="3855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7F7F7F"/>
                  </a:solidFill>
                </a:rPr>
                <a:t>&gt; </a:t>
              </a:r>
              <a:r>
                <a:rPr lang="en-US" sz="2800" b="1" dirty="0" err="1" smtClean="0"/>
                <a:t>rm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sum.txt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extract.txt</a:t>
              </a:r>
              <a:endParaRPr lang="en-US" sz="2800" b="1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32016" y="4469452"/>
              <a:ext cx="130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cleaning up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93774" y="1363860"/>
            <a:ext cx="313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Add the rule to the top of the </a:t>
            </a:r>
            <a:r>
              <a:rPr lang="en-US" sz="1400" dirty="0" err="1" smtClean="0">
                <a:solidFill>
                  <a:schemeClr val="accent5"/>
                </a:solidFill>
              </a:rPr>
              <a:t>Snakefile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87611" y="1700497"/>
            <a:ext cx="4170441" cy="123956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1827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Add a clean rule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94760" y="1764826"/>
            <a:ext cx="3783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rule clean: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	</a:t>
            </a:r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	“</a:t>
            </a:r>
            <a:r>
              <a:rPr lang="en-US" b="1" dirty="0" err="1" smtClean="0"/>
              <a:t>rm</a:t>
            </a:r>
            <a:r>
              <a:rPr lang="en-US" b="1" dirty="0" smtClean="0"/>
              <a:t> –f </a:t>
            </a:r>
            <a:r>
              <a:rPr lang="en-US" b="1" dirty="0" err="1" smtClean="0"/>
              <a:t>extract.txt</a:t>
            </a:r>
            <a:r>
              <a:rPr lang="en-US" b="1" dirty="0" smtClean="0"/>
              <a:t> 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061668" y="1681958"/>
            <a:ext cx="4170441" cy="123956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94760" y="4653784"/>
            <a:ext cx="3329268" cy="892552"/>
            <a:chOff x="4194760" y="4653784"/>
            <a:chExt cx="3329268" cy="892552"/>
          </a:xfrm>
        </p:grpSpPr>
        <p:sp>
          <p:nvSpPr>
            <p:cNvPr id="28" name="TextBox 27"/>
            <p:cNvSpPr txBox="1"/>
            <p:nvPr/>
          </p:nvSpPr>
          <p:spPr>
            <a:xfrm>
              <a:off x="4458540" y="5023116"/>
              <a:ext cx="3065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7F7F7F"/>
                  </a:solidFill>
                </a:rPr>
                <a:t>&gt; </a:t>
              </a:r>
              <a:r>
                <a:rPr lang="en-US" sz="2800" b="1" dirty="0" err="1" smtClean="0"/>
                <a:t>snakemake</a:t>
              </a:r>
              <a:r>
                <a:rPr lang="en-US" sz="2800" b="1" dirty="0" smtClean="0"/>
                <a:t> clean</a:t>
              </a:r>
              <a:endParaRPr 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4760" y="4653784"/>
              <a:ext cx="1016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E61216"/>
                  </a:solidFill>
                </a:rPr>
                <a:t>then run</a:t>
              </a:r>
              <a:endParaRPr lang="en-US" dirty="0">
                <a:solidFill>
                  <a:srgbClr val="E61216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43224" y="1341040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0540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01-example/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5822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73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 </a:t>
            </a:r>
            <a:r>
              <a:rPr lang="en-US" b="1" dirty="0" err="1" smtClean="0"/>
              <a:t>snakemake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executes rule ‘all’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snakemake</a:t>
            </a:r>
            <a:r>
              <a:rPr lang="en-US" b="1" dirty="0" smtClean="0"/>
              <a:t> –n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dry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snakemake</a:t>
            </a:r>
            <a:r>
              <a:rPr lang="en-US" b="1" dirty="0" smtClean="0"/>
              <a:t> –p       </a:t>
            </a:r>
            <a:r>
              <a:rPr lang="en-US" dirty="0" smtClean="0">
                <a:solidFill>
                  <a:srgbClr val="7F7F7F"/>
                </a:solidFill>
              </a:rPr>
              <a:t># print out the commands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7062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103" y="1843946"/>
            <a:ext cx="16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A.fasta</a:t>
            </a:r>
            <a:r>
              <a:rPr lang="en-US" b="1" dirty="0" smtClean="0"/>
              <a:t>”,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B.fasta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0568" y="3343304"/>
            <a:ext cx="627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message:</a:t>
            </a:r>
          </a:p>
          <a:p>
            <a:r>
              <a:rPr lang="en-US" b="1" dirty="0">
                <a:solidFill>
                  <a:schemeClr val="accent5"/>
                </a:solidFill>
              </a:rPr>
              <a:t>	</a:t>
            </a:r>
            <a:r>
              <a:rPr lang="en-US" b="1" dirty="0" smtClean="0">
                <a:solidFill>
                  <a:schemeClr val="accent5"/>
                </a:solidFill>
              </a:rPr>
              <a:t>“summarizing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0103" y="3989635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0568" y="2636207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970" y="1464769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8990" y="1428134"/>
            <a:ext cx="7011590" cy="3345925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24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9231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expand() – use variables for names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6317" y="2463672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rgbClr val="E61216"/>
                </a:solidFill>
              </a:rPr>
              <a:t>expand(“{samples}.</a:t>
            </a:r>
            <a:r>
              <a:rPr lang="en-US" b="1" dirty="0" err="1" smtClean="0">
                <a:solidFill>
                  <a:srgbClr val="E61216"/>
                </a:solidFill>
              </a:rPr>
              <a:t>fasta</a:t>
            </a:r>
            <a:r>
              <a:rPr lang="en-US" b="1" dirty="0" smtClean="0">
                <a:solidFill>
                  <a:srgbClr val="E61216"/>
                </a:solidFill>
              </a:rPr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6782" y="3793916"/>
            <a:ext cx="627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 smtClean="0"/>
              <a:t>	“summarizing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6317" y="4440247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6782" y="3110003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739" y="2089150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1739" y="1451402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</a:rPr>
              <a:t>SAMPLES = “A </a:t>
            </a:r>
            <a:r>
              <a:rPr lang="en-US" b="1" dirty="0" err="1" smtClean="0">
                <a:solidFill>
                  <a:srgbClr val="E61216"/>
                </a:solidFill>
              </a:rPr>
              <a:t>B”.split</a:t>
            </a:r>
            <a:r>
              <a:rPr lang="en-US" b="1" dirty="0" smtClean="0">
                <a:solidFill>
                  <a:srgbClr val="E61216"/>
                </a:solidFill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9758" y="1434520"/>
            <a:ext cx="7255771" cy="4029925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25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738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02-expand/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0005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temporary variable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ight Arrow 25"/>
          <p:cNvSpPr/>
          <p:nvPr/>
        </p:nvSpPr>
        <p:spPr>
          <a:xfrm rot="10800000">
            <a:off x="3019504" y="3832859"/>
            <a:ext cx="2094270" cy="46736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68835" y="3839017"/>
            <a:ext cx="366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</a:rPr>
              <a:t>We do not really need to keep  this!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7236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temporary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5928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rgbClr val="E61216"/>
                </a:solidFill>
              </a:rPr>
              <a:t>temp(“</a:t>
            </a:r>
            <a:r>
              <a:rPr lang="en-US" b="1" dirty="0" err="1" smtClean="0">
                <a:solidFill>
                  <a:srgbClr val="E61216"/>
                </a:solidFill>
              </a:rPr>
              <a:t>sum.txt</a:t>
            </a:r>
            <a:r>
              <a:rPr lang="en-US" b="1" dirty="0" smtClean="0">
                <a:solidFill>
                  <a:srgbClr val="E61216"/>
                </a:solidFill>
              </a:rPr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224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0224" y="1434520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SAMPLES = “A </a:t>
            </a:r>
            <a:r>
              <a:rPr lang="en-US" b="1" dirty="0" err="1" smtClean="0">
                <a:solidFill>
                  <a:srgbClr val="000000"/>
                </a:solidFill>
              </a:rPr>
              <a:t>B”.split</a:t>
            </a:r>
            <a:r>
              <a:rPr lang="en-US" b="1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0278" y="1434521"/>
            <a:ext cx="7255771" cy="3950066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749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read-in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5928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temp(“</a:t>
            </a:r>
            <a:r>
              <a:rPr lang="en-US" b="1" dirty="0" err="1" smtClean="0"/>
              <a:t>sum.txt</a:t>
            </a:r>
            <a:r>
              <a:rPr lang="en-US" b="1" dirty="0" smtClean="0"/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224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0224" y="1434520"/>
            <a:ext cx="4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SAMPLES, = </a:t>
            </a:r>
            <a:r>
              <a:rPr lang="en-US" b="1" dirty="0" err="1">
                <a:solidFill>
                  <a:schemeClr val="accent5"/>
                </a:solidFill>
              </a:rPr>
              <a:t>glob_wildcards</a:t>
            </a:r>
            <a:r>
              <a:rPr lang="en-US" b="1" dirty="0">
                <a:solidFill>
                  <a:schemeClr val="accent5"/>
                </a:solidFill>
              </a:rPr>
              <a:t>(“{samples}.</a:t>
            </a:r>
            <a:r>
              <a:rPr lang="en-US" b="1" dirty="0" err="1">
                <a:solidFill>
                  <a:schemeClr val="accent5"/>
                </a:solidFill>
              </a:rPr>
              <a:t>fasta</a:t>
            </a:r>
            <a:r>
              <a:rPr lang="en-US" b="1" dirty="0">
                <a:solidFill>
                  <a:schemeClr val="accent5"/>
                </a:solidFill>
              </a:rPr>
              <a:t>”)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0278" y="1434521"/>
            <a:ext cx="7255771" cy="3950066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29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04245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2 1"/>
          <p:cNvSpPr/>
          <p:nvPr/>
        </p:nvSpPr>
        <p:spPr>
          <a:xfrm>
            <a:off x="3547234" y="3921136"/>
            <a:ext cx="1534499" cy="874269"/>
          </a:xfrm>
          <a:prstGeom prst="irregularSeal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158281" y="-80948"/>
            <a:ext cx="505987" cy="1211553"/>
            <a:chOff x="2158281" y="-80948"/>
            <a:chExt cx="505987" cy="1211553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2146951" y="619207"/>
              <a:ext cx="555437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4</a:t>
              </a:r>
              <a:endParaRPr lang="en-US" sz="15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01968" y="2815228"/>
            <a:ext cx="1555703" cy="1645012"/>
            <a:chOff x="7001968" y="2815228"/>
            <a:chExt cx="1555703" cy="1645012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7517621" y="2779216"/>
              <a:ext cx="395336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001968" y="3210564"/>
              <a:ext cx="1555703" cy="1249676"/>
              <a:chOff x="7641468" y="1913112"/>
              <a:chExt cx="1641506" cy="140412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7089" y="1981355"/>
                <a:ext cx="1335885" cy="133588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468" y="1913112"/>
                <a:ext cx="611242" cy="473712"/>
              </a:xfrm>
              <a:prstGeom prst="rect">
                <a:avLst/>
              </a:prstGeom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7164281" y="4462227"/>
            <a:ext cx="1229361" cy="1745533"/>
            <a:chOff x="7164281" y="4462227"/>
            <a:chExt cx="1229361" cy="1745533"/>
          </a:xfrm>
        </p:grpSpPr>
        <p:sp>
          <p:nvSpPr>
            <p:cNvPr id="42" name="Right Arrow 41"/>
            <p:cNvSpPr/>
            <p:nvPr/>
          </p:nvSpPr>
          <p:spPr>
            <a:xfrm rot="5400000">
              <a:off x="7553674" y="4430753"/>
              <a:ext cx="40441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4281" y="4978399"/>
              <a:ext cx="1229361" cy="1229361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4884854" y="1057085"/>
            <a:ext cx="1759546" cy="1711173"/>
            <a:chOff x="4884854" y="1057085"/>
            <a:chExt cx="1759546" cy="1711173"/>
          </a:xfrm>
        </p:grpSpPr>
        <p:sp>
          <p:nvSpPr>
            <p:cNvPr id="16" name="Right Arrow 15"/>
            <p:cNvSpPr/>
            <p:nvPr/>
          </p:nvSpPr>
          <p:spPr>
            <a:xfrm rot="1883613">
              <a:off x="4884854" y="1202623"/>
              <a:ext cx="407843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20175715">
              <a:off x="4895833" y="2300898"/>
              <a:ext cx="401314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310142" y="1057085"/>
              <a:ext cx="1334258" cy="1619471"/>
              <a:chOff x="5310142" y="1057085"/>
              <a:chExt cx="1334258" cy="161947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0142" y="1342298"/>
                <a:ext cx="1334258" cy="1334258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516880" y="1057085"/>
                <a:ext cx="92639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/bin/bash</a:t>
                </a:r>
                <a:endParaRPr lang="en-US" sz="1500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6685040" y="1057085"/>
            <a:ext cx="1538583" cy="1597432"/>
            <a:chOff x="6685040" y="1057085"/>
            <a:chExt cx="1538583" cy="1597432"/>
          </a:xfrm>
        </p:grpSpPr>
        <p:sp>
          <p:nvSpPr>
            <p:cNvPr id="26" name="Right Arrow 25"/>
            <p:cNvSpPr/>
            <p:nvPr/>
          </p:nvSpPr>
          <p:spPr>
            <a:xfrm>
              <a:off x="6685040" y="1772532"/>
              <a:ext cx="377889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4281" y="1057085"/>
              <a:ext cx="1059342" cy="1597432"/>
              <a:chOff x="7164281" y="1057085"/>
              <a:chExt cx="1059342" cy="15974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164281" y="1386431"/>
                <a:ext cx="1059342" cy="1268086"/>
                <a:chOff x="6756400" y="1892301"/>
                <a:chExt cx="1059342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94734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YB, 12</a:t>
                  </a:r>
                </a:p>
                <a:p>
                  <a:r>
                    <a:rPr lang="en-US" sz="1500" dirty="0" smtClean="0"/>
                    <a:t>ENO1, 24</a:t>
                  </a:r>
                </a:p>
                <a:p>
                  <a:r>
                    <a:rPr lang="en-US" sz="1500" dirty="0" smtClean="0"/>
                    <a:t>GAPDH, 1</a:t>
                  </a:r>
                </a:p>
                <a:p>
                  <a:r>
                    <a:rPr lang="en-US" sz="1500" dirty="0" smtClean="0"/>
                    <a:t>PKA2, 122</a:t>
                  </a:r>
                  <a:endParaRPr lang="en-US" sz="1500" dirty="0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7332254" y="1057085"/>
                <a:ext cx="4930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r>
                  <a:rPr lang="en-US" sz="1500" dirty="0" err="1" smtClean="0"/>
                  <a:t>csv</a:t>
                </a:r>
                <a:endParaRPr lang="en-US" sz="1500" dirty="0"/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491784" y="5553222"/>
            <a:ext cx="402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Management with scripts (Bash, Perl, Python, .. ) 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2109" y="723023"/>
            <a:ext cx="1060918" cy="3989965"/>
            <a:chOff x="22109" y="723023"/>
            <a:chExt cx="1060918" cy="3989965"/>
          </a:xfrm>
        </p:grpSpPr>
        <p:grpSp>
          <p:nvGrpSpPr>
            <p:cNvPr id="19" name="Group 18"/>
            <p:cNvGrpSpPr/>
            <p:nvPr/>
          </p:nvGrpSpPr>
          <p:grpSpPr>
            <a:xfrm>
              <a:off x="57268" y="723023"/>
              <a:ext cx="1007228" cy="1275020"/>
              <a:chOff x="843280" y="1892301"/>
              <a:chExt cx="1007228" cy="12750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95680" y="1920826"/>
                <a:ext cx="854828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en-US" sz="1500" dirty="0" smtClean="0"/>
                  <a:t>ACGATA</a:t>
                </a:r>
              </a:p>
              <a:p>
                <a:r>
                  <a:rPr lang="en-US" sz="1500" dirty="0" smtClean="0"/>
                  <a:t>CAGAG</a:t>
                </a:r>
              </a:p>
              <a:p>
                <a:r>
                  <a:rPr lang="en-US" sz="1500" dirty="0" smtClean="0"/>
                  <a:t>GCGCCG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0640" y="1943435"/>
              <a:ext cx="1042387" cy="1505853"/>
              <a:chOff x="843280" y="1892301"/>
              <a:chExt cx="1042387" cy="1505853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2109" y="3200180"/>
              <a:ext cx="989640" cy="1512808"/>
              <a:chOff x="22109" y="3271300"/>
              <a:chExt cx="989640" cy="1512808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09" y="3271300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138230" y="3306780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139894" y="1221895"/>
            <a:ext cx="1966526" cy="2247445"/>
            <a:chOff x="1139894" y="1221895"/>
            <a:chExt cx="1966526" cy="22474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92902" y="1250266"/>
              <a:ext cx="1313518" cy="1252220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878109">
              <a:off x="1188720" y="1221895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20005846">
              <a:off x="1139894" y="214747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/>
            <p:cNvSpPr/>
            <p:nvPr/>
          </p:nvSpPr>
          <p:spPr>
            <a:xfrm rot="19179163">
              <a:off x="1159807" y="300198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23270" y="906640"/>
            <a:ext cx="1649727" cy="3959999"/>
            <a:chOff x="3123270" y="906640"/>
            <a:chExt cx="1649727" cy="3959999"/>
          </a:xfrm>
        </p:grpSpPr>
        <p:grpSp>
          <p:nvGrpSpPr>
            <p:cNvPr id="20" name="Group 19"/>
            <p:cNvGrpSpPr/>
            <p:nvPr/>
          </p:nvGrpSpPr>
          <p:grpSpPr>
            <a:xfrm>
              <a:off x="3738880" y="906640"/>
              <a:ext cx="1025810" cy="1275020"/>
              <a:chOff x="6756400" y="1892301"/>
              <a:chExt cx="1025810" cy="127502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868397" y="1920826"/>
                <a:ext cx="913813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is-IS" sz="1500" dirty="0" smtClean="0"/>
                  <a:t>….(())...</a:t>
                </a:r>
              </a:p>
              <a:p>
                <a:r>
                  <a:rPr lang="is-IS" sz="1500" dirty="0" smtClean="0"/>
                  <a:t>(()).......(.</a:t>
                </a:r>
                <a:endParaRPr lang="en-US" sz="1500" dirty="0" smtClean="0"/>
              </a:p>
              <a:p>
                <a:r>
                  <a:rPr lang="en-US" sz="1500" dirty="0" smtClean="0"/>
                  <a:t> 123.52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727744" y="2134086"/>
              <a:ext cx="1045253" cy="1268086"/>
              <a:chOff x="6756400" y="3289868"/>
              <a:chExt cx="1045253" cy="1268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6400" y="3289868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68397" y="3318393"/>
                <a:ext cx="9332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500" dirty="0" smtClean="0"/>
                  <a:t>&gt;ENO</a:t>
                </a:r>
              </a:p>
              <a:p>
                <a:r>
                  <a:rPr lang="is-IS" sz="1500" dirty="0" smtClean="0"/>
                  <a:t>....((())))</a:t>
                </a:r>
              </a:p>
              <a:p>
                <a:r>
                  <a:rPr lang="is-IS" sz="1500" dirty="0" smtClean="0"/>
                  <a:t>().....(())..</a:t>
                </a:r>
                <a:endParaRPr lang="en-US" sz="1500" dirty="0" smtClean="0"/>
              </a:p>
              <a:p>
                <a:r>
                  <a:rPr lang="en-US" sz="1500" dirty="0" smtClean="0"/>
                  <a:t> 243.42</a:t>
                </a:r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20117474">
              <a:off x="3194982" y="1152751"/>
              <a:ext cx="48768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1672891">
              <a:off x="3163233" y="2268806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47857" y="3353831"/>
              <a:ext cx="989640" cy="1512808"/>
              <a:chOff x="22109" y="3271300"/>
              <a:chExt cx="989640" cy="1512808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09" y="3271300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138230" y="3306780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7" name="Right Arrow 76"/>
            <p:cNvSpPr/>
            <p:nvPr/>
          </p:nvSpPr>
          <p:spPr>
            <a:xfrm rot="2576857">
              <a:off x="3123270" y="3017299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73603" y="2668237"/>
            <a:ext cx="647909" cy="963931"/>
            <a:chOff x="2073603" y="2668237"/>
            <a:chExt cx="647909" cy="963931"/>
          </a:xfrm>
        </p:grpSpPr>
        <p:sp>
          <p:nvSpPr>
            <p:cNvPr id="78" name="Right Arrow 77"/>
            <p:cNvSpPr/>
            <p:nvPr/>
          </p:nvSpPr>
          <p:spPr>
            <a:xfrm rot="5400000">
              <a:off x="2188239" y="2673317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73603" y="3262836"/>
              <a:ext cx="647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Logs</a:t>
              </a:r>
              <a:endParaRPr lang="en-US" dirty="0"/>
            </a:p>
          </p:txBody>
        </p:sp>
      </p:grpSp>
      <p:sp>
        <p:nvSpPr>
          <p:cNvPr id="37" name="Lightning Bolt 36"/>
          <p:cNvSpPr/>
          <p:nvPr/>
        </p:nvSpPr>
        <p:spPr>
          <a:xfrm rot="3292194">
            <a:off x="8069795" y="838588"/>
            <a:ext cx="357919" cy="584035"/>
          </a:xfrm>
          <a:prstGeom prst="lightningBol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ightning Bolt 79"/>
          <p:cNvSpPr/>
          <p:nvPr/>
        </p:nvSpPr>
        <p:spPr>
          <a:xfrm rot="12270551">
            <a:off x="2298335" y="3647551"/>
            <a:ext cx="357919" cy="584035"/>
          </a:xfrm>
          <a:prstGeom prst="lightningBol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37" grpId="0" animBg="1"/>
      <p:bldP spid="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another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2332" y="2604590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92332" y="3137655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92332" y="1772930"/>
            <a:ext cx="314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Create a file </a:t>
            </a:r>
            <a:r>
              <a:rPr lang="en-US" sz="2800" b="1" dirty="0" err="1" smtClean="0">
                <a:solidFill>
                  <a:schemeClr val="accent5"/>
                </a:solidFill>
              </a:rPr>
              <a:t>C.fasta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0732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95601" y="3537374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95601" y="2012127"/>
            <a:ext cx="247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smtClean="0">
                <a:solidFill>
                  <a:schemeClr val="accent5"/>
                </a:solidFill>
              </a:rPr>
              <a:t>touch </a:t>
            </a:r>
            <a:r>
              <a:rPr lang="en-US" sz="2800" b="1" dirty="0" err="1" smtClean="0">
                <a:solidFill>
                  <a:schemeClr val="accent5"/>
                </a:solidFill>
              </a:rPr>
              <a:t>B.fasta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9" name="Group 8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7" name="Right Arrow 16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328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03-dynamic/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0088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log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1788920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288278"/>
            <a:ext cx="6067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  <a:p>
            <a:r>
              <a:rPr lang="en-US" b="1" dirty="0" smtClean="0">
                <a:solidFill>
                  <a:srgbClr val="E61216"/>
                </a:solidFill>
              </a:rPr>
              <a:t>log:</a:t>
            </a:r>
          </a:p>
          <a:p>
            <a:r>
              <a:rPr lang="en-US" b="1" dirty="0">
                <a:solidFill>
                  <a:srgbClr val="E61216"/>
                </a:solidFill>
              </a:rPr>
              <a:t>	</a:t>
            </a:r>
            <a:r>
              <a:rPr lang="en-US" b="1" dirty="0" smtClean="0">
                <a:solidFill>
                  <a:srgbClr val="E61216"/>
                </a:solidFill>
              </a:rPr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sum.log</a:t>
            </a:r>
            <a:r>
              <a:rPr lang="en-US" b="1" dirty="0" smtClean="0">
                <a:solidFill>
                  <a:srgbClr val="E61216"/>
                </a:solidFill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54603"/>
            <a:ext cx="402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 </a:t>
            </a:r>
            <a:r>
              <a:rPr lang="en-US" b="1" dirty="0" smtClean="0">
                <a:solidFill>
                  <a:schemeClr val="accent5"/>
                </a:solidFill>
              </a:rPr>
              <a:t>2&gt; {log}</a:t>
            </a:r>
            <a:r>
              <a:rPr lang="en-US" b="1" dirty="0" smtClean="0"/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2522111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723" y="140974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60279" y="1434521"/>
            <a:ext cx="7085228" cy="3855599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04951" y="1120912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2371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it on the cluster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85971" y="2552913"/>
            <a:ext cx="6464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800" b="1" dirty="0" err="1"/>
              <a:t>s</a:t>
            </a:r>
            <a:r>
              <a:rPr lang="en-US" sz="2800" b="1" dirty="0" err="1" smtClean="0"/>
              <a:t>nakemake</a:t>
            </a:r>
            <a:r>
              <a:rPr lang="en-US" sz="2800" b="1" dirty="0" smtClean="0"/>
              <a:t>  --cluster ‘</a:t>
            </a:r>
            <a:r>
              <a:rPr lang="en-US" sz="2800" b="1" dirty="0" err="1" smtClean="0"/>
              <a:t>bsub</a:t>
            </a:r>
            <a:r>
              <a:rPr lang="en-US" sz="2800" b="1" dirty="0" smtClean="0"/>
              <a:t> –o /</a:t>
            </a:r>
            <a:r>
              <a:rPr lang="en-US" sz="2800" b="1" dirty="0" err="1" smtClean="0"/>
              <a:t>dev</a:t>
            </a:r>
            <a:r>
              <a:rPr lang="en-US" sz="2800" b="1" dirty="0" smtClean="0"/>
              <a:t>/null’ 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34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0052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rules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1897" y="2970974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2362" y="43323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 dirty="0" smtClean="0"/>
              <a:t>…</a:t>
            </a:r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72362" y="3704165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319" y="2634408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333" y="1521927"/>
            <a:ext cx="229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localrules</a:t>
            </a:r>
            <a:r>
              <a:rPr lang="en-US" b="1" dirty="0" smtClean="0"/>
              <a:t>: all, extract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0279" y="1434521"/>
            <a:ext cx="7085228" cy="3855599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04951" y="1120912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35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5248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04-cluster/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1987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271099"/>
            <a:ext cx="8229600" cy="1143000"/>
          </a:xfrm>
        </p:spPr>
        <p:txBody>
          <a:bodyPr/>
          <a:lstStyle/>
          <a:p>
            <a:r>
              <a:rPr lang="en-US" dirty="0" smtClean="0"/>
              <a:t>Last exercise!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40" y="2414099"/>
            <a:ext cx="2364154" cy="236415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778253"/>
            <a:ext cx="8229600" cy="1888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Please use folder </a:t>
            </a:r>
          </a:p>
          <a:p>
            <a:pPr marL="0" indent="0" algn="ctr">
              <a:buNone/>
            </a:pPr>
            <a:r>
              <a:rPr lang="en-US" b="1" dirty="0" smtClean="0"/>
              <a:t>05</a:t>
            </a:r>
            <a:r>
              <a:rPr lang="en-US" b="1" dirty="0" smtClean="0"/>
              <a:t>-foreach/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5885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what expand() does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17304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chemeClr val="accent5"/>
                </a:solidFill>
              </a:rPr>
              <a:t>wc</a:t>
            </a:r>
            <a:r>
              <a:rPr lang="en-US" b="1" dirty="0" smtClean="0">
                <a:solidFill>
                  <a:schemeClr val="accent5"/>
                </a:solidFill>
              </a:rPr>
              <a:t> –c {input} &gt; {output}</a:t>
            </a:r>
            <a:r>
              <a:rPr lang="en-US" b="1" dirty="0" smtClean="0"/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720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759" y="1434520"/>
            <a:ext cx="364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SAMPLES = “</a:t>
            </a:r>
            <a:r>
              <a:rPr lang="en-US" b="1" dirty="0" err="1" smtClean="0"/>
              <a:t>A.fasta</a:t>
            </a:r>
            <a:r>
              <a:rPr lang="en-US" b="1" dirty="0" smtClean="0"/>
              <a:t> B.</a:t>
            </a:r>
            <a:r>
              <a:rPr lang="en-US" b="1" dirty="0" err="1" smtClean="0"/>
              <a:t>fasta</a:t>
            </a:r>
            <a:r>
              <a:rPr lang="en-US" b="1" dirty="0" smtClean="0"/>
              <a:t>”.split()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0279" y="1434521"/>
            <a:ext cx="7085228" cy="3855599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25941" y="1131408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" y="5151950"/>
            <a:ext cx="5584958" cy="1169264"/>
            <a:chOff x="457200" y="5151950"/>
            <a:chExt cx="5584958" cy="1169264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5797994"/>
              <a:ext cx="55849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&gt;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wc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–c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A.fasta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B.fasta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&gt;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extract.txt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</a:t>
              </a:r>
              <a:endParaRPr lang="en-US" sz="2800" b="1" dirty="0">
                <a:solidFill>
                  <a:schemeClr val="accent5"/>
                </a:solidFill>
              </a:endParaRPr>
            </a:p>
          </p:txBody>
        </p:sp>
        <p:sp>
          <p:nvSpPr>
            <p:cNvPr id="11" name="Trapezoid 10"/>
            <p:cNvSpPr/>
            <p:nvPr/>
          </p:nvSpPr>
          <p:spPr>
            <a:xfrm>
              <a:off x="457200" y="5151950"/>
              <a:ext cx="5584958" cy="643624"/>
            </a:xfrm>
            <a:prstGeom prst="trapezoid">
              <a:avLst>
                <a:gd name="adj" fmla="val 2056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38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7329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rules: for each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64990" cy="4441844"/>
          </a:xfrm>
        </p:spPr>
        <p:txBody>
          <a:bodyPr>
            <a:normAutofit/>
          </a:bodyPr>
          <a:lstStyle/>
          <a:p>
            <a:r>
              <a:rPr lang="en-US" dirty="0" smtClean="0"/>
              <a:t>For every file</a:t>
            </a:r>
            <a:br>
              <a:rPr lang="en-US" dirty="0" smtClean="0"/>
            </a:br>
            <a:r>
              <a:rPr lang="en-US" dirty="0" smtClean="0"/>
              <a:t>do something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38475" y="1557392"/>
            <a:ext cx="2532771" cy="3725024"/>
            <a:chOff x="4811739" y="1351537"/>
            <a:chExt cx="2532771" cy="3725024"/>
          </a:xfrm>
        </p:grpSpPr>
        <p:grpSp>
          <p:nvGrpSpPr>
            <p:cNvPr id="4" name="Group 3"/>
            <p:cNvGrpSpPr/>
            <p:nvPr/>
          </p:nvGrpSpPr>
          <p:grpSpPr>
            <a:xfrm>
              <a:off x="4811739" y="1351537"/>
              <a:ext cx="2532771" cy="3716974"/>
              <a:chOff x="1300863" y="1154215"/>
              <a:chExt cx="2532771" cy="371697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00863" y="1612503"/>
                <a:ext cx="1042387" cy="1505853"/>
                <a:chOff x="843280" y="1892301"/>
                <a:chExt cx="1042387" cy="1505853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995680" y="1920826"/>
                  <a:ext cx="88998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A</a:t>
                  </a:r>
                </a:p>
                <a:p>
                  <a:r>
                    <a:rPr lang="en-US" sz="1500" dirty="0" smtClean="0"/>
                    <a:t>GACACA</a:t>
                  </a:r>
                </a:p>
                <a:p>
                  <a:r>
                    <a:rPr lang="en-US" sz="1500" dirty="0" smtClean="0"/>
                    <a:t>GGGGGC</a:t>
                  </a:r>
                </a:p>
                <a:p>
                  <a:r>
                    <a:rPr lang="en-US" sz="1500" dirty="0" smtClean="0"/>
                    <a:t>TACACA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850654" y="1605229"/>
                <a:ext cx="982980" cy="1505853"/>
                <a:chOff x="843280" y="1892301"/>
                <a:chExt cx="982980" cy="1505853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995680" y="1920826"/>
                  <a:ext cx="818666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B</a:t>
                  </a:r>
                </a:p>
                <a:p>
                  <a:r>
                    <a:rPr lang="en-US" sz="1500" dirty="0" smtClean="0"/>
                    <a:t>CCCCCC</a:t>
                  </a:r>
                </a:p>
                <a:p>
                  <a:r>
                    <a:rPr lang="en-US" sz="1500" dirty="0" smtClean="0"/>
                    <a:t>GGGGG</a:t>
                  </a:r>
                </a:p>
                <a:p>
                  <a:r>
                    <a:rPr lang="en-US" sz="1500" dirty="0" smtClean="0"/>
                    <a:t>TTTTTT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sp>
            <p:nvSpPr>
              <p:cNvPr id="7" name="Right Arrow 6"/>
              <p:cNvSpPr/>
              <p:nvPr/>
            </p:nvSpPr>
            <p:spPr>
              <a:xfrm rot="5400000">
                <a:off x="1659863" y="2884676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5400000">
                <a:off x="3140150" y="2888040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10103" y="3279938"/>
                <a:ext cx="982980" cy="1591251"/>
                <a:chOff x="6411490" y="1218667"/>
                <a:chExt cx="982980" cy="1591251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411490" y="1541832"/>
                  <a:ext cx="982980" cy="1268086"/>
                  <a:chOff x="6003609" y="2047702"/>
                  <a:chExt cx="982980" cy="1268086"/>
                </a:xfrm>
              </p:grpSpPr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003609" y="2047702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169367" y="2047702"/>
                    <a:ext cx="551353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20 A </a:t>
                    </a:r>
                  </a:p>
                  <a:p>
                    <a:endParaRPr lang="en-US" sz="1500" dirty="0" smtClean="0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6553793" y="1218667"/>
                  <a:ext cx="69280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err="1" smtClean="0"/>
                    <a:t>A.sum</a:t>
                  </a:r>
                  <a:endParaRPr lang="en-US" sz="1500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360930" y="1154215"/>
                <a:ext cx="86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A.fasta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69992" y="1183747"/>
                <a:ext cx="862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</a:t>
                </a:r>
                <a:r>
                  <a:rPr lang="en-US" dirty="0" err="1" smtClean="0"/>
                  <a:t>.fasta</a:t>
                </a:r>
                <a:endParaRPr lang="en-US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9077" y="3808475"/>
              <a:ext cx="982980" cy="126808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488230" y="3822399"/>
              <a:ext cx="533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20 B </a:t>
              </a:r>
            </a:p>
            <a:p>
              <a:endParaRPr lang="en-US" sz="15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3251" y="3488484"/>
              <a:ext cx="6869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B.sum</a:t>
              </a:r>
              <a:endParaRPr lang="en-US" sz="1500" dirty="0"/>
            </a:p>
          </p:txBody>
        </p:sp>
      </p:grp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39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1157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91440" y="5019038"/>
            <a:ext cx="3515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Management with scripts</a:t>
            </a:r>
          </a:p>
          <a:p>
            <a:r>
              <a:rPr lang="en-US" sz="2400" dirty="0" smtClean="0"/>
              <a:t>(Bash, Perl, Python, .. ) 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954949" y="4411845"/>
            <a:ext cx="1797981" cy="2191815"/>
            <a:chOff x="3954949" y="4411845"/>
            <a:chExt cx="1797981" cy="2191815"/>
          </a:xfrm>
        </p:grpSpPr>
        <p:sp>
          <p:nvSpPr>
            <p:cNvPr id="56" name="TextBox 55"/>
            <p:cNvSpPr txBox="1"/>
            <p:nvPr/>
          </p:nvSpPr>
          <p:spPr>
            <a:xfrm>
              <a:off x="4268740" y="4411845"/>
              <a:ext cx="99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Cluster</a:t>
              </a:r>
              <a:endParaRPr lang="en-US" i="1" dirty="0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4949" y="4805679"/>
              <a:ext cx="1797981" cy="179798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7268" y="723023"/>
            <a:ext cx="1647308" cy="3020068"/>
            <a:chOff x="57268" y="723023"/>
            <a:chExt cx="1647308" cy="3020068"/>
          </a:xfrm>
        </p:grpSpPr>
        <p:grpSp>
          <p:nvGrpSpPr>
            <p:cNvPr id="19" name="Group 18"/>
            <p:cNvGrpSpPr/>
            <p:nvPr/>
          </p:nvGrpSpPr>
          <p:grpSpPr>
            <a:xfrm>
              <a:off x="57268" y="723023"/>
              <a:ext cx="1007228" cy="1275020"/>
              <a:chOff x="843280" y="1892301"/>
              <a:chExt cx="1007228" cy="12750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95680" y="1920826"/>
                <a:ext cx="854828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en-US" sz="1500" dirty="0" smtClean="0"/>
                  <a:t>ACGATA</a:t>
                </a:r>
              </a:p>
              <a:p>
                <a:r>
                  <a:rPr lang="en-US" sz="1500" dirty="0" smtClean="0"/>
                  <a:t>CAGAG</a:t>
                </a:r>
              </a:p>
              <a:p>
                <a:r>
                  <a:rPr lang="en-US" sz="1500" dirty="0" smtClean="0"/>
                  <a:t>GCGCCG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9512" y="1039662"/>
              <a:ext cx="1042387" cy="1505853"/>
              <a:chOff x="843280" y="1892301"/>
              <a:chExt cx="1042387" cy="1505853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7268" y="903257"/>
              <a:ext cx="1042387" cy="1505853"/>
              <a:chOff x="843280" y="1892301"/>
              <a:chExt cx="1042387" cy="1505853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60792" y="1161582"/>
              <a:ext cx="1042387" cy="1505853"/>
              <a:chOff x="843280" y="1892301"/>
              <a:chExt cx="1042387" cy="1505853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62392" y="1344462"/>
              <a:ext cx="1042387" cy="1505853"/>
              <a:chOff x="843280" y="1892301"/>
              <a:chExt cx="1042387" cy="1505853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43672" y="1466382"/>
              <a:ext cx="1001747" cy="1505853"/>
              <a:chOff x="843280" y="1892301"/>
              <a:chExt cx="1001747" cy="1505853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95504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87869" y="1627638"/>
              <a:ext cx="1042387" cy="1505853"/>
              <a:chOff x="843280" y="1892301"/>
              <a:chExt cx="1042387" cy="1505853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57389" y="1780038"/>
              <a:ext cx="1042387" cy="1505853"/>
              <a:chOff x="843280" y="1892301"/>
              <a:chExt cx="1042387" cy="1505853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09789" y="1932438"/>
              <a:ext cx="1042387" cy="1505853"/>
              <a:chOff x="843280" y="1892301"/>
              <a:chExt cx="1042387" cy="150585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70749" y="2084838"/>
              <a:ext cx="1042387" cy="1505853"/>
              <a:chOff x="843280" y="1892301"/>
              <a:chExt cx="1042387" cy="1505853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62189" y="2237238"/>
              <a:ext cx="1042387" cy="1505853"/>
              <a:chOff x="843280" y="1892301"/>
              <a:chExt cx="1042387" cy="1505853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827782" y="2593926"/>
            <a:ext cx="982980" cy="1477328"/>
            <a:chOff x="843280" y="1861823"/>
            <a:chExt cx="982980" cy="1477328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915923" y="1861823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95547" y="-80948"/>
            <a:ext cx="7162124" cy="6288708"/>
            <a:chOff x="1395547" y="-80948"/>
            <a:chExt cx="7162124" cy="6288708"/>
          </a:xfrm>
        </p:grpSpPr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4</a:t>
              </a:r>
              <a:endParaRPr lang="en-US" sz="1500" b="1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395547" y="575168"/>
              <a:ext cx="7162124" cy="5632592"/>
              <a:chOff x="1395547" y="575168"/>
              <a:chExt cx="7162124" cy="563259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2902" y="1250266"/>
                <a:ext cx="1313518" cy="1252220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3304505" y="1059040"/>
                <a:ext cx="1025810" cy="1275020"/>
                <a:chOff x="6756400" y="1892301"/>
                <a:chExt cx="1025810" cy="127502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6868397" y="1920826"/>
                  <a:ext cx="913813" cy="1246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YB</a:t>
                  </a:r>
                </a:p>
                <a:p>
                  <a:r>
                    <a:rPr lang="is-IS" sz="1500" dirty="0" smtClean="0"/>
                    <a:t>….(())...</a:t>
                  </a:r>
                </a:p>
                <a:p>
                  <a:r>
                    <a:rPr lang="is-IS" sz="1500" dirty="0" smtClean="0"/>
                    <a:t>(()).......(.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123.52</a:t>
                  </a:r>
                </a:p>
                <a:p>
                  <a:endParaRPr lang="en-US" sz="15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524544" y="1193704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sp>
            <p:nvSpPr>
              <p:cNvPr id="14" name="Right Arrow 13"/>
              <p:cNvSpPr/>
              <p:nvPr/>
            </p:nvSpPr>
            <p:spPr>
              <a:xfrm>
                <a:off x="1395547" y="1630605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Arrow 21"/>
              <p:cNvSpPr/>
              <p:nvPr/>
            </p:nvSpPr>
            <p:spPr>
              <a:xfrm>
                <a:off x="5008495" y="1646086"/>
                <a:ext cx="401314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Arrow 22"/>
              <p:cNvSpPr/>
              <p:nvPr/>
            </p:nvSpPr>
            <p:spPr>
              <a:xfrm rot="5400000">
                <a:off x="2146951" y="619207"/>
                <a:ext cx="555437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6685040" y="1772532"/>
                <a:ext cx="377889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Arrow 27"/>
              <p:cNvSpPr/>
              <p:nvPr/>
            </p:nvSpPr>
            <p:spPr>
              <a:xfrm rot="5400000">
                <a:off x="7517621" y="2779216"/>
                <a:ext cx="395336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001968" y="3210564"/>
                <a:ext cx="1555703" cy="1249676"/>
                <a:chOff x="7641468" y="1913112"/>
                <a:chExt cx="1641506" cy="1404128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47089" y="1981355"/>
                  <a:ext cx="1335885" cy="1335885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41468" y="1913112"/>
                  <a:ext cx="611242" cy="473712"/>
                </a:xfrm>
                <a:prstGeom prst="rect">
                  <a:avLst/>
                </a:prstGeom>
              </p:spPr>
            </p:pic>
          </p:grpSp>
          <p:sp>
            <p:nvSpPr>
              <p:cNvPr id="42" name="Right Arrow 41"/>
              <p:cNvSpPr/>
              <p:nvPr/>
            </p:nvSpPr>
            <p:spPr>
              <a:xfrm rot="5400000">
                <a:off x="7553674" y="4430753"/>
                <a:ext cx="40441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4281" y="4978399"/>
                <a:ext cx="1229361" cy="1229361"/>
              </a:xfrm>
              <a:prstGeom prst="rect">
                <a:avLst/>
              </a:prstGeom>
            </p:spPr>
          </p:pic>
          <p:grpSp>
            <p:nvGrpSpPr>
              <p:cNvPr id="64" name="Group 63"/>
              <p:cNvGrpSpPr/>
              <p:nvPr/>
            </p:nvGrpSpPr>
            <p:grpSpPr>
              <a:xfrm>
                <a:off x="5310142" y="1057085"/>
                <a:ext cx="1334258" cy="1619471"/>
                <a:chOff x="5310142" y="1057085"/>
                <a:chExt cx="1334258" cy="1619471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10142" y="1342298"/>
                  <a:ext cx="1334258" cy="1334258"/>
                </a:xfrm>
                <a:prstGeom prst="rect">
                  <a:avLst/>
                </a:prstGeom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5516880" y="1057085"/>
                  <a:ext cx="9263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/bin/bash</a:t>
                  </a:r>
                  <a:endParaRPr lang="en-US" sz="1500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7164281" y="1057085"/>
                <a:ext cx="1059342" cy="1597432"/>
                <a:chOff x="7164281" y="1057085"/>
                <a:chExt cx="1059342" cy="1597432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7164281" y="1386431"/>
                  <a:ext cx="1059342" cy="1268086"/>
                  <a:chOff x="6756400" y="1892301"/>
                  <a:chExt cx="1059342" cy="1268086"/>
                </a:xfrm>
              </p:grpSpPr>
              <p:pic>
                <p:nvPicPr>
                  <p:cNvPr id="39" name="Picture 38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56400" y="1892301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868397" y="1920826"/>
                    <a:ext cx="947345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YB, 12</a:t>
                    </a:r>
                  </a:p>
                  <a:p>
                    <a:r>
                      <a:rPr lang="en-US" sz="1500" dirty="0" smtClean="0"/>
                      <a:t>ENO1, 24</a:t>
                    </a:r>
                  </a:p>
                  <a:p>
                    <a:r>
                      <a:rPr lang="en-US" sz="1500" dirty="0" smtClean="0"/>
                      <a:t>GAPDH, 1</a:t>
                    </a:r>
                  </a:p>
                  <a:p>
                    <a:r>
                      <a:rPr lang="en-US" sz="1500" dirty="0" smtClean="0"/>
                      <a:t>PKA2, 122</a:t>
                    </a:r>
                    <a:endParaRPr lang="en-US" sz="1500" dirty="0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7332254" y="1057085"/>
                  <a:ext cx="4930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r>
                    <a:rPr lang="en-US" sz="1500" dirty="0" err="1" smtClean="0"/>
                    <a:t>csv</a:t>
                  </a:r>
                  <a:endParaRPr lang="en-US" sz="1500" dirty="0"/>
                </a:p>
              </p:txBody>
            </p:sp>
          </p:grpSp>
          <p:sp>
            <p:nvSpPr>
              <p:cNvPr id="85" name="Right Arrow 84"/>
              <p:cNvSpPr/>
              <p:nvPr/>
            </p:nvSpPr>
            <p:spPr>
              <a:xfrm>
                <a:off x="3140479" y="1685507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3720715" y="13994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88" name="TextBox 87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873115" y="15518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1" name="TextBox 90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025515" y="17042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4" name="TextBox 93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177915" y="18566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6" name="Picture 9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4330315" y="20090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0" name="TextBox 99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4482715" y="21614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3" name="TextBox 102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4635115" y="23138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5" name="Picture 10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6" name="TextBox 105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4787515" y="24662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4939915" y="26186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11" name="Picture 1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12" name="TextBox 111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sp>
            <p:nvSpPr>
              <p:cNvPr id="113" name="Right Arrow 112"/>
              <p:cNvSpPr/>
              <p:nvPr/>
            </p:nvSpPr>
            <p:spPr>
              <a:xfrm rot="3357144">
                <a:off x="2425508" y="2586219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624667" y="3205601"/>
                <a:ext cx="647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Logs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853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rules: for each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4519825" cy="4441844"/>
          </a:xfrm>
        </p:spPr>
        <p:txBody>
          <a:bodyPr>
            <a:normAutofit/>
          </a:bodyPr>
          <a:lstStyle/>
          <a:p>
            <a:r>
              <a:rPr lang="en-US" dirty="0" smtClean="0"/>
              <a:t>2 rules: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1) We require</a:t>
            </a:r>
          </a:p>
          <a:p>
            <a:pPr marL="0" indent="0">
              <a:buNone/>
            </a:pPr>
            <a:r>
              <a:rPr lang="en-US" sz="2400" dirty="0" err="1" smtClean="0"/>
              <a:t>A.sum</a:t>
            </a:r>
            <a:r>
              <a:rPr lang="en-US" sz="2400" dirty="0" smtClean="0"/>
              <a:t> </a:t>
            </a:r>
            <a:r>
              <a:rPr lang="en-US" sz="2400" dirty="0" err="1" smtClean="0"/>
              <a:t>B.sum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2) Wildcard rule</a:t>
            </a:r>
          </a:p>
          <a:p>
            <a:pPr marL="0" indent="0">
              <a:buNone/>
            </a:pPr>
            <a:r>
              <a:rPr lang="en-US" sz="2400" dirty="0" smtClean="0"/>
              <a:t>*</a:t>
            </a:r>
            <a:r>
              <a:rPr lang="en-US" sz="2400" dirty="0" err="1" smtClean="0"/>
              <a:t>fasta</a:t>
            </a:r>
            <a:r>
              <a:rPr lang="en-US" sz="2400" dirty="0"/>
              <a:t>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*</a:t>
            </a:r>
            <a:r>
              <a:rPr lang="en-US" sz="2400" dirty="0" err="1" smtClean="0"/>
              <a:t>sum.txt</a:t>
            </a: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538475" y="1811386"/>
            <a:ext cx="2532771" cy="3725024"/>
            <a:chOff x="4811739" y="1351537"/>
            <a:chExt cx="2532771" cy="3725024"/>
          </a:xfrm>
        </p:grpSpPr>
        <p:grpSp>
          <p:nvGrpSpPr>
            <p:cNvPr id="4" name="Group 3"/>
            <p:cNvGrpSpPr/>
            <p:nvPr/>
          </p:nvGrpSpPr>
          <p:grpSpPr>
            <a:xfrm>
              <a:off x="4811739" y="1351537"/>
              <a:ext cx="2532771" cy="3716974"/>
              <a:chOff x="1300863" y="1154215"/>
              <a:chExt cx="2532771" cy="371697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00863" y="1612503"/>
                <a:ext cx="1042387" cy="1505853"/>
                <a:chOff x="843280" y="1892301"/>
                <a:chExt cx="1042387" cy="1505853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995680" y="1920826"/>
                  <a:ext cx="88998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A</a:t>
                  </a:r>
                </a:p>
                <a:p>
                  <a:r>
                    <a:rPr lang="en-US" sz="1500" dirty="0" smtClean="0"/>
                    <a:t>GACACA</a:t>
                  </a:r>
                </a:p>
                <a:p>
                  <a:r>
                    <a:rPr lang="en-US" sz="1500" dirty="0" smtClean="0"/>
                    <a:t>GGGGGC</a:t>
                  </a:r>
                </a:p>
                <a:p>
                  <a:r>
                    <a:rPr lang="en-US" sz="1500" dirty="0" smtClean="0"/>
                    <a:t>TACACA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850654" y="1605229"/>
                <a:ext cx="982980" cy="1505853"/>
                <a:chOff x="843280" y="1892301"/>
                <a:chExt cx="982980" cy="1505853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995680" y="1920826"/>
                  <a:ext cx="818666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B</a:t>
                  </a:r>
                </a:p>
                <a:p>
                  <a:r>
                    <a:rPr lang="en-US" sz="1500" dirty="0" smtClean="0"/>
                    <a:t>CCCCCC</a:t>
                  </a:r>
                </a:p>
                <a:p>
                  <a:r>
                    <a:rPr lang="en-US" sz="1500" dirty="0" smtClean="0"/>
                    <a:t>GGGGG</a:t>
                  </a:r>
                </a:p>
                <a:p>
                  <a:r>
                    <a:rPr lang="en-US" sz="1500" dirty="0" smtClean="0"/>
                    <a:t>TTTTTT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sp>
            <p:nvSpPr>
              <p:cNvPr id="7" name="Right Arrow 6"/>
              <p:cNvSpPr/>
              <p:nvPr/>
            </p:nvSpPr>
            <p:spPr>
              <a:xfrm rot="5400000">
                <a:off x="1659863" y="2884676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5400000">
                <a:off x="3140150" y="2888040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10103" y="3279938"/>
                <a:ext cx="982980" cy="1591251"/>
                <a:chOff x="6411490" y="1218667"/>
                <a:chExt cx="982980" cy="1591251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411490" y="1541832"/>
                  <a:ext cx="982980" cy="1268086"/>
                  <a:chOff x="6003609" y="2047702"/>
                  <a:chExt cx="982980" cy="1268086"/>
                </a:xfrm>
              </p:grpSpPr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003609" y="2047702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169367" y="2047702"/>
                    <a:ext cx="551353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20 A </a:t>
                    </a:r>
                  </a:p>
                  <a:p>
                    <a:endParaRPr lang="en-US" sz="1500" dirty="0" smtClean="0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6553793" y="1218667"/>
                  <a:ext cx="69280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err="1" smtClean="0"/>
                    <a:t>A.sum</a:t>
                  </a:r>
                  <a:endParaRPr lang="en-US" sz="1500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360930" y="1154215"/>
                <a:ext cx="86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A.fasta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69992" y="1183747"/>
                <a:ext cx="862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</a:t>
                </a:r>
                <a:r>
                  <a:rPr lang="en-US" dirty="0" err="1" smtClean="0"/>
                  <a:t>.fasta</a:t>
                </a:r>
                <a:endParaRPr lang="en-US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9077" y="3808475"/>
              <a:ext cx="982980" cy="126808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488230" y="3822399"/>
              <a:ext cx="533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20 B </a:t>
              </a:r>
            </a:p>
            <a:p>
              <a:endParaRPr lang="en-US" sz="15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3251" y="3488484"/>
              <a:ext cx="6869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B.sum</a:t>
              </a:r>
              <a:endParaRPr lang="en-US" sz="15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0414" y="2484054"/>
            <a:ext cx="8307608" cy="3156432"/>
            <a:chOff x="180414" y="2484054"/>
            <a:chExt cx="8307608" cy="3156432"/>
          </a:xfrm>
        </p:grpSpPr>
        <p:sp>
          <p:nvSpPr>
            <p:cNvPr id="12" name="Rectangle 11"/>
            <p:cNvSpPr/>
            <p:nvPr/>
          </p:nvSpPr>
          <p:spPr>
            <a:xfrm>
              <a:off x="5313186" y="3925737"/>
              <a:ext cx="3174836" cy="171474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414" y="2484054"/>
              <a:ext cx="3174836" cy="144168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0414" y="1600200"/>
            <a:ext cx="8449711" cy="4143009"/>
            <a:chOff x="180414" y="1600200"/>
            <a:chExt cx="8449711" cy="4143009"/>
          </a:xfrm>
        </p:grpSpPr>
        <p:sp>
          <p:nvSpPr>
            <p:cNvPr id="31" name="Rectangle 30"/>
            <p:cNvSpPr/>
            <p:nvPr/>
          </p:nvSpPr>
          <p:spPr>
            <a:xfrm>
              <a:off x="180414" y="4130969"/>
              <a:ext cx="3174836" cy="1229362"/>
            </a:xfrm>
            <a:prstGeom prst="rect">
              <a:avLst/>
            </a:prstGeom>
            <a:noFill/>
            <a:ln>
              <a:solidFill>
                <a:srgbClr val="E6121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63779" y="1600200"/>
              <a:ext cx="1570025" cy="414300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100" y="1600200"/>
              <a:ext cx="1570025" cy="414300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40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2625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 We require </a:t>
            </a:r>
            <a:r>
              <a:rPr lang="en-US" dirty="0" err="1" smtClean="0"/>
              <a:t>A.sum</a:t>
            </a:r>
            <a:r>
              <a:rPr lang="en-US" dirty="0" smtClean="0"/>
              <a:t> </a:t>
            </a:r>
            <a:r>
              <a:rPr lang="en-US" dirty="0" err="1" smtClean="0"/>
              <a:t>B.sum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262" y="1599179"/>
            <a:ext cx="4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SAMPLES, = </a:t>
            </a:r>
            <a:r>
              <a:rPr lang="en-US" b="1" dirty="0" err="1"/>
              <a:t>glob_wildcards</a:t>
            </a:r>
            <a:r>
              <a:rPr lang="en-US" b="1" dirty="0" smtClean="0"/>
              <a:t>(“{</a:t>
            </a:r>
            <a:r>
              <a:rPr lang="en-US" b="1" dirty="0"/>
              <a:t>samples</a:t>
            </a:r>
            <a:r>
              <a:rPr lang="en-US" b="1" dirty="0" smtClean="0"/>
              <a:t>}.</a:t>
            </a:r>
            <a:r>
              <a:rPr lang="en-US" b="1" dirty="0" err="1" smtClean="0"/>
              <a:t>fasta</a:t>
            </a:r>
            <a:r>
              <a:rPr lang="en-US" b="1" dirty="0" smtClean="0"/>
              <a:t>”)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19589" y="2547991"/>
            <a:ext cx="529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</a:t>
            </a:r>
            <a:r>
              <a:rPr lang="en-US" b="1" dirty="0" smtClean="0">
                <a:solidFill>
                  <a:srgbClr val="E61216"/>
                </a:solidFill>
              </a:rPr>
              <a:t>samples</a:t>
            </a:r>
            <a:r>
              <a:rPr lang="en-US" b="1" dirty="0" smtClean="0"/>
              <a:t>}.sum”, </a:t>
            </a:r>
            <a:r>
              <a:rPr lang="en-US" b="1" dirty="0" smtClean="0">
                <a:solidFill>
                  <a:srgbClr val="E61216"/>
                </a:solidFill>
              </a:rPr>
              <a:t>samples = SAMPLES</a:t>
            </a:r>
            <a:r>
              <a:rPr lang="en-US" b="1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011" y="2266504"/>
            <a:ext cx="9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all: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278" y="1434521"/>
            <a:ext cx="7491997" cy="462810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8281" y="1131408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41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2705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Wildcard rule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262" y="1599179"/>
            <a:ext cx="4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SAMPLES, = </a:t>
            </a:r>
            <a:r>
              <a:rPr lang="en-US" b="1" dirty="0" err="1"/>
              <a:t>glob_wildcards</a:t>
            </a:r>
            <a:r>
              <a:rPr lang="en-US" b="1" dirty="0" smtClean="0"/>
              <a:t>(“{</a:t>
            </a:r>
            <a:r>
              <a:rPr lang="en-US" b="1" dirty="0"/>
              <a:t>samples</a:t>
            </a:r>
            <a:r>
              <a:rPr lang="en-US" b="1" dirty="0" smtClean="0"/>
              <a:t>}.</a:t>
            </a:r>
            <a:r>
              <a:rPr lang="en-US" b="1" dirty="0" err="1" smtClean="0"/>
              <a:t>fasta</a:t>
            </a:r>
            <a:r>
              <a:rPr lang="en-US" b="1" dirty="0" smtClean="0"/>
              <a:t>”)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19589" y="2547991"/>
            <a:ext cx="529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expand(“{samples}.sum”, samples = SAMPLES)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011" y="2266504"/>
            <a:ext cx="9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all: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9589" y="3800341"/>
            <a:ext cx="2300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smtClean="0">
                <a:solidFill>
                  <a:schemeClr val="accent5"/>
                </a:solidFill>
              </a:rPr>
              <a:t>{sample}</a:t>
            </a:r>
            <a:r>
              <a:rPr lang="en-US" b="1" dirty="0" smtClean="0"/>
              <a:t>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9589" y="5189632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0054" y="4533532"/>
            <a:ext cx="2273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 “</a:t>
            </a:r>
            <a:r>
              <a:rPr lang="en-US" b="1" dirty="0" smtClean="0">
                <a:solidFill>
                  <a:srgbClr val="E61216"/>
                </a:solidFill>
              </a:rPr>
              <a:t>{sample}</a:t>
            </a:r>
            <a:r>
              <a:rPr lang="en-US" b="1" dirty="0" smtClean="0"/>
              <a:t>.sum”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011" y="3421164"/>
            <a:ext cx="147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</a:t>
            </a:r>
            <a:r>
              <a:rPr lang="en-US" b="1" dirty="0" err="1" smtClean="0">
                <a:solidFill>
                  <a:schemeClr val="tx2"/>
                </a:solidFill>
              </a:rPr>
              <a:t>do_sum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0278" y="1434521"/>
            <a:ext cx="7491997" cy="462810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8281" y="1131408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42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8523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6598" y="2193956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76598" y="2936916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76598" y="3660513"/>
            <a:ext cx="277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–j 5</a:t>
            </a:r>
            <a:endParaRPr lang="en-US" sz="2800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46393" y="5425793"/>
            <a:ext cx="5191386" cy="9091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06-foreach-complete/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43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9597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for next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36584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files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luster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Advanced Patterns</a:t>
            </a:r>
            <a:endParaRPr lang="en-US" dirty="0"/>
          </a:p>
          <a:p>
            <a:r>
              <a:rPr lang="en-US" dirty="0" smtClean="0"/>
              <a:t>Mixing with python</a:t>
            </a:r>
          </a:p>
          <a:p>
            <a:r>
              <a:rPr lang="en-US" dirty="0" smtClean="0"/>
              <a:t>Advanced reports</a:t>
            </a:r>
          </a:p>
          <a:p>
            <a:r>
              <a:rPr lang="en-US" dirty="0" smtClean="0"/>
              <a:t>Visualization of execution</a:t>
            </a:r>
          </a:p>
          <a:p>
            <a:r>
              <a:rPr lang="en-US" dirty="0" smtClean="0"/>
              <a:t>Sub </a:t>
            </a:r>
            <a:r>
              <a:rPr lang="en-US" dirty="0" err="1"/>
              <a:t>wWorkflow</a:t>
            </a:r>
            <a:r>
              <a:rPr lang="en-US" dirty="0"/>
              <a:t> sharing</a:t>
            </a:r>
          </a:p>
          <a:p>
            <a:r>
              <a:rPr lang="en-US" dirty="0" err="1" smtClean="0"/>
              <a:t>orkflows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07" y="1388330"/>
            <a:ext cx="8229600" cy="2519361"/>
          </a:xfrm>
        </p:spPr>
        <p:txBody>
          <a:bodyPr>
            <a:normAutofit/>
          </a:bodyPr>
          <a:lstStyle/>
          <a:p>
            <a:r>
              <a:rPr lang="en-US" dirty="0" smtClean="0"/>
              <a:t>Thank you very much!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3061" y="3976076"/>
            <a:ext cx="8229600" cy="2519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i="1" dirty="0"/>
              <a:t>Thanks GBCS for organizing!</a:t>
            </a:r>
          </a:p>
        </p:txBody>
      </p:sp>
    </p:spTree>
    <p:extLst>
      <p:ext uri="{BB962C8B-B14F-4D97-AF65-F5344CB8AC3E}">
        <p14:creationId xmlns:p14="http://schemas.microsoft.com/office/powerpoint/2010/main" val="385921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2560" y="374432"/>
            <a:ext cx="3799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GNU Make </a:t>
            </a:r>
          </a:p>
          <a:p>
            <a:r>
              <a:rPr lang="en-US" sz="3200" dirty="0" smtClean="0"/>
              <a:t>(</a:t>
            </a:r>
            <a:r>
              <a:rPr lang="en-US" sz="3200" dirty="0" err="1" smtClean="0"/>
              <a:t>Makefile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797992" y="1128484"/>
            <a:ext cx="166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rule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 based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05840" y="1774815"/>
            <a:ext cx="1242001" cy="1471275"/>
            <a:chOff x="22109" y="3271300"/>
            <a:chExt cx="982980" cy="1268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30" y="3306780"/>
              <a:ext cx="708423" cy="84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/>
            </a:p>
            <a:p>
              <a:endParaRPr lang="en-US" sz="1500" dirty="0" smtClean="0"/>
            </a:p>
            <a:p>
              <a:r>
                <a:rPr lang="en-US" sz="2000" dirty="0" smtClean="0"/>
                <a:t>  </a:t>
              </a:r>
              <a:r>
                <a:rPr lang="en-US" sz="2800" dirty="0" err="1" smtClean="0"/>
                <a:t>A</a:t>
              </a:r>
              <a:r>
                <a:rPr lang="en-US" sz="2000" dirty="0" err="1" smtClean="0"/>
                <a:t>.txt</a:t>
              </a:r>
              <a:endParaRPr lang="en-US" sz="20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7759" y="1774815"/>
            <a:ext cx="1361717" cy="1506755"/>
            <a:chOff x="22109" y="3271300"/>
            <a:chExt cx="1028287" cy="12680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1028287" cy="126808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1158" y="3550860"/>
              <a:ext cx="803328" cy="582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 smtClean="0"/>
            </a:p>
            <a:p>
              <a:r>
                <a:rPr lang="en-US" sz="1500" dirty="0"/>
                <a:t> </a:t>
              </a:r>
              <a:r>
                <a:rPr lang="en-US" sz="1500" dirty="0" smtClean="0"/>
                <a:t>      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</a:t>
              </a:r>
              <a:r>
                <a:rPr lang="en-US" dirty="0" err="1" smtClean="0"/>
                <a:t>.txt</a:t>
              </a:r>
              <a:endParaRPr lang="en-US" dirty="0" smtClean="0"/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673118" y="2366434"/>
            <a:ext cx="2264641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52799" y="1644152"/>
            <a:ext cx="59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7788" y="4345762"/>
            <a:ext cx="1938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9568" y="3106953"/>
            <a:ext cx="115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10:00:00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6217" y="3066202"/>
            <a:ext cx="124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09:59:59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30399" y="4316692"/>
            <a:ext cx="3119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B.txt</a:t>
            </a:r>
            <a:r>
              <a:rPr lang="en-US" dirty="0" smtClean="0">
                <a:latin typeface="Courier New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$&lt; $@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30399" y="5269092"/>
            <a:ext cx="3119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 smtClean="0">
                <a:latin typeface="Courier New"/>
                <a:cs typeface="Courier New"/>
              </a:rPr>
              <a:t>lean: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rm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806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9" grpId="0"/>
      <p:bldP spid="20" grpId="0"/>
      <p:bldP spid="21" grpId="0"/>
      <p:bldP spid="22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82" y="951549"/>
            <a:ext cx="5364858" cy="4381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8753" y="1397934"/>
            <a:ext cx="208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got 30 seconds </a:t>
            </a:r>
          </a:p>
          <a:p>
            <a:r>
              <a:rPr lang="en-US" dirty="0" smtClean="0"/>
              <a:t>to decrypt this tiny</a:t>
            </a:r>
          </a:p>
          <a:p>
            <a:r>
              <a:rPr lang="en-US" dirty="0"/>
              <a:t>s</a:t>
            </a:r>
            <a:r>
              <a:rPr lang="en-US" dirty="0" smtClean="0"/>
              <a:t>cript ..</a:t>
            </a:r>
          </a:p>
        </p:txBody>
      </p:sp>
    </p:spTree>
    <p:extLst>
      <p:ext uri="{BB962C8B-B14F-4D97-AF65-F5344CB8AC3E}">
        <p14:creationId xmlns:p14="http://schemas.microsoft.com/office/powerpoint/2010/main" val="139913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3118" y="374432"/>
            <a:ext cx="3799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Snakemake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84733" y="4138067"/>
            <a:ext cx="31936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rule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calable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scripting include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readable (python syntax)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wrappers needed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05840" y="1754495"/>
            <a:ext cx="1242001" cy="1471275"/>
            <a:chOff x="22109" y="3271300"/>
            <a:chExt cx="982980" cy="1268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30" y="3306780"/>
              <a:ext cx="702397" cy="742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/>
            </a:p>
            <a:p>
              <a:endParaRPr lang="en-US" sz="1500" dirty="0" smtClean="0"/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</a:t>
              </a:r>
              <a:r>
                <a:rPr lang="en-US" sz="2000" dirty="0" err="1" smtClean="0"/>
                <a:t>A.txt</a:t>
              </a:r>
              <a:endParaRPr lang="en-US" sz="20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7759" y="1754495"/>
            <a:ext cx="1361717" cy="1506755"/>
            <a:chOff x="22109" y="3271300"/>
            <a:chExt cx="1028287" cy="12680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1028287" cy="126808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1158" y="3550860"/>
              <a:ext cx="769282" cy="505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 smtClean="0"/>
            </a:p>
            <a:p>
              <a:r>
                <a:rPr lang="en-US" sz="1500" dirty="0" smtClean="0"/>
                <a:t> </a:t>
              </a:r>
              <a:r>
                <a:rPr lang="en-US" sz="1600" dirty="0" smtClean="0"/>
                <a:t>      </a:t>
              </a:r>
              <a:r>
                <a:rPr lang="en-US" dirty="0" smtClean="0"/>
                <a:t>B .txt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673118" y="2346114"/>
            <a:ext cx="2264641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52799" y="1623832"/>
            <a:ext cx="59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9568" y="3086633"/>
            <a:ext cx="115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10:00:00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6217" y="3045882"/>
            <a:ext cx="124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09:59:59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3420" y="3956373"/>
            <a:ext cx="454255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copy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B.txt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{input} {output}”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399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18005" y="5848391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1637" y="938853"/>
            <a:ext cx="8992363" cy="5909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overlap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bed = “</a:t>
            </a:r>
            <a:r>
              <a:rPr lang="en-US" dirty="0" err="1" smtClean="0">
                <a:latin typeface="Courier New"/>
                <a:cs typeface="Courier New"/>
              </a:rPr>
              <a:t>A.bed</a:t>
            </a:r>
            <a:r>
              <a:rPr lang="en-US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bam = “B1.bam”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overlap.txt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message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“calculating overlaps between {</a:t>
            </a:r>
            <a:r>
              <a:rPr lang="en-US" dirty="0" err="1" smtClean="0">
                <a:latin typeface="Courier New"/>
                <a:cs typeface="Courier New"/>
              </a:rPr>
              <a:t>input.bed</a:t>
            </a:r>
            <a:r>
              <a:rPr lang="en-US" dirty="0" smtClean="0">
                <a:latin typeface="Courier New"/>
                <a:cs typeface="Courier New"/>
              </a:rPr>
              <a:t>} and {</a:t>
            </a:r>
            <a:r>
              <a:rPr lang="en-US" dirty="0" err="1" smtClean="0">
                <a:latin typeface="Courier New"/>
                <a:cs typeface="Courier New"/>
              </a:rPr>
              <a:t>input.bam</a:t>
            </a:r>
            <a:r>
              <a:rPr lang="en-US" dirty="0" smtClean="0">
                <a:latin typeface="Courier New"/>
                <a:cs typeface="Courier New"/>
              </a:rPr>
              <a:t>}”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log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overlap.log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threads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3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/>
            </a:r>
            <a:b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version: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	shell(</a:t>
            </a:r>
            <a:r>
              <a:rPr lang="en-US" dirty="0" smtClean="0">
                <a:latin typeface="Courier New"/>
                <a:cs typeface="Courier New"/>
              </a:rPr>
              <a:t>“</a:t>
            </a:r>
            <a:r>
              <a:rPr lang="en-US" dirty="0" err="1" smtClean="0">
                <a:latin typeface="Courier New"/>
                <a:cs typeface="Courier New"/>
              </a:rPr>
              <a:t>customProgram</a:t>
            </a:r>
            <a:r>
              <a:rPr lang="en-US" dirty="0" smtClean="0">
                <a:latin typeface="Courier New"/>
                <a:cs typeface="Courier New"/>
              </a:rPr>
              <a:t> –</a:t>
            </a:r>
            <a:r>
              <a:rPr lang="en-US" dirty="0">
                <a:latin typeface="Courier New"/>
                <a:cs typeface="Courier New"/>
              </a:rPr>
              <a:t>-version”)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resources: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gpu</a:t>
            </a:r>
            <a:r>
              <a:rPr lang="en-US" dirty="0">
                <a:latin typeface="Courier New"/>
                <a:cs typeface="Courier New"/>
              </a:rPr>
              <a:t> = 1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params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“-s”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customProgram</a:t>
            </a:r>
            <a:r>
              <a:rPr lang="en-US" dirty="0" smtClean="0">
                <a:latin typeface="Courier New"/>
                <a:cs typeface="Courier New"/>
              </a:rPr>
              <a:t> {</a:t>
            </a:r>
            <a:r>
              <a:rPr lang="en-US" dirty="0" err="1" smtClean="0">
                <a:latin typeface="Courier New"/>
                <a:cs typeface="Courier New"/>
              </a:rPr>
              <a:t>params</a:t>
            </a:r>
            <a:r>
              <a:rPr lang="en-US" dirty="0" smtClean="0">
                <a:latin typeface="Courier New"/>
                <a:cs typeface="Courier New"/>
              </a:rPr>
              <a:t>} –t {threads} –</a:t>
            </a:r>
            <a:r>
              <a:rPr lang="en-US" dirty="0" err="1" smtClean="0">
                <a:latin typeface="Courier New"/>
                <a:cs typeface="Courier New"/>
              </a:rPr>
              <a:t>abam</a:t>
            </a:r>
            <a:r>
              <a:rPr lang="en-US" dirty="0" smtClean="0">
                <a:latin typeface="Courier New"/>
                <a:cs typeface="Courier New"/>
              </a:rPr>
              <a:t> {</a:t>
            </a:r>
            <a:r>
              <a:rPr lang="en-US" dirty="0" err="1" smtClean="0">
                <a:latin typeface="Courier New"/>
                <a:cs typeface="Courier New"/>
              </a:rPr>
              <a:t>input.bam</a:t>
            </a:r>
            <a:r>
              <a:rPr lang="en-US" dirty="0" smtClean="0">
                <a:latin typeface="Courier New"/>
                <a:cs typeface="Courier New"/>
              </a:rPr>
              <a:t>} \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–b {</a:t>
            </a:r>
            <a:r>
              <a:rPr lang="en-US" dirty="0" err="1" smtClean="0">
                <a:latin typeface="Courier New"/>
                <a:cs typeface="Courier New"/>
              </a:rPr>
              <a:t>input.bed</a:t>
            </a:r>
            <a:r>
              <a:rPr lang="en-US" dirty="0" smtClean="0">
                <a:latin typeface="Courier New"/>
                <a:cs typeface="Courier New"/>
              </a:rPr>
              <a:t>} &gt; {output} 2&gt; {log}”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0002"/>
            <a:ext cx="8229600" cy="1143000"/>
          </a:xfrm>
        </p:spPr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8005" y="5848391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268" y="723023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02" y="1250266"/>
            <a:ext cx="1313518" cy="125222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738880" y="104000"/>
            <a:ext cx="1025810" cy="1275020"/>
            <a:chOff x="6756400" y="1892301"/>
            <a:chExt cx="1025810" cy="12750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6400" y="1892301"/>
              <a:ext cx="982980" cy="126808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868397" y="1920826"/>
              <a:ext cx="913813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is-IS" sz="1500" dirty="0" smtClean="0"/>
                <a:t>….(())...</a:t>
              </a:r>
            </a:p>
            <a:p>
              <a:r>
                <a:rPr lang="is-IS" sz="1500" dirty="0" smtClean="0"/>
                <a:t>(()).......(.</a:t>
              </a:r>
              <a:endParaRPr lang="en-US" sz="1500" dirty="0" smtClean="0"/>
            </a:p>
            <a:p>
              <a:r>
                <a:rPr lang="en-US" sz="1500" dirty="0" smtClean="0"/>
                <a:t> 123.52</a:t>
              </a:r>
            </a:p>
            <a:p>
              <a:endParaRPr lang="en-US" sz="15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7744" y="1331446"/>
            <a:ext cx="1045253" cy="1268086"/>
            <a:chOff x="6756400" y="3289868"/>
            <a:chExt cx="1045253" cy="1268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6400" y="3289868"/>
              <a:ext cx="982980" cy="12680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68397" y="3318393"/>
              <a:ext cx="9332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500" dirty="0" smtClean="0"/>
                <a:t>&gt;ENO</a:t>
              </a:r>
            </a:p>
            <a:p>
              <a:r>
                <a:rPr lang="is-IS" sz="1500" dirty="0" smtClean="0"/>
                <a:t>....((())))</a:t>
              </a:r>
            </a:p>
            <a:p>
              <a:r>
                <a:rPr lang="is-IS" sz="1500" dirty="0" smtClean="0"/>
                <a:t>().....(())..</a:t>
              </a:r>
              <a:endParaRPr lang="en-US" sz="1500" dirty="0" smtClean="0"/>
            </a:p>
            <a:p>
              <a:r>
                <a:rPr lang="en-US" sz="1500" dirty="0" smtClean="0"/>
                <a:t> 243.42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878109">
            <a:off x="1188720" y="1221895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117474">
            <a:off x="3194982" y="1152751"/>
            <a:ext cx="48768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83613">
            <a:off x="4884854" y="603183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68021">
            <a:off x="3141355" y="1982537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895833" y="1903046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2146951" y="619207"/>
            <a:ext cx="555437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58281" y="-80948"/>
            <a:ext cx="505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-</a:t>
            </a:r>
            <a:r>
              <a:rPr lang="en-US" sz="1500" b="1" dirty="0" err="1" smtClean="0"/>
              <a:t>i</a:t>
            </a:r>
            <a:r>
              <a:rPr lang="en-US" sz="1500" b="1" dirty="0" smtClean="0"/>
              <a:t> 25</a:t>
            </a:r>
          </a:p>
          <a:p>
            <a:r>
              <a:rPr lang="en-US" sz="1500" b="1" dirty="0" smtClean="0"/>
              <a:t>-p 4</a:t>
            </a:r>
            <a:endParaRPr lang="en-US" sz="1500" b="1" dirty="0"/>
          </a:p>
        </p:txBody>
      </p:sp>
      <p:sp>
        <p:nvSpPr>
          <p:cNvPr id="26" name="Right Arrow 25"/>
          <p:cNvSpPr/>
          <p:nvPr/>
        </p:nvSpPr>
        <p:spPr>
          <a:xfrm>
            <a:off x="6624079" y="1862155"/>
            <a:ext cx="377889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7517621" y="3226256"/>
            <a:ext cx="395336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7048285" y="3812627"/>
            <a:ext cx="1555703" cy="1249676"/>
            <a:chOff x="7641468" y="1913112"/>
            <a:chExt cx="1641506" cy="140412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7089" y="1981355"/>
              <a:ext cx="1335885" cy="133588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1468" y="1913112"/>
              <a:ext cx="611242" cy="473712"/>
            </a:xfrm>
            <a:prstGeom prst="rect">
              <a:avLst/>
            </a:prstGeom>
          </p:spPr>
        </p:pic>
      </p:grpSp>
      <p:sp>
        <p:nvSpPr>
          <p:cNvPr id="42" name="Right Arrow 41"/>
          <p:cNvSpPr/>
          <p:nvPr/>
        </p:nvSpPr>
        <p:spPr>
          <a:xfrm rot="5400000">
            <a:off x="7599991" y="5012496"/>
            <a:ext cx="404412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0598" y="5448382"/>
            <a:ext cx="1229361" cy="1229361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5323372" y="1162224"/>
            <a:ext cx="1334258" cy="1619471"/>
            <a:chOff x="5310142" y="1057085"/>
            <a:chExt cx="1334258" cy="161947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10142" y="1342298"/>
              <a:ext cx="1334258" cy="1334258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516880" y="1057085"/>
              <a:ext cx="9263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/bin/bash</a:t>
              </a:r>
              <a:endParaRPr lang="en-US" sz="15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640" y="1943435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48" name="Right Arrow 47"/>
          <p:cNvSpPr/>
          <p:nvPr/>
        </p:nvSpPr>
        <p:spPr>
          <a:xfrm rot="20005846">
            <a:off x="1139894" y="2147470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7164281" y="1372045"/>
            <a:ext cx="1059342" cy="1597432"/>
            <a:chOff x="7164281" y="1057085"/>
            <a:chExt cx="1059342" cy="1597432"/>
          </a:xfrm>
        </p:grpSpPr>
        <p:grpSp>
          <p:nvGrpSpPr>
            <p:cNvPr id="38" name="Group 37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91784" y="5976927"/>
            <a:ext cx="402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Snakemake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109" y="3200180"/>
            <a:ext cx="989640" cy="1512808"/>
            <a:chOff x="22109" y="3271300"/>
            <a:chExt cx="989640" cy="1512808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747857" y="2551191"/>
            <a:ext cx="989640" cy="1512808"/>
            <a:chOff x="22109" y="3271300"/>
            <a:chExt cx="989640" cy="1512808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76" name="Right Arrow 75"/>
          <p:cNvSpPr/>
          <p:nvPr/>
        </p:nvSpPr>
        <p:spPr>
          <a:xfrm rot="19179163">
            <a:off x="1159807" y="3001980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2576857">
            <a:off x="3123270" y="3017299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5400000">
            <a:off x="2188239" y="2673317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073603" y="3262836"/>
            <a:ext cx="64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 rot="19892999">
            <a:off x="4851786" y="3058752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108" y="0"/>
            <a:ext cx="4796631" cy="5123796"/>
            <a:chOff x="22108" y="0"/>
            <a:chExt cx="4796631" cy="5123796"/>
          </a:xfrm>
        </p:grpSpPr>
        <p:sp>
          <p:nvSpPr>
            <p:cNvPr id="3" name="Rectangle 2"/>
            <p:cNvSpPr/>
            <p:nvPr/>
          </p:nvSpPr>
          <p:spPr>
            <a:xfrm>
              <a:off x="22108" y="0"/>
              <a:ext cx="4796631" cy="4712988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6477" y="4754464"/>
              <a:ext cx="2547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</a:t>
              </a:r>
              <a:r>
                <a:rPr lang="en-US" dirty="0" smtClean="0">
                  <a:solidFill>
                    <a:schemeClr val="accent1"/>
                  </a:solidFill>
                </a:rPr>
                <a:t>ule </a:t>
              </a:r>
              <a:r>
                <a:rPr lang="en-US" dirty="0" err="1" smtClean="0">
                  <a:solidFill>
                    <a:schemeClr val="accent1"/>
                  </a:solidFill>
                </a:rPr>
                <a:t>calculate_structure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27744" y="-51092"/>
            <a:ext cx="5162256" cy="4228731"/>
            <a:chOff x="3727744" y="-51092"/>
            <a:chExt cx="5162256" cy="4228731"/>
          </a:xfrm>
        </p:grpSpPr>
        <p:sp>
          <p:nvSpPr>
            <p:cNvPr id="54" name="Rectangle 53"/>
            <p:cNvSpPr/>
            <p:nvPr/>
          </p:nvSpPr>
          <p:spPr>
            <a:xfrm>
              <a:off x="3727744" y="-51092"/>
              <a:ext cx="5162256" cy="387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98201" y="3808307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rule </a:t>
              </a:r>
              <a:r>
                <a:rPr lang="en-US" dirty="0" err="1" smtClean="0">
                  <a:solidFill>
                    <a:schemeClr val="accent2"/>
                  </a:solidFill>
                </a:rPr>
                <a:t>create_csv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0724" y="935165"/>
            <a:ext cx="4291036" cy="5821235"/>
            <a:chOff x="4710724" y="935165"/>
            <a:chExt cx="4291036" cy="5821235"/>
          </a:xfrm>
        </p:grpSpPr>
        <p:sp>
          <p:nvSpPr>
            <p:cNvPr id="52" name="Rectangle 51"/>
            <p:cNvSpPr/>
            <p:nvPr/>
          </p:nvSpPr>
          <p:spPr>
            <a:xfrm>
              <a:off x="7001968" y="935165"/>
              <a:ext cx="1999792" cy="5821235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10724" y="5607595"/>
              <a:ext cx="2171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rule </a:t>
              </a:r>
              <a:r>
                <a:rPr lang="en-US" dirty="0" err="1" smtClean="0">
                  <a:solidFill>
                    <a:schemeClr val="accent3"/>
                  </a:solidFill>
                </a:rPr>
                <a:t>create_graphics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1" name="Lightning Bolt 30"/>
          <p:cNvSpPr/>
          <p:nvPr/>
        </p:nvSpPr>
        <p:spPr>
          <a:xfrm rot="12565809">
            <a:off x="4095107" y="3683955"/>
            <a:ext cx="535950" cy="904681"/>
          </a:xfrm>
          <a:prstGeom prst="lightningBolt">
            <a:avLst/>
          </a:prstGeom>
          <a:solidFill>
            <a:srgbClr val="FFFFFF"/>
          </a:solidFill>
          <a:ln w="19050" cmpd="sng">
            <a:solidFill>
              <a:srgbClr val="E612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413095" y="3834832"/>
            <a:ext cx="1212510" cy="2842911"/>
            <a:chOff x="3413095" y="3834832"/>
            <a:chExt cx="1212510" cy="2842911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13095" y="4942143"/>
              <a:ext cx="1212510" cy="1735600"/>
            </a:xfrm>
            <a:prstGeom prst="rect">
              <a:avLst/>
            </a:prstGeom>
          </p:spPr>
        </p:pic>
        <p:sp>
          <p:nvSpPr>
            <p:cNvPr id="33" name="Down Arrow 32"/>
            <p:cNvSpPr/>
            <p:nvPr/>
          </p:nvSpPr>
          <p:spPr>
            <a:xfrm rot="411429">
              <a:off x="3878258" y="3834832"/>
              <a:ext cx="321845" cy="1022790"/>
            </a:xfrm>
            <a:prstGeom prst="downArrow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5987" y="2370406"/>
            <a:ext cx="1128092" cy="11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2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om1">
      <a:dk1>
        <a:sysClr val="windowText" lastClr="000000"/>
      </a:dk1>
      <a:lt1>
        <a:sysClr val="window" lastClr="FFFFFF"/>
      </a:lt1>
      <a:dk2>
        <a:srgbClr val="342987"/>
      </a:dk2>
      <a:lt2>
        <a:srgbClr val="EEECE1"/>
      </a:lt2>
      <a:accent1>
        <a:srgbClr val="342987"/>
      </a:accent1>
      <a:accent2>
        <a:srgbClr val="0C57AB"/>
      </a:accent2>
      <a:accent3>
        <a:srgbClr val="841B7F"/>
      </a:accent3>
      <a:accent4>
        <a:srgbClr val="AA1C66"/>
      </a:accent4>
      <a:accent5>
        <a:srgbClr val="E61216"/>
      </a:accent5>
      <a:accent6>
        <a:srgbClr val="EC4A1C"/>
      </a:accent6>
      <a:hlink>
        <a:srgbClr val="17A739"/>
      </a:hlink>
      <a:folHlink>
        <a:srgbClr val="6DBF34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1798</Words>
  <Application>Microsoft Macintosh PowerPoint</Application>
  <PresentationFormat>On-screen Show (4:3)</PresentationFormat>
  <Paragraphs>744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Biological workflows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</vt:lpstr>
      <vt:lpstr>PowerPoint Presentation</vt:lpstr>
      <vt:lpstr>Dependency management</vt:lpstr>
      <vt:lpstr>Patterns</vt:lpstr>
      <vt:lpstr>PowerPoint Presentation</vt:lpstr>
      <vt:lpstr>PowerPoint Presentation</vt:lpstr>
      <vt:lpstr>Usage / export to cluster </vt:lpstr>
      <vt:lpstr>Thank you for listening.  Let’s try it!</vt:lpstr>
      <vt:lpstr>Get your files</vt:lpstr>
      <vt:lpstr>First example</vt:lpstr>
      <vt:lpstr>First rules</vt:lpstr>
      <vt:lpstr>Run the rules on its own</vt:lpstr>
      <vt:lpstr>Add the default rule</vt:lpstr>
      <vt:lpstr>Add a clean rule</vt:lpstr>
      <vt:lpstr>Catchup</vt:lpstr>
      <vt:lpstr>Execute</vt:lpstr>
      <vt:lpstr>Add a message</vt:lpstr>
      <vt:lpstr>expand() – use variables for names</vt:lpstr>
      <vt:lpstr>Catchup</vt:lpstr>
      <vt:lpstr>Add a temporary variable</vt:lpstr>
      <vt:lpstr>Add a temporary</vt:lpstr>
      <vt:lpstr>Dynamic read-in</vt:lpstr>
      <vt:lpstr>Add another file</vt:lpstr>
      <vt:lpstr>Modify a file</vt:lpstr>
      <vt:lpstr>Catchup</vt:lpstr>
      <vt:lpstr>Add a log file</vt:lpstr>
      <vt:lpstr>Run it on the cluster</vt:lpstr>
      <vt:lpstr>Local rules</vt:lpstr>
      <vt:lpstr>Catchup</vt:lpstr>
      <vt:lpstr>Last exercise!</vt:lpstr>
      <vt:lpstr>Understand what expand() does</vt:lpstr>
      <vt:lpstr>Wildcard rules: for each </vt:lpstr>
      <vt:lpstr>Wildcard rules: for each </vt:lpstr>
      <vt:lpstr>1)  We require A.sum B.sum</vt:lpstr>
      <vt:lpstr>2) Wildcard rule</vt:lpstr>
      <vt:lpstr>Catchup</vt:lpstr>
      <vt:lpstr>Outlook for next tutorial</vt:lpstr>
      <vt:lpstr>Thank you very much!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workflows</dc:title>
  <dc:creator>Tom</dc:creator>
  <cp:lastModifiedBy>Tom</cp:lastModifiedBy>
  <cp:revision>166</cp:revision>
  <cp:lastPrinted>2016-02-04T07:56:27Z</cp:lastPrinted>
  <dcterms:created xsi:type="dcterms:W3CDTF">2016-01-18T08:16:12Z</dcterms:created>
  <dcterms:modified xsi:type="dcterms:W3CDTF">2016-02-04T08:09:55Z</dcterms:modified>
</cp:coreProperties>
</file>