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80" r:id="rId2"/>
    <p:sldId id="293" r:id="rId3"/>
    <p:sldId id="259" r:id="rId4"/>
    <p:sldId id="309" r:id="rId5"/>
    <p:sldId id="292" r:id="rId6"/>
    <p:sldId id="310" r:id="rId7"/>
    <p:sldId id="295" r:id="rId8"/>
    <p:sldId id="298" r:id="rId9"/>
    <p:sldId id="297" r:id="rId10"/>
    <p:sldId id="299" r:id="rId11"/>
    <p:sldId id="301" r:id="rId12"/>
    <p:sldId id="300" r:id="rId13"/>
    <p:sldId id="302" r:id="rId14"/>
    <p:sldId id="303" r:id="rId15"/>
    <p:sldId id="308" r:id="rId16"/>
    <p:sldId id="304" r:id="rId17"/>
    <p:sldId id="307" r:id="rId18"/>
    <p:sldId id="306" r:id="rId19"/>
    <p:sldId id="29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3A729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7" autoAdjust="0"/>
    <p:restoredTop sz="88571"/>
  </p:normalViewPr>
  <p:slideViewPr>
    <p:cSldViewPr snapToGrid="0">
      <p:cViewPr varScale="1">
        <p:scale>
          <a:sx n="105" d="100"/>
          <a:sy n="105" d="100"/>
        </p:scale>
        <p:origin x="21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C48AE-4A1E-9A43-835F-510354165F99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1C124-7373-F149-A166-BB8240B9F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713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630D4-0C36-4BFB-BAF2-725D48E55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1F8D2-6385-43A9-BA0E-8F767753C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DD78A-9797-4BC6-96D1-EFFF7257E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9ECC2-94C6-448C-85BF-A008EA52A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BBEB8-7214-41EC-9FEA-4687A94C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4D7DF530-8261-DE4B-83AC-B7B087461F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50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1C18-9981-4FD9-A045-4CAF34B1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33DE0-F6C2-427D-AA74-4CBD02C72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744B3-2B8C-4870-BBEB-2B62428B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0C58E-3365-499C-9347-84EBF50C1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1E9AE-A98C-442F-A5EB-F48C07B1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01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B48275-1B47-40CA-8660-644781B2C4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94C31-1905-41F4-B793-A3FAFA9E5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1FE96-C409-4EA7-8AA8-492FB239F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1B5C9-1BCA-4813-A293-95870B48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AD43C-957C-4850-A82A-EEDA6536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99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8F71-8E35-46CC-9B95-E847E2EE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E57E1-4D76-4BA6-B235-F4D8D2459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25748-DC14-491C-8CF7-4C864FEE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62EFD-DD11-45E8-8AB0-D31F83E40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464E4-DFC8-44DB-AB71-2DA48A70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49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955D9-1AB5-4884-AE41-3F5855B3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578D9-6D64-4FF4-A07A-DBC2D9CAA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E4EA8-E3B0-4EF4-8AB0-FE79110B0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D026C-261F-479D-BC0D-64316A5C4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A6FA4-623D-4762-977F-9E0591AE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86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FF0BE-DBA0-4E80-B324-BD541F05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F6D3B-4C54-438F-BA2E-2F12CE503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DABDC-4911-49C4-8369-813FE6A5D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EA388-FACC-4601-8717-5D48DCFD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F2A95-1451-47F8-8CC6-E323D684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EFBD8-061A-487C-9B79-3B39BFD1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41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20422-D245-4CB8-8F6A-005B0946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404E1-923E-41BA-A0C1-CD42658C9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1B117-28D4-4DBE-912D-B2E8C60FC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B8DD0-4C48-4D0F-80CE-95EC8E746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173B2-79A5-4EF5-867C-BDA931A97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1A3CD3-5048-4262-8E83-EED55731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BEB6A3-A365-4F32-A3E7-2F05A5CD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75B75-19CF-4244-9AF7-7DD5C4D08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24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D7C25-764A-4422-84FD-DE697B979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D0B4FC-9736-49D2-A668-FEB2F9793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52064-48AE-4809-AB71-9D8B52DB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3631F-C0A3-4585-BB19-0CF3342C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46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66722A-FDE7-4D98-AAE6-32CD525F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09DC5-5E7B-4D59-B9FF-7213580D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9DABE-679F-47B5-A80D-1DEBE659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61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0AF1-EA4A-486F-AECE-A6B272FC2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40AB2-689C-4B31-BF73-FE6CE4233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61042-3CDA-409B-ACE1-474751900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B6390-2276-406E-8C54-B14662C1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210BB-1204-47DB-8F99-C932B215B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2992C-F8B8-41C2-91E9-6A424AB5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91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F39AA-4489-442C-B0C5-AA401DB05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4591F4-3880-440A-BD90-55137317E4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E3BD0-5911-412B-B3AD-6F523CA21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65983-894C-48DE-A636-F5CD275F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F088F-E413-491B-A9B4-7AFF7BE14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D055B-0CD5-48E4-A4C0-6D8A77B0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77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1240E2-03CF-4E56-8533-AA1149AC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99F10-7EDC-434D-8212-0E6CADF04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C2D7A-A3F0-4C02-96F0-77A9558BF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fld id="{5913FB77-D8DB-4AB9-8EA5-EE8C3B57A5E1}" type="datetimeFigureOut">
              <a:rPr lang="en-GB" smtClean="0"/>
              <a:pPr/>
              <a:t>19/10/2021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F89DE-6E33-482F-BF9A-4F5A2876B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E0A2A-0FC3-4F13-87FD-288ABC038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16ADC165-5060-4138-94DB-52D3146D23E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B1FCB703-AEB2-6B45-A282-530EAF26BC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64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70C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ad.carpentries.org/2021-10-21_ed-dash_fair-bio-practic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datadryad.org/" TargetMode="External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thedata.org/" TargetMode="External"/><Relationship Id="rId5" Type="http://schemas.openxmlformats.org/officeDocument/2006/relationships/hyperlink" Target="http://figshare.com/" TargetMode="External"/><Relationship Id="rId10" Type="http://schemas.openxmlformats.org/officeDocument/2006/relationships/image" Target="../media/image12.png"/><Relationship Id="rId4" Type="http://schemas.openxmlformats.org/officeDocument/2006/relationships/hyperlink" Target="http://zenodo.org/" TargetMode="External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41D6036-BCDA-4EC7-9653-F205FE226493}"/>
              </a:ext>
            </a:extLst>
          </p:cNvPr>
          <p:cNvSpPr txBox="1"/>
          <p:nvPr/>
        </p:nvSpPr>
        <p:spPr>
          <a:xfrm>
            <a:off x="1092764" y="5835907"/>
            <a:ext cx="69900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Open </a:t>
            </a:r>
            <a:r>
              <a:rPr lang="en-GB" dirty="0">
                <a:hlinkClick r:id="rId2"/>
              </a:rPr>
              <a:t>https://pad.carpentries.org/2021-10-21_ed-dash_fair-bio-practice</a:t>
            </a:r>
            <a:r>
              <a:rPr lang="en-GB" dirty="0"/>
              <a:t> </a:t>
            </a:r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490697C4-1D52-44B3-9145-1E4126021820}"/>
              </a:ext>
            </a:extLst>
          </p:cNvPr>
          <p:cNvSpPr/>
          <p:nvPr/>
        </p:nvSpPr>
        <p:spPr>
          <a:xfrm rot="16200000">
            <a:off x="410999" y="5710180"/>
            <a:ext cx="469783" cy="620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3238676" y="2663036"/>
            <a:ext cx="595547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6000" dirty="0">
                <a:solidFill>
                  <a:srgbClr val="0070C0"/>
                </a:solidFill>
              </a:rPr>
              <a:t>Public repositories</a:t>
            </a:r>
            <a:endParaRPr lang="en-GB" sz="6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313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599228"/>
            <a:ext cx="957376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>
                <a:solidFill>
                  <a:srgbClr val="0070C0"/>
                </a:solidFill>
              </a:rPr>
              <a:t>M</a:t>
            </a:r>
            <a:r>
              <a:rPr lang="en-GB" sz="2400" dirty="0" err="1">
                <a:solidFill>
                  <a:srgbClr val="0070C0"/>
                </a:solidFill>
              </a:rPr>
              <a:t>inimal</a:t>
            </a:r>
            <a:r>
              <a:rPr lang="en-GB" sz="2400" dirty="0">
                <a:solidFill>
                  <a:srgbClr val="0070C0"/>
                </a:solidFill>
              </a:rPr>
              <a:t> data set to consist of the data required to replicate all study findings reported in the article, as well as related metadata and methods</a:t>
            </a:r>
            <a:r>
              <a:rPr lang="pl-PL" sz="2400" dirty="0">
                <a:solidFill>
                  <a:srgbClr val="0070C0"/>
                </a:solidFill>
              </a:rPr>
              <a:t>.</a:t>
            </a:r>
          </a:p>
          <a:p>
            <a:endParaRPr lang="pl-PL" sz="2400" dirty="0">
              <a:solidFill>
                <a:srgbClr val="0070C0"/>
              </a:solidFill>
            </a:endParaRPr>
          </a:p>
          <a:p>
            <a:endParaRPr lang="pl-PL" sz="24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The values behind the means, standard deviations and other measures reported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The values used to build graphs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The points extracted from images for analysis.</a:t>
            </a:r>
          </a:p>
          <a:p>
            <a:endParaRPr lang="pl-PL" sz="2400" dirty="0">
              <a:solidFill>
                <a:srgbClr val="0070C0"/>
              </a:solidFill>
            </a:endParaRPr>
          </a:p>
          <a:p>
            <a:r>
              <a:rPr lang="pl-PL" sz="2400" dirty="0">
                <a:solidFill>
                  <a:srgbClr val="0070C0"/>
                </a:solidFill>
              </a:rPr>
              <a:t>(no need for </a:t>
            </a:r>
            <a:r>
              <a:rPr lang="en-GB" sz="2400" dirty="0">
                <a:solidFill>
                  <a:srgbClr val="0070C0"/>
                </a:solidFill>
              </a:rPr>
              <a:t>raw data if the standard in the field is to share data that have been processed</a:t>
            </a:r>
            <a:r>
              <a:rPr lang="pl-PL" sz="2400" dirty="0">
                <a:solidFill>
                  <a:srgbClr val="0070C0"/>
                </a:solidFill>
              </a:rPr>
              <a:t>)</a:t>
            </a:r>
          </a:p>
          <a:p>
            <a:endParaRPr lang="pl-PL" sz="2400" dirty="0">
              <a:solidFill>
                <a:srgbClr val="0070C0"/>
              </a:solidFill>
            </a:endParaRPr>
          </a:p>
          <a:p>
            <a:endParaRPr lang="pl-PL" sz="2400" dirty="0">
              <a:solidFill>
                <a:srgbClr val="0070C0"/>
              </a:solidFill>
            </a:endParaRPr>
          </a:p>
          <a:p>
            <a:r>
              <a:rPr lang="en-GB" sz="2400" dirty="0">
                <a:solidFill>
                  <a:srgbClr val="0070C0"/>
                </a:solidFill>
              </a:rPr>
              <a:t>https://journals.plos.org/plosbiology/s/data-availability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>
                <a:solidFill>
                  <a:srgbClr val="0070C0"/>
                </a:solidFill>
              </a:rPr>
              <a:t>Minimal data set (after PLOS)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247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42384" y="2064189"/>
            <a:ext cx="1098185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Higher exposure</a:t>
            </a:r>
            <a:endParaRPr lang="pl-PL" sz="24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</a:rPr>
              <a:t>Data specific features (e.g. Visulization)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</a:rPr>
              <a:t>Enforced minimal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</a:rPr>
              <a:t>API for data retrival / agregation /searching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</a:rPr>
              <a:t>Curated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</a:rPr>
              <a:t>Better searching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</a:rPr>
              <a:t>Interlinking between data </a:t>
            </a:r>
            <a:r>
              <a:rPr lang="pl-PL" sz="2400" dirty="0" err="1">
                <a:solidFill>
                  <a:srgbClr val="0070C0"/>
                </a:solidFill>
              </a:rPr>
              <a:t>types</a:t>
            </a:r>
            <a:endParaRPr lang="pl-PL" sz="2400" dirty="0">
              <a:solidFill>
                <a:srgbClr val="0070C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>
                <a:solidFill>
                  <a:srgbClr val="0070C0"/>
                </a:solidFill>
              </a:rPr>
              <a:t>Domain specific repositories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562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>
                <a:solidFill>
                  <a:srgbClr val="0070C0"/>
                </a:solidFill>
              </a:rPr>
              <a:t>Domain specific repositories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3616" y="2951946"/>
            <a:ext cx="1098185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4000" dirty="0">
                <a:solidFill>
                  <a:srgbClr val="0070C0"/>
                </a:solidFill>
              </a:rPr>
              <a:t>Exercise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755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483424"/>
            <a:ext cx="1098185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[BioMed Central / Springer Nature] - (https://www.springernature.com/gp/authors/research-data-policy/recommended-repositories)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[</a:t>
            </a:r>
            <a:r>
              <a:rPr lang="en-GB" sz="2000" dirty="0" err="1">
                <a:solidFill>
                  <a:srgbClr val="0070C0"/>
                </a:solidFill>
              </a:rPr>
              <a:t>eLife</a:t>
            </a:r>
            <a:r>
              <a:rPr lang="en-GB" sz="2000" dirty="0">
                <a:solidFill>
                  <a:srgbClr val="0070C0"/>
                </a:solidFill>
              </a:rPr>
              <a:t>] - (https://submit.elifesciences.org/html/elife_author_instructions.html#policies)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[Elsevier] - (https://www.elsevier.com/about/policies/research-data)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[EMBO Press] - (https://www.embopress.org/page/journal/14602075/authorguide#datadeposition)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[F1000 Research] - (https://f1000research.com/for-authors/data-guidelines)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[</a:t>
            </a:r>
            <a:r>
              <a:rPr lang="en-GB" sz="2000" dirty="0" err="1">
                <a:solidFill>
                  <a:srgbClr val="0070C0"/>
                </a:solidFill>
              </a:rPr>
              <a:t>GIGAscience</a:t>
            </a:r>
            <a:r>
              <a:rPr lang="en-GB" sz="2000" dirty="0">
                <a:solidFill>
                  <a:srgbClr val="0070C0"/>
                </a:solidFill>
              </a:rPr>
              <a:t> - OUP] - (https://academic.oup.com/gigascience/pages/instructions_to_authors)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[</a:t>
            </a:r>
            <a:r>
              <a:rPr lang="en-GB" sz="2000" dirty="0" err="1">
                <a:solidFill>
                  <a:srgbClr val="0070C0"/>
                </a:solidFill>
              </a:rPr>
              <a:t>PLoS</a:t>
            </a:r>
            <a:r>
              <a:rPr lang="en-GB" sz="2000" dirty="0">
                <a:solidFill>
                  <a:srgbClr val="0070C0"/>
                </a:solidFill>
              </a:rPr>
              <a:t>] - (https://journals.plos.org/plosbiology/s/recommended-repositories)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[Scientific Data - Nature] - (https://www.nature.com/sdata/policies/repositories)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[Taylor and Francis] - (https://authorservices.taylorandfrancis.com/data-sharing-policies/repositories/)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[BBSRC] - (https://bbsrc.ukri.org/research/resources/)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[NERC] - (https://nerc.ukri.org/research/sites/environmental-data-service-eds/policy/)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[Royal Society] - (https://royalsociety.org/journals/ethics-policies/data-sharing-mining/)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[</a:t>
            </a:r>
            <a:r>
              <a:rPr lang="en-GB" sz="2000" dirty="0" err="1">
                <a:solidFill>
                  <a:srgbClr val="0070C0"/>
                </a:solidFill>
              </a:rPr>
              <a:t>Wellcome</a:t>
            </a:r>
            <a:r>
              <a:rPr lang="en-GB" sz="2000" dirty="0">
                <a:solidFill>
                  <a:srgbClr val="0070C0"/>
                </a:solidFill>
              </a:rPr>
              <a:t> Open Research] - (https://wellcomeopenresearch.org/for-authors/data-guidelines)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 err="1">
                <a:solidFill>
                  <a:srgbClr val="0070C0"/>
                </a:solidFill>
              </a:rPr>
              <a:t>Finding</a:t>
            </a:r>
            <a:r>
              <a:rPr lang="pl-PL" dirty="0">
                <a:solidFill>
                  <a:srgbClr val="0070C0"/>
                </a:solidFill>
              </a:rPr>
              <a:t> </a:t>
            </a:r>
            <a:r>
              <a:rPr lang="pl-PL" dirty="0" err="1">
                <a:solidFill>
                  <a:srgbClr val="0070C0"/>
                </a:solidFill>
              </a:rPr>
              <a:t>repositories</a:t>
            </a:r>
            <a:r>
              <a:rPr lang="pl-PL" dirty="0">
                <a:solidFill>
                  <a:srgbClr val="0070C0"/>
                </a:solidFill>
              </a:rPr>
              <a:t> – </a:t>
            </a:r>
            <a:r>
              <a:rPr lang="pl-PL" dirty="0" err="1">
                <a:solidFill>
                  <a:srgbClr val="0070C0"/>
                </a:solidFill>
              </a:rPr>
              <a:t>use</a:t>
            </a:r>
            <a:r>
              <a:rPr lang="pl-PL" dirty="0">
                <a:solidFill>
                  <a:srgbClr val="0070C0"/>
                </a:solidFill>
              </a:rPr>
              <a:t> </a:t>
            </a:r>
            <a:r>
              <a:rPr lang="pl-PL" dirty="0" err="1">
                <a:solidFill>
                  <a:srgbClr val="0070C0"/>
                </a:solidFill>
              </a:rPr>
              <a:t>recommendations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727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2384" y="2064189"/>
            <a:ext cx="1098185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 err="1">
                <a:solidFill>
                  <a:srgbClr val="0070C0"/>
                </a:solidFill>
              </a:rPr>
              <a:t>FAIRSharing.org</a:t>
            </a:r>
            <a:r>
              <a:rPr lang="pl-PL" sz="2400" dirty="0">
                <a:solidFill>
                  <a:srgbClr val="0070C0"/>
                </a:solidFill>
              </a:rPr>
              <a:t> – search engine</a:t>
            </a:r>
          </a:p>
          <a:p>
            <a:endParaRPr lang="pl-PL" sz="2400" dirty="0">
              <a:solidFill>
                <a:srgbClr val="0070C0"/>
              </a:solidFill>
            </a:endParaRPr>
          </a:p>
          <a:p>
            <a:endParaRPr lang="pl-PL" sz="24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</a:rPr>
              <a:t>Repositories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</a:rPr>
              <a:t>Data standards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</a:rPr>
              <a:t>Policies</a:t>
            </a:r>
          </a:p>
          <a:p>
            <a:pPr marL="285750" indent="-285750">
              <a:buFontTx/>
              <a:buChar char="-"/>
            </a:pPr>
            <a:endParaRPr lang="pl-PL" sz="2400" dirty="0">
              <a:solidFill>
                <a:srgbClr val="0070C0"/>
              </a:solidFill>
            </a:endParaRPr>
          </a:p>
          <a:p>
            <a:pPr marL="285750" indent="-285750">
              <a:buFontTx/>
              <a:buChar char="-"/>
            </a:pPr>
            <a:endParaRPr lang="pl-PL" sz="2400" dirty="0">
              <a:solidFill>
                <a:srgbClr val="0070C0"/>
              </a:solidFill>
            </a:endParaRPr>
          </a:p>
          <a:p>
            <a:r>
              <a:rPr lang="pl-PL" sz="2400" dirty="0">
                <a:solidFill>
                  <a:srgbClr val="0070C0"/>
                </a:solidFill>
              </a:rPr>
              <a:t>(too) many options for each type</a:t>
            </a:r>
            <a:endParaRPr lang="en-GB" sz="2400" dirty="0" err="1">
              <a:solidFill>
                <a:srgbClr val="0070C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 err="1">
                <a:solidFill>
                  <a:srgbClr val="0070C0"/>
                </a:solidFill>
              </a:rPr>
              <a:t>Finding</a:t>
            </a:r>
            <a:r>
              <a:rPr lang="pl-PL" dirty="0">
                <a:solidFill>
                  <a:srgbClr val="0070C0"/>
                </a:solidFill>
              </a:rPr>
              <a:t> </a:t>
            </a:r>
            <a:r>
              <a:rPr lang="pl-PL" dirty="0" err="1">
                <a:solidFill>
                  <a:srgbClr val="0070C0"/>
                </a:solidFill>
              </a:rPr>
              <a:t>repositories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911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>
                <a:solidFill>
                  <a:srgbClr val="0070C0"/>
                </a:solidFill>
              </a:rPr>
              <a:t>Finding repository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F34A1D-F400-3A41-84C5-6FDD05616677}"/>
              </a:ext>
            </a:extLst>
          </p:cNvPr>
          <p:cNvSpPr/>
          <p:nvPr/>
        </p:nvSpPr>
        <p:spPr>
          <a:xfrm>
            <a:off x="693616" y="2951946"/>
            <a:ext cx="1098185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4000" dirty="0">
                <a:solidFill>
                  <a:srgbClr val="0070C0"/>
                </a:solidFill>
              </a:rPr>
              <a:t>Exercise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22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2384" y="1451031"/>
            <a:ext cx="1098185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b="1" dirty="0">
                <a:solidFill>
                  <a:srgbClr val="0070C0"/>
                </a:solidFill>
              </a:rPr>
              <a:t>1. </a:t>
            </a:r>
            <a:r>
              <a:rPr lang="pl-PL" sz="2000" b="1" dirty="0" err="1">
                <a:solidFill>
                  <a:srgbClr val="0070C0"/>
                </a:solidFill>
              </a:rPr>
              <a:t>Who</a:t>
            </a:r>
            <a:r>
              <a:rPr lang="pl-PL" sz="2000" b="1" dirty="0">
                <a:solidFill>
                  <a:srgbClr val="0070C0"/>
                </a:solidFill>
              </a:rPr>
              <a:t> is behind it? What is its funding?</a:t>
            </a:r>
          </a:p>
          <a:p>
            <a:endParaRPr lang="pl-PL" sz="2000" dirty="0">
              <a:solidFill>
                <a:srgbClr val="0070C0"/>
              </a:solidFill>
            </a:endParaRPr>
          </a:p>
          <a:p>
            <a:r>
              <a:rPr lang="pl-PL" sz="2000" b="1" dirty="0">
                <a:solidFill>
                  <a:srgbClr val="0070C0"/>
                </a:solidFill>
              </a:rPr>
              <a:t>2. Q</a:t>
            </a:r>
            <a:r>
              <a:rPr lang="en-GB" sz="2000" b="1" dirty="0" err="1">
                <a:solidFill>
                  <a:srgbClr val="0070C0"/>
                </a:solidFill>
              </a:rPr>
              <a:t>uality</a:t>
            </a:r>
            <a:r>
              <a:rPr lang="en-GB" sz="2000" b="1" dirty="0">
                <a:solidFill>
                  <a:srgbClr val="0070C0"/>
                </a:solidFill>
              </a:rPr>
              <a:t> of interaction</a:t>
            </a:r>
            <a:r>
              <a:rPr lang="pl-PL" sz="2000" b="1" dirty="0">
                <a:solidFill>
                  <a:srgbClr val="0070C0"/>
                </a:solidFill>
              </a:rPr>
              <a:t>/interface</a:t>
            </a:r>
            <a:r>
              <a:rPr lang="en-GB" sz="2000" b="1" dirty="0">
                <a:solidFill>
                  <a:srgbClr val="0070C0"/>
                </a:solidFill>
              </a:rPr>
              <a:t>: </a:t>
            </a:r>
            <a:br>
              <a:rPr lang="pl-PL" sz="2000" dirty="0">
                <a:solidFill>
                  <a:srgbClr val="0070C0"/>
                </a:solidFill>
              </a:rPr>
            </a:br>
            <a:r>
              <a:rPr lang="pl-PL" sz="2000" dirty="0">
                <a:solidFill>
                  <a:srgbClr val="0070C0"/>
                </a:solidFill>
              </a:rPr>
              <a:t>	</a:t>
            </a:r>
            <a:r>
              <a:rPr lang="en-GB" sz="2000" dirty="0">
                <a:solidFill>
                  <a:srgbClr val="0070C0"/>
                </a:solidFill>
              </a:rPr>
              <a:t>is the interaction for purposes of data deposit or reuse efficient, </a:t>
            </a:r>
          </a:p>
          <a:p>
            <a:r>
              <a:rPr lang="en-GB" sz="2000" dirty="0">
                <a:solidFill>
                  <a:srgbClr val="0070C0"/>
                </a:solidFill>
              </a:rPr>
              <a:t>	effective and satisfactory for you?</a:t>
            </a:r>
          </a:p>
          <a:p>
            <a:endParaRPr lang="pl-PL" sz="2000" dirty="0">
              <a:solidFill>
                <a:srgbClr val="0070C0"/>
              </a:solidFill>
            </a:endParaRPr>
          </a:p>
          <a:p>
            <a:r>
              <a:rPr lang="pl-PL" sz="2000" b="1" dirty="0">
                <a:solidFill>
                  <a:srgbClr val="0070C0"/>
                </a:solidFill>
              </a:rPr>
              <a:t>3. T</a:t>
            </a:r>
            <a:r>
              <a:rPr lang="en-GB" sz="2000" b="1" dirty="0" err="1">
                <a:solidFill>
                  <a:srgbClr val="0070C0"/>
                </a:solidFill>
              </a:rPr>
              <a:t>ake</a:t>
            </a:r>
            <a:r>
              <a:rPr lang="en-GB" sz="2000" b="1" dirty="0">
                <a:solidFill>
                  <a:srgbClr val="0070C0"/>
                </a:solidFill>
              </a:rPr>
              <a:t>-up and impact: </a:t>
            </a:r>
            <a:endParaRPr lang="pl-PL" sz="2000" b="1" dirty="0">
              <a:solidFill>
                <a:srgbClr val="0070C0"/>
              </a:solidFill>
            </a:endParaRPr>
          </a:p>
          <a:p>
            <a:r>
              <a:rPr lang="pl-PL" sz="2000" dirty="0">
                <a:solidFill>
                  <a:srgbClr val="0070C0"/>
                </a:solidFill>
              </a:rPr>
              <a:t>	</a:t>
            </a:r>
            <a:r>
              <a:rPr lang="en-GB" sz="2000" dirty="0">
                <a:solidFill>
                  <a:srgbClr val="0070C0"/>
                </a:solidFill>
              </a:rPr>
              <a:t>what can I put in it? </a:t>
            </a:r>
            <a:br>
              <a:rPr lang="pl-PL" sz="2000" dirty="0">
                <a:solidFill>
                  <a:srgbClr val="0070C0"/>
                </a:solidFill>
              </a:rPr>
            </a:br>
            <a:r>
              <a:rPr lang="pl-PL" sz="2000" dirty="0">
                <a:solidFill>
                  <a:srgbClr val="0070C0"/>
                </a:solidFill>
              </a:rPr>
              <a:t>	i</a:t>
            </a:r>
            <a:r>
              <a:rPr lang="en-GB" sz="2000" dirty="0">
                <a:solidFill>
                  <a:srgbClr val="0070C0"/>
                </a:solidFill>
              </a:rPr>
              <a:t>s anyone else using it? </a:t>
            </a:r>
            <a:br>
              <a:rPr lang="pl-PL" sz="2000" dirty="0">
                <a:solidFill>
                  <a:srgbClr val="0070C0"/>
                </a:solidFill>
              </a:rPr>
            </a:br>
            <a:r>
              <a:rPr lang="pl-PL" sz="2000" dirty="0">
                <a:solidFill>
                  <a:srgbClr val="0070C0"/>
                </a:solidFill>
              </a:rPr>
              <a:t>	w</a:t>
            </a:r>
            <a:r>
              <a:rPr lang="en-GB" sz="2000" dirty="0">
                <a:solidFill>
                  <a:srgbClr val="0070C0"/>
                </a:solidFill>
              </a:rPr>
              <a:t>ill others be able to find stuff deposited in it?</a:t>
            </a:r>
            <a:br>
              <a:rPr lang="pl-PL" sz="2000" dirty="0">
                <a:solidFill>
                  <a:srgbClr val="0070C0"/>
                </a:solidFill>
              </a:rPr>
            </a:br>
            <a:r>
              <a:rPr lang="pl-PL" sz="2000" dirty="0">
                <a:solidFill>
                  <a:srgbClr val="0070C0"/>
                </a:solidFill>
              </a:rPr>
              <a:t>	is</a:t>
            </a:r>
            <a:r>
              <a:rPr lang="en-GB" sz="2000" dirty="0">
                <a:solidFill>
                  <a:srgbClr val="0070C0"/>
                </a:solidFill>
              </a:rPr>
              <a:t> the repository linked to other data repositories</a:t>
            </a:r>
            <a:r>
              <a:rPr lang="pl-PL" sz="2000" dirty="0">
                <a:solidFill>
                  <a:srgbClr val="0070C0"/>
                </a:solidFill>
              </a:rPr>
              <a:t>?</a:t>
            </a:r>
            <a:br>
              <a:rPr lang="pl-PL" sz="2000" dirty="0">
                <a:solidFill>
                  <a:srgbClr val="0070C0"/>
                </a:solidFill>
              </a:rPr>
            </a:br>
            <a:r>
              <a:rPr lang="pl-PL" sz="2000" dirty="0">
                <a:solidFill>
                  <a:srgbClr val="0070C0"/>
                </a:solidFill>
              </a:rPr>
              <a:t>	c</a:t>
            </a:r>
            <a:r>
              <a:rPr lang="en-GB" sz="2000" dirty="0">
                <a:solidFill>
                  <a:srgbClr val="0070C0"/>
                </a:solidFill>
              </a:rPr>
              <a:t>an others cite the data?</a:t>
            </a:r>
            <a:endParaRPr lang="pl-PL" sz="2000" dirty="0">
              <a:solidFill>
                <a:srgbClr val="0070C0"/>
              </a:solidFill>
            </a:endParaRPr>
          </a:p>
          <a:p>
            <a:endParaRPr lang="en-GB" sz="2000" dirty="0">
              <a:solidFill>
                <a:srgbClr val="0070C0"/>
              </a:solidFill>
            </a:endParaRPr>
          </a:p>
          <a:p>
            <a:r>
              <a:rPr lang="pl-PL" sz="2000" b="1" dirty="0">
                <a:solidFill>
                  <a:srgbClr val="0070C0"/>
                </a:solidFill>
              </a:rPr>
              <a:t>4. P</a:t>
            </a:r>
            <a:r>
              <a:rPr lang="en-GB" sz="2000" b="1" dirty="0" err="1">
                <a:solidFill>
                  <a:srgbClr val="0070C0"/>
                </a:solidFill>
              </a:rPr>
              <a:t>olicy</a:t>
            </a:r>
            <a:r>
              <a:rPr lang="en-GB" sz="2000" b="1" dirty="0">
                <a:solidFill>
                  <a:srgbClr val="0070C0"/>
                </a:solidFill>
              </a:rPr>
              <a:t> and process: </a:t>
            </a:r>
            <a:br>
              <a:rPr lang="pl-PL" sz="2000" dirty="0">
                <a:solidFill>
                  <a:srgbClr val="0070C0"/>
                </a:solidFill>
              </a:rPr>
            </a:br>
            <a:r>
              <a:rPr lang="pl-PL" sz="2000" dirty="0">
                <a:solidFill>
                  <a:srgbClr val="0070C0"/>
                </a:solidFill>
              </a:rPr>
              <a:t>	d</a:t>
            </a:r>
            <a:r>
              <a:rPr lang="en-GB" sz="2000" dirty="0" err="1">
                <a:solidFill>
                  <a:srgbClr val="0070C0"/>
                </a:solidFill>
              </a:rPr>
              <a:t>oes</a:t>
            </a:r>
            <a:r>
              <a:rPr lang="en-GB" sz="2000" dirty="0">
                <a:solidFill>
                  <a:srgbClr val="0070C0"/>
                </a:solidFill>
              </a:rPr>
              <a:t> it help meet</a:t>
            </a:r>
            <a:r>
              <a:rPr lang="pl-PL" sz="2000" dirty="0">
                <a:solidFill>
                  <a:srgbClr val="0070C0"/>
                </a:solidFill>
              </a:rPr>
              <a:t>ing</a:t>
            </a:r>
            <a:r>
              <a:rPr lang="en-GB" sz="2000" dirty="0">
                <a:solidFill>
                  <a:srgbClr val="0070C0"/>
                </a:solidFill>
              </a:rPr>
              <a:t> community standards</a:t>
            </a:r>
            <a:r>
              <a:rPr lang="pl-PL" sz="2000" dirty="0">
                <a:solidFill>
                  <a:srgbClr val="0070C0"/>
                </a:solidFill>
              </a:rPr>
              <a:t>,</a:t>
            </a:r>
            <a:r>
              <a:rPr lang="en-GB" sz="2000" dirty="0">
                <a:solidFill>
                  <a:srgbClr val="0070C0"/>
                </a:solidFill>
              </a:rPr>
              <a:t> good practice</a:t>
            </a:r>
            <a:r>
              <a:rPr lang="pl-PL" sz="2000" dirty="0">
                <a:solidFill>
                  <a:srgbClr val="0070C0"/>
                </a:solidFill>
              </a:rPr>
              <a:t>s</a:t>
            </a:r>
            <a:r>
              <a:rPr lang="en-GB" sz="2000" dirty="0">
                <a:solidFill>
                  <a:srgbClr val="0070C0"/>
                </a:solidFill>
              </a:rPr>
              <a:t> </a:t>
            </a:r>
            <a:r>
              <a:rPr lang="pl-PL" sz="2000" dirty="0">
                <a:solidFill>
                  <a:srgbClr val="0070C0"/>
                </a:solidFill>
              </a:rPr>
              <a:t>and</a:t>
            </a:r>
            <a:r>
              <a:rPr lang="en-GB" sz="2000" dirty="0">
                <a:solidFill>
                  <a:srgbClr val="0070C0"/>
                </a:solidFill>
              </a:rPr>
              <a:t> policies</a:t>
            </a:r>
            <a:r>
              <a:rPr lang="pl-PL" sz="2000" dirty="0">
                <a:solidFill>
                  <a:srgbClr val="0070C0"/>
                </a:solidFill>
              </a:rPr>
              <a:t>?</a:t>
            </a:r>
            <a:br>
              <a:rPr lang="pl-PL" sz="2000" dirty="0">
                <a:solidFill>
                  <a:srgbClr val="0070C0"/>
                </a:solidFill>
              </a:rPr>
            </a:br>
            <a:r>
              <a:rPr lang="pl-PL" sz="2000" dirty="0">
                <a:solidFill>
                  <a:srgbClr val="0070C0"/>
                </a:solidFill>
              </a:rPr>
              <a:t>	is </a:t>
            </a:r>
            <a:r>
              <a:rPr lang="pl-PL" sz="2000" dirty="0" err="1">
                <a:solidFill>
                  <a:srgbClr val="0070C0"/>
                </a:solidFill>
              </a:rPr>
              <a:t>it</a:t>
            </a:r>
            <a:r>
              <a:rPr lang="pl-PL" sz="2000" dirty="0">
                <a:solidFill>
                  <a:srgbClr val="0070C0"/>
                </a:solidFill>
              </a:rPr>
              <a:t> </a:t>
            </a:r>
            <a:r>
              <a:rPr lang="pl-PL" sz="2000" dirty="0" err="1">
                <a:solidFill>
                  <a:srgbClr val="0070C0"/>
                </a:solidFill>
              </a:rPr>
              <a:t>curated</a:t>
            </a:r>
            <a:r>
              <a:rPr lang="pl-PL" sz="2000" dirty="0">
                <a:solidFill>
                  <a:srgbClr val="0070C0"/>
                </a:solidFill>
              </a:rPr>
              <a:t>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Evaluating a data repository</a:t>
            </a:r>
          </a:p>
        </p:txBody>
      </p:sp>
    </p:spTree>
    <p:extLst>
      <p:ext uri="{BB962C8B-B14F-4D97-AF65-F5344CB8AC3E}">
        <p14:creationId xmlns:p14="http://schemas.microsoft.com/office/powerpoint/2010/main" val="2410312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0192" y="1690688"/>
            <a:ext cx="10981854" cy="4467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Find suitable repository(</a:t>
            </a:r>
            <a:r>
              <a:rPr lang="en-GB" sz="2400" dirty="0" err="1">
                <a:solidFill>
                  <a:srgbClr val="0070C0"/>
                </a:solidFill>
              </a:rPr>
              <a:t>ies</a:t>
            </a:r>
            <a:r>
              <a:rPr lang="en-GB" sz="2400" dirty="0">
                <a:solidFill>
                  <a:srgbClr val="0070C0"/>
                </a:solidFill>
              </a:rPr>
              <a:t>) as soon as you get your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If repository permits embargo deposit data as soon as you get it (especially if analysed externally)</a:t>
            </a:r>
            <a:endParaRPr lang="pl-PL" sz="2400" dirty="0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Deposit simultaneously to a very specialized repo and a „main stream” one</a:t>
            </a:r>
            <a:r>
              <a:rPr lang="pl-PL" sz="2400" dirty="0">
                <a:solidFill>
                  <a:srgbClr val="0070C0"/>
                </a:solidFill>
              </a:rPr>
              <a:t> (better </a:t>
            </a:r>
            <a:r>
              <a:rPr lang="pl-PL" sz="2400" dirty="0" err="1">
                <a:solidFill>
                  <a:srgbClr val="0070C0"/>
                </a:solidFill>
              </a:rPr>
              <a:t>discovery</a:t>
            </a:r>
            <a:r>
              <a:rPr lang="pl-PL" sz="2400" dirty="0">
                <a:solidFill>
                  <a:srgbClr val="0070C0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Cross link your repositories’ records </a:t>
            </a:r>
            <a:endParaRPr lang="pl-PL" sz="2400" dirty="0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Add data availability</a:t>
            </a:r>
            <a:r>
              <a:rPr lang="pl-PL" sz="2400" dirty="0">
                <a:solidFill>
                  <a:srgbClr val="0070C0"/>
                </a:solidFill>
              </a:rPr>
              <a:t> section to your papers and list all the public </a:t>
            </a:r>
            <a:r>
              <a:rPr lang="pl-PL" sz="2400" dirty="0" err="1">
                <a:solidFill>
                  <a:srgbClr val="0070C0"/>
                </a:solidFill>
              </a:rPr>
              <a:t>records</a:t>
            </a:r>
            <a:endParaRPr lang="pl-PL" sz="2400" dirty="0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</a:rPr>
              <a:t>List your data sets in ORCID</a:t>
            </a:r>
            <a:r>
              <a:rPr lang="en-GB" sz="240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>
                <a:solidFill>
                  <a:srgbClr val="0070C0"/>
                </a:solidFill>
              </a:rPr>
              <a:t>Repositories Summary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484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42384" y="2064189"/>
            <a:ext cx="1098185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l-PL" sz="2400" dirty="0" err="1"/>
          </a:p>
          <a:p>
            <a:r>
              <a:rPr lang="en-GB" sz="2400" dirty="0">
                <a:solidFill>
                  <a:srgbClr val="0070C0"/>
                </a:solidFill>
              </a:rPr>
              <a:t>Why is choosing a domain specific </a:t>
            </a:r>
            <a:r>
              <a:rPr lang="en-GB" sz="2400" dirty="0" err="1">
                <a:solidFill>
                  <a:srgbClr val="0070C0"/>
                </a:solidFill>
              </a:rPr>
              <a:t>repositoriy</a:t>
            </a:r>
            <a:r>
              <a:rPr lang="en-GB" sz="2400" dirty="0">
                <a:solidFill>
                  <a:srgbClr val="0070C0"/>
                </a:solidFill>
              </a:rPr>
              <a:t> over </a:t>
            </a:r>
            <a:r>
              <a:rPr lang="en-GB" sz="2400" dirty="0" err="1">
                <a:solidFill>
                  <a:srgbClr val="0070C0"/>
                </a:solidFill>
              </a:rPr>
              <a:t>zenodo</a:t>
            </a:r>
            <a:r>
              <a:rPr lang="en-GB" sz="2400" dirty="0">
                <a:solidFill>
                  <a:srgbClr val="0070C0"/>
                </a:solidFill>
              </a:rPr>
              <a:t> more FAIR?</a:t>
            </a:r>
            <a:endParaRPr lang="pl-PL" sz="2400" dirty="0">
              <a:solidFill>
                <a:srgbClr val="0070C0"/>
              </a:solidFill>
            </a:endParaRPr>
          </a:p>
          <a:p>
            <a:endParaRPr lang="en-GB" sz="2400" dirty="0">
              <a:solidFill>
                <a:srgbClr val="0070C0"/>
              </a:solidFill>
            </a:endParaRPr>
          </a:p>
          <a:p>
            <a:r>
              <a:rPr lang="en-GB" sz="2400" dirty="0">
                <a:solidFill>
                  <a:srgbClr val="0070C0"/>
                </a:solidFill>
              </a:rPr>
              <a:t>How can selecting a repository for your data as soon as you do an experiment (or even before!) benefit you research and help your data become FAIR?</a:t>
            </a:r>
            <a:endParaRPr lang="pl-PL" sz="2400" dirty="0">
              <a:solidFill>
                <a:srgbClr val="0070C0"/>
              </a:solidFill>
            </a:endParaRPr>
          </a:p>
          <a:p>
            <a:endParaRPr lang="en-GB" sz="2400" dirty="0">
              <a:solidFill>
                <a:srgbClr val="0070C0"/>
              </a:solidFill>
            </a:endParaRPr>
          </a:p>
          <a:p>
            <a:r>
              <a:rPr lang="en-GB" sz="2400" dirty="0">
                <a:solidFill>
                  <a:srgbClr val="0070C0"/>
                </a:solidFill>
              </a:rPr>
              <a:t>What’s your favourite research data repository? Why?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>
                <a:solidFill>
                  <a:srgbClr val="0070C0"/>
                </a:solidFill>
              </a:rPr>
              <a:t>Repositories and FAIR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562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9458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2.bp.blogspot.com/-pSVlRf9P_q0/V-zHNtoNHmI/AAAAAAAALGU/mVlaYp0n1DMtmp9rRMtAwV_a0Jj-MD2fwCK4B/s1600/FAIR.png">
            <a:extLst>
              <a:ext uri="{FF2B5EF4-FFF2-40B4-BE49-F238E27FC236}">
                <a16:creationId xmlns:a16="http://schemas.microsoft.com/office/drawing/2014/main" id="{F1145B5C-E672-4E3C-B4D6-B2EC43366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968" y="2190209"/>
            <a:ext cx="9036496" cy="306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499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948099" y="1355649"/>
            <a:ext cx="883716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Research data repositories are online repositories that enable the preservation, curation and publication of research ‘products’:</a:t>
            </a:r>
            <a:endParaRPr lang="pl-PL" sz="2800" dirty="0">
              <a:solidFill>
                <a:srgbClr val="0070C0"/>
              </a:solidFill>
            </a:endParaRPr>
          </a:p>
          <a:p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data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protocols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  <a:p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3" name="Graphic 2" descr="Usb Stick with solid fill">
            <a:extLst>
              <a:ext uri="{FF2B5EF4-FFF2-40B4-BE49-F238E27FC236}">
                <a16:creationId xmlns:a16="http://schemas.microsoft.com/office/drawing/2014/main" id="{CED09855-7FFC-C248-84D7-0014A7315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7845" y="2794705"/>
            <a:ext cx="634295" cy="634295"/>
          </a:xfrm>
          <a:prstGeom prst="rect">
            <a:avLst/>
          </a:prstGeom>
        </p:spPr>
      </p:pic>
      <p:pic>
        <p:nvPicPr>
          <p:cNvPr id="7" name="Graphic 6" descr="Cmd Terminal outline">
            <a:extLst>
              <a:ext uri="{FF2B5EF4-FFF2-40B4-BE49-F238E27FC236}">
                <a16:creationId xmlns:a16="http://schemas.microsoft.com/office/drawing/2014/main" id="{FC126C71-DC0E-F149-A3AA-1A73419575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52667" y="3340808"/>
            <a:ext cx="709473" cy="709473"/>
          </a:xfrm>
          <a:prstGeom prst="rect">
            <a:avLst/>
          </a:prstGeom>
        </p:spPr>
      </p:pic>
      <p:pic>
        <p:nvPicPr>
          <p:cNvPr id="9" name="Graphic 8" descr="Document outline">
            <a:extLst>
              <a:ext uri="{FF2B5EF4-FFF2-40B4-BE49-F238E27FC236}">
                <a16:creationId xmlns:a16="http://schemas.microsoft.com/office/drawing/2014/main" id="{BC7F7B91-F570-D340-8806-5691893477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62140" y="3735321"/>
            <a:ext cx="709473" cy="70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087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948099" y="1355649"/>
            <a:ext cx="883716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3200" dirty="0">
                <a:solidFill>
                  <a:srgbClr val="0070C0"/>
                </a:solidFill>
              </a:rPr>
              <a:t>Repositories are crucial for</a:t>
            </a:r>
          </a:p>
          <a:p>
            <a:r>
              <a:rPr lang="pl-PL" sz="4800" dirty="0">
                <a:solidFill>
                  <a:srgbClr val="0070C0"/>
                </a:solidFill>
              </a:rPr>
              <a:t>FINDABLE and ACCESSIBLE</a:t>
            </a:r>
            <a:endParaRPr lang="en-GB" sz="4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rgbClr val="0070C0"/>
              </a:solidFill>
            </a:endParaRPr>
          </a:p>
          <a:p>
            <a:endParaRPr lang="en-GB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542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24689" y="1774196"/>
            <a:ext cx="10601608" cy="2943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[Dryad](</a:t>
            </a:r>
            <a:r>
              <a:rPr lang="en-GB" sz="2400" dirty="0">
                <a:solidFill>
                  <a:srgbClr val="0070C0"/>
                </a:solidFill>
                <a:hlinkClick r:id="rId3"/>
              </a:rPr>
              <a:t>http://datadryad.org</a:t>
            </a:r>
            <a:r>
              <a:rPr lang="en-GB" sz="2400" dirty="0">
                <a:solidFill>
                  <a:srgbClr val="0070C0"/>
                </a:solidFill>
              </a:rPr>
              <a:t>)</a:t>
            </a:r>
            <a:endParaRPr lang="pl-PL" sz="2400" dirty="0">
              <a:solidFill>
                <a:srgbClr val="0070C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[</a:t>
            </a:r>
            <a:r>
              <a:rPr lang="en-GB" sz="2400" dirty="0" err="1">
                <a:solidFill>
                  <a:srgbClr val="0070C0"/>
                </a:solidFill>
              </a:rPr>
              <a:t>Zenodo</a:t>
            </a:r>
            <a:r>
              <a:rPr lang="en-GB" sz="2400" dirty="0">
                <a:solidFill>
                  <a:srgbClr val="0070C0"/>
                </a:solidFill>
              </a:rPr>
              <a:t>](</a:t>
            </a:r>
            <a:r>
              <a:rPr lang="en-GB" sz="2400" dirty="0">
                <a:solidFill>
                  <a:srgbClr val="0070C0"/>
                </a:solidFill>
                <a:hlinkClick r:id="rId4"/>
              </a:rPr>
              <a:t>http://zenodo.org</a:t>
            </a:r>
            <a:r>
              <a:rPr lang="en-GB" sz="2400" dirty="0">
                <a:solidFill>
                  <a:srgbClr val="0070C0"/>
                </a:solidFill>
              </a:rPr>
              <a:t>)</a:t>
            </a:r>
            <a:endParaRPr lang="pl-PL" sz="2400" dirty="0">
              <a:solidFill>
                <a:srgbClr val="0070C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[</a:t>
            </a:r>
            <a:r>
              <a:rPr lang="en-GB" sz="2400" dirty="0" err="1">
                <a:solidFill>
                  <a:srgbClr val="0070C0"/>
                </a:solidFill>
              </a:rPr>
              <a:t>FigShare</a:t>
            </a:r>
            <a:r>
              <a:rPr lang="en-GB" sz="2400" dirty="0">
                <a:solidFill>
                  <a:srgbClr val="0070C0"/>
                </a:solidFill>
              </a:rPr>
              <a:t>](</a:t>
            </a:r>
            <a:r>
              <a:rPr lang="en-GB" sz="2400" dirty="0">
                <a:solidFill>
                  <a:srgbClr val="0070C0"/>
                </a:solidFill>
                <a:hlinkClick r:id="rId5"/>
              </a:rPr>
              <a:t>http://figshare.com</a:t>
            </a:r>
            <a:r>
              <a:rPr lang="en-GB" sz="2400" dirty="0">
                <a:solidFill>
                  <a:srgbClr val="0070C0"/>
                </a:solidFill>
              </a:rPr>
              <a:t>)</a:t>
            </a:r>
            <a:endParaRPr lang="pl-PL" sz="2400" dirty="0">
              <a:solidFill>
                <a:srgbClr val="0070C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[</a:t>
            </a:r>
            <a:r>
              <a:rPr lang="en-GB" sz="2400" dirty="0" err="1">
                <a:solidFill>
                  <a:srgbClr val="0070C0"/>
                </a:solidFill>
              </a:rPr>
              <a:t>Dataverse</a:t>
            </a:r>
            <a:r>
              <a:rPr lang="en-GB" sz="2400" dirty="0">
                <a:solidFill>
                  <a:srgbClr val="0070C0"/>
                </a:solidFill>
              </a:rPr>
              <a:t>](</a:t>
            </a:r>
            <a:r>
              <a:rPr lang="en-GB" sz="2400" dirty="0">
                <a:solidFill>
                  <a:srgbClr val="0070C0"/>
                </a:solidFill>
                <a:hlinkClick r:id="rId6"/>
              </a:rPr>
              <a:t>http://dataverse.org</a:t>
            </a:r>
            <a:r>
              <a:rPr lang="en-GB" sz="2400" dirty="0">
                <a:solidFill>
                  <a:srgbClr val="0070C0"/>
                </a:solidFill>
              </a:rPr>
              <a:t>)</a:t>
            </a:r>
            <a:endParaRPr lang="pl-PL" sz="2400" dirty="0">
              <a:solidFill>
                <a:srgbClr val="0070C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8D2671-D341-1A47-93B5-8F74B635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There are general “data agnostic” repositories</a:t>
            </a:r>
          </a:p>
        </p:txBody>
      </p:sp>
      <p:pic>
        <p:nvPicPr>
          <p:cNvPr id="1026" name="Picture 2" descr="Dryad logo">
            <a:extLst>
              <a:ext uri="{FF2B5EF4-FFF2-40B4-BE49-F238E27FC236}">
                <a16:creationId xmlns:a16="http://schemas.microsoft.com/office/drawing/2014/main" id="{FD13CCC6-FF70-664E-9D62-F8D78FC05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889" y="1903853"/>
            <a:ext cx="2186570" cy="36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Zenodo">
            <a:extLst>
              <a:ext uri="{FF2B5EF4-FFF2-40B4-BE49-F238E27FC236}">
                <a16:creationId xmlns:a16="http://schemas.microsoft.com/office/drawing/2014/main" id="{3EA31408-8C89-B44B-BCE8-86BEFAFAB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005" y="2443283"/>
            <a:ext cx="2345990" cy="938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ogo-figshare - GO FAIR">
            <a:extLst>
              <a:ext uri="{FF2B5EF4-FFF2-40B4-BE49-F238E27FC236}">
                <a16:creationId xmlns:a16="http://schemas.microsoft.com/office/drawing/2014/main" id="{5DA97348-6718-D047-AAE3-2B80210E0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577" y="3282766"/>
            <a:ext cx="2286870" cy="862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he Dataverse Project">
            <a:extLst>
              <a:ext uri="{FF2B5EF4-FFF2-40B4-BE49-F238E27FC236}">
                <a16:creationId xmlns:a16="http://schemas.microsoft.com/office/drawing/2014/main" id="{9B5A3390-95C5-904F-8C3F-581730E9C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498" y="4195974"/>
            <a:ext cx="2456534" cy="938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113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4689" y="1690688"/>
            <a:ext cx="10601608" cy="2943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[</a:t>
            </a:r>
            <a:r>
              <a:rPr lang="en-GB" sz="2400" dirty="0" err="1">
                <a:solidFill>
                  <a:srgbClr val="0070C0"/>
                </a:solidFill>
              </a:rPr>
              <a:t>UniProt</a:t>
            </a:r>
            <a:r>
              <a:rPr lang="en-GB" sz="2400" dirty="0">
                <a:solidFill>
                  <a:srgbClr val="0070C0"/>
                </a:solidFill>
              </a:rPr>
              <a:t>](https://www.uniprot.org/) – protein data</a:t>
            </a:r>
            <a:endParaRPr lang="pl-PL" sz="2400" dirty="0">
              <a:solidFill>
                <a:srgbClr val="0070C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[GenBank](https://www.ncbi.nlm.nih.gov/genbank/) – sequence data</a:t>
            </a:r>
            <a:endParaRPr lang="pl-PL" sz="2400" dirty="0">
              <a:solidFill>
                <a:srgbClr val="0070C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[</a:t>
            </a:r>
            <a:r>
              <a:rPr lang="en-GB" sz="2400" dirty="0" err="1">
                <a:solidFill>
                  <a:srgbClr val="0070C0"/>
                </a:solidFill>
              </a:rPr>
              <a:t>MetaboLights</a:t>
            </a:r>
            <a:r>
              <a:rPr lang="en-GB" sz="2400" dirty="0">
                <a:solidFill>
                  <a:srgbClr val="0070C0"/>
                </a:solidFill>
              </a:rPr>
              <a:t>](https://www.ebi.ac.uk/metabolights/) – metabolomics data</a:t>
            </a:r>
            <a:endParaRPr lang="pl-PL" sz="2400" dirty="0">
              <a:solidFill>
                <a:srgbClr val="0070C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[GitHub](https://github.com/) – for code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8D2671-D341-1A47-93B5-8F74B635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“domain” (type) specific repositories</a:t>
            </a:r>
          </a:p>
        </p:txBody>
      </p:sp>
      <p:pic>
        <p:nvPicPr>
          <p:cNvPr id="2050" name="Picture 2" descr="UniProt">
            <a:extLst>
              <a:ext uri="{FF2B5EF4-FFF2-40B4-BE49-F238E27FC236}">
                <a16:creationId xmlns:a16="http://schemas.microsoft.com/office/drawing/2014/main" id="{3E325F39-92E3-B641-B988-F7B0F994C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780" y="1804416"/>
            <a:ext cx="1688779" cy="77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e European Bioinformatics Institute &amp;lt; EMBL-EBI">
            <a:extLst>
              <a:ext uri="{FF2B5EF4-FFF2-40B4-BE49-F238E27FC236}">
                <a16:creationId xmlns:a16="http://schemas.microsoft.com/office/drawing/2014/main" id="{C448B260-5264-EC48-8176-47F538376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785" y="2577592"/>
            <a:ext cx="1350264" cy="675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D98CFB6-B4AA-AC41-8774-90BD2B950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9559" y="3803904"/>
            <a:ext cx="2938780" cy="117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itHub Logo, history, meaning, symbol, PNG">
            <a:extLst>
              <a:ext uri="{FF2B5EF4-FFF2-40B4-BE49-F238E27FC236}">
                <a16:creationId xmlns:a16="http://schemas.microsoft.com/office/drawing/2014/main" id="{D77323BD-87F2-9F4B-9997-733371BEC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96367"/>
            <a:ext cx="2356557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315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13663" y="3343857"/>
            <a:ext cx="53646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</a:rPr>
              <a:t>https://doi.org/10.5281/zenodo.5045374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>
                <a:solidFill>
                  <a:srgbClr val="0070C0"/>
                </a:solidFill>
              </a:rPr>
              <a:t>Public record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701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13663" y="3198167"/>
            <a:ext cx="53646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</a:rPr>
              <a:t>https://doi.org/10.5281/zenodo.5045374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>
                <a:solidFill>
                  <a:srgbClr val="0070C0"/>
                </a:solidFill>
              </a:rPr>
              <a:t>Dataset discovery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192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2384" y="2064189"/>
            <a:ext cx="109818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>
                <a:solidFill>
                  <a:srgbClr val="0070C0"/>
                </a:solidFill>
              </a:rPr>
              <a:t>General repositories</a:t>
            </a:r>
            <a:r>
              <a:rPr lang="en-GB" sz="2400" dirty="0">
                <a:solidFill>
                  <a:srgbClr val="0070C0"/>
                </a:solidFill>
              </a:rPr>
              <a:t> </a:t>
            </a:r>
            <a:r>
              <a:rPr lang="pl-PL" sz="2400" dirty="0">
                <a:solidFill>
                  <a:srgbClr val="0070C0"/>
                </a:solidFill>
              </a:rPr>
              <a:t>are</a:t>
            </a:r>
            <a:r>
              <a:rPr lang="en-GB" sz="2400" dirty="0">
                <a:solidFill>
                  <a:srgbClr val="0070C0"/>
                </a:solidFill>
              </a:rPr>
              <a:t> a good place to keep your data separate from a paper. </a:t>
            </a:r>
            <a:endParaRPr lang="pl-PL" sz="2400" dirty="0">
              <a:solidFill>
                <a:srgbClr val="0070C0"/>
              </a:solidFill>
            </a:endParaRPr>
          </a:p>
          <a:p>
            <a:endParaRPr lang="pl-PL" sz="2400" dirty="0">
              <a:solidFill>
                <a:srgbClr val="0070C0"/>
              </a:solidFill>
            </a:endParaRPr>
          </a:p>
          <a:p>
            <a:r>
              <a:rPr lang="en-GB" sz="2400" dirty="0">
                <a:solidFill>
                  <a:srgbClr val="0070C0"/>
                </a:solidFill>
              </a:rPr>
              <a:t>It gives access to all files, allowing you to cite the data as well (or instead of) the paper.</a:t>
            </a:r>
            <a:endParaRPr lang="pl-PL" sz="2400" dirty="0">
              <a:solidFill>
                <a:srgbClr val="0070C0"/>
              </a:solidFill>
            </a:endParaRPr>
          </a:p>
          <a:p>
            <a:endParaRPr lang="pl-PL" sz="2400" dirty="0">
              <a:solidFill>
                <a:srgbClr val="0070C0"/>
              </a:solidFill>
            </a:endParaRPr>
          </a:p>
          <a:p>
            <a:r>
              <a:rPr lang="pl-PL" sz="2400" dirty="0">
                <a:solidFill>
                  <a:srgbClr val="0070C0"/>
                </a:solidFill>
              </a:rPr>
              <a:t>But they are not great in data discovery and agreggation.</a:t>
            </a:r>
          </a:p>
          <a:p>
            <a:endParaRPr lang="en-GB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265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3588</TotalTime>
  <Words>929</Words>
  <Application>Microsoft Macintosh PowerPoint</Application>
  <PresentationFormat>Widescreen</PresentationFormat>
  <Paragraphs>100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There are general “data agnostic” repositories</vt:lpstr>
      <vt:lpstr>Or “domain” (type) specific repositories</vt:lpstr>
      <vt:lpstr>Public record</vt:lpstr>
      <vt:lpstr>Dataset discovery</vt:lpstr>
      <vt:lpstr>PowerPoint Presentation</vt:lpstr>
      <vt:lpstr>Minimal data set (after PLOS)</vt:lpstr>
      <vt:lpstr>Domain specific repositories</vt:lpstr>
      <vt:lpstr>Domain specific repositories</vt:lpstr>
      <vt:lpstr>Finding repositories – use recommendations</vt:lpstr>
      <vt:lpstr>Finding repositories</vt:lpstr>
      <vt:lpstr>Finding repository</vt:lpstr>
      <vt:lpstr>Evaluating a data repository</vt:lpstr>
      <vt:lpstr>Repositories Summary</vt:lpstr>
      <vt:lpstr>Repositories and FAIR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ROMANOWSKI Andrew</dc:creator>
  <cp:lastModifiedBy>BOEHM Ines</cp:lastModifiedBy>
  <cp:revision>68</cp:revision>
  <dcterms:created xsi:type="dcterms:W3CDTF">2021-06-07T08:35:11Z</dcterms:created>
  <dcterms:modified xsi:type="dcterms:W3CDTF">2021-10-19T10:57:48Z</dcterms:modified>
</cp:coreProperties>
</file>