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7" r:id="rId4"/>
    <p:sldId id="258" r:id="rId5"/>
    <p:sldId id="320" r:id="rId6"/>
    <p:sldId id="261" r:id="rId7"/>
    <p:sldId id="259" r:id="rId8"/>
    <p:sldId id="257" r:id="rId9"/>
    <p:sldId id="262" r:id="rId10"/>
    <p:sldId id="322" r:id="rId11"/>
    <p:sldId id="263" r:id="rId12"/>
    <p:sldId id="311" r:id="rId13"/>
    <p:sldId id="309" r:id="rId14"/>
    <p:sldId id="310" r:id="rId15"/>
    <p:sldId id="312" r:id="rId16"/>
    <p:sldId id="313" r:id="rId17"/>
    <p:sldId id="323" r:id="rId18"/>
    <p:sldId id="325" r:id="rId19"/>
    <p:sldId id="324" r:id="rId20"/>
    <p:sldId id="314" r:id="rId21"/>
    <p:sldId id="316" r:id="rId22"/>
    <p:sldId id="315" r:id="rId23"/>
    <p:sldId id="318" r:id="rId24"/>
    <p:sldId id="326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9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B93A-9A91-4ACD-99A9-997668C686B7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alition-s.org/blog/unboxing-the-journal-checker-tool/" TargetMode="External"/><Relationship Id="rId2" Type="http://schemas.openxmlformats.org/officeDocument/2006/relationships/hyperlink" Target="https://www.coalition-s.org/plan-s-funders-imple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aj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Open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930B7-844E-4B31-9721-BA4CEEC54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Collaboration</a:t>
            </a:r>
          </a:p>
          <a:p>
            <a:r>
              <a:rPr lang="pl-PL" dirty="0"/>
              <a:t>Speed</a:t>
            </a:r>
          </a:p>
          <a:p>
            <a:r>
              <a:rPr lang="pl-PL" dirty="0" err="1"/>
              <a:t>Unpulished</a:t>
            </a:r>
            <a:r>
              <a:rPr lang="pl-PL" dirty="0"/>
              <a:t>/</a:t>
            </a:r>
            <a:r>
              <a:rPr lang="pl-PL" dirty="0" err="1"/>
              <a:t>negative</a:t>
            </a:r>
            <a:r>
              <a:rPr lang="pl-PL" dirty="0"/>
              <a:t> results</a:t>
            </a:r>
          </a:p>
          <a:p>
            <a:r>
              <a:rPr lang="pl-PL" dirty="0"/>
              <a:t>Re-use</a:t>
            </a:r>
          </a:p>
          <a:p>
            <a:r>
              <a:rPr lang="pl-PL" dirty="0"/>
              <a:t>Learn by example</a:t>
            </a:r>
          </a:p>
          <a:p>
            <a:r>
              <a:rPr lang="pl-PL" dirty="0"/>
              <a:t>Feedback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3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motivation: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Scientific knowledge is a product of social collaboration and its ownership belongs to the community.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From an economic point of view, scientific outputs generated by public research are a public good that everyone should be able to use at no cost.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€10.2bn lost every year because of not accessible data</a:t>
            </a:r>
            <a:br>
              <a:rPr lang="en-GB" dirty="0"/>
            </a:br>
            <a:r>
              <a:rPr lang="en-GB" dirty="0"/>
              <a:t>(plus additional 16bn if accounting for re-use and research quality).</a:t>
            </a:r>
            <a:br>
              <a:rPr lang="en-GB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/>
              <a:t>Source: Credits [2]</a:t>
            </a:r>
          </a:p>
        </p:txBody>
      </p:sp>
    </p:spTree>
    <p:extLst>
      <p:ext uri="{BB962C8B-B14F-4D97-AF65-F5344CB8AC3E}">
        <p14:creationId xmlns:p14="http://schemas.microsoft.com/office/powerpoint/2010/main" val="340015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story – 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 initiative to move to Open Access publishing is known as Plan 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Publications available immediately and under open licences, either in:</a:t>
            </a:r>
          </a:p>
          <a:p>
            <a:pPr>
              <a:buFontTx/>
              <a:buChar char="-"/>
            </a:pPr>
            <a:r>
              <a:rPr lang="en-GB" dirty="0"/>
              <a:t>quality Open Access platforms or journals</a:t>
            </a:r>
          </a:p>
          <a:p>
            <a:pPr>
              <a:buFontTx/>
              <a:buChar char="-"/>
            </a:pPr>
            <a:r>
              <a:rPr lang="en-GB" dirty="0"/>
              <a:t>as a copy deposited with your home institution.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Details of funding bodies requirements can be found at </a:t>
            </a:r>
            <a:r>
              <a:rPr lang="en-GB" dirty="0">
                <a:hlinkClick r:id="rId2"/>
              </a:rPr>
              <a:t>Plan S/</a:t>
            </a:r>
            <a:r>
              <a:rPr lang="en-GB" dirty="0" err="1">
                <a:hlinkClick r:id="rId2"/>
              </a:rPr>
              <a:t>cOAlition</a:t>
            </a:r>
            <a:r>
              <a:rPr lang="en-GB" dirty="0">
                <a:hlinkClick r:id="rId2"/>
              </a:rPr>
              <a:t> S</a:t>
            </a:r>
            <a:r>
              <a:rPr lang="en-GB" dirty="0"/>
              <a:t>. </a:t>
            </a:r>
          </a:p>
          <a:p>
            <a:pPr>
              <a:buFontTx/>
              <a:buChar char="-"/>
            </a:pPr>
            <a:r>
              <a:rPr lang="en-GB" dirty="0" err="1">
                <a:hlinkClick r:id="rId3"/>
              </a:rPr>
              <a:t>cOAlition</a:t>
            </a:r>
            <a:r>
              <a:rPr lang="en-GB" dirty="0">
                <a:hlinkClick r:id="rId3"/>
              </a:rPr>
              <a:t> S journal checker tool</a:t>
            </a:r>
            <a:r>
              <a:rPr lang="en-GB" dirty="0"/>
              <a:t> to assess compliance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>
                <a:hlinkClick r:id="rId4"/>
              </a:rPr>
              <a:t>Directory of Open Access Journals (DOAJ)</a:t>
            </a:r>
            <a:r>
              <a:rPr lang="en-GB" dirty="0"/>
              <a:t> helps finding OA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51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Science Motivation: Reproducibility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666C147-EA07-461F-847B-F0FAE21AF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6" y="1690688"/>
            <a:ext cx="3526094" cy="4636812"/>
          </a:xfr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F61B83E-1508-4477-8E77-A404CD82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13964" r="9819" b="48803"/>
          <a:stretch/>
        </p:blipFill>
        <p:spPr bwMode="auto">
          <a:xfrm>
            <a:off x="4675517" y="4406645"/>
            <a:ext cx="6450603" cy="182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AE85BCC4-4BCD-4964-901A-2B1C452B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1690688"/>
            <a:ext cx="6808787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AE610507-E5C1-487B-8931-DDAB6881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455" y="3128853"/>
            <a:ext cx="385603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6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“stick”</a:t>
            </a:r>
          </a:p>
          <a:p>
            <a:r>
              <a:rPr lang="en-GB" dirty="0"/>
              <a:t>Large UK funding bodies such as The </a:t>
            </a:r>
            <a:r>
              <a:rPr lang="en-GB" dirty="0" err="1"/>
              <a:t>Wellcome</a:t>
            </a:r>
            <a:r>
              <a:rPr lang="en-GB" dirty="0"/>
              <a:t> Trust are big supporters of Open Science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“carrot”</a:t>
            </a:r>
          </a:p>
          <a:p>
            <a:pPr marL="0" indent="0">
              <a:buNone/>
            </a:pPr>
            <a:r>
              <a:rPr lang="en-GB" dirty="0"/>
              <a:t>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70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9594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sensitive data</a:t>
            </a:r>
          </a:p>
          <a:p>
            <a:r>
              <a:rPr lang="en-GB" dirty="0"/>
              <a:t>misuse (fake news)</a:t>
            </a:r>
          </a:p>
          <a:p>
            <a:r>
              <a:rPr lang="en-GB" dirty="0"/>
              <a:t>lack of confidence (the fear of critics)</a:t>
            </a:r>
          </a:p>
          <a:p>
            <a:r>
              <a:rPr lang="en-GB" b="1" dirty="0"/>
              <a:t>the costs in $ and in time</a:t>
            </a:r>
          </a:p>
          <a:p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54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Intellectual property is something that you create using your mind - for example, a story, an invention, an artistic work or a symbol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9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Timeline matters for legal protection:</a:t>
            </a:r>
            <a:endParaRPr lang="en-GB" dirty="0"/>
          </a:p>
          <a:p>
            <a:endParaRPr lang="pl-PL" dirty="0"/>
          </a:p>
          <a:p>
            <a:r>
              <a:rPr lang="en-GB" dirty="0"/>
              <a:t>Patents are granted only for inventions that are </a:t>
            </a:r>
            <a:r>
              <a:rPr lang="en-GB" b="1" dirty="0"/>
              <a:t>novel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with information related to the invention completely </a:t>
            </a:r>
            <a:r>
              <a:rPr lang="en-GB" b="1" dirty="0"/>
              <a:t>prevents the inventor from getting a patent later</a:t>
            </a:r>
            <a:r>
              <a:rPr lang="en-GB" dirty="0"/>
              <a:t>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74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(opinion) you are more likely to benefit from new collaborations, industrial partnerships, consultations which are acquired by openness, than from patent related royalties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1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en-GB" dirty="0"/>
              <a:t>Open science is transparent and accessible knowledge </a:t>
            </a:r>
            <a:endParaRPr lang="pl-PL" dirty="0"/>
          </a:p>
          <a:p>
            <a:pPr marL="0" indent="0" algn="ctr">
              <a:buNone/>
            </a:pPr>
            <a:r>
              <a:rPr lang="en-GB" dirty="0"/>
              <a:t>that is shared and developed </a:t>
            </a:r>
            <a:endParaRPr lang="pl-PL" dirty="0" smtClean="0"/>
          </a:p>
          <a:p>
            <a:pPr marL="0" indent="0" algn="ctr">
              <a:buNone/>
            </a:pPr>
            <a:r>
              <a:rPr lang="en-GB" dirty="0" smtClean="0"/>
              <a:t>through </a:t>
            </a:r>
            <a:r>
              <a:rPr lang="en-GB" dirty="0"/>
              <a:t>collaborative networks.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19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(Optional) </a:t>
            </a:r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You can use a patent to protect your (</a:t>
            </a:r>
            <a:r>
              <a:rPr lang="en-GB" i="1" dirty="0"/>
              <a:t>technical</a:t>
            </a:r>
            <a:r>
              <a:rPr lang="en-GB" dirty="0"/>
              <a:t>) invention. </a:t>
            </a:r>
            <a:br>
              <a:rPr lang="en-GB" dirty="0"/>
            </a:br>
            <a:r>
              <a:rPr lang="en-GB" dirty="0"/>
              <a:t>You can control copying, making, using, selling or importing</a:t>
            </a:r>
          </a:p>
          <a:p>
            <a:endParaRPr lang="en-GB" dirty="0"/>
          </a:p>
          <a:p>
            <a:r>
              <a:rPr lang="en-GB" dirty="0"/>
              <a:t>Discoveries, mathematical methods, computer programs are not regarded as inventions. Therapeutic procedures, diagnostic methods and new plant or animal varieties are completely excluded from patentability.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3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(Optional) </a:t>
            </a:r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Patents are granted only for inventions that are </a:t>
            </a:r>
            <a:r>
              <a:rPr lang="en-GB" b="1" dirty="0"/>
              <a:t>novel and were not known to the public</a:t>
            </a:r>
            <a:r>
              <a:rPr lang="en-GB" dirty="0"/>
              <a:t> in any form. </a:t>
            </a:r>
          </a:p>
          <a:p>
            <a:endParaRPr lang="en-GB" dirty="0"/>
          </a:p>
          <a:p>
            <a:r>
              <a:rPr lang="en-GB" dirty="0"/>
              <a:t>Publishing in a journal or presenting in a conference with information related to the invention completely </a:t>
            </a:r>
            <a:r>
              <a:rPr lang="en-GB" b="1" dirty="0"/>
              <a:t>prevents the inventor from getting a patent later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6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(Optional) </a:t>
            </a:r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pl-PL" dirty="0"/>
              <a:t>principle</a:t>
            </a:r>
            <a:r>
              <a:rPr lang="en-GB" dirty="0"/>
              <a:t>, software cannot be patented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(„no but yes” case by case, decided by court)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Software code is copyrighted</a:t>
            </a:r>
            <a:r>
              <a:rPr lang="en-GB" dirty="0"/>
              <a:t>. Copyright prevents people from:</a:t>
            </a:r>
          </a:p>
          <a:p>
            <a:r>
              <a:rPr lang="en-GB" dirty="0"/>
              <a:t>copying your </a:t>
            </a:r>
            <a:r>
              <a:rPr lang="pl-PL" dirty="0"/>
              <a:t>code</a:t>
            </a:r>
            <a:endParaRPr lang="en-GB" dirty="0"/>
          </a:p>
          <a:p>
            <a:r>
              <a:rPr lang="en-GB" dirty="0"/>
              <a:t>distributing copies of it, whether free of charge or for sale.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Data cannot be patented and in general, it cannot be copyrighted. </a:t>
            </a:r>
            <a:r>
              <a:rPr lang="en-GB" b="1" dirty="0"/>
              <a:t>It is not possible to copyright facts!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16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</a:t>
            </a:r>
            <a:r>
              <a:rPr lang="pl-PL" dirty="0"/>
              <a:t>get involved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incentive structures are beginning to support Open Science practices:</a:t>
            </a:r>
          </a:p>
          <a:p>
            <a:pPr>
              <a:buFontTx/>
              <a:buChar char="-"/>
            </a:pPr>
            <a:r>
              <a:rPr lang="en-GB" dirty="0"/>
              <a:t>Universities signing up to the Declaration on Research Assessment (DORA)</a:t>
            </a:r>
          </a:p>
          <a:p>
            <a:pPr>
              <a:buFontTx/>
              <a:buChar char="-"/>
            </a:pPr>
            <a:r>
              <a:rPr lang="en-GB" dirty="0"/>
              <a:t>the </a:t>
            </a:r>
            <a:r>
              <a:rPr lang="en-GB" dirty="0" err="1"/>
              <a:t>Wellcome</a:t>
            </a:r>
            <a:r>
              <a:rPr lang="en-GB" dirty="0"/>
              <a:t> Trust funding proposals that increase Open Science or evidence of OS activities for new grant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24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Where to next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606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24753-16F4-EA4C-A410-95B7DF1D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74CBAA-282A-D345-B648-FF32D4429FA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Evolution of Open Science</a:t>
            </a:r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671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 dirty="0"/>
              <a:t>of </a:t>
            </a:r>
            <a:r>
              <a:rPr lang="pl-PL" dirty="0"/>
              <a:t>the </a:t>
            </a:r>
            <a:r>
              <a:rPr lang="en-GB" dirty="0"/>
              <a:t>society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9140" y="3468915"/>
            <a:ext cx="208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physical samples 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0210" y="3191916"/>
            <a:ext cx="1793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teachers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</a:t>
            </a:r>
            <a:r>
              <a:rPr lang="en-GB" dirty="0" err="1"/>
              <a:t>ew</a:t>
            </a:r>
            <a:r>
              <a:rPr lang="en-GB" dirty="0"/>
              <a:t> approach to the scientific process based on</a:t>
            </a:r>
            <a:r>
              <a:rPr lang="pl-PL" dirty="0"/>
              <a:t>:</a:t>
            </a:r>
          </a:p>
          <a:p>
            <a:pPr>
              <a:buFontTx/>
              <a:buChar char="-"/>
            </a:pPr>
            <a:r>
              <a:rPr lang="en-GB" b="1" dirty="0"/>
              <a:t>digital technologies</a:t>
            </a:r>
            <a:r>
              <a:rPr lang="en-GB" dirty="0"/>
              <a:t> </a:t>
            </a:r>
            <a:r>
              <a:rPr lang="pl-PL" dirty="0"/>
              <a:t>for</a:t>
            </a:r>
            <a:r>
              <a:rPr lang="en-GB" b="1" dirty="0"/>
              <a:t> </a:t>
            </a:r>
            <a:r>
              <a:rPr lang="en-GB" dirty="0"/>
              <a:t>diffusing knowledge</a:t>
            </a:r>
            <a:endParaRPr lang="pl-PL" dirty="0"/>
          </a:p>
          <a:p>
            <a:pPr>
              <a:buFontTx/>
              <a:buChar char="-"/>
            </a:pPr>
            <a:r>
              <a:rPr lang="en-GB" b="1" dirty="0"/>
              <a:t>cooperative work </a:t>
            </a:r>
            <a:r>
              <a:rPr lang="pl-PL" dirty="0"/>
              <a:t>and </a:t>
            </a:r>
            <a:r>
              <a:rPr lang="en-GB" dirty="0"/>
              <a:t>collaborative tools</a:t>
            </a:r>
          </a:p>
        </p:txBody>
      </p:sp>
    </p:spTree>
    <p:extLst>
      <p:ext uri="{BB962C8B-B14F-4D97-AF65-F5344CB8AC3E}">
        <p14:creationId xmlns:p14="http://schemas.microsoft.com/office/powerpoint/2010/main" val="26406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  <a:r>
              <a:rPr lang="pl-PL" dirty="0"/>
              <a:t> - Charactersitics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pl-PL" b="1" dirty="0"/>
              <a:t>W</a:t>
            </a:r>
            <a:r>
              <a:rPr lang="en-GB" b="1" dirty="0" err="1"/>
              <a:t>eb</a:t>
            </a:r>
            <a:r>
              <a:rPr lang="en-GB" b="1" dirty="0"/>
              <a:t>-based tools</a:t>
            </a:r>
            <a:r>
              <a:rPr lang="en-GB" dirty="0"/>
              <a:t> to facilitate information exchange collaboration </a:t>
            </a:r>
          </a:p>
          <a:p>
            <a:pPr marL="285750" indent="-285750">
              <a:buFont typeface="Arial" charset="0"/>
              <a:buChar char="•"/>
            </a:pPr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Transparency</a:t>
            </a:r>
            <a:r>
              <a:rPr lang="en-GB" dirty="0"/>
              <a:t> in experimental methodology, observation, and collection of data </a:t>
            </a:r>
            <a:endParaRPr lang="pl-PL" dirty="0"/>
          </a:p>
          <a:p>
            <a:pPr marL="285750" indent="-285750">
              <a:buFont typeface="Arial" charset="0"/>
              <a:buChar char="•"/>
            </a:pP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b="1" dirty="0"/>
              <a:t>Public availability</a:t>
            </a:r>
            <a:r>
              <a:rPr lang="en-GB" dirty="0"/>
              <a:t> and reusability of scientific data</a:t>
            </a:r>
            <a:r>
              <a:rPr lang="pl-PL" dirty="0"/>
              <a:t>, methods and </a:t>
            </a:r>
            <a:r>
              <a:rPr lang="en-GB" dirty="0"/>
              <a:t>communication</a:t>
            </a:r>
            <a:r>
              <a:rPr lang="pl-PL" dirty="0"/>
              <a:t>s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05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370097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Open educational resources:</a:t>
            </a:r>
          </a:p>
          <a:p>
            <a:r>
              <a:rPr lang="en-GB" dirty="0"/>
              <a:t>enables collaborative development of courses</a:t>
            </a:r>
          </a:p>
          <a:p>
            <a:r>
              <a:rPr lang="en-GB" dirty="0"/>
              <a:t>improves teachers/instructors skills by sharing</a:t>
            </a:r>
            <a:r>
              <a:rPr lang="pl-PL" dirty="0"/>
              <a:t> ideas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2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Outcomes</a:t>
            </a:r>
            <a:r>
              <a:rPr lang="en-GB" dirty="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Exercise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65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744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Open Science</vt:lpstr>
      <vt:lpstr>Open Science</vt:lpstr>
      <vt:lpstr>PowerPoint Presentation</vt:lpstr>
      <vt:lpstr>Open Science</vt:lpstr>
      <vt:lpstr>Open Science</vt:lpstr>
      <vt:lpstr>Open Science - Charactersitics</vt:lpstr>
      <vt:lpstr>Open Science</vt:lpstr>
      <vt:lpstr>Outcomes of Openness</vt:lpstr>
      <vt:lpstr>Outcomes of Openness</vt:lpstr>
      <vt:lpstr>Outcomes of Openness</vt:lpstr>
      <vt:lpstr>Open Science motivation: Money</vt:lpstr>
      <vt:lpstr>Success story – Open Access</vt:lpstr>
      <vt:lpstr>Open Science Motivation: Reproducibility</vt:lpstr>
      <vt:lpstr>Motivation</vt:lpstr>
      <vt:lpstr>Why we are not doing Open Science already</vt:lpstr>
      <vt:lpstr>Why we are not doing Open Science already</vt:lpstr>
      <vt:lpstr>Open Science and intellectual property</vt:lpstr>
      <vt:lpstr>Open Science and intellectual property</vt:lpstr>
      <vt:lpstr>Open Science and intellectual property</vt:lpstr>
      <vt:lpstr>(Optional) Intellectual property protection</vt:lpstr>
      <vt:lpstr>(Optional) Intellectual property protection</vt:lpstr>
      <vt:lpstr>(Optional) Intellectual property protection</vt:lpstr>
      <vt:lpstr>Open Science get involved</vt:lpstr>
      <vt:lpstr>Where to next</vt:lpstr>
      <vt:lpstr>Open Science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ZIELINSKI Tomasz</cp:lastModifiedBy>
  <cp:revision>17</cp:revision>
  <dcterms:created xsi:type="dcterms:W3CDTF">2021-05-18T16:34:01Z</dcterms:created>
  <dcterms:modified xsi:type="dcterms:W3CDTF">2021-09-28T08:56:54Z</dcterms:modified>
</cp:coreProperties>
</file>