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80" r:id="rId2"/>
    <p:sldId id="293" r:id="rId3"/>
    <p:sldId id="294" r:id="rId4"/>
    <p:sldId id="259" r:id="rId5"/>
    <p:sldId id="292" r:id="rId6"/>
    <p:sldId id="295" r:id="rId7"/>
    <p:sldId id="298" r:id="rId8"/>
    <p:sldId id="297" r:id="rId9"/>
    <p:sldId id="299" r:id="rId10"/>
    <p:sldId id="300" r:id="rId11"/>
    <p:sldId id="301" r:id="rId12"/>
    <p:sldId id="302" r:id="rId13"/>
    <p:sldId id="303" r:id="rId14"/>
    <p:sldId id="304" r:id="rId15"/>
    <p:sldId id="306"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8571"/>
  </p:normalViewPr>
  <p:slideViewPr>
    <p:cSldViewPr snapToGrid="0">
      <p:cViewPr varScale="1">
        <p:scale>
          <a:sx n="106" d="100"/>
          <a:sy n="106" d="100"/>
        </p:scale>
        <p:origin x="138"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01/10/2021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01/10/2021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01/10/2021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ink/"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datadryad.or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thedata.org/" TargetMode="External"/><Relationship Id="rId5" Type="http://schemas.openxmlformats.org/officeDocument/2006/relationships/hyperlink" Target="http://figshare.com/" TargetMode="External"/><Relationship Id="rId4" Type="http://schemas.openxmlformats.org/officeDocument/2006/relationships/hyperlink" Target="http://zenodo.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5" y="6231018"/>
            <a:ext cx="6096000" cy="369332"/>
          </a:xfrm>
          <a:prstGeom prst="rect">
            <a:avLst/>
          </a:prstGeom>
          <a:noFill/>
        </p:spPr>
        <p:txBody>
          <a:bodyPr wrap="square">
            <a:spAutoFit/>
          </a:bodyPr>
          <a:lstStyle/>
          <a:p>
            <a:r>
              <a:rPr lang="en-GB" dirty="0"/>
              <a:t>Open </a:t>
            </a:r>
            <a:r>
              <a:rPr lang="en-GB" dirty="0">
                <a:highlight>
                  <a:srgbClr val="FFFF00"/>
                </a:highlight>
                <a:hlinkClick r:id="rId3"/>
              </a:rPr>
              <a:t>https://link</a:t>
            </a:r>
            <a:r>
              <a:rPr lang="en-GB" dirty="0">
                <a:highlight>
                  <a:srgbClr val="FFFF00"/>
                </a:highlight>
              </a:rPr>
              <a:t> </a:t>
            </a: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38676" y="2663036"/>
            <a:ext cx="5955476" cy="1015663"/>
          </a:xfrm>
          <a:prstGeom prst="rect">
            <a:avLst/>
          </a:prstGeom>
        </p:spPr>
        <p:txBody>
          <a:bodyPr wrap="none">
            <a:spAutoFit/>
          </a:bodyPr>
          <a:lstStyle/>
          <a:p>
            <a:r>
              <a:rPr lang="pl-PL" sz="6000" dirty="0" smtClean="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585323"/>
          </a:xfrm>
          <a:prstGeom prst="rect">
            <a:avLst/>
          </a:prstGeom>
        </p:spPr>
        <p:txBody>
          <a:bodyPr wrap="square">
            <a:spAutoFit/>
          </a:bodyPr>
          <a:lstStyle/>
          <a:p>
            <a:pPr marL="285750" indent="-285750">
              <a:buFont typeface="Arial" panose="020B0604020202020204" pitchFamily="34" charset="0"/>
              <a:buChar char="•"/>
            </a:pPr>
            <a:r>
              <a:rPr lang="en-GB" dirty="0">
                <a:solidFill>
                  <a:srgbClr val="0070C0"/>
                </a:solidFill>
              </a:rPr>
              <a:t>Higher </a:t>
            </a:r>
            <a:r>
              <a:rPr lang="en-GB" dirty="0" smtClean="0">
                <a:solidFill>
                  <a:srgbClr val="0070C0"/>
                </a:solidFill>
              </a:rPr>
              <a:t>exposure</a:t>
            </a:r>
            <a:endParaRPr lang="pl-PL" dirty="0" smtClean="0">
              <a:solidFill>
                <a:srgbClr val="0070C0"/>
              </a:solidFill>
            </a:endParaRPr>
          </a:p>
          <a:p>
            <a:pPr marL="285750" indent="-285750">
              <a:buFont typeface="Arial" panose="020B0604020202020204" pitchFamily="34" charset="0"/>
              <a:buChar char="•"/>
            </a:pPr>
            <a:r>
              <a:rPr lang="pl-PL" dirty="0" smtClean="0">
                <a:solidFill>
                  <a:srgbClr val="0070C0"/>
                </a:solidFill>
              </a:rPr>
              <a:t>Data specific features (e.g. Visulization)</a:t>
            </a:r>
          </a:p>
          <a:p>
            <a:pPr marL="285750" indent="-285750">
              <a:buFont typeface="Arial" panose="020B0604020202020204" pitchFamily="34" charset="0"/>
              <a:buChar char="•"/>
            </a:pPr>
            <a:r>
              <a:rPr lang="pl-PL" dirty="0" smtClean="0">
                <a:solidFill>
                  <a:srgbClr val="0070C0"/>
                </a:solidFill>
              </a:rPr>
              <a:t>Enforced minimal metadata</a:t>
            </a:r>
          </a:p>
          <a:p>
            <a:pPr marL="285750" indent="-285750">
              <a:buFont typeface="Arial" panose="020B0604020202020204" pitchFamily="34" charset="0"/>
              <a:buChar char="•"/>
            </a:pPr>
            <a:r>
              <a:rPr lang="pl-PL" dirty="0" smtClean="0">
                <a:solidFill>
                  <a:srgbClr val="0070C0"/>
                </a:solidFill>
              </a:rPr>
              <a:t>API for data retrival / agregation /searching</a:t>
            </a:r>
          </a:p>
          <a:p>
            <a:pPr marL="285750" indent="-285750">
              <a:buFont typeface="Arial" panose="020B0604020202020204" pitchFamily="34" charset="0"/>
              <a:buChar char="•"/>
            </a:pPr>
            <a:r>
              <a:rPr lang="pl-PL" dirty="0" smtClean="0">
                <a:solidFill>
                  <a:srgbClr val="0070C0"/>
                </a:solidFill>
              </a:rPr>
              <a:t>Curated data</a:t>
            </a:r>
          </a:p>
          <a:p>
            <a:pPr marL="285750" indent="-285750">
              <a:buFont typeface="Arial" panose="020B0604020202020204" pitchFamily="34" charset="0"/>
              <a:buChar char="•"/>
            </a:pPr>
            <a:r>
              <a:rPr lang="pl-PL" dirty="0" smtClean="0">
                <a:solidFill>
                  <a:srgbClr val="0070C0"/>
                </a:solidFill>
              </a:rPr>
              <a:t>Better searching</a:t>
            </a:r>
          </a:p>
          <a:p>
            <a:pPr marL="285750" indent="-285750">
              <a:buFont typeface="Arial" panose="020B0604020202020204" pitchFamily="34" charset="0"/>
              <a:buChar char="•"/>
            </a:pPr>
            <a:r>
              <a:rPr lang="pl-PL" dirty="0" smtClean="0">
                <a:solidFill>
                  <a:srgbClr val="0070C0"/>
                </a:solidFill>
              </a:rPr>
              <a:t>Interlinking between data types</a:t>
            </a:r>
          </a:p>
          <a:p>
            <a:endParaRPr lang="pl-PL" dirty="0" smtClean="0">
              <a:solidFill>
                <a:srgbClr val="0070C0"/>
              </a:solidFill>
            </a:endParaRPr>
          </a:p>
          <a:p>
            <a:pPr marL="285750" indent="-285750">
              <a:buFont typeface="Arial" panose="020B0604020202020204" pitchFamily="34" charset="0"/>
              <a:buChar char="•"/>
            </a:pPr>
            <a:endParaRPr lang="en-GB"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4524315"/>
          </a:xfrm>
          <a:prstGeom prst="rect">
            <a:avLst/>
          </a:prstGeom>
        </p:spPr>
        <p:txBody>
          <a:bodyPr wrap="square">
            <a:spAutoFit/>
          </a:bodyPr>
          <a:lstStyle/>
          <a:p>
            <a:r>
              <a:rPr lang="pl-PL" dirty="0" smtClean="0">
                <a:solidFill>
                  <a:srgbClr val="0070C0"/>
                </a:solidFill>
              </a:rPr>
              <a:t>Use recommendations:</a:t>
            </a:r>
          </a:p>
          <a:p>
            <a:endParaRPr lang="pl-PL" dirty="0">
              <a:solidFill>
                <a:srgbClr val="0070C0"/>
              </a:solidFill>
            </a:endParaRPr>
          </a:p>
          <a:p>
            <a:r>
              <a:rPr lang="en-GB" dirty="0" smtClean="0">
                <a:solidFill>
                  <a:srgbClr val="0070C0"/>
                </a:solidFill>
              </a:rPr>
              <a:t>- </a:t>
            </a:r>
            <a:r>
              <a:rPr lang="en-GB" dirty="0">
                <a:solidFill>
                  <a:srgbClr val="0070C0"/>
                </a:solidFill>
              </a:rPr>
              <a:t>[</a:t>
            </a:r>
            <a:r>
              <a:rPr lang="en-GB" dirty="0" err="1">
                <a:solidFill>
                  <a:srgbClr val="0070C0"/>
                </a:solidFill>
              </a:rPr>
              <a:t>BioMed</a:t>
            </a:r>
            <a:r>
              <a:rPr lang="en-GB" dirty="0">
                <a:solidFill>
                  <a:srgbClr val="0070C0"/>
                </a:solidFill>
              </a:rPr>
              <a:t> Central / Springer Nature](https://www.springernature.com/gp/authors/research-data-policy/recommended-repositories)</a:t>
            </a:r>
          </a:p>
          <a:p>
            <a:r>
              <a:rPr lang="en-GB" dirty="0" smtClean="0">
                <a:solidFill>
                  <a:srgbClr val="0070C0"/>
                </a:solidFill>
              </a:rPr>
              <a:t>- </a:t>
            </a:r>
            <a:r>
              <a:rPr lang="en-GB" dirty="0">
                <a:solidFill>
                  <a:srgbClr val="0070C0"/>
                </a:solidFill>
              </a:rPr>
              <a:t>[</a:t>
            </a:r>
            <a:r>
              <a:rPr lang="en-GB" dirty="0" err="1">
                <a:solidFill>
                  <a:srgbClr val="0070C0"/>
                </a:solidFill>
              </a:rPr>
              <a:t>eLife</a:t>
            </a:r>
            <a:r>
              <a:rPr lang="en-GB" dirty="0">
                <a:solidFill>
                  <a:srgbClr val="0070C0"/>
                </a:solidFill>
              </a:rPr>
              <a:t>](https://submit.elifesciences.org/html/elife_author_instructions.html#policies)</a:t>
            </a:r>
          </a:p>
          <a:p>
            <a:r>
              <a:rPr lang="en-GB" dirty="0" smtClean="0">
                <a:solidFill>
                  <a:srgbClr val="0070C0"/>
                </a:solidFill>
              </a:rPr>
              <a:t>- </a:t>
            </a:r>
            <a:r>
              <a:rPr lang="en-GB" dirty="0">
                <a:solidFill>
                  <a:srgbClr val="0070C0"/>
                </a:solidFill>
              </a:rPr>
              <a:t>[Elsevier](https://www.elsevier.com/about/policies/research-data)</a:t>
            </a:r>
          </a:p>
          <a:p>
            <a:r>
              <a:rPr lang="en-GB" dirty="0" smtClean="0">
                <a:solidFill>
                  <a:srgbClr val="0070C0"/>
                </a:solidFill>
              </a:rPr>
              <a:t>- </a:t>
            </a:r>
            <a:r>
              <a:rPr lang="en-GB" dirty="0">
                <a:solidFill>
                  <a:srgbClr val="0070C0"/>
                </a:solidFill>
              </a:rPr>
              <a:t>[EMBO Press](https://www.embopress.org/page/journal/14602075/authorguide#datadeposition)</a:t>
            </a:r>
          </a:p>
          <a:p>
            <a:r>
              <a:rPr lang="en-GB" dirty="0" smtClean="0">
                <a:solidFill>
                  <a:srgbClr val="0070C0"/>
                </a:solidFill>
              </a:rPr>
              <a:t>- </a:t>
            </a:r>
            <a:r>
              <a:rPr lang="en-GB" dirty="0">
                <a:solidFill>
                  <a:srgbClr val="0070C0"/>
                </a:solidFill>
              </a:rPr>
              <a:t>[F1000 Research](https://f1000research.com/for-authors/data-guidelines)</a:t>
            </a:r>
          </a:p>
          <a:p>
            <a:r>
              <a:rPr lang="en-GB" dirty="0" smtClean="0">
                <a:solidFill>
                  <a:srgbClr val="0070C0"/>
                </a:solidFill>
              </a:rPr>
              <a:t>- </a:t>
            </a:r>
            <a:r>
              <a:rPr lang="en-GB" dirty="0">
                <a:solidFill>
                  <a:srgbClr val="0070C0"/>
                </a:solidFill>
              </a:rPr>
              <a:t>[</a:t>
            </a:r>
            <a:r>
              <a:rPr lang="en-GB" dirty="0" err="1">
                <a:solidFill>
                  <a:srgbClr val="0070C0"/>
                </a:solidFill>
              </a:rPr>
              <a:t>GIGAscience</a:t>
            </a:r>
            <a:r>
              <a:rPr lang="en-GB" dirty="0">
                <a:solidFill>
                  <a:srgbClr val="0070C0"/>
                </a:solidFill>
              </a:rPr>
              <a:t> - OUP](https://academic.oup.com/gigascience/pages/instructions_to_authors)</a:t>
            </a:r>
          </a:p>
          <a:p>
            <a:r>
              <a:rPr lang="en-GB" dirty="0" smtClean="0">
                <a:solidFill>
                  <a:srgbClr val="0070C0"/>
                </a:solidFill>
              </a:rPr>
              <a:t>- </a:t>
            </a:r>
            <a:r>
              <a:rPr lang="en-GB" dirty="0">
                <a:solidFill>
                  <a:srgbClr val="0070C0"/>
                </a:solidFill>
              </a:rPr>
              <a:t>[</a:t>
            </a:r>
            <a:r>
              <a:rPr lang="en-GB" dirty="0" err="1">
                <a:solidFill>
                  <a:srgbClr val="0070C0"/>
                </a:solidFill>
              </a:rPr>
              <a:t>PLoS</a:t>
            </a:r>
            <a:r>
              <a:rPr lang="en-GB" dirty="0">
                <a:solidFill>
                  <a:srgbClr val="0070C0"/>
                </a:solidFill>
              </a:rPr>
              <a:t>](https://journals.plos.org/plosbiology/s/recommended-repositories)</a:t>
            </a:r>
          </a:p>
          <a:p>
            <a:r>
              <a:rPr lang="en-GB" dirty="0" smtClean="0">
                <a:solidFill>
                  <a:srgbClr val="0070C0"/>
                </a:solidFill>
              </a:rPr>
              <a:t>- </a:t>
            </a:r>
            <a:r>
              <a:rPr lang="en-GB" dirty="0">
                <a:solidFill>
                  <a:srgbClr val="0070C0"/>
                </a:solidFill>
              </a:rPr>
              <a:t>[Scientific Data - Nature](https://www.nature.com/sdata/policies/repositories)</a:t>
            </a:r>
          </a:p>
          <a:p>
            <a:r>
              <a:rPr lang="en-GB" dirty="0" smtClean="0">
                <a:solidFill>
                  <a:srgbClr val="0070C0"/>
                </a:solidFill>
              </a:rPr>
              <a:t>- </a:t>
            </a:r>
            <a:r>
              <a:rPr lang="en-GB" dirty="0">
                <a:solidFill>
                  <a:srgbClr val="0070C0"/>
                </a:solidFill>
              </a:rPr>
              <a:t>[Taylor and Francis](https://authorservices.taylorandfrancis.com/data-sharing-policies/repositories/)</a:t>
            </a:r>
          </a:p>
          <a:p>
            <a:r>
              <a:rPr lang="en-GB" dirty="0" smtClean="0">
                <a:solidFill>
                  <a:srgbClr val="0070C0"/>
                </a:solidFill>
              </a:rPr>
              <a:t>- </a:t>
            </a:r>
            <a:r>
              <a:rPr lang="en-GB" dirty="0">
                <a:solidFill>
                  <a:srgbClr val="0070C0"/>
                </a:solidFill>
              </a:rPr>
              <a:t>[BBSRC](https://bbsrc.ukri.org/research/resources/)</a:t>
            </a:r>
          </a:p>
          <a:p>
            <a:r>
              <a:rPr lang="en-GB" dirty="0" smtClean="0">
                <a:solidFill>
                  <a:srgbClr val="0070C0"/>
                </a:solidFill>
              </a:rPr>
              <a:t>- </a:t>
            </a:r>
            <a:r>
              <a:rPr lang="en-GB" dirty="0">
                <a:solidFill>
                  <a:srgbClr val="0070C0"/>
                </a:solidFill>
              </a:rPr>
              <a:t>[NERC](https://nerc.ukri.org/research/sites/environmental-data-service-eds/policy/)</a:t>
            </a:r>
          </a:p>
          <a:p>
            <a:r>
              <a:rPr lang="en-GB" dirty="0" smtClean="0">
                <a:solidFill>
                  <a:srgbClr val="0070C0"/>
                </a:solidFill>
              </a:rPr>
              <a:t>- </a:t>
            </a:r>
            <a:r>
              <a:rPr lang="en-GB" dirty="0">
                <a:solidFill>
                  <a:srgbClr val="0070C0"/>
                </a:solidFill>
              </a:rPr>
              <a:t>[Royal Society](https://royalsociety.org/journals/ethics-policies/data-sharing-mining/)</a:t>
            </a:r>
          </a:p>
          <a:p>
            <a:r>
              <a:rPr lang="en-GB" dirty="0" smtClean="0">
                <a:solidFill>
                  <a:srgbClr val="0070C0"/>
                </a:solidFill>
              </a:rPr>
              <a:t>- </a:t>
            </a:r>
            <a:r>
              <a:rPr lang="en-GB" dirty="0">
                <a:solidFill>
                  <a:srgbClr val="0070C0"/>
                </a:solidFill>
              </a:rPr>
              <a:t>[</a:t>
            </a:r>
            <a:r>
              <a:rPr lang="en-GB" dirty="0" err="1">
                <a:solidFill>
                  <a:srgbClr val="0070C0"/>
                </a:solidFill>
              </a:rPr>
              <a:t>Wellcome</a:t>
            </a:r>
            <a:r>
              <a:rPr lang="en-GB" dirty="0">
                <a:solidFill>
                  <a:srgbClr val="0070C0"/>
                </a:solidFill>
              </a:rPr>
              <a:t> Open Research](https://wellcomeopenresearch.org/for-authors/data-guidelines)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Finding repository</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646331"/>
          </a:xfrm>
          <a:prstGeom prst="rect">
            <a:avLst/>
          </a:prstGeom>
        </p:spPr>
        <p:txBody>
          <a:bodyPr wrap="square">
            <a:spAutoFit/>
          </a:bodyPr>
          <a:lstStyle/>
          <a:p>
            <a:endParaRPr lang="pl-PL" dirty="0" err="1" smtClean="0"/>
          </a:p>
          <a:p>
            <a:r>
              <a:rPr lang="pl-PL" dirty="0" smtClean="0">
                <a:solidFill>
                  <a:srgbClr val="0070C0"/>
                </a:solidFill>
              </a:rPr>
              <a:t>FAIRSharing.org – search engine</a:t>
            </a:r>
            <a:endParaRPr lang="en-GB" dirty="0" err="1">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Finding repository</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4247317"/>
          </a:xfrm>
          <a:prstGeom prst="rect">
            <a:avLst/>
          </a:prstGeom>
        </p:spPr>
        <p:txBody>
          <a:bodyPr wrap="square">
            <a:spAutoFit/>
          </a:bodyPr>
          <a:lstStyle/>
          <a:p>
            <a:r>
              <a:rPr lang="pl-PL" dirty="0" smtClean="0">
                <a:solidFill>
                  <a:srgbClr val="0070C0"/>
                </a:solidFill>
              </a:rPr>
              <a:t>Who is behind it? What is its funding?</a:t>
            </a:r>
          </a:p>
          <a:p>
            <a:endParaRPr lang="pl-PL" dirty="0" smtClean="0">
              <a:solidFill>
                <a:srgbClr val="0070C0"/>
              </a:solidFill>
            </a:endParaRPr>
          </a:p>
          <a:p>
            <a:r>
              <a:rPr lang="pl-PL" dirty="0" smtClean="0">
                <a:solidFill>
                  <a:srgbClr val="0070C0"/>
                </a:solidFill>
              </a:rPr>
              <a:t>Q</a:t>
            </a:r>
            <a:r>
              <a:rPr lang="en-GB" dirty="0" err="1" smtClean="0">
                <a:solidFill>
                  <a:srgbClr val="0070C0"/>
                </a:solidFill>
              </a:rPr>
              <a:t>uality</a:t>
            </a:r>
            <a:r>
              <a:rPr lang="en-GB" dirty="0" smtClean="0">
                <a:solidFill>
                  <a:srgbClr val="0070C0"/>
                </a:solidFill>
              </a:rPr>
              <a:t> </a:t>
            </a:r>
            <a:r>
              <a:rPr lang="en-GB" dirty="0">
                <a:solidFill>
                  <a:srgbClr val="0070C0"/>
                </a:solidFill>
              </a:rPr>
              <a:t>of </a:t>
            </a:r>
            <a:r>
              <a:rPr lang="en-GB" dirty="0" smtClean="0">
                <a:solidFill>
                  <a:srgbClr val="0070C0"/>
                </a:solidFill>
              </a:rPr>
              <a:t>interaction</a:t>
            </a:r>
            <a:r>
              <a:rPr lang="pl-PL" dirty="0" smtClean="0">
                <a:solidFill>
                  <a:srgbClr val="0070C0"/>
                </a:solidFill>
              </a:rPr>
              <a:t>/interface</a:t>
            </a:r>
            <a:r>
              <a:rPr lang="en-GB" dirty="0" smtClean="0">
                <a:solidFill>
                  <a:srgbClr val="0070C0"/>
                </a:solidFill>
              </a:rPr>
              <a:t>: </a:t>
            </a:r>
            <a:r>
              <a:rPr lang="pl-PL" dirty="0" smtClean="0">
                <a:solidFill>
                  <a:srgbClr val="0070C0"/>
                </a:solidFill>
              </a:rPr>
              <a:t/>
            </a:r>
            <a:br>
              <a:rPr lang="pl-PL" dirty="0" smtClean="0">
                <a:solidFill>
                  <a:srgbClr val="0070C0"/>
                </a:solidFill>
              </a:rPr>
            </a:br>
            <a:r>
              <a:rPr lang="pl-PL" dirty="0" smtClean="0">
                <a:solidFill>
                  <a:srgbClr val="0070C0"/>
                </a:solidFill>
              </a:rPr>
              <a:t>	</a:t>
            </a:r>
            <a:r>
              <a:rPr lang="en-GB" dirty="0" smtClean="0">
                <a:solidFill>
                  <a:srgbClr val="0070C0"/>
                </a:solidFill>
              </a:rPr>
              <a:t>is </a:t>
            </a:r>
            <a:r>
              <a:rPr lang="en-GB" dirty="0">
                <a:solidFill>
                  <a:srgbClr val="0070C0"/>
                </a:solidFill>
              </a:rPr>
              <a:t>the interaction for purposes of data deposit or reuse efficient, effective and satisfactory for you?</a:t>
            </a:r>
          </a:p>
          <a:p>
            <a:endParaRPr lang="pl-PL" dirty="0" smtClean="0">
              <a:solidFill>
                <a:srgbClr val="0070C0"/>
              </a:solidFill>
            </a:endParaRPr>
          </a:p>
          <a:p>
            <a:r>
              <a:rPr lang="pl-PL" dirty="0" smtClean="0">
                <a:solidFill>
                  <a:srgbClr val="0070C0"/>
                </a:solidFill>
              </a:rPr>
              <a:t>T</a:t>
            </a:r>
            <a:r>
              <a:rPr lang="en-GB" dirty="0" err="1" smtClean="0">
                <a:solidFill>
                  <a:srgbClr val="0070C0"/>
                </a:solidFill>
              </a:rPr>
              <a:t>ake</a:t>
            </a:r>
            <a:r>
              <a:rPr lang="en-GB" dirty="0" smtClean="0">
                <a:solidFill>
                  <a:srgbClr val="0070C0"/>
                </a:solidFill>
              </a:rPr>
              <a:t>-up </a:t>
            </a:r>
            <a:r>
              <a:rPr lang="en-GB" dirty="0">
                <a:solidFill>
                  <a:srgbClr val="0070C0"/>
                </a:solidFill>
              </a:rPr>
              <a:t>and impact: </a:t>
            </a:r>
            <a:endParaRPr lang="pl-PL" dirty="0" smtClean="0">
              <a:solidFill>
                <a:srgbClr val="0070C0"/>
              </a:solidFill>
            </a:endParaRPr>
          </a:p>
          <a:p>
            <a:r>
              <a:rPr lang="pl-PL" dirty="0">
                <a:solidFill>
                  <a:srgbClr val="0070C0"/>
                </a:solidFill>
              </a:rPr>
              <a:t>	</a:t>
            </a:r>
            <a:r>
              <a:rPr lang="en-GB" dirty="0" smtClean="0">
                <a:solidFill>
                  <a:srgbClr val="0070C0"/>
                </a:solidFill>
              </a:rPr>
              <a:t>what </a:t>
            </a:r>
            <a:r>
              <a:rPr lang="en-GB" dirty="0">
                <a:solidFill>
                  <a:srgbClr val="0070C0"/>
                </a:solidFill>
              </a:rPr>
              <a:t>can I put in it? </a:t>
            </a:r>
            <a:r>
              <a:rPr lang="pl-PL" dirty="0">
                <a:solidFill>
                  <a:srgbClr val="0070C0"/>
                </a:solidFill>
              </a:rPr>
              <a:t/>
            </a:r>
            <a:br>
              <a:rPr lang="pl-PL" dirty="0">
                <a:solidFill>
                  <a:srgbClr val="0070C0"/>
                </a:solidFill>
              </a:rPr>
            </a:br>
            <a:r>
              <a:rPr lang="pl-PL" dirty="0" smtClean="0">
                <a:solidFill>
                  <a:srgbClr val="0070C0"/>
                </a:solidFill>
              </a:rPr>
              <a:t>	i</a:t>
            </a:r>
            <a:r>
              <a:rPr lang="en-GB" dirty="0" smtClean="0">
                <a:solidFill>
                  <a:srgbClr val="0070C0"/>
                </a:solidFill>
              </a:rPr>
              <a:t>s </a:t>
            </a:r>
            <a:r>
              <a:rPr lang="en-GB" dirty="0">
                <a:solidFill>
                  <a:srgbClr val="0070C0"/>
                </a:solidFill>
              </a:rPr>
              <a:t>anyone else using it? </a:t>
            </a:r>
            <a:r>
              <a:rPr lang="pl-PL" dirty="0">
                <a:solidFill>
                  <a:srgbClr val="0070C0"/>
                </a:solidFill>
              </a:rPr>
              <a:t/>
            </a:r>
            <a:br>
              <a:rPr lang="pl-PL" dirty="0">
                <a:solidFill>
                  <a:srgbClr val="0070C0"/>
                </a:solidFill>
              </a:rPr>
            </a:br>
            <a:r>
              <a:rPr lang="pl-PL" dirty="0" smtClean="0">
                <a:solidFill>
                  <a:srgbClr val="0070C0"/>
                </a:solidFill>
              </a:rPr>
              <a:t>	w</a:t>
            </a:r>
            <a:r>
              <a:rPr lang="en-GB" dirty="0" smtClean="0">
                <a:solidFill>
                  <a:srgbClr val="0070C0"/>
                </a:solidFill>
              </a:rPr>
              <a:t>ill </a:t>
            </a:r>
            <a:r>
              <a:rPr lang="en-GB" dirty="0">
                <a:solidFill>
                  <a:srgbClr val="0070C0"/>
                </a:solidFill>
              </a:rPr>
              <a:t>others be able to find stuff deposited in </a:t>
            </a:r>
            <a:r>
              <a:rPr lang="en-GB" dirty="0" smtClean="0">
                <a:solidFill>
                  <a:srgbClr val="0070C0"/>
                </a:solidFill>
              </a:rPr>
              <a:t>it?</a:t>
            </a:r>
            <a:r>
              <a:rPr lang="pl-PL" dirty="0" smtClean="0">
                <a:solidFill>
                  <a:srgbClr val="0070C0"/>
                </a:solidFill>
              </a:rPr>
              <a:t/>
            </a:r>
            <a:br>
              <a:rPr lang="pl-PL" dirty="0" smtClean="0">
                <a:solidFill>
                  <a:srgbClr val="0070C0"/>
                </a:solidFill>
              </a:rPr>
            </a:br>
            <a:r>
              <a:rPr lang="pl-PL" dirty="0" smtClean="0">
                <a:solidFill>
                  <a:srgbClr val="0070C0"/>
                </a:solidFill>
              </a:rPr>
              <a:t>	is</a:t>
            </a:r>
            <a:r>
              <a:rPr lang="en-GB" dirty="0" smtClean="0">
                <a:solidFill>
                  <a:srgbClr val="0070C0"/>
                </a:solidFill>
              </a:rPr>
              <a:t> </a:t>
            </a:r>
            <a:r>
              <a:rPr lang="en-GB" dirty="0">
                <a:solidFill>
                  <a:srgbClr val="0070C0"/>
                </a:solidFill>
              </a:rPr>
              <a:t>the repository linked to other data </a:t>
            </a:r>
            <a:r>
              <a:rPr lang="en-GB" dirty="0" smtClean="0">
                <a:solidFill>
                  <a:srgbClr val="0070C0"/>
                </a:solidFill>
              </a:rPr>
              <a:t>repositories</a:t>
            </a:r>
            <a:r>
              <a:rPr lang="pl-PL" dirty="0" smtClean="0">
                <a:solidFill>
                  <a:srgbClr val="0070C0"/>
                </a:solidFill>
              </a:rPr>
              <a:t>?</a:t>
            </a:r>
            <a:br>
              <a:rPr lang="pl-PL" dirty="0" smtClean="0">
                <a:solidFill>
                  <a:srgbClr val="0070C0"/>
                </a:solidFill>
              </a:rPr>
            </a:br>
            <a:r>
              <a:rPr lang="pl-PL" dirty="0" smtClean="0">
                <a:solidFill>
                  <a:srgbClr val="0070C0"/>
                </a:solidFill>
              </a:rPr>
              <a:t>	</a:t>
            </a:r>
            <a:r>
              <a:rPr lang="pl-PL" dirty="0">
                <a:solidFill>
                  <a:srgbClr val="0070C0"/>
                </a:solidFill>
              </a:rPr>
              <a:t>c</a:t>
            </a:r>
            <a:r>
              <a:rPr lang="en-GB" dirty="0" smtClean="0">
                <a:solidFill>
                  <a:srgbClr val="0070C0"/>
                </a:solidFill>
              </a:rPr>
              <a:t>an </a:t>
            </a:r>
            <a:r>
              <a:rPr lang="en-GB" dirty="0">
                <a:solidFill>
                  <a:srgbClr val="0070C0"/>
                </a:solidFill>
              </a:rPr>
              <a:t>others cite the </a:t>
            </a:r>
            <a:r>
              <a:rPr lang="en-GB" dirty="0" smtClean="0">
                <a:solidFill>
                  <a:srgbClr val="0070C0"/>
                </a:solidFill>
              </a:rPr>
              <a:t>data?</a:t>
            </a:r>
            <a:endParaRPr lang="pl-PL" dirty="0" smtClean="0">
              <a:solidFill>
                <a:srgbClr val="0070C0"/>
              </a:solidFill>
            </a:endParaRPr>
          </a:p>
          <a:p>
            <a:endParaRPr lang="en-GB" dirty="0">
              <a:solidFill>
                <a:srgbClr val="0070C0"/>
              </a:solidFill>
            </a:endParaRPr>
          </a:p>
          <a:p>
            <a:r>
              <a:rPr lang="pl-PL" dirty="0" smtClean="0">
                <a:solidFill>
                  <a:srgbClr val="0070C0"/>
                </a:solidFill>
              </a:rPr>
              <a:t>P</a:t>
            </a:r>
            <a:r>
              <a:rPr lang="en-GB" dirty="0" err="1" smtClean="0">
                <a:solidFill>
                  <a:srgbClr val="0070C0"/>
                </a:solidFill>
              </a:rPr>
              <a:t>olicy</a:t>
            </a:r>
            <a:r>
              <a:rPr lang="en-GB" dirty="0" smtClean="0">
                <a:solidFill>
                  <a:srgbClr val="0070C0"/>
                </a:solidFill>
              </a:rPr>
              <a:t> </a:t>
            </a:r>
            <a:r>
              <a:rPr lang="en-GB" dirty="0">
                <a:solidFill>
                  <a:srgbClr val="0070C0"/>
                </a:solidFill>
              </a:rPr>
              <a:t>and process: </a:t>
            </a:r>
            <a:r>
              <a:rPr lang="pl-PL" dirty="0" smtClean="0">
                <a:solidFill>
                  <a:srgbClr val="0070C0"/>
                </a:solidFill>
              </a:rPr>
              <a:t/>
            </a:r>
            <a:br>
              <a:rPr lang="pl-PL" dirty="0" smtClean="0">
                <a:solidFill>
                  <a:srgbClr val="0070C0"/>
                </a:solidFill>
              </a:rPr>
            </a:br>
            <a:r>
              <a:rPr lang="pl-PL" dirty="0" smtClean="0">
                <a:solidFill>
                  <a:srgbClr val="0070C0"/>
                </a:solidFill>
              </a:rPr>
              <a:t>	d</a:t>
            </a:r>
            <a:r>
              <a:rPr lang="en-GB" dirty="0" err="1" smtClean="0">
                <a:solidFill>
                  <a:srgbClr val="0070C0"/>
                </a:solidFill>
              </a:rPr>
              <a:t>oes</a:t>
            </a:r>
            <a:r>
              <a:rPr lang="en-GB" dirty="0" smtClean="0">
                <a:solidFill>
                  <a:srgbClr val="0070C0"/>
                </a:solidFill>
              </a:rPr>
              <a:t> </a:t>
            </a:r>
            <a:r>
              <a:rPr lang="en-GB" dirty="0">
                <a:solidFill>
                  <a:srgbClr val="0070C0"/>
                </a:solidFill>
              </a:rPr>
              <a:t>it help </a:t>
            </a:r>
            <a:r>
              <a:rPr lang="en-GB" dirty="0" smtClean="0">
                <a:solidFill>
                  <a:srgbClr val="0070C0"/>
                </a:solidFill>
              </a:rPr>
              <a:t>meet</a:t>
            </a:r>
            <a:r>
              <a:rPr lang="pl-PL" dirty="0" smtClean="0">
                <a:solidFill>
                  <a:srgbClr val="0070C0"/>
                </a:solidFill>
              </a:rPr>
              <a:t>ing</a:t>
            </a:r>
            <a:r>
              <a:rPr lang="en-GB" dirty="0" smtClean="0">
                <a:solidFill>
                  <a:srgbClr val="0070C0"/>
                </a:solidFill>
              </a:rPr>
              <a:t> </a:t>
            </a:r>
            <a:r>
              <a:rPr lang="en-GB" dirty="0">
                <a:solidFill>
                  <a:srgbClr val="0070C0"/>
                </a:solidFill>
              </a:rPr>
              <a:t>community </a:t>
            </a:r>
            <a:r>
              <a:rPr lang="en-GB" dirty="0" smtClean="0">
                <a:solidFill>
                  <a:srgbClr val="0070C0"/>
                </a:solidFill>
              </a:rPr>
              <a:t>standards</a:t>
            </a:r>
            <a:r>
              <a:rPr lang="pl-PL" dirty="0" smtClean="0">
                <a:solidFill>
                  <a:srgbClr val="0070C0"/>
                </a:solidFill>
              </a:rPr>
              <a:t>,</a:t>
            </a:r>
            <a:r>
              <a:rPr lang="en-GB" dirty="0" smtClean="0">
                <a:solidFill>
                  <a:srgbClr val="0070C0"/>
                </a:solidFill>
              </a:rPr>
              <a:t> good practice</a:t>
            </a:r>
            <a:r>
              <a:rPr lang="pl-PL" dirty="0" smtClean="0">
                <a:solidFill>
                  <a:srgbClr val="0070C0"/>
                </a:solidFill>
              </a:rPr>
              <a:t>s</a:t>
            </a:r>
            <a:r>
              <a:rPr lang="en-GB" dirty="0" smtClean="0">
                <a:solidFill>
                  <a:srgbClr val="0070C0"/>
                </a:solidFill>
              </a:rPr>
              <a:t> </a:t>
            </a:r>
            <a:r>
              <a:rPr lang="pl-PL" dirty="0" smtClean="0">
                <a:solidFill>
                  <a:srgbClr val="0070C0"/>
                </a:solidFill>
              </a:rPr>
              <a:t>and</a:t>
            </a:r>
            <a:r>
              <a:rPr lang="en-GB" dirty="0" smtClean="0">
                <a:solidFill>
                  <a:srgbClr val="0070C0"/>
                </a:solidFill>
              </a:rPr>
              <a:t> policies</a:t>
            </a:r>
            <a:r>
              <a:rPr lang="pl-PL" dirty="0" smtClean="0">
                <a:solidFill>
                  <a:srgbClr val="0070C0"/>
                </a:solidFill>
              </a:rPr>
              <a:t>?</a:t>
            </a:r>
            <a:br>
              <a:rPr lang="pl-PL" dirty="0" smtClean="0">
                <a:solidFill>
                  <a:srgbClr val="0070C0"/>
                </a:solidFill>
              </a:rPr>
            </a:br>
            <a:r>
              <a:rPr lang="pl-PL" dirty="0" smtClean="0">
                <a:solidFill>
                  <a:srgbClr val="0070C0"/>
                </a:solidFill>
              </a:rPr>
              <a:t>	is it curated</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b="1" dirty="0">
                <a:solidFill>
                  <a:srgbClr val="0070C0"/>
                </a:solidFill>
              </a:rPr>
              <a:t>Evaluating a </a:t>
            </a:r>
            <a:r>
              <a:rPr lang="en-GB" b="1" dirty="0" smtClean="0">
                <a:solidFill>
                  <a:srgbClr val="0070C0"/>
                </a:solidFill>
              </a:rPr>
              <a:t>data </a:t>
            </a:r>
            <a:r>
              <a:rPr lang="en-GB" b="1" dirty="0">
                <a:solidFill>
                  <a:srgbClr val="0070C0"/>
                </a:solidFill>
              </a:rPr>
              <a:t>repository</a:t>
            </a:r>
          </a:p>
        </p:txBody>
      </p:sp>
    </p:spTree>
    <p:extLst>
      <p:ext uri="{BB962C8B-B14F-4D97-AF65-F5344CB8AC3E}">
        <p14:creationId xmlns:p14="http://schemas.microsoft.com/office/powerpoint/2010/main" val="241031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031325"/>
          </a:xfrm>
          <a:prstGeom prst="rect">
            <a:avLst/>
          </a:prstGeom>
        </p:spPr>
        <p:txBody>
          <a:bodyPr wrap="square">
            <a:spAutoFit/>
          </a:bodyPr>
          <a:lstStyle/>
          <a:p>
            <a:endParaRPr lang="pl-PL" dirty="0" err="1" smtClean="0"/>
          </a:p>
          <a:p>
            <a:r>
              <a:rPr lang="en-GB" dirty="0">
                <a:solidFill>
                  <a:srgbClr val="0070C0"/>
                </a:solidFill>
              </a:rPr>
              <a:t>Why is choosing a domain specific repositories over </a:t>
            </a:r>
            <a:r>
              <a:rPr lang="en-GB" dirty="0" err="1">
                <a:solidFill>
                  <a:srgbClr val="0070C0"/>
                </a:solidFill>
              </a:rPr>
              <a:t>zenodo</a:t>
            </a:r>
            <a:r>
              <a:rPr lang="en-GB" dirty="0">
                <a:solidFill>
                  <a:srgbClr val="0070C0"/>
                </a:solidFill>
              </a:rPr>
              <a:t> more FAIR</a:t>
            </a:r>
            <a:r>
              <a:rPr lang="en-GB" dirty="0" smtClean="0">
                <a:solidFill>
                  <a:srgbClr val="0070C0"/>
                </a:solidFill>
              </a:rPr>
              <a:t>?</a:t>
            </a:r>
            <a:endParaRPr lang="pl-PL" dirty="0" smtClean="0">
              <a:solidFill>
                <a:srgbClr val="0070C0"/>
              </a:solidFill>
            </a:endParaRPr>
          </a:p>
          <a:p>
            <a:endParaRPr lang="en-GB" dirty="0">
              <a:solidFill>
                <a:srgbClr val="0070C0"/>
              </a:solidFill>
            </a:endParaRPr>
          </a:p>
          <a:p>
            <a:r>
              <a:rPr lang="en-GB" dirty="0">
                <a:solidFill>
                  <a:srgbClr val="0070C0"/>
                </a:solidFill>
              </a:rPr>
              <a:t>How can selecting a repository for your data as soon as you do an experiment (or even before!) can benefit you research and help your data become FAIR</a:t>
            </a:r>
            <a:r>
              <a:rPr lang="en-GB" dirty="0" smtClean="0">
                <a:solidFill>
                  <a:srgbClr val="0070C0"/>
                </a:solidFill>
              </a:rPr>
              <a:t>?</a:t>
            </a:r>
            <a:endParaRPr lang="pl-PL" dirty="0" smtClean="0">
              <a:solidFill>
                <a:srgbClr val="0070C0"/>
              </a:solidFill>
            </a:endParaRPr>
          </a:p>
          <a:p>
            <a:endParaRPr lang="en-GB" dirty="0">
              <a:solidFill>
                <a:srgbClr val="0070C0"/>
              </a:solidFill>
            </a:endParaRPr>
          </a:p>
          <a:p>
            <a:r>
              <a:rPr lang="en-GB"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Repositories and FAIR</a:t>
            </a:r>
            <a:endParaRPr lang="en-GB" dirty="0">
              <a:solidFill>
                <a:srgbClr val="0070C0"/>
              </a:solidFill>
            </a:endParaRPr>
          </a:p>
        </p:txBody>
      </p:sp>
    </p:spTree>
    <p:extLst>
      <p:ext uri="{BB962C8B-B14F-4D97-AF65-F5344CB8AC3E}">
        <p14:creationId xmlns:p14="http://schemas.microsoft.com/office/powerpoint/2010/main" val="181556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45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FAIR principles</a:t>
            </a:r>
          </a:p>
        </p:txBody>
      </p:sp>
      <p:sp>
        <p:nvSpPr>
          <p:cNvPr id="5" name="Rectangle 4">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solidFill>
                  <a:srgbClr val="0070C0"/>
                </a:solidFill>
              </a:rPr>
              <a:t>Findable</a:t>
            </a:r>
            <a:r>
              <a:rPr lang="en-GB" sz="2000" dirty="0">
                <a:solidFill>
                  <a:srgbClr val="0070C0"/>
                </a:solidFill>
              </a:rPr>
              <a:t>:  Easy to find the data and the metadata for both humans and computers. Automatic and reliable discovery of datasets and services depends on machine-readable persistent identifiers (PIDs) and metadata.</a:t>
            </a:r>
          </a:p>
          <a:p>
            <a:endParaRPr lang="en-GB" sz="2000" dirty="0">
              <a:solidFill>
                <a:srgbClr val="0070C0"/>
              </a:solidFill>
            </a:endParaRPr>
          </a:p>
          <a:p>
            <a:r>
              <a:rPr lang="en-GB" sz="2000" b="1" dirty="0">
                <a:solidFill>
                  <a:srgbClr val="0070C0"/>
                </a:solidFill>
              </a:rPr>
              <a:t>Accessible</a:t>
            </a:r>
            <a:r>
              <a:rPr lang="en-GB" sz="2000" dirty="0">
                <a:solidFill>
                  <a:srgbClr val="0070C0"/>
                </a:solidFill>
              </a:rPr>
              <a:t>: The (meta)data retrievable by their identifier using a standardised and open communications protocol (including authentication and authorisation). Metadata should be available even when the data are no longer available.</a:t>
            </a:r>
          </a:p>
          <a:p>
            <a:endParaRPr lang="en-GB" sz="2000" dirty="0">
              <a:solidFill>
                <a:srgbClr val="0070C0"/>
              </a:solidFill>
            </a:endParaRPr>
          </a:p>
          <a:p>
            <a:r>
              <a:rPr lang="en-GB" sz="2000" b="1" dirty="0">
                <a:solidFill>
                  <a:srgbClr val="0070C0"/>
                </a:solidFill>
              </a:rPr>
              <a:t>Interoperable</a:t>
            </a:r>
            <a:r>
              <a:rPr lang="en-GB" sz="2000" dirty="0">
                <a:solidFill>
                  <a:srgbClr val="0070C0"/>
                </a:solidFill>
              </a:rPr>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solidFill>
                <a:srgbClr val="0070C0"/>
              </a:solidFill>
            </a:endParaRPr>
          </a:p>
          <a:p>
            <a:r>
              <a:rPr lang="en-GB" sz="2000" b="1" dirty="0">
                <a:solidFill>
                  <a:srgbClr val="0070C0"/>
                </a:solidFill>
              </a:rPr>
              <a:t>Re-usable</a:t>
            </a:r>
            <a:r>
              <a:rPr lang="en-GB" sz="2000" dirty="0">
                <a:solidFill>
                  <a:srgbClr val="0070C0"/>
                </a:solidFill>
              </a:rPr>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5493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r>
              <a:rPr lang="en-GB" sz="2800" dirty="0" smtClean="0">
                <a:solidFill>
                  <a:srgbClr val="0070C0"/>
                </a:solidFill>
              </a:rPr>
              <a:t>’:</a:t>
            </a:r>
            <a:endParaRPr lang="pl-PL" sz="2800" dirty="0" smtClean="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smtClean="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smtClean="0">
                <a:solidFill>
                  <a:srgbClr val="0070C0"/>
                </a:solidFill>
              </a:rPr>
              <a:t>code</a:t>
            </a:r>
          </a:p>
          <a:p>
            <a:pPr marL="457200" indent="-457200">
              <a:buFont typeface="Arial" panose="020B0604020202020204" pitchFamily="34" charset="0"/>
              <a:buChar char="•"/>
            </a:pPr>
            <a:r>
              <a:rPr lang="pl-PL" sz="2800" dirty="0" smtClean="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104523"/>
            <a:ext cx="10601608" cy="3693319"/>
          </a:xfrm>
          <a:prstGeom prst="rect">
            <a:avLst/>
          </a:prstGeom>
        </p:spPr>
        <p:txBody>
          <a:bodyPr wrap="square">
            <a:spAutoFit/>
          </a:bodyPr>
          <a:lstStyle/>
          <a:p>
            <a:r>
              <a:rPr lang="en-GB" dirty="0">
                <a:solidFill>
                  <a:srgbClr val="0070C0"/>
                </a:solidFill>
              </a:rPr>
              <a:t>There are general "data agnostic" repositories, for example</a:t>
            </a:r>
            <a:r>
              <a:rPr lang="en-GB" dirty="0" smtClean="0">
                <a:solidFill>
                  <a:srgbClr val="0070C0"/>
                </a:solidFill>
              </a:rPr>
              <a:t>:</a:t>
            </a:r>
            <a:endParaRPr lang="pl-PL" dirty="0" smtClean="0">
              <a:solidFill>
                <a:srgbClr val="0070C0"/>
              </a:solidFill>
            </a:endParaRPr>
          </a:p>
          <a:p>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a:solidFill>
                  <a:srgbClr val="0070C0"/>
                </a:solidFill>
              </a:rPr>
              <a:t>Dryad](</a:t>
            </a:r>
            <a:r>
              <a:rPr lang="en-GB" dirty="0">
                <a:solidFill>
                  <a:srgbClr val="0070C0"/>
                </a:solidFill>
                <a:hlinkClick r:id="rId3"/>
              </a:rPr>
              <a:t>http://datadryad.org</a:t>
            </a:r>
            <a:r>
              <a:rPr lang="en-GB" dirty="0" smtClean="0">
                <a:solidFill>
                  <a:srgbClr val="0070C0"/>
                </a:solidFill>
              </a:rPr>
              <a:t>),</a:t>
            </a:r>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err="1">
                <a:solidFill>
                  <a:srgbClr val="0070C0"/>
                </a:solidFill>
              </a:rPr>
              <a:t>Zenodo</a:t>
            </a:r>
            <a:r>
              <a:rPr lang="en-GB" dirty="0">
                <a:solidFill>
                  <a:srgbClr val="0070C0"/>
                </a:solidFill>
              </a:rPr>
              <a:t>](</a:t>
            </a:r>
            <a:r>
              <a:rPr lang="en-GB" dirty="0">
                <a:solidFill>
                  <a:srgbClr val="0070C0"/>
                </a:solidFill>
                <a:hlinkClick r:id="rId4"/>
              </a:rPr>
              <a:t>http://zenodo.org</a:t>
            </a:r>
            <a:r>
              <a:rPr lang="en-GB" dirty="0" smtClean="0">
                <a:solidFill>
                  <a:srgbClr val="0070C0"/>
                </a:solidFill>
              </a:rPr>
              <a:t>),</a:t>
            </a:r>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err="1">
                <a:solidFill>
                  <a:srgbClr val="0070C0"/>
                </a:solidFill>
              </a:rPr>
              <a:t>FigShare</a:t>
            </a:r>
            <a:r>
              <a:rPr lang="en-GB" dirty="0">
                <a:solidFill>
                  <a:srgbClr val="0070C0"/>
                </a:solidFill>
              </a:rPr>
              <a:t>](</a:t>
            </a:r>
            <a:r>
              <a:rPr lang="en-GB" dirty="0">
                <a:solidFill>
                  <a:srgbClr val="0070C0"/>
                </a:solidFill>
                <a:hlinkClick r:id="rId5"/>
              </a:rPr>
              <a:t>http://figshare.com</a:t>
            </a:r>
            <a:r>
              <a:rPr lang="en-GB" dirty="0" smtClean="0">
                <a:solidFill>
                  <a:srgbClr val="0070C0"/>
                </a:solidFill>
              </a:rPr>
              <a:t>),</a:t>
            </a:r>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err="1">
                <a:solidFill>
                  <a:srgbClr val="0070C0"/>
                </a:solidFill>
              </a:rPr>
              <a:t>Dataverse</a:t>
            </a:r>
            <a:r>
              <a:rPr lang="en-GB" dirty="0">
                <a:solidFill>
                  <a:srgbClr val="0070C0"/>
                </a:solidFill>
              </a:rPr>
              <a:t>](</a:t>
            </a:r>
            <a:r>
              <a:rPr lang="en-GB" dirty="0">
                <a:solidFill>
                  <a:srgbClr val="0070C0"/>
                </a:solidFill>
                <a:hlinkClick r:id="rId6"/>
              </a:rPr>
              <a:t>http://thedata.org</a:t>
            </a:r>
            <a:r>
              <a:rPr lang="en-GB" dirty="0" smtClean="0">
                <a:solidFill>
                  <a:srgbClr val="0070C0"/>
                </a:solidFill>
              </a:rPr>
              <a:t>).</a:t>
            </a:r>
            <a:endParaRPr lang="pl-PL" dirty="0" smtClean="0">
              <a:solidFill>
                <a:srgbClr val="0070C0"/>
              </a:solidFill>
            </a:endParaRPr>
          </a:p>
          <a:p>
            <a:pPr marL="285750" indent="-285750">
              <a:buFont typeface="Arial" panose="020B0604020202020204" pitchFamily="34" charset="0"/>
              <a:buChar char="•"/>
            </a:pPr>
            <a:endParaRPr lang="pl-PL" dirty="0">
              <a:solidFill>
                <a:srgbClr val="0070C0"/>
              </a:solidFill>
            </a:endParaRPr>
          </a:p>
          <a:p>
            <a:r>
              <a:rPr lang="en-GB" dirty="0" smtClean="0">
                <a:solidFill>
                  <a:srgbClr val="0070C0"/>
                </a:solidFill>
              </a:rPr>
              <a:t>Or </a:t>
            </a:r>
            <a:r>
              <a:rPr lang="en-GB" dirty="0">
                <a:solidFill>
                  <a:srgbClr val="0070C0"/>
                </a:solidFill>
              </a:rPr>
              <a:t>domain specific, for example</a:t>
            </a:r>
            <a:r>
              <a:rPr lang="en-GB" dirty="0" smtClean="0">
                <a:solidFill>
                  <a:srgbClr val="0070C0"/>
                </a:solidFill>
              </a:rPr>
              <a:t>:</a:t>
            </a:r>
            <a:endParaRPr lang="pl-PL" dirty="0" smtClean="0">
              <a:solidFill>
                <a:srgbClr val="0070C0"/>
              </a:solidFill>
            </a:endParaRPr>
          </a:p>
          <a:p>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err="1">
                <a:solidFill>
                  <a:srgbClr val="0070C0"/>
                </a:solidFill>
              </a:rPr>
              <a:t>UniProt</a:t>
            </a:r>
            <a:r>
              <a:rPr lang="en-GB" dirty="0">
                <a:solidFill>
                  <a:srgbClr val="0070C0"/>
                </a:solidFill>
              </a:rPr>
              <a:t>](https://www.uniprot.org/) protein data</a:t>
            </a:r>
            <a:r>
              <a:rPr lang="en-GB" dirty="0" smtClean="0">
                <a:solidFill>
                  <a:srgbClr val="0070C0"/>
                </a:solidFill>
              </a:rPr>
              <a:t>,</a:t>
            </a:r>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err="1">
                <a:solidFill>
                  <a:srgbClr val="0070C0"/>
                </a:solidFill>
              </a:rPr>
              <a:t>GenBank</a:t>
            </a:r>
            <a:r>
              <a:rPr lang="en-GB" dirty="0">
                <a:solidFill>
                  <a:srgbClr val="0070C0"/>
                </a:solidFill>
              </a:rPr>
              <a:t>](https://www.ncbi.nlm.nih.gov/genbank/) sequence data</a:t>
            </a:r>
            <a:r>
              <a:rPr lang="en-GB" dirty="0" smtClean="0">
                <a:solidFill>
                  <a:srgbClr val="0070C0"/>
                </a:solidFill>
              </a:rPr>
              <a:t>,</a:t>
            </a:r>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err="1">
                <a:solidFill>
                  <a:srgbClr val="0070C0"/>
                </a:solidFill>
              </a:rPr>
              <a:t>MetaboLights</a:t>
            </a:r>
            <a:r>
              <a:rPr lang="en-GB" dirty="0">
                <a:solidFill>
                  <a:srgbClr val="0070C0"/>
                </a:solidFill>
              </a:rPr>
              <a:t>](https://www.ebi.ac.uk/metabolights/) metabolomics </a:t>
            </a:r>
            <a:r>
              <a:rPr lang="en-GB" dirty="0" smtClean="0">
                <a:solidFill>
                  <a:srgbClr val="0070C0"/>
                </a:solidFill>
              </a:rPr>
              <a:t>data</a:t>
            </a:r>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a:t>
            </a:r>
            <a:r>
              <a:rPr lang="en-GB" dirty="0">
                <a:solidFill>
                  <a:srgbClr val="0070C0"/>
                </a:solidFill>
              </a:rPr>
              <a:t>GitHub](https://github.com/) for code.</a:t>
            </a:r>
          </a:p>
        </p:txBody>
      </p:sp>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019277" y="3244334"/>
            <a:ext cx="4153445" cy="369332"/>
          </a:xfrm>
          <a:prstGeom prst="rect">
            <a:avLst/>
          </a:prstGeom>
        </p:spPr>
        <p:txBody>
          <a:bodyPr wrap="none">
            <a:spAutoFit/>
          </a:bodyPr>
          <a:lstStyle/>
          <a:p>
            <a:r>
              <a:rPr lang="en-GB" dirty="0">
                <a:solidFill>
                  <a:srgbClr val="0070C0"/>
                </a:solidFill>
              </a:rPr>
              <a:t>https://</a:t>
            </a:r>
            <a:r>
              <a:rPr lang="en-GB" dirty="0" smtClean="0">
                <a:solidFill>
                  <a:srgbClr val="0070C0"/>
                </a:solidFill>
              </a:rPr>
              <a:t>doi.org/10.5281/zenodo.5045374</a:t>
            </a:r>
            <a:endParaRPr lang="en-GB"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Public record</a:t>
            </a:r>
            <a:endParaRPr lang="en-GB"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019277" y="3244334"/>
            <a:ext cx="4153445" cy="369332"/>
          </a:xfrm>
          <a:prstGeom prst="rect">
            <a:avLst/>
          </a:prstGeom>
        </p:spPr>
        <p:txBody>
          <a:bodyPr wrap="none">
            <a:spAutoFit/>
          </a:bodyPr>
          <a:lstStyle/>
          <a:p>
            <a:r>
              <a:rPr lang="en-GB" dirty="0">
                <a:solidFill>
                  <a:srgbClr val="0070C0"/>
                </a:solidFill>
              </a:rPr>
              <a:t>https://</a:t>
            </a:r>
            <a:r>
              <a:rPr lang="en-GB" dirty="0" smtClean="0">
                <a:solidFill>
                  <a:srgbClr val="0070C0"/>
                </a:solidFill>
              </a:rPr>
              <a:t>doi.org/10.5281/zenodo.5045374</a:t>
            </a:r>
            <a:endParaRPr lang="en-GB"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Dataset discovery</a:t>
            </a:r>
            <a:endParaRPr lang="en-GB"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1754326"/>
          </a:xfrm>
          <a:prstGeom prst="rect">
            <a:avLst/>
          </a:prstGeom>
        </p:spPr>
        <p:txBody>
          <a:bodyPr wrap="square">
            <a:spAutoFit/>
          </a:bodyPr>
          <a:lstStyle/>
          <a:p>
            <a:r>
              <a:rPr lang="pl-PL" dirty="0" smtClean="0">
                <a:solidFill>
                  <a:srgbClr val="0070C0"/>
                </a:solidFill>
              </a:rPr>
              <a:t>General repositories</a:t>
            </a:r>
            <a:r>
              <a:rPr lang="en-GB" dirty="0" smtClean="0">
                <a:solidFill>
                  <a:srgbClr val="0070C0"/>
                </a:solidFill>
              </a:rPr>
              <a:t> </a:t>
            </a:r>
            <a:r>
              <a:rPr lang="pl-PL" dirty="0" smtClean="0">
                <a:solidFill>
                  <a:srgbClr val="0070C0"/>
                </a:solidFill>
              </a:rPr>
              <a:t>are</a:t>
            </a:r>
            <a:r>
              <a:rPr lang="en-GB" dirty="0" smtClean="0">
                <a:solidFill>
                  <a:srgbClr val="0070C0"/>
                </a:solidFill>
              </a:rPr>
              <a:t> </a:t>
            </a:r>
            <a:r>
              <a:rPr lang="en-GB" dirty="0">
                <a:solidFill>
                  <a:srgbClr val="0070C0"/>
                </a:solidFill>
              </a:rPr>
              <a:t>a good place to keep your data separate from paper. </a:t>
            </a:r>
            <a:endParaRPr lang="pl-PL" dirty="0" smtClean="0">
              <a:solidFill>
                <a:srgbClr val="0070C0"/>
              </a:solidFill>
            </a:endParaRPr>
          </a:p>
          <a:p>
            <a:endParaRPr lang="pl-PL" dirty="0">
              <a:solidFill>
                <a:srgbClr val="0070C0"/>
              </a:solidFill>
            </a:endParaRPr>
          </a:p>
          <a:p>
            <a:r>
              <a:rPr lang="en-GB" dirty="0" smtClean="0">
                <a:solidFill>
                  <a:srgbClr val="0070C0"/>
                </a:solidFill>
              </a:rPr>
              <a:t>It </a:t>
            </a:r>
            <a:r>
              <a:rPr lang="en-GB" dirty="0">
                <a:solidFill>
                  <a:srgbClr val="0070C0"/>
                </a:solidFill>
              </a:rPr>
              <a:t>gives access to all files, allowing you to cite the data as well (or instead of) the paper</a:t>
            </a:r>
            <a:r>
              <a:rPr lang="en-GB" dirty="0" smtClean="0">
                <a:solidFill>
                  <a:srgbClr val="0070C0"/>
                </a:solidFill>
              </a:rPr>
              <a:t>.</a:t>
            </a:r>
            <a:endParaRPr lang="pl-PL" dirty="0" smtClean="0">
              <a:solidFill>
                <a:srgbClr val="0070C0"/>
              </a:solidFill>
            </a:endParaRPr>
          </a:p>
          <a:p>
            <a:endParaRPr lang="pl-PL" dirty="0">
              <a:solidFill>
                <a:srgbClr val="0070C0"/>
              </a:solidFill>
            </a:endParaRPr>
          </a:p>
          <a:p>
            <a:r>
              <a:rPr lang="pl-PL" dirty="0" smtClean="0">
                <a:solidFill>
                  <a:srgbClr val="0070C0"/>
                </a:solidFill>
              </a:rPr>
              <a:t>But they are not great in data discovery and agreggation.</a:t>
            </a:r>
          </a:p>
          <a:p>
            <a:endParaRPr lang="en-GB" dirty="0">
              <a:solidFill>
                <a:srgbClr val="0070C0"/>
              </a:solidFill>
            </a:endParaRPr>
          </a:p>
        </p:txBody>
      </p:sp>
    </p:spTree>
    <p:extLst>
      <p:ext uri="{BB962C8B-B14F-4D97-AF65-F5344CB8AC3E}">
        <p14:creationId xmlns:p14="http://schemas.microsoft.com/office/powerpoint/2010/main" val="376926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3416320"/>
          </a:xfrm>
          <a:prstGeom prst="rect">
            <a:avLst/>
          </a:prstGeom>
        </p:spPr>
        <p:txBody>
          <a:bodyPr wrap="square">
            <a:spAutoFit/>
          </a:bodyPr>
          <a:lstStyle/>
          <a:p>
            <a:r>
              <a:rPr lang="pl-PL" dirty="0" smtClean="0">
                <a:solidFill>
                  <a:srgbClr val="0070C0"/>
                </a:solidFill>
              </a:rPr>
              <a:t>M</a:t>
            </a:r>
            <a:r>
              <a:rPr lang="en-GB" dirty="0" err="1" smtClean="0">
                <a:solidFill>
                  <a:srgbClr val="0070C0"/>
                </a:solidFill>
              </a:rPr>
              <a:t>inimal</a:t>
            </a:r>
            <a:r>
              <a:rPr lang="en-GB" dirty="0" smtClean="0">
                <a:solidFill>
                  <a:srgbClr val="0070C0"/>
                </a:solidFill>
              </a:rPr>
              <a:t> </a:t>
            </a:r>
            <a:r>
              <a:rPr lang="en-GB" dirty="0">
                <a:solidFill>
                  <a:srgbClr val="0070C0"/>
                </a:solidFill>
              </a:rPr>
              <a:t>data set to consist of the data required to replicate all study findings reported in the article, as well as related metadata and </a:t>
            </a:r>
            <a:r>
              <a:rPr lang="en-GB" dirty="0" smtClean="0">
                <a:solidFill>
                  <a:srgbClr val="0070C0"/>
                </a:solidFill>
              </a:rPr>
              <a:t>methods</a:t>
            </a:r>
            <a:r>
              <a:rPr lang="pl-PL" dirty="0" smtClean="0">
                <a:solidFill>
                  <a:srgbClr val="0070C0"/>
                </a:solidFill>
              </a:rPr>
              <a:t>.</a:t>
            </a:r>
          </a:p>
          <a:p>
            <a:endParaRPr lang="pl-PL" dirty="0">
              <a:solidFill>
                <a:srgbClr val="0070C0"/>
              </a:solidFill>
            </a:endParaRPr>
          </a:p>
          <a:p>
            <a:endParaRPr lang="pl-PL" dirty="0" smtClean="0">
              <a:solidFill>
                <a:srgbClr val="0070C0"/>
              </a:solidFill>
            </a:endParaRPr>
          </a:p>
          <a:p>
            <a:pPr marL="285750" indent="-285750">
              <a:buFont typeface="Arial" panose="020B0604020202020204" pitchFamily="34" charset="0"/>
              <a:buChar char="•"/>
            </a:pPr>
            <a:r>
              <a:rPr lang="en-GB" dirty="0">
                <a:solidFill>
                  <a:srgbClr val="0070C0"/>
                </a:solidFill>
              </a:rPr>
              <a:t>The values behind the means, standard deviations and other measures reported;</a:t>
            </a:r>
          </a:p>
          <a:p>
            <a:pPr marL="285750" indent="-285750">
              <a:buFont typeface="Arial" panose="020B0604020202020204" pitchFamily="34" charset="0"/>
              <a:buChar char="•"/>
            </a:pPr>
            <a:r>
              <a:rPr lang="en-GB" dirty="0">
                <a:solidFill>
                  <a:srgbClr val="0070C0"/>
                </a:solidFill>
              </a:rPr>
              <a:t>The values used to build graphs;</a:t>
            </a:r>
          </a:p>
          <a:p>
            <a:pPr marL="285750" indent="-285750">
              <a:buFont typeface="Arial" panose="020B0604020202020204" pitchFamily="34" charset="0"/>
              <a:buChar char="•"/>
            </a:pPr>
            <a:r>
              <a:rPr lang="en-GB" dirty="0">
                <a:solidFill>
                  <a:srgbClr val="0070C0"/>
                </a:solidFill>
              </a:rPr>
              <a:t>The points extracted from images for analysis.</a:t>
            </a:r>
          </a:p>
          <a:p>
            <a:endParaRPr lang="pl-PL" dirty="0">
              <a:solidFill>
                <a:srgbClr val="0070C0"/>
              </a:solidFill>
            </a:endParaRPr>
          </a:p>
          <a:p>
            <a:r>
              <a:rPr lang="pl-PL" dirty="0" smtClean="0">
                <a:solidFill>
                  <a:srgbClr val="0070C0"/>
                </a:solidFill>
              </a:rPr>
              <a:t>(no need for </a:t>
            </a:r>
            <a:r>
              <a:rPr lang="en-GB" dirty="0" smtClean="0">
                <a:solidFill>
                  <a:srgbClr val="0070C0"/>
                </a:solidFill>
              </a:rPr>
              <a:t>raw </a:t>
            </a:r>
            <a:r>
              <a:rPr lang="en-GB" dirty="0">
                <a:solidFill>
                  <a:srgbClr val="0070C0"/>
                </a:solidFill>
              </a:rPr>
              <a:t>data </a:t>
            </a:r>
            <a:r>
              <a:rPr lang="en-GB" dirty="0" smtClean="0">
                <a:solidFill>
                  <a:srgbClr val="0070C0"/>
                </a:solidFill>
              </a:rPr>
              <a:t>if </a:t>
            </a:r>
            <a:r>
              <a:rPr lang="en-GB" dirty="0">
                <a:solidFill>
                  <a:srgbClr val="0070C0"/>
                </a:solidFill>
              </a:rPr>
              <a:t>the standard in the field is to share data that have been processed</a:t>
            </a:r>
            <a:r>
              <a:rPr lang="pl-PL" dirty="0" smtClean="0">
                <a:solidFill>
                  <a:srgbClr val="0070C0"/>
                </a:solidFill>
              </a:rPr>
              <a:t>)</a:t>
            </a:r>
          </a:p>
          <a:p>
            <a:endParaRPr lang="pl-PL" dirty="0" smtClean="0">
              <a:solidFill>
                <a:srgbClr val="0070C0"/>
              </a:solidFill>
            </a:endParaRPr>
          </a:p>
          <a:p>
            <a:endParaRPr lang="pl-PL" dirty="0">
              <a:solidFill>
                <a:srgbClr val="0070C0"/>
              </a:solidFill>
            </a:endParaRPr>
          </a:p>
          <a:p>
            <a:r>
              <a:rPr lang="en-GB"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smtClean="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2995</TotalTime>
  <Words>772</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FAIR principles</vt:lpstr>
      <vt:lpstr>PowerPoint Presentation</vt:lpstr>
      <vt:lpstr>PowerPoint Presentation</vt:lpstr>
      <vt:lpstr>Public record</vt:lpstr>
      <vt:lpstr>Dataset discovery</vt:lpstr>
      <vt:lpstr>PowerPoint Presentation</vt:lpstr>
      <vt:lpstr>Minimal data set (after PLOS)</vt:lpstr>
      <vt:lpstr>Domain specific repositories</vt:lpstr>
      <vt:lpstr>Domain specific repositories</vt:lpstr>
      <vt:lpstr>Finding repository</vt:lpstr>
      <vt:lpstr>Finding repository</vt:lpstr>
      <vt:lpstr>Evaluating a data repository</vt:lpstr>
      <vt:lpstr>Repositories and FAIR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62</cp:revision>
  <dcterms:created xsi:type="dcterms:W3CDTF">2021-06-07T08:35:11Z</dcterms:created>
  <dcterms:modified xsi:type="dcterms:W3CDTF">2021-10-01T19:44:45Z</dcterms:modified>
</cp:coreProperties>
</file>