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6" r:id="rId2"/>
    <p:sldId id="256" r:id="rId3"/>
    <p:sldId id="259" r:id="rId4"/>
    <p:sldId id="274" r:id="rId5"/>
    <p:sldId id="278" r:id="rId6"/>
    <p:sldId id="277" r:id="rId7"/>
    <p:sldId id="271" r:id="rId8"/>
    <p:sldId id="280" r:id="rId9"/>
    <p:sldId id="279" r:id="rId10"/>
    <p:sldId id="273" r:id="rId11"/>
    <p:sldId id="281" r:id="rId12"/>
    <p:sldId id="262" r:id="rId13"/>
    <p:sldId id="272" r:id="rId14"/>
    <p:sldId id="258" r:id="rId15"/>
    <p:sldId id="286" r:id="rId16"/>
    <p:sldId id="269" r:id="rId17"/>
    <p:sldId id="282" r:id="rId18"/>
    <p:sldId id="283" r:id="rId19"/>
    <p:sldId id="275" r:id="rId20"/>
    <p:sldId id="284" r:id="rId21"/>
    <p:sldId id="2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6" autoAdjust="0"/>
    <p:restoredTop sz="88571"/>
  </p:normalViewPr>
  <p:slideViewPr>
    <p:cSldViewPr snapToGrid="0">
      <p:cViewPr varScale="1">
        <p:scale>
          <a:sx n="98" d="100"/>
          <a:sy n="9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C48AE-4A1E-9A43-835F-510354165F99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1C124-7373-F149-A166-BB8240B9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71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Online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respository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Findable and Accessible resource (also Trackable).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Online repositories are also interoperable since they can be accessed from anywhere (with internet) and are not restricted to your local hard drive.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'telling story' and being able to travel back in time helps in reuse and reproducibility.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1C124-7373-F149-A166-BB8240B9FE7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65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30D4-0C36-4BFB-BAF2-725D48E5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F8D2-6385-43A9-BA0E-8F767753C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D78A-9797-4BC6-96D1-EFFF7257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ECC2-94C6-448C-85BF-A008EA52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BEB8-7214-41EC-9FEA-4687A94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0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1C18-9981-4FD9-A045-4CAF34B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33DE0-F6C2-427D-AA74-4CBD02C7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44B3-2B8C-4870-BBEB-2B62428B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C58E-3365-499C-9347-84EBF50C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E9AE-A98C-442F-A5EB-F48C07B1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48275-1B47-40CA-8660-644781B2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94C31-1905-41F4-B793-A3FAFA9E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FE96-C409-4EA7-8AA8-492FB239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B5C9-1BCA-4813-A293-95870B48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D43C-957C-4850-A82A-EEDA653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9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8F71-8E35-46CC-9B95-E847E2E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57E1-4D76-4BA6-B235-F4D8D245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5748-DC14-491C-8CF7-4C864FE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2EFD-DD11-45E8-8AB0-D31F83E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4E4-DFC8-44DB-AB71-2DA48A70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4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55D9-1AB5-4884-AE41-3F5855B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78D9-6D64-4FF4-A07A-DBC2D9CA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4EA8-E3B0-4EF4-8AB0-FE79110B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026C-261F-479D-BC0D-64316A5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6FA4-623D-4762-977F-9E0591AE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6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F0BE-DBA0-4E80-B324-BD541F0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6D3B-4C54-438F-BA2E-2F12CE503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ABDC-4911-49C4-8369-813FE6A5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A388-FACC-4601-8717-5D48DCF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A95-1451-47F8-8CC6-E323D68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FBD8-061A-487C-9B79-3B39BFD1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0422-D245-4CB8-8F6A-005B094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04E1-923E-41BA-A0C1-CD42658C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B117-28D4-4DBE-912D-B2E8C60F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B8DD0-4C48-4D0F-80CE-95EC8E74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73B2-79A5-4EF5-867C-BDA931A97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3CD3-5048-4262-8E83-EED5573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B6A3-A365-4F32-A3E7-2F05A5C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75B75-19CF-4244-9AF7-7DD5C4D0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2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7C25-764A-4422-84FD-DE697B97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0B4FC-9736-49D2-A668-FEB2F97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52064-48AE-4809-AB71-9D8B52D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3631F-C0A3-4585-BB19-0CF3342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4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6722A-FDE7-4D98-AAE6-32CD525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09DC5-5E7B-4D59-B9FF-7213580D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9DABE-679F-47B5-A80D-1DEBE659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AF1-EA4A-486F-AECE-A6B272FC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0AB2-689C-4B31-BF73-FE6CE423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61042-3CDA-409B-ACE1-4747519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390-2276-406E-8C54-B14662C1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10BB-1204-47DB-8F99-C932B215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992C-F8B8-41C2-91E9-6A424AB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9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9AA-4489-442C-B0C5-AA401DB0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591F4-3880-440A-BD90-55137317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E3BD0-5911-412B-B3AD-6F523CA21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5983-894C-48DE-A636-F5CD275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088F-E413-491B-A9B4-7AFF7BE1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D055B-0CD5-48E4-A4C0-6D8A77B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240E2-03CF-4E56-8533-AA1149AC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9F10-7EDC-434D-8212-0E6CADF0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2D7A-A3F0-4C02-96F0-77A9558BF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3FB77-D8DB-4AB9-8EA5-EE8C3B57A5E1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89DE-6E33-482F-BF9A-4F5A2876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0A2A-0FC3-4F13-87FD-288ABC038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6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5.png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38164-4DB1-4C47-B854-138D904993BB}"/>
              </a:ext>
            </a:extLst>
          </p:cNvPr>
          <p:cNvSpPr txBox="1"/>
          <p:nvPr/>
        </p:nvSpPr>
        <p:spPr>
          <a:xfrm>
            <a:off x="2626807" y="2338224"/>
            <a:ext cx="5879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4400" dirty="0">
                <a:solidFill>
                  <a:srgbClr val="0070C0"/>
                </a:solidFill>
              </a:rPr>
              <a:t>Keeping track of changes</a:t>
            </a:r>
            <a:endParaRPr lang="en-GB" sz="4400" dirty="0">
              <a:solidFill>
                <a:srgbClr val="0070C0"/>
              </a:solidFill>
            </a:endParaRPr>
          </a:p>
        </p:txBody>
      </p:sp>
      <p:pic>
        <p:nvPicPr>
          <p:cNvPr id="5122" name="Picture 2" descr="Ed_DaSH">
            <a:extLst>
              <a:ext uri="{FF2B5EF4-FFF2-40B4-BE49-F238E27FC236}">
                <a16:creationId xmlns:a16="http://schemas.microsoft.com/office/drawing/2014/main" id="{9D1BBF7C-A031-41E6-BB30-3FB40874A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350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129464"/>
            <a:ext cx="9464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Exercise 2: </a:t>
            </a: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Manual versioning</a:t>
            </a: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17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129464"/>
            <a:ext cx="9464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 </a:t>
            </a: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6992" t="38599" r="26269" b="22850"/>
          <a:stretch/>
        </p:blipFill>
        <p:spPr>
          <a:xfrm>
            <a:off x="-96098" y="420238"/>
            <a:ext cx="12288098" cy="570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73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129464"/>
            <a:ext cx="9464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Exercise 3: </a:t>
            </a: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Changelog in action</a:t>
            </a: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239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722072" y="286700"/>
            <a:ext cx="55871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Version control systems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F37A940-43A9-BF47-B274-BC9B638F5B4E}"/>
              </a:ext>
            </a:extLst>
          </p:cNvPr>
          <p:cNvGrpSpPr/>
          <p:nvPr/>
        </p:nvGrpSpPr>
        <p:grpSpPr>
          <a:xfrm>
            <a:off x="2051170" y="1007568"/>
            <a:ext cx="7591594" cy="4842864"/>
            <a:chOff x="2004119" y="1320429"/>
            <a:chExt cx="8089660" cy="5365750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70FD0C6-9177-8C42-A48D-EA48A3841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089219" y="1320429"/>
              <a:ext cx="5854700" cy="1866900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99BAFEB1-A139-9544-AD61-0933AB9C9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2004119" y="3187329"/>
              <a:ext cx="3657600" cy="3365500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F9CC4C5-63F0-1B4C-8BAC-C4FE164DD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6309179" y="3053979"/>
              <a:ext cx="3784600" cy="3632200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E9922B4-6E7A-F943-A336-B0C85ADED3E8}"/>
              </a:ext>
            </a:extLst>
          </p:cNvPr>
          <p:cNvSpPr/>
          <p:nvPr/>
        </p:nvSpPr>
        <p:spPr>
          <a:xfrm>
            <a:off x="2283166" y="5988833"/>
            <a:ext cx="794855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rgbClr val="0070C0"/>
                </a:solidFill>
              </a:rPr>
              <a:t>Tool-based version control has several benefits over manual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693671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2F0452B-E9D9-441C-8E99-96A0537CECD4}"/>
              </a:ext>
            </a:extLst>
          </p:cNvPr>
          <p:cNvSpPr txBox="1"/>
          <p:nvPr/>
        </p:nvSpPr>
        <p:spPr>
          <a:xfrm>
            <a:off x="1508922" y="1524088"/>
            <a:ext cx="9174155" cy="350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solidFill>
                  <a:srgbClr val="0070C0"/>
                </a:solidFill>
              </a:rPr>
              <a:t>Exercise </a:t>
            </a:r>
            <a:r>
              <a:rPr lang="pl-PL" sz="3200" dirty="0">
                <a:solidFill>
                  <a:srgbClr val="0070C0"/>
                </a:solidFill>
              </a:rPr>
              <a:t>4</a:t>
            </a:r>
            <a:r>
              <a:rPr lang="en-GB" sz="3200" dirty="0">
                <a:solidFill>
                  <a:srgbClr val="0070C0"/>
                </a:solidFill>
              </a:rPr>
              <a:t>: </a:t>
            </a:r>
          </a:p>
          <a:p>
            <a:pPr algn="ctr">
              <a:lnSpc>
                <a:spcPct val="150000"/>
              </a:lnSpc>
            </a:pPr>
            <a:r>
              <a:rPr lang="en-GB" sz="4000" dirty="0">
                <a:solidFill>
                  <a:srgbClr val="0070C0"/>
                </a:solidFill>
              </a:rPr>
              <a:t>Looking at the reasons to use a version control system (VCS) in research, how does using VCS help in being FAIR?</a:t>
            </a:r>
          </a:p>
        </p:txBody>
      </p:sp>
    </p:spTree>
    <p:extLst>
      <p:ext uri="{BB962C8B-B14F-4D97-AF65-F5344CB8AC3E}">
        <p14:creationId xmlns:p14="http://schemas.microsoft.com/office/powerpoint/2010/main" val="3747721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515880" y="488425"/>
            <a:ext cx="94645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600" dirty="0">
                <a:solidFill>
                  <a:srgbClr val="0070C0"/>
                </a:solidFill>
              </a:rPr>
              <a:t>Learning git</a:t>
            </a:r>
            <a:endParaRPr lang="en-GB" sz="3600" dirty="0">
              <a:solidFill>
                <a:srgbClr val="0070C0"/>
              </a:solidFill>
            </a:endParaRPr>
          </a:p>
          <a:p>
            <a:pPr algn="ctr"/>
            <a:endParaRPr lang="en-GB" sz="3600" dirty="0">
              <a:solidFill>
                <a:srgbClr val="0070C0"/>
              </a:solidFill>
            </a:endParaRP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AE078A-6B0F-0A4D-8D08-92C32F04F022}"/>
              </a:ext>
            </a:extLst>
          </p:cNvPr>
          <p:cNvSpPr/>
          <p:nvPr/>
        </p:nvSpPr>
        <p:spPr>
          <a:xfrm>
            <a:off x="978965" y="2088855"/>
            <a:ext cx="1019571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a must for computing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a worthy skill for everyone</a:t>
            </a: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822" y="91546"/>
            <a:ext cx="4520696" cy="654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13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515880" y="488425"/>
            <a:ext cx="94645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600" dirty="0">
                <a:solidFill>
                  <a:srgbClr val="0070C0"/>
                </a:solidFill>
              </a:rPr>
              <a:t>Learning git</a:t>
            </a:r>
            <a:endParaRPr lang="en-GB" sz="3600" dirty="0">
              <a:solidFill>
                <a:srgbClr val="0070C0"/>
              </a:solidFill>
            </a:endParaRPr>
          </a:p>
          <a:p>
            <a:pPr algn="ctr"/>
            <a:endParaRPr lang="en-GB" sz="3600" dirty="0">
              <a:solidFill>
                <a:srgbClr val="0070C0"/>
              </a:solidFill>
            </a:endParaRP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AE078A-6B0F-0A4D-8D08-92C32F04F022}"/>
              </a:ext>
            </a:extLst>
          </p:cNvPr>
          <p:cNvSpPr/>
          <p:nvPr/>
        </p:nvSpPr>
        <p:spPr>
          <a:xfrm>
            <a:off x="978965" y="2088855"/>
            <a:ext cx="1019571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Software Carpentry git workshop https://</a:t>
            </a:r>
            <a:r>
              <a:rPr lang="en-GB" sz="2800" dirty="0" err="1">
                <a:solidFill>
                  <a:srgbClr val="0070C0"/>
                </a:solidFill>
              </a:rPr>
              <a:t>swcarpentry.github.io</a:t>
            </a:r>
            <a:r>
              <a:rPr lang="en-GB" sz="2800" dirty="0">
                <a:solidFill>
                  <a:srgbClr val="0070C0"/>
                </a:solidFill>
              </a:rPr>
              <a:t>/git-novice/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Edinburgh Carpentries runs courses: https://</a:t>
            </a:r>
            <a:r>
              <a:rPr lang="en-GB" sz="2800" dirty="0" err="1">
                <a:solidFill>
                  <a:srgbClr val="0070C0"/>
                </a:solidFill>
              </a:rPr>
              <a:t>edcarp.github.io</a:t>
            </a:r>
            <a:r>
              <a:rPr lang="en-GB" sz="2800" dirty="0">
                <a:solidFill>
                  <a:srgbClr val="0070C0"/>
                </a:solidFill>
              </a:rPr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https://</a:t>
            </a:r>
            <a:r>
              <a:rPr lang="en-GB" sz="2800" dirty="0" err="1">
                <a:solidFill>
                  <a:srgbClr val="0070C0"/>
                </a:solidFill>
              </a:rPr>
              <a:t>ourcodingclub.github.io</a:t>
            </a:r>
            <a:r>
              <a:rPr lang="en-GB" sz="2800" dirty="0">
                <a:solidFill>
                  <a:srgbClr val="0070C0"/>
                </a:solidFill>
              </a:rPr>
              <a:t>/tutorials/git/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Crash course on </a:t>
            </a:r>
            <a:r>
              <a:rPr lang="en-GB" sz="2800" dirty="0" err="1">
                <a:solidFill>
                  <a:srgbClr val="0070C0"/>
                </a:solidFill>
              </a:rPr>
              <a:t>youtube</a:t>
            </a:r>
            <a:r>
              <a:rPr lang="en-GB" sz="2800" dirty="0">
                <a:solidFill>
                  <a:srgbClr val="0070C0"/>
                </a:solidFill>
              </a:rPr>
              <a:t>: https://</a:t>
            </a:r>
            <a:r>
              <a:rPr lang="en-GB" sz="2800" dirty="0" err="1">
                <a:solidFill>
                  <a:srgbClr val="0070C0"/>
                </a:solidFill>
              </a:rPr>
              <a:t>youtu.be</a:t>
            </a:r>
            <a:r>
              <a:rPr lang="en-GB" sz="2800" dirty="0">
                <a:solidFill>
                  <a:srgbClr val="0070C0"/>
                </a:solidFill>
              </a:rPr>
              <a:t>/SWYqp7iY_Tc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Learn git branching: https://</a:t>
            </a:r>
            <a:r>
              <a:rPr lang="en-GB" sz="2800" dirty="0" err="1">
                <a:solidFill>
                  <a:srgbClr val="0070C0"/>
                </a:solidFill>
              </a:rPr>
              <a:t>learngitbranching.js.org</a:t>
            </a:r>
            <a:r>
              <a:rPr lang="en-GB" sz="2800" dirty="0">
                <a:solidFill>
                  <a:srgbClr val="0070C0"/>
                </a:solidFill>
              </a:rPr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Learn git-game: https://</a:t>
            </a:r>
            <a:r>
              <a:rPr lang="en-GB" sz="2800" dirty="0" err="1">
                <a:solidFill>
                  <a:srgbClr val="0070C0"/>
                </a:solidFill>
              </a:rPr>
              <a:t>github.com</a:t>
            </a:r>
            <a:r>
              <a:rPr lang="en-GB" sz="2800" dirty="0">
                <a:solidFill>
                  <a:srgbClr val="0070C0"/>
                </a:solidFill>
              </a:rPr>
              <a:t>/git-game/git-game</a:t>
            </a:r>
          </a:p>
        </p:txBody>
      </p:sp>
    </p:spTree>
    <p:extLst>
      <p:ext uri="{BB962C8B-B14F-4D97-AF65-F5344CB8AC3E}">
        <p14:creationId xmlns:p14="http://schemas.microsoft.com/office/powerpoint/2010/main" val="149368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777240" y="379920"/>
            <a:ext cx="100434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Semantic versioning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E078A-6B0F-0A4D-8D08-92C32F04F022}"/>
              </a:ext>
            </a:extLst>
          </p:cNvPr>
          <p:cNvSpPr/>
          <p:nvPr/>
        </p:nvSpPr>
        <p:spPr>
          <a:xfrm>
            <a:off x="978965" y="2088855"/>
            <a:ext cx="101957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 particular point in time (a set of changes) has its logical meaning</a:t>
            </a: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the “official” point in time (especially if it is meant to be consumed by others) is called release.</a:t>
            </a: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you may not always want to use the latest version of a software. </a:t>
            </a: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the potential issue when using the “newest version” of a library is well known and called “dependency hell”. </a:t>
            </a:r>
            <a:endParaRPr lang="pl-PL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400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23E5C8E-6DF3-BA4D-A341-65A34873C5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4"/>
          <a:stretch/>
        </p:blipFill>
        <p:spPr>
          <a:xfrm>
            <a:off x="2864504" y="2019182"/>
            <a:ext cx="6697705" cy="29969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6041348" y="379920"/>
            <a:ext cx="47793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Semantic versioning</a:t>
            </a:r>
          </a:p>
        </p:txBody>
      </p:sp>
    </p:spTree>
    <p:extLst>
      <p:ext uri="{BB962C8B-B14F-4D97-AF65-F5344CB8AC3E}">
        <p14:creationId xmlns:p14="http://schemas.microsoft.com/office/powerpoint/2010/main" val="2081516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41EA632-9D85-9640-A37E-8140E49B7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71" y="1942014"/>
            <a:ext cx="6697705" cy="4090981"/>
          </a:xfrm>
          <a:prstGeom prst="rect">
            <a:avLst/>
          </a:prstGeom>
        </p:spPr>
      </p:pic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6041348" y="379920"/>
            <a:ext cx="47793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Semantic versioning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8446883" y="2073244"/>
            <a:ext cx="2716040" cy="1113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for small edits </a:t>
            </a:r>
          </a:p>
          <a:p>
            <a:pPr algn="ctr"/>
            <a:r>
              <a:rPr lang="pl-PL" dirty="0"/>
              <a:t>and corrections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8436326" y="3438802"/>
            <a:ext cx="2716040" cy="1113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for adding new data or details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8443878" y="4831517"/>
            <a:ext cx="2716040" cy="1113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for re-writes, reformating, renaming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434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d_DaSH">
            <a:extLst>
              <a:ext uri="{FF2B5EF4-FFF2-40B4-BE49-F238E27FC236}">
                <a16:creationId xmlns:a16="http://schemas.microsoft.com/office/drawing/2014/main" id="{9D1BBF7C-A031-41E6-BB30-3FB40874A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C04F944-4E8A-2C43-982D-560B3A1FB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966" y="162186"/>
            <a:ext cx="4843225" cy="646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45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6041348" y="379920"/>
            <a:ext cx="47793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Semantic versioning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AE078A-6B0F-0A4D-8D08-92C32F04F022}"/>
              </a:ext>
            </a:extLst>
          </p:cNvPr>
          <p:cNvSpPr/>
          <p:nvPr/>
        </p:nvSpPr>
        <p:spPr>
          <a:xfrm>
            <a:off x="978965" y="2088855"/>
            <a:ext cx="1019571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1.91.12</a:t>
            </a:r>
          </a:p>
          <a:p>
            <a:r>
              <a:rPr lang="sv-SE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1.91.8</a:t>
            </a:r>
          </a:p>
          <a:p>
            <a:r>
              <a:rPr lang="sv-SE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2.13.3-alpha </a:t>
            </a:r>
          </a:p>
          <a:p>
            <a:r>
              <a:rPr lang="sv-SE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2.14-alpha </a:t>
            </a:r>
          </a:p>
          <a:p>
            <a:r>
              <a:rPr lang="sv-SE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2.15-beta</a:t>
            </a:r>
          </a:p>
          <a:p>
            <a:r>
              <a:rPr lang="sv-SE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3.0.923</a:t>
            </a:r>
            <a:endParaRPr lang="pl-PL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00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6041348" y="379920"/>
            <a:ext cx="47793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Semantic versioning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AE078A-6B0F-0A4D-8D08-92C32F04F022}"/>
              </a:ext>
            </a:extLst>
          </p:cNvPr>
          <p:cNvSpPr/>
          <p:nvPr/>
        </p:nvSpPr>
        <p:spPr>
          <a:xfrm>
            <a:off x="978965" y="2088855"/>
            <a:ext cx="101957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Excercise</a:t>
            </a:r>
          </a:p>
        </p:txBody>
      </p:sp>
    </p:spTree>
    <p:extLst>
      <p:ext uri="{BB962C8B-B14F-4D97-AF65-F5344CB8AC3E}">
        <p14:creationId xmlns:p14="http://schemas.microsoft.com/office/powerpoint/2010/main" val="202821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Projects are not static, and actions introduce changes.</a:t>
            </a:r>
          </a:p>
          <a:p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add new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add data entries to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modify manuscripts / methods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reformat / reorganize data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reanalyse data / update figures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experiment with data cleaning / processing / 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share and co-edit data or text file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08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129464"/>
            <a:ext cx="9464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Exercise 1: </a:t>
            </a: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Problems with a change</a:t>
            </a: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054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079321" y="530909"/>
            <a:ext cx="946453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When introducing changes to files and their content, we:</a:t>
            </a:r>
          </a:p>
          <a:p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overwrite old content or loose whole files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may introduce side effects, e.g. renaming files may break analysis pipelines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 introduce multiple changes to multiple files which should be treated as one change,</a:t>
            </a:r>
            <a:endParaRPr lang="pl-PL" sz="2800" dirty="0">
              <a:solidFill>
                <a:srgbClr val="0070C0"/>
              </a:solidFill>
            </a:endParaRPr>
          </a:p>
          <a:p>
            <a:r>
              <a:rPr lang="en-GB" sz="2800" dirty="0">
                <a:solidFill>
                  <a:srgbClr val="0070C0"/>
                </a:solidFill>
              </a:rPr>
              <a:t> 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need to collate concurrent changes from collaborators e.g. “resolve conflicts”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67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Addressing those issues by tracking changes is called version control. .</a:t>
            </a:r>
          </a:p>
          <a:p>
            <a:endParaRPr lang="en-GB" sz="2800" dirty="0">
              <a:solidFill>
                <a:srgbClr val="0070C0"/>
              </a:solidFill>
            </a:endParaRPr>
          </a:p>
          <a:p>
            <a:r>
              <a:rPr lang="en-GB" sz="2800" dirty="0">
                <a:solidFill>
                  <a:srgbClr val="0070C0"/>
                </a:solidFill>
              </a:rPr>
              <a:t>With version control, file names do not reflect their versions. </a:t>
            </a:r>
            <a:endParaRPr lang="pl-PL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en-GB" sz="2800" dirty="0">
                <a:solidFill>
                  <a:srgbClr val="0070C0"/>
                </a:solidFill>
              </a:rPr>
              <a:t>Information about versions and changes are kept separate from the files.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71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AutoNum type="arabicPeriod"/>
            </a:pPr>
            <a:r>
              <a:rPr lang="en-GB" sz="2800" dirty="0">
                <a:solidFill>
                  <a:srgbClr val="0070C0"/>
                </a:solidFill>
              </a:rPr>
              <a:t>Add a file called ’CHANGELOG.txt’ to the project's subfolder, and make dated notes about changes in reverse chronological order. </a:t>
            </a:r>
            <a:endParaRPr lang="pl-PL" sz="2800" dirty="0">
              <a:solidFill>
                <a:srgbClr val="0070C0"/>
              </a:solidFill>
            </a:endParaRPr>
          </a:p>
          <a:p>
            <a:pPr marL="514350" indent="-514350" algn="just">
              <a:buAutoNum type="arabicPeriod"/>
            </a:pPr>
            <a:endParaRPr lang="en-GB" sz="2800" dirty="0">
              <a:solidFill>
                <a:srgbClr val="0070C0"/>
              </a:solidFill>
            </a:endParaRP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2016-04-08</a:t>
            </a: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Switched to cubic interpolation as default.</a:t>
            </a: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l-PL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Moved question about family's TB history to end of questionnaire.</a:t>
            </a:r>
          </a:p>
          <a:p>
            <a:pPr marL="514350" indent="-514350" algn="just">
              <a:buFontTx/>
              <a:buAutoNum type="arabicPeriod"/>
            </a:pPr>
            <a:endParaRPr lang="en-GB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2016-04-06</a:t>
            </a: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Added option for cubic interpolation.</a:t>
            </a: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l-PL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Removed question about staph exposure (can be inferred from blood test results).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1307676" y="444110"/>
            <a:ext cx="4415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Manual versioning</a:t>
            </a:r>
          </a:p>
        </p:txBody>
      </p:sp>
    </p:spTree>
    <p:extLst>
      <p:ext uri="{BB962C8B-B14F-4D97-AF65-F5344CB8AC3E}">
        <p14:creationId xmlns:p14="http://schemas.microsoft.com/office/powerpoint/2010/main" val="105215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800" dirty="0">
                <a:solidFill>
                  <a:srgbClr val="0070C0"/>
                </a:solidFill>
              </a:rPr>
              <a:t>Copy the entire project whenever a significant change is made, and store in a sub-folder.</a:t>
            </a:r>
            <a:endParaRPr lang="pl-PL" sz="2800" dirty="0">
              <a:solidFill>
                <a:srgbClr val="0070C0"/>
              </a:solidFill>
            </a:endParaRPr>
          </a:p>
          <a:p>
            <a:pPr algn="just"/>
            <a:endParaRPr lang="pl-PL" sz="2800" dirty="0">
              <a:solidFill>
                <a:srgbClr val="0070C0"/>
              </a:solidFill>
            </a:endParaRP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|-- </a:t>
            </a:r>
            <a:r>
              <a:rPr lang="en-GB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project_name</a:t>
            </a:r>
            <a:endParaRPr lang="en-GB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-- current</a:t>
            </a: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-- ...project content as described earlier...</a:t>
            </a: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-- 2016-03-01</a:t>
            </a: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-- ...content of 'current' on Mar 1, 2016</a:t>
            </a: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-- 2016-02-19</a:t>
            </a: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-- ...content of 'current' on Feb 19, 2016</a:t>
            </a:r>
            <a:endParaRPr lang="pl-PL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pl-PL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GB" sz="2800" dirty="0">
                <a:solidFill>
                  <a:srgbClr val="0070C0"/>
                </a:solidFill>
                <a:cs typeface="Courier New" panose="02070309020205020404" pitchFamily="49" charset="0"/>
              </a:rPr>
              <a:t>Data is Cheap, Time is Expensive</a:t>
            </a:r>
            <a:endParaRPr lang="pl-PL" sz="2800" dirty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1307676" y="444110"/>
            <a:ext cx="4415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Manual versioning</a:t>
            </a:r>
          </a:p>
        </p:txBody>
      </p:sp>
    </p:spTree>
    <p:extLst>
      <p:ext uri="{BB962C8B-B14F-4D97-AF65-F5344CB8AC3E}">
        <p14:creationId xmlns:p14="http://schemas.microsoft.com/office/powerpoint/2010/main" val="1995349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GB" sz="2800" dirty="0">
              <a:solidFill>
                <a:srgbClr val="0070C0"/>
              </a:solidFill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Keep changes small.</a:t>
            </a:r>
            <a:endParaRPr lang="pl-PL" sz="2800" dirty="0">
              <a:solidFill>
                <a:srgbClr val="0070C0"/>
              </a:solidFill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Store each project in a folder that is mirrored off the researcher's working machine</a:t>
            </a:r>
            <a:endParaRPr lang="pl-PL" sz="2800" dirty="0">
              <a:solidFill>
                <a:srgbClr val="0070C0"/>
              </a:solidFill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Share changes frequently.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1307676" y="444110"/>
            <a:ext cx="4415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Manual versioning</a:t>
            </a:r>
          </a:p>
        </p:txBody>
      </p:sp>
    </p:spTree>
    <p:extLst>
      <p:ext uri="{BB962C8B-B14F-4D97-AF65-F5344CB8AC3E}">
        <p14:creationId xmlns:p14="http://schemas.microsoft.com/office/powerpoint/2010/main" val="210612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2720</TotalTime>
  <Words>601</Words>
  <Application>Microsoft Office PowerPoint</Application>
  <PresentationFormat>Widescreen</PresentationFormat>
  <Paragraphs>106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ROMANOWSKI Andrew</dc:creator>
  <cp:lastModifiedBy>Tomasz Zielinski</cp:lastModifiedBy>
  <cp:revision>46</cp:revision>
  <dcterms:created xsi:type="dcterms:W3CDTF">2021-06-07T08:35:11Z</dcterms:created>
  <dcterms:modified xsi:type="dcterms:W3CDTF">2023-01-18T01:15:59Z</dcterms:modified>
</cp:coreProperties>
</file>