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6" r:id="rId2"/>
    <p:sldId id="259" r:id="rId3"/>
    <p:sldId id="277" r:id="rId4"/>
    <p:sldId id="278" r:id="rId5"/>
    <p:sldId id="282" r:id="rId6"/>
    <p:sldId id="279" r:id="rId7"/>
    <p:sldId id="283" r:id="rId8"/>
    <p:sldId id="280" r:id="rId9"/>
    <p:sldId id="285" r:id="rId10"/>
    <p:sldId id="287" r:id="rId11"/>
    <p:sldId id="281" r:id="rId12"/>
    <p:sldId id="284" r:id="rId13"/>
    <p:sldId id="286" r:id="rId14"/>
    <p:sldId id="288" r:id="rId15"/>
    <p:sldId id="289" r:id="rId16"/>
    <p:sldId id="290" r:id="rId17"/>
    <p:sldId id="291" r:id="rId18"/>
    <p:sldId id="292" r:id="rId19"/>
    <p:sldId id="29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6" autoAdjust="0"/>
    <p:restoredTop sz="88571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C48AE-4A1E-9A43-835F-510354165F99}" type="datetimeFigureOut">
              <a:rPr lang="en-GB" smtClean="0"/>
              <a:t>23/11/2022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1C124-7373-F149-A166-BB8240B9FE7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571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1C124-7373-F149-A166-BB8240B9FE77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2800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1C124-7373-F149-A166-BB8240B9FE77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538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30D4-0C36-4BFB-BAF2-725D48E5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1F8D2-6385-43A9-BA0E-8F767753C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D78A-9797-4BC6-96D1-EFFF7257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23/11/2022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ECC2-94C6-448C-85BF-A008EA52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BEB8-7214-41EC-9FEA-4687A94C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50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1C18-9981-4FD9-A045-4CAF34B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33DE0-F6C2-427D-AA74-4CBD02C7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44B3-2B8C-4870-BBEB-2B62428B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23/11/2022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C58E-3365-499C-9347-84EBF50C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E9AE-A98C-442F-A5EB-F48C07B1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0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48275-1B47-40CA-8660-644781B2C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94C31-1905-41F4-B793-A3FAFA9E5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FE96-C409-4EA7-8AA8-492FB239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23/11/2022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B5C9-1BCA-4813-A293-95870B48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D43C-957C-4850-A82A-EEDA6536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699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8F71-8E35-46CC-9B95-E847E2EE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57E1-4D76-4BA6-B235-F4D8D245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5748-DC14-491C-8CF7-4C864FE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23/11/2022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2EFD-DD11-45E8-8AB0-D31F83E4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64E4-DFC8-44DB-AB71-2DA48A70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49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55D9-1AB5-4884-AE41-3F5855B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578D9-6D64-4FF4-A07A-DBC2D9CA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4EA8-E3B0-4EF4-8AB0-FE79110B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23/11/2022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D026C-261F-479D-BC0D-64316A5C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6FA4-623D-4762-977F-9E0591AE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86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F0BE-DBA0-4E80-B324-BD541F05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6D3B-4C54-438F-BA2E-2F12CE503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DABDC-4911-49C4-8369-813FE6A5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A388-FACC-4601-8717-5D48DCF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23/11/2022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F2A95-1451-47F8-8CC6-E323D684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EFBD8-061A-487C-9B79-3B39BFD1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741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0422-D245-4CB8-8F6A-005B094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404E1-923E-41BA-A0C1-CD42658C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1B117-28D4-4DBE-912D-B2E8C60FC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B8DD0-4C48-4D0F-80CE-95EC8E746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173B2-79A5-4EF5-867C-BDA931A97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A3CD3-5048-4262-8E83-EED55731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23/11/2022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EB6A3-A365-4F32-A3E7-2F05A5C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75B75-19CF-4244-9AF7-7DD5C4D0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924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7C25-764A-4422-84FD-DE697B97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0B4FC-9736-49D2-A668-FEB2F979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23/11/2022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52064-48AE-4809-AB71-9D8B52DB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3631F-C0A3-4585-BB19-0CF3342C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46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6722A-FDE7-4D98-AAE6-32CD525F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23/11/2022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09DC5-5E7B-4D59-B9FF-7213580D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9DABE-679F-47B5-A80D-1DEBE659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461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0AF1-EA4A-486F-AECE-A6B272FC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0AB2-689C-4B31-BF73-FE6CE423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61042-3CDA-409B-ACE1-474751900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6390-2276-406E-8C54-B14662C1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23/11/2022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10BB-1204-47DB-8F99-C932B215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992C-F8B8-41C2-91E9-6A424AB5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691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39AA-4489-442C-B0C5-AA401DB0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591F4-3880-440A-BD90-55137317E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E3BD0-5911-412B-B3AD-6F523CA21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5983-894C-48DE-A636-F5CD275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23/11/2022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F088F-E413-491B-A9B4-7AFF7BE1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D055B-0CD5-48E4-A4C0-6D8A77B0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57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240E2-03CF-4E56-8533-AA1149AC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9F10-7EDC-434D-8212-0E6CADF04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2D7A-A3F0-4C02-96F0-77A9558BF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3FB77-D8DB-4AB9-8EA5-EE8C3B57A5E1}" type="datetimeFigureOut">
              <a:rPr lang="en-GB" smtClean="0"/>
              <a:t>23/11/2022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89DE-6E33-482F-BF9A-4F5A2876B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E0A2A-0FC3-4F13-87FD-288ABC038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764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oleObject" Target="../embeddings/oleObject4.bin"/><Relationship Id="rId3" Type="http://schemas.openxmlformats.org/officeDocument/2006/relationships/image" Target="../media/image10.png"/><Relationship Id="rId7" Type="http://schemas.openxmlformats.org/officeDocument/2006/relationships/image" Target="../media/image4.jpeg"/><Relationship Id="rId12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9.png"/><Relationship Id="rId5" Type="http://schemas.openxmlformats.org/officeDocument/2006/relationships/image" Target="../media/image2.png"/><Relationship Id="rId10" Type="http://schemas.openxmlformats.org/officeDocument/2006/relationships/image" Target="../media/image8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emf"/><Relationship Id="rId1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9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jpe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11" Type="http://schemas.openxmlformats.org/officeDocument/2006/relationships/image" Target="../media/image7.emf"/><Relationship Id="rId5" Type="http://schemas.openxmlformats.org/officeDocument/2006/relationships/image" Target="../media/image1.png"/><Relationship Id="rId10" Type="http://schemas.openxmlformats.org/officeDocument/2006/relationships/image" Target="../media/image6.emf"/><Relationship Id="rId4" Type="http://schemas.openxmlformats.org/officeDocument/2006/relationships/image" Target="../media/image2.png"/><Relationship Id="rId9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38164-4DB1-4C47-B854-138D904993BB}"/>
              </a:ext>
            </a:extLst>
          </p:cNvPr>
          <p:cNvSpPr txBox="1"/>
          <p:nvPr/>
        </p:nvSpPr>
        <p:spPr>
          <a:xfrm>
            <a:off x="3478809" y="2338224"/>
            <a:ext cx="41753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Reusable</a:t>
            </a:r>
            <a:r>
              <a:rPr lang="pl-PL" sz="4400" dirty="0">
                <a:solidFill>
                  <a:srgbClr val="0070C0"/>
                </a:solidFill>
              </a:rPr>
              <a:t> </a:t>
            </a:r>
            <a:r>
              <a:rPr lang="pl-PL" sz="4400" dirty="0" err="1">
                <a:solidFill>
                  <a:srgbClr val="0070C0"/>
                </a:solidFill>
              </a:rPr>
              <a:t>analysis</a:t>
            </a:r>
            <a:endParaRPr lang="en-GB" sz="4400" dirty="0">
              <a:solidFill>
                <a:srgbClr val="0070C0"/>
              </a:solidFill>
            </a:endParaRPr>
          </a:p>
        </p:txBody>
      </p:sp>
      <p:pic>
        <p:nvPicPr>
          <p:cNvPr id="5122" name="Picture 2" descr="Ed_DaSH">
            <a:extLst>
              <a:ext uri="{FF2B5EF4-FFF2-40B4-BE49-F238E27FC236}">
                <a16:creationId xmlns:a16="http://schemas.microsoft.com/office/drawing/2014/main" id="{9D1BBF7C-A031-41E6-BB30-3FB40874A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1D6036-BCDA-4EC7-9653-F205FE226493}"/>
              </a:ext>
            </a:extLst>
          </p:cNvPr>
          <p:cNvSpPr txBox="1"/>
          <p:nvPr/>
        </p:nvSpPr>
        <p:spPr>
          <a:xfrm>
            <a:off x="1092765" y="62310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Open </a:t>
            </a:r>
            <a:r>
              <a:rPr lang="en-GB" dirty="0">
                <a:highlight>
                  <a:srgbClr val="FFFF00"/>
                </a:highlight>
                <a:hlinkClick r:id="rId3"/>
              </a:rPr>
              <a:t>https://link</a:t>
            </a:r>
            <a:r>
              <a:rPr lang="en-GB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90697C4-1D52-44B3-9145-1E4126021820}"/>
              </a:ext>
            </a:extLst>
          </p:cNvPr>
          <p:cNvSpPr/>
          <p:nvPr/>
        </p:nvSpPr>
        <p:spPr>
          <a:xfrm rot="16200000">
            <a:off x="410999" y="6105291"/>
            <a:ext cx="469783" cy="62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350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3" y="1569406"/>
            <a:ext cx="975687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do not </a:t>
            </a:r>
            <a:r>
              <a:rPr lang="en-GB" sz="2800" dirty="0">
                <a:solidFill>
                  <a:srgbClr val="0070C0"/>
                </a:solidFill>
              </a:rPr>
              <a:t>write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en-GB" sz="2800" dirty="0">
                <a:solidFill>
                  <a:srgbClr val="0070C0"/>
                </a:solidFill>
              </a:rPr>
              <a:t>long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en-GB" sz="2800" dirty="0">
                <a:solidFill>
                  <a:srgbClr val="0070C0"/>
                </a:solidFill>
              </a:rPr>
              <a:t>programs</a:t>
            </a:r>
            <a:r>
              <a:rPr lang="pl-PL" sz="2800" dirty="0">
                <a:solidFill>
                  <a:srgbClr val="0070C0"/>
                </a:solidFill>
              </a:rPr>
              <a:t> in notebook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u</a:t>
            </a:r>
            <a:r>
              <a:rPr lang="en-GB" sz="2800" dirty="0">
                <a:solidFill>
                  <a:srgbClr val="0070C0"/>
                </a:solidFill>
              </a:rPr>
              <a:t>se</a:t>
            </a:r>
            <a:r>
              <a:rPr lang="pl-PL" sz="2800" dirty="0">
                <a:solidFill>
                  <a:srgbClr val="0070C0"/>
                </a:solidFill>
              </a:rPr>
              <a:t> the </a:t>
            </a:r>
            <a:r>
              <a:rPr lang="en-GB" sz="2800" dirty="0">
                <a:solidFill>
                  <a:srgbClr val="0070C0"/>
                </a:solidFill>
              </a:rPr>
              <a:t>adequate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en-GB" sz="2800" dirty="0">
                <a:solidFill>
                  <a:srgbClr val="0070C0"/>
                </a:solidFill>
              </a:rPr>
              <a:t>tools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l</a:t>
            </a:r>
            <a:r>
              <a:rPr lang="en-GB" sz="2800" dirty="0">
                <a:solidFill>
                  <a:srgbClr val="0070C0"/>
                </a:solidFill>
              </a:rPr>
              <a:t>earn</a:t>
            </a:r>
            <a:r>
              <a:rPr lang="pl-PL" sz="2800" dirty="0">
                <a:solidFill>
                  <a:srgbClr val="0070C0"/>
                </a:solidFill>
              </a:rPr>
              <a:t> and </a:t>
            </a:r>
            <a:r>
              <a:rPr lang="en-GB" sz="2800" dirty="0">
                <a:solidFill>
                  <a:srgbClr val="0070C0"/>
                </a:solidFill>
              </a:rPr>
              <a:t>adhere</a:t>
            </a:r>
            <a:r>
              <a:rPr lang="pl-PL" sz="2800" dirty="0">
                <a:solidFill>
                  <a:srgbClr val="0070C0"/>
                </a:solidFill>
              </a:rPr>
              <a:t> to software engineering </a:t>
            </a:r>
            <a:r>
              <a:rPr lang="en-GB" sz="2800" dirty="0">
                <a:solidFill>
                  <a:srgbClr val="0070C0"/>
                </a:solidFill>
              </a:rPr>
              <a:t>practise</a:t>
            </a:r>
            <a:r>
              <a:rPr lang="pl-PL" sz="2800" dirty="0">
                <a:solidFill>
                  <a:srgbClr val="0070C0"/>
                </a:solidFill>
              </a:rPr>
              <a:t> (</a:t>
            </a:r>
            <a:r>
              <a:rPr lang="en-GB" sz="2800" dirty="0">
                <a:solidFill>
                  <a:srgbClr val="0070C0"/>
                </a:solidFill>
              </a:rPr>
              <a:t>language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specific</a:t>
            </a:r>
            <a:r>
              <a:rPr lang="pl-PL" sz="2800" dirty="0">
                <a:solidFill>
                  <a:srgbClr val="0070C0"/>
                </a:solidFill>
              </a:rPr>
              <a:t>)</a:t>
            </a:r>
            <a:endParaRPr lang="en-GB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 err="1">
                <a:solidFill>
                  <a:srgbClr val="0070C0"/>
                </a:solidFill>
              </a:rPr>
              <a:t>Jupyter</a:t>
            </a:r>
            <a:r>
              <a:rPr lang="pl-PL" dirty="0">
                <a:solidFill>
                  <a:srgbClr val="0070C0"/>
                </a:solidFill>
              </a:rPr>
              <a:t> notebook </a:t>
            </a:r>
            <a:r>
              <a:rPr lang="pl-PL" dirty="0" err="1">
                <a:solidFill>
                  <a:srgbClr val="0070C0"/>
                </a:solidFill>
              </a:rPr>
              <a:t>is</a:t>
            </a:r>
            <a:r>
              <a:rPr lang="pl-PL" dirty="0">
                <a:solidFill>
                  <a:srgbClr val="0070C0"/>
                </a:solidFill>
              </a:rPr>
              <a:t> not IDE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68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1">
            <a:extLst>
              <a:ext uri="{FF2B5EF4-FFF2-40B4-BE49-F238E27FC236}">
                <a16:creationId xmlns:a16="http://schemas.microsoft.com/office/drawing/2014/main" id="{B346093E-E757-4FC2-A844-B142A59C1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022612">
            <a:off x="6958771" y="1089103"/>
            <a:ext cx="2672768" cy="1660962"/>
          </a:xfrm>
          <a:prstGeom prst="rect">
            <a:avLst/>
          </a:prstGeom>
        </p:spPr>
      </p:pic>
      <p:graphicFrame>
        <p:nvGraphicFramePr>
          <p:cNvPr id="28" name="Object 5">
            <a:extLst>
              <a:ext uri="{FF2B5EF4-FFF2-40B4-BE49-F238E27FC236}">
                <a16:creationId xmlns:a16="http://schemas.microsoft.com/office/drawing/2014/main" id="{5DAD1964-3127-4F8C-8CE2-8A42B0C466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189542"/>
              </p:ext>
            </p:extLst>
          </p:nvPr>
        </p:nvGraphicFramePr>
        <p:xfrm>
          <a:off x="6484452" y="1579543"/>
          <a:ext cx="117475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4" imgW="4926984" imgH="6171429" progId="Photoshop.Image.11">
                  <p:embed/>
                </p:oleObj>
              </mc:Choice>
              <mc:Fallback>
                <p:oleObj name="Image" r:id="rId4" imgW="4926984" imgH="6171429" progId="Photoshop.Image.11">
                  <p:embed/>
                  <p:pic>
                    <p:nvPicPr>
                      <p:cNvPr id="28" name="Object 5">
                        <a:extLst>
                          <a:ext uri="{FF2B5EF4-FFF2-40B4-BE49-F238E27FC236}">
                            <a16:creationId xmlns:a16="http://schemas.microsoft.com/office/drawing/2014/main" id="{5DAD1964-3127-4F8C-8CE2-8A42B0C466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4452" y="1579543"/>
                        <a:ext cx="117475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0C27E17-3DD7-475C-8F22-ADB6F121A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 err="1">
                <a:solidFill>
                  <a:srgbClr val="0070C0"/>
                </a:solidFill>
              </a:rPr>
              <a:t>Pipeline</a:t>
            </a: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E8213462-174E-400F-A8EE-2FAEF310EF25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35" y="1117521"/>
            <a:ext cx="2027752" cy="1068626"/>
          </a:xfrm>
          <a:prstGeom prst="rect">
            <a:avLst/>
          </a:prstGeom>
        </p:spPr>
      </p:pic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A1BF7D7D-1F10-41BD-B7E4-719EEF22F7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302897"/>
              </p:ext>
            </p:extLst>
          </p:nvPr>
        </p:nvGraphicFramePr>
        <p:xfrm>
          <a:off x="3697812" y="1576940"/>
          <a:ext cx="117475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8" imgW="4926984" imgH="6171429" progId="Photoshop.Image.11">
                  <p:embed/>
                </p:oleObj>
              </mc:Choice>
              <mc:Fallback>
                <p:oleObj name="Image" r:id="rId8" imgW="4926984" imgH="6171429" progId="Photoshop.Image.11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A1BF7D7D-1F10-41BD-B7E4-719EEF22F7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812" y="1576940"/>
                        <a:ext cx="117475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30">
            <a:extLst>
              <a:ext uri="{FF2B5EF4-FFF2-40B4-BE49-F238E27FC236}">
                <a16:creationId xmlns:a16="http://schemas.microsoft.com/office/drawing/2014/main" id="{45EF9F56-F583-4F84-8788-8E6C5393079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955" r="7087" b="17800"/>
          <a:stretch/>
        </p:blipFill>
        <p:spPr>
          <a:xfrm rot="9072124" flipH="1" flipV="1">
            <a:off x="5239179" y="2015786"/>
            <a:ext cx="1292075" cy="810053"/>
          </a:xfrm>
          <a:prstGeom prst="rect">
            <a:avLst/>
          </a:prstGeom>
        </p:spPr>
      </p:pic>
      <p:sp>
        <p:nvSpPr>
          <p:cNvPr id="15" name="Right Arrow 7">
            <a:extLst>
              <a:ext uri="{FF2B5EF4-FFF2-40B4-BE49-F238E27FC236}">
                <a16:creationId xmlns:a16="http://schemas.microsoft.com/office/drawing/2014/main" id="{6B8D2DB1-0178-440B-9B49-6D0409AB48CE}"/>
              </a:ext>
            </a:extLst>
          </p:cNvPr>
          <p:cNvSpPr/>
          <p:nvPr/>
        </p:nvSpPr>
        <p:spPr>
          <a:xfrm>
            <a:off x="2811566" y="2245404"/>
            <a:ext cx="668594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ight Arrow 10">
            <a:extLst>
              <a:ext uri="{FF2B5EF4-FFF2-40B4-BE49-F238E27FC236}">
                <a16:creationId xmlns:a16="http://schemas.microsoft.com/office/drawing/2014/main" id="{FA94F6D7-6774-41D0-B923-6CB6FFCF960C}"/>
              </a:ext>
            </a:extLst>
          </p:cNvPr>
          <p:cNvSpPr/>
          <p:nvPr/>
        </p:nvSpPr>
        <p:spPr>
          <a:xfrm>
            <a:off x="5227420" y="2190190"/>
            <a:ext cx="1342954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ound Single Corner Rectangle 13">
            <a:extLst>
              <a:ext uri="{FF2B5EF4-FFF2-40B4-BE49-F238E27FC236}">
                <a16:creationId xmlns:a16="http://schemas.microsoft.com/office/drawing/2014/main" id="{28D51B96-0CED-444D-AA3F-919108A35D8B}"/>
              </a:ext>
            </a:extLst>
          </p:cNvPr>
          <p:cNvSpPr/>
          <p:nvPr/>
        </p:nvSpPr>
        <p:spPr>
          <a:xfrm>
            <a:off x="5173659" y="1417014"/>
            <a:ext cx="845575" cy="508518"/>
          </a:xfrm>
          <a:prstGeom prst="round1Rect">
            <a:avLst/>
          </a:prstGeom>
          <a:solidFill>
            <a:srgbClr val="00B0F0">
              <a:alpha val="34000"/>
            </a:srgb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42EC38-6FAD-48DE-83CE-BB139935C0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25349" y="4623167"/>
            <a:ext cx="2635318" cy="132541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9" name="Picture 29">
            <a:extLst>
              <a:ext uri="{FF2B5EF4-FFF2-40B4-BE49-F238E27FC236}">
                <a16:creationId xmlns:a16="http://schemas.microsoft.com/office/drawing/2014/main" id="{CBF21987-3472-4FA7-A16F-9EF4AB7886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02662" y="1731555"/>
            <a:ext cx="2458005" cy="1204680"/>
          </a:xfrm>
          <a:prstGeom prst="rect">
            <a:avLst/>
          </a:prstGeom>
        </p:spPr>
      </p:pic>
      <p:sp>
        <p:nvSpPr>
          <p:cNvPr id="32" name="Right Arrow 10">
            <a:extLst>
              <a:ext uri="{FF2B5EF4-FFF2-40B4-BE49-F238E27FC236}">
                <a16:creationId xmlns:a16="http://schemas.microsoft.com/office/drawing/2014/main" id="{3CF25436-0810-4B0A-ADC1-749E7CCA11EC}"/>
              </a:ext>
            </a:extLst>
          </p:cNvPr>
          <p:cNvSpPr/>
          <p:nvPr/>
        </p:nvSpPr>
        <p:spPr>
          <a:xfrm>
            <a:off x="7901931" y="2211214"/>
            <a:ext cx="1342954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59327DBF-8C49-48EA-BEB6-0FB000F7443D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3" y="1740486"/>
            <a:ext cx="1953892" cy="1099066"/>
          </a:xfrm>
          <a:prstGeom prst="rect">
            <a:avLst/>
          </a:prstGeom>
        </p:spPr>
      </p:pic>
      <p:pic>
        <p:nvPicPr>
          <p:cNvPr id="34" name="Picture 31">
            <a:extLst>
              <a:ext uri="{FF2B5EF4-FFF2-40B4-BE49-F238E27FC236}">
                <a16:creationId xmlns:a16="http://schemas.microsoft.com/office/drawing/2014/main" id="{7C1691FD-6902-409D-BE0B-B14444431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022612">
            <a:off x="6984710" y="4091720"/>
            <a:ext cx="2672768" cy="1660962"/>
          </a:xfrm>
          <a:prstGeom prst="rect">
            <a:avLst/>
          </a:prstGeom>
        </p:spPr>
      </p:pic>
      <p:graphicFrame>
        <p:nvGraphicFramePr>
          <p:cNvPr id="35" name="Object 5">
            <a:extLst>
              <a:ext uri="{FF2B5EF4-FFF2-40B4-BE49-F238E27FC236}">
                <a16:creationId xmlns:a16="http://schemas.microsoft.com/office/drawing/2014/main" id="{9AC38B6E-BF54-45A1-BF84-1BB9A0A88B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088005"/>
              </p:ext>
            </p:extLst>
          </p:nvPr>
        </p:nvGraphicFramePr>
        <p:xfrm>
          <a:off x="6510391" y="4582160"/>
          <a:ext cx="117475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3" imgW="4926984" imgH="6171429" progId="Photoshop.Image.11">
                  <p:embed/>
                </p:oleObj>
              </mc:Choice>
              <mc:Fallback>
                <p:oleObj name="Image" r:id="rId13" imgW="4926984" imgH="6171429" progId="Photoshop.Image.11">
                  <p:embed/>
                  <p:pic>
                    <p:nvPicPr>
                      <p:cNvPr id="28" name="Object 5">
                        <a:extLst>
                          <a:ext uri="{FF2B5EF4-FFF2-40B4-BE49-F238E27FC236}">
                            <a16:creationId xmlns:a16="http://schemas.microsoft.com/office/drawing/2014/main" id="{5DAD1964-3127-4F8C-8CE2-8A42B0C466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0391" y="4582160"/>
                        <a:ext cx="117475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" name="Picture 7">
            <a:extLst>
              <a:ext uri="{FF2B5EF4-FFF2-40B4-BE49-F238E27FC236}">
                <a16:creationId xmlns:a16="http://schemas.microsoft.com/office/drawing/2014/main" id="{9081B384-4482-4D5A-A7DC-3C237ED44AA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174" y="4120138"/>
            <a:ext cx="2027752" cy="1068626"/>
          </a:xfrm>
          <a:prstGeom prst="rect">
            <a:avLst/>
          </a:prstGeom>
        </p:spPr>
      </p:pic>
      <p:graphicFrame>
        <p:nvGraphicFramePr>
          <p:cNvPr id="37" name="Object 5">
            <a:extLst>
              <a:ext uri="{FF2B5EF4-FFF2-40B4-BE49-F238E27FC236}">
                <a16:creationId xmlns:a16="http://schemas.microsoft.com/office/drawing/2014/main" id="{B7134A81-925D-4AAD-8A63-6213C35AE4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090639"/>
              </p:ext>
            </p:extLst>
          </p:nvPr>
        </p:nvGraphicFramePr>
        <p:xfrm>
          <a:off x="3723751" y="4579557"/>
          <a:ext cx="117475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8" imgW="4926984" imgH="6171429" progId="Photoshop.Image.11">
                  <p:embed/>
                </p:oleObj>
              </mc:Choice>
              <mc:Fallback>
                <p:oleObj name="Image" r:id="rId8" imgW="4926984" imgH="6171429" progId="Photoshop.Image.11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A1BF7D7D-1F10-41BD-B7E4-719EEF22F7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3751" y="4579557"/>
                        <a:ext cx="117475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" name="Picture 30">
            <a:extLst>
              <a:ext uri="{FF2B5EF4-FFF2-40B4-BE49-F238E27FC236}">
                <a16:creationId xmlns:a16="http://schemas.microsoft.com/office/drawing/2014/main" id="{819B0E06-F642-4ED9-98B8-BC133C8280A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955" r="7087" b="17800"/>
          <a:stretch/>
        </p:blipFill>
        <p:spPr>
          <a:xfrm rot="9072124" flipH="1" flipV="1">
            <a:off x="5265118" y="5018403"/>
            <a:ext cx="1292075" cy="810053"/>
          </a:xfrm>
          <a:prstGeom prst="rect">
            <a:avLst/>
          </a:prstGeom>
        </p:spPr>
      </p:pic>
      <p:sp>
        <p:nvSpPr>
          <p:cNvPr id="39" name="Right Arrow 7">
            <a:extLst>
              <a:ext uri="{FF2B5EF4-FFF2-40B4-BE49-F238E27FC236}">
                <a16:creationId xmlns:a16="http://schemas.microsoft.com/office/drawing/2014/main" id="{17941A83-7A4F-48B2-9357-E2E6A1821EB4}"/>
              </a:ext>
            </a:extLst>
          </p:cNvPr>
          <p:cNvSpPr/>
          <p:nvPr/>
        </p:nvSpPr>
        <p:spPr>
          <a:xfrm>
            <a:off x="2837505" y="5248021"/>
            <a:ext cx="668594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ight Arrow 10">
            <a:extLst>
              <a:ext uri="{FF2B5EF4-FFF2-40B4-BE49-F238E27FC236}">
                <a16:creationId xmlns:a16="http://schemas.microsoft.com/office/drawing/2014/main" id="{ACECE079-9DBC-445B-AB73-C90A1FE16B5A}"/>
              </a:ext>
            </a:extLst>
          </p:cNvPr>
          <p:cNvSpPr/>
          <p:nvPr/>
        </p:nvSpPr>
        <p:spPr>
          <a:xfrm>
            <a:off x="5253359" y="5192807"/>
            <a:ext cx="1342954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ight Arrow 10">
            <a:extLst>
              <a:ext uri="{FF2B5EF4-FFF2-40B4-BE49-F238E27FC236}">
                <a16:creationId xmlns:a16="http://schemas.microsoft.com/office/drawing/2014/main" id="{2EE5EA0C-D552-4F8A-BBC7-03EEF0B5EABC}"/>
              </a:ext>
            </a:extLst>
          </p:cNvPr>
          <p:cNvSpPr/>
          <p:nvPr/>
        </p:nvSpPr>
        <p:spPr>
          <a:xfrm>
            <a:off x="7927870" y="5213831"/>
            <a:ext cx="1342954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Round Single Corner Rectangle 11">
            <a:extLst>
              <a:ext uri="{FF2B5EF4-FFF2-40B4-BE49-F238E27FC236}">
                <a16:creationId xmlns:a16="http://schemas.microsoft.com/office/drawing/2014/main" id="{984D07C7-71BB-4B9B-B3C3-85FAD8D10343}"/>
              </a:ext>
            </a:extLst>
          </p:cNvPr>
          <p:cNvSpPr/>
          <p:nvPr/>
        </p:nvSpPr>
        <p:spPr>
          <a:xfrm>
            <a:off x="5079261" y="4579557"/>
            <a:ext cx="845575" cy="508518"/>
          </a:xfrm>
          <a:prstGeom prst="round1Rect">
            <a:avLst/>
          </a:prstGeom>
          <a:solidFill>
            <a:srgbClr val="FFC000">
              <a:alpha val="34000"/>
            </a:srgb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96D3AE-2A1D-446C-8EB4-C6D4B744D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33" y="4569151"/>
            <a:ext cx="2002808" cy="128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759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Robust</a:t>
            </a:r>
            <a:r>
              <a:rPr lang="pl-PL" sz="2800" dirty="0">
                <a:solidFill>
                  <a:srgbClr val="0070C0"/>
                </a:solidFill>
              </a:rPr>
              <a:t> (re-</a:t>
            </a:r>
            <a:r>
              <a:rPr lang="pl-PL" sz="2800" dirty="0" err="1">
                <a:solidFill>
                  <a:srgbClr val="0070C0"/>
                </a:solidFill>
              </a:rPr>
              <a:t>starting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job</a:t>
            </a:r>
            <a:r>
              <a:rPr lang="pl-PL" sz="2800" dirty="0">
                <a:solidFill>
                  <a:srgbClr val="0070C0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Efficient</a:t>
            </a:r>
            <a:r>
              <a:rPr lang="pl-PL" sz="2800" dirty="0">
                <a:solidFill>
                  <a:srgbClr val="0070C0"/>
                </a:solidFill>
              </a:rPr>
              <a:t> (paralel </a:t>
            </a:r>
            <a:r>
              <a:rPr lang="pl-PL" sz="2800" dirty="0" err="1">
                <a:solidFill>
                  <a:srgbClr val="0070C0"/>
                </a:solidFill>
              </a:rPr>
              <a:t>computing</a:t>
            </a:r>
            <a:r>
              <a:rPr lang="pl-PL" sz="2800" dirty="0">
                <a:solidFill>
                  <a:srgbClr val="0070C0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Methodological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sound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Easy</a:t>
            </a:r>
            <a:r>
              <a:rPr lang="pl-PL" sz="2800" dirty="0">
                <a:solidFill>
                  <a:srgbClr val="0070C0"/>
                </a:solidFill>
              </a:rPr>
              <a:t> to </a:t>
            </a:r>
            <a:r>
              <a:rPr lang="pl-PL" sz="2800" dirty="0" err="1">
                <a:solidFill>
                  <a:srgbClr val="0070C0"/>
                </a:solidFill>
              </a:rPr>
              <a:t>maintain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Well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specified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dependencies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 err="1">
                <a:solidFill>
                  <a:srgbClr val="0070C0"/>
                </a:solidFill>
              </a:rPr>
              <a:t>Reusable</a:t>
            </a:r>
            <a:r>
              <a:rPr lang="pl-PL" dirty="0">
                <a:solidFill>
                  <a:srgbClr val="0070C0"/>
                </a:solidFill>
              </a:rPr>
              <a:t> </a:t>
            </a:r>
            <a:r>
              <a:rPr lang="pl-PL" dirty="0" err="1">
                <a:solidFill>
                  <a:srgbClr val="0070C0"/>
                </a:solidFill>
              </a:rPr>
              <a:t>pipeline</a:t>
            </a:r>
            <a:r>
              <a:rPr lang="pl-PL" dirty="0">
                <a:solidFill>
                  <a:srgbClr val="0070C0"/>
                </a:solidFill>
              </a:rPr>
              <a:t> - </a:t>
            </a:r>
            <a:r>
              <a:rPr lang="pl-PL" dirty="0" err="1">
                <a:solidFill>
                  <a:srgbClr val="0070C0"/>
                </a:solidFill>
              </a:rPr>
              <a:t>requirements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09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 err="1">
                <a:solidFill>
                  <a:srgbClr val="0070C0"/>
                </a:solidFill>
              </a:rPr>
              <a:t>Build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it</a:t>
            </a:r>
            <a:r>
              <a:rPr lang="pl-PL" sz="2800" dirty="0">
                <a:solidFill>
                  <a:srgbClr val="0070C0"/>
                </a:solidFill>
              </a:rPr>
              <a:t> with </a:t>
            </a:r>
            <a:r>
              <a:rPr lang="pl-PL" sz="2800" dirty="0" err="1">
                <a:solidFill>
                  <a:srgbClr val="0070C0"/>
                </a:solidFill>
              </a:rPr>
              <a:t>workflows</a:t>
            </a:r>
            <a:r>
              <a:rPr lang="pl-PL" sz="2800" dirty="0">
                <a:solidFill>
                  <a:srgbClr val="0070C0"/>
                </a:solidFill>
              </a:rPr>
              <a:t>:</a:t>
            </a:r>
          </a:p>
          <a:p>
            <a:pPr marL="457200" indent="-457200">
              <a:buFontTx/>
              <a:buChar char="-"/>
            </a:pPr>
            <a:r>
              <a:rPr lang="pl-PL" sz="2800" dirty="0" err="1">
                <a:solidFill>
                  <a:srgbClr val="0070C0"/>
                </a:solidFill>
              </a:rPr>
              <a:t>Nextflow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Tx/>
              <a:buChar char="-"/>
            </a:pPr>
            <a:r>
              <a:rPr lang="pl-PL" sz="2800" dirty="0" err="1">
                <a:solidFill>
                  <a:srgbClr val="0070C0"/>
                </a:solidFill>
              </a:rPr>
              <a:t>Snakemake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Tx/>
              <a:buChar char="-"/>
            </a:pPr>
            <a:r>
              <a:rPr lang="pl-PL" sz="2800" dirty="0">
                <a:solidFill>
                  <a:srgbClr val="0070C0"/>
                </a:solidFill>
              </a:rPr>
              <a:t>Galaxy</a:t>
            </a:r>
          </a:p>
          <a:p>
            <a:pPr marL="457200" indent="-457200">
              <a:buFontTx/>
              <a:buChar char="-"/>
            </a:pPr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dirty="0" err="1">
                <a:solidFill>
                  <a:srgbClr val="0070C0"/>
                </a:solidFill>
              </a:rPr>
              <a:t>Well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defined</a:t>
            </a:r>
            <a:r>
              <a:rPr lang="pl-PL" sz="2800" dirty="0">
                <a:solidFill>
                  <a:srgbClr val="0070C0"/>
                </a:solidFill>
              </a:rPr>
              <a:t>:</a:t>
            </a:r>
          </a:p>
          <a:p>
            <a:pPr marL="457200" indent="-457200">
              <a:buFontTx/>
              <a:buChar char="-"/>
            </a:pPr>
            <a:r>
              <a:rPr lang="pl-PL" sz="2800" dirty="0" err="1">
                <a:solidFill>
                  <a:srgbClr val="0070C0"/>
                </a:solidFill>
              </a:rPr>
              <a:t>inputs</a:t>
            </a:r>
            <a:r>
              <a:rPr lang="pl-PL" sz="2800" dirty="0">
                <a:solidFill>
                  <a:srgbClr val="0070C0"/>
                </a:solidFill>
              </a:rPr>
              <a:t> and </a:t>
            </a:r>
            <a:r>
              <a:rPr lang="pl-PL" sz="2800" dirty="0" err="1">
                <a:solidFill>
                  <a:srgbClr val="0070C0"/>
                </a:solidFill>
              </a:rPr>
              <a:t>their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formats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</a:p>
          <a:p>
            <a:pPr marL="457200" indent="-457200">
              <a:buFontTx/>
              <a:buChar char="-"/>
            </a:pPr>
            <a:r>
              <a:rPr lang="pl-PL" sz="2800" dirty="0" err="1">
                <a:solidFill>
                  <a:srgbClr val="0070C0"/>
                </a:solidFill>
              </a:rPr>
              <a:t>behaviour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</a:p>
          <a:p>
            <a:pPr marL="457200" indent="-457200">
              <a:buFontTx/>
              <a:buChar char="-"/>
            </a:pPr>
            <a:r>
              <a:rPr lang="pl-PL" sz="2800" dirty="0">
                <a:solidFill>
                  <a:srgbClr val="0070C0"/>
                </a:solidFill>
              </a:rPr>
              <a:t>software and system </a:t>
            </a:r>
            <a:r>
              <a:rPr lang="pl-PL" sz="2800" dirty="0" err="1">
                <a:solidFill>
                  <a:srgbClr val="0070C0"/>
                </a:solidFill>
              </a:rPr>
              <a:t>dependencies</a:t>
            </a: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 err="1">
                <a:solidFill>
                  <a:srgbClr val="0070C0"/>
                </a:solidFill>
              </a:rPr>
              <a:t>Reusable</a:t>
            </a:r>
            <a:r>
              <a:rPr lang="pl-PL" dirty="0">
                <a:solidFill>
                  <a:srgbClr val="0070C0"/>
                </a:solidFill>
              </a:rPr>
              <a:t> </a:t>
            </a:r>
            <a:r>
              <a:rPr lang="pl-PL" dirty="0" err="1">
                <a:solidFill>
                  <a:srgbClr val="0070C0"/>
                </a:solidFill>
              </a:rPr>
              <a:t>pipeline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369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Easy</a:t>
            </a:r>
            <a:r>
              <a:rPr lang="pl-PL" sz="2800" dirty="0">
                <a:solidFill>
                  <a:srgbClr val="0070C0"/>
                </a:solidFill>
              </a:rPr>
              <a:t> to start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Flexibile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Easy</a:t>
            </a:r>
            <a:r>
              <a:rPr lang="pl-PL" sz="2800" dirty="0">
                <a:solidFill>
                  <a:srgbClr val="0070C0"/>
                </a:solidFill>
              </a:rPr>
              <a:t> to </a:t>
            </a:r>
            <a:r>
              <a:rPr lang="pl-PL" sz="2800" dirty="0" err="1">
                <a:solidFill>
                  <a:srgbClr val="0070C0"/>
                </a:solidFill>
              </a:rPr>
              <a:t>pick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up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bad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habbits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Easy</a:t>
            </a:r>
            <a:r>
              <a:rPr lang="pl-PL" sz="2800" dirty="0">
                <a:solidFill>
                  <a:srgbClr val="0070C0"/>
                </a:solidFill>
              </a:rPr>
              <a:t> to </a:t>
            </a:r>
            <a:r>
              <a:rPr lang="pl-PL" sz="2800" dirty="0" err="1">
                <a:solidFill>
                  <a:srgbClr val="0070C0"/>
                </a:solidFill>
              </a:rPr>
              <a:t>introduce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ugly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hacks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Beware</a:t>
            </a:r>
            <a:r>
              <a:rPr lang="pl-PL" sz="2800" dirty="0">
                <a:solidFill>
                  <a:srgbClr val="0070C0"/>
                </a:solidFill>
              </a:rPr>
              <a:t> spaghetti </a:t>
            </a:r>
            <a:r>
              <a:rPr lang="pl-PL" sz="2800" dirty="0" err="1">
                <a:solidFill>
                  <a:srgbClr val="0070C0"/>
                </a:solidFill>
              </a:rPr>
              <a:t>code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Computing in R and </a:t>
            </a:r>
            <a:r>
              <a:rPr lang="pl-PL" dirty="0" err="1">
                <a:solidFill>
                  <a:srgbClr val="0070C0"/>
                </a:solidFill>
              </a:rPr>
              <a:t>Python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532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</a:rPr>
              <a:t>We </a:t>
            </a:r>
            <a:r>
              <a:rPr lang="pl-PL" sz="2800" dirty="0" err="1">
                <a:solidFill>
                  <a:srgbClr val="0070C0"/>
                </a:solidFill>
              </a:rPr>
              <a:t>recommend</a:t>
            </a:r>
            <a:r>
              <a:rPr lang="pl-PL" sz="2800" dirty="0">
                <a:solidFill>
                  <a:srgbClr val="0070C0"/>
                </a:solidFill>
              </a:rPr>
              <a:t>: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Firstly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learn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how</a:t>
            </a:r>
            <a:r>
              <a:rPr lang="pl-PL" sz="2800" dirty="0">
                <a:solidFill>
                  <a:srgbClr val="0070C0"/>
                </a:solidFill>
              </a:rPr>
              <a:t> to </a:t>
            </a:r>
            <a:r>
              <a:rPr lang="pl-PL" sz="2800" dirty="0" err="1">
                <a:solidFill>
                  <a:srgbClr val="0070C0"/>
                </a:solidFill>
              </a:rPr>
              <a:t>make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simple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plots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clean</a:t>
            </a:r>
            <a:r>
              <a:rPr lang="pl-PL" sz="2800" dirty="0">
                <a:solidFill>
                  <a:srgbClr val="0070C0"/>
                </a:solidFill>
              </a:rPr>
              <a:t>/</a:t>
            </a:r>
            <a:r>
              <a:rPr lang="pl-PL" sz="2800" dirty="0" err="1">
                <a:solidFill>
                  <a:srgbClr val="0070C0"/>
                </a:solidFill>
              </a:rPr>
              <a:t>reorganize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files</a:t>
            </a:r>
            <a:r>
              <a:rPr lang="pl-PL" sz="2800" dirty="0">
                <a:solidFill>
                  <a:srgbClr val="0070C0"/>
                </a:solidFill>
              </a:rPr>
              <a:t> and data </a:t>
            </a:r>
            <a:r>
              <a:rPr lang="pl-PL" sz="2800" dirty="0" err="1">
                <a:solidFill>
                  <a:srgbClr val="0070C0"/>
                </a:solidFill>
              </a:rPr>
              <a:t>tables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Secondly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learn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basics</a:t>
            </a:r>
            <a:r>
              <a:rPr lang="pl-PL" sz="2800" dirty="0">
                <a:solidFill>
                  <a:srgbClr val="0070C0"/>
                </a:solidFill>
              </a:rPr>
              <a:t> of software engineering and </a:t>
            </a:r>
            <a:r>
              <a:rPr lang="pl-PL" sz="2800" dirty="0" err="1">
                <a:solidFill>
                  <a:srgbClr val="0070C0"/>
                </a:solidFill>
              </a:rPr>
              <a:t>good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programming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practices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Then start </a:t>
            </a:r>
            <a:r>
              <a:rPr lang="pl-PL" sz="2800" dirty="0" err="1">
                <a:solidFill>
                  <a:srgbClr val="0070C0"/>
                </a:solidFill>
              </a:rPr>
              <a:t>coding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advanced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analysis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processing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pipelines</a:t>
            </a:r>
            <a:r>
              <a:rPr lang="pl-PL" sz="2800" dirty="0">
                <a:solidFill>
                  <a:srgbClr val="0070C0"/>
                </a:solidFill>
              </a:rPr>
              <a:t>…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Computing in R and </a:t>
            </a:r>
            <a:r>
              <a:rPr lang="pl-PL" dirty="0" err="1">
                <a:solidFill>
                  <a:srgbClr val="0070C0"/>
                </a:solidFill>
              </a:rPr>
              <a:t>Python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220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</a:rPr>
              <a:t>R and </a:t>
            </a:r>
            <a:r>
              <a:rPr lang="pl-PL" sz="2800" dirty="0" err="1">
                <a:solidFill>
                  <a:srgbClr val="0070C0"/>
                </a:solidFill>
              </a:rPr>
              <a:t>Python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behaviour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depends</a:t>
            </a:r>
            <a:r>
              <a:rPr lang="pl-PL" sz="2800" dirty="0">
                <a:solidFill>
                  <a:srgbClr val="0070C0"/>
                </a:solidFill>
              </a:rPr>
              <a:t> on </a:t>
            </a:r>
            <a:r>
              <a:rPr lang="pl-PL" sz="2800" dirty="0" err="1">
                <a:solidFill>
                  <a:srgbClr val="0070C0"/>
                </a:solidFill>
              </a:rPr>
              <a:t>what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installed</a:t>
            </a:r>
            <a:r>
              <a:rPr lang="pl-PL" sz="2800" dirty="0">
                <a:solidFill>
                  <a:srgbClr val="0070C0"/>
                </a:solidFill>
              </a:rPr>
              <a:t> in </a:t>
            </a:r>
            <a:r>
              <a:rPr lang="pl-PL" sz="2800" dirty="0" err="1">
                <a:solidFill>
                  <a:srgbClr val="0070C0"/>
                </a:solidFill>
              </a:rPr>
              <a:t>your</a:t>
            </a:r>
            <a:r>
              <a:rPr lang="pl-PL" sz="2800" dirty="0">
                <a:solidFill>
                  <a:srgbClr val="0070C0"/>
                </a:solidFill>
              </a:rPr>
              <a:t> system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i="1" dirty="0">
                <a:solidFill>
                  <a:srgbClr val="0070C0"/>
                </a:solidFill>
              </a:rPr>
              <a:t>„… but </a:t>
            </a:r>
            <a:r>
              <a:rPr lang="pl-PL" sz="2800" i="1" dirty="0" err="1">
                <a:solidFill>
                  <a:srgbClr val="0070C0"/>
                </a:solidFill>
              </a:rPr>
              <a:t>it</a:t>
            </a:r>
            <a:r>
              <a:rPr lang="pl-PL" sz="2800" i="1" dirty="0">
                <a:solidFill>
                  <a:srgbClr val="0070C0"/>
                </a:solidFill>
              </a:rPr>
              <a:t> </a:t>
            </a:r>
            <a:r>
              <a:rPr lang="pl-PL" sz="2800" i="1" dirty="0" err="1">
                <a:solidFill>
                  <a:srgbClr val="0070C0"/>
                </a:solidFill>
              </a:rPr>
              <a:t>works</a:t>
            </a:r>
            <a:r>
              <a:rPr lang="pl-PL" sz="2800" i="1" dirty="0">
                <a:solidFill>
                  <a:srgbClr val="0070C0"/>
                </a:solidFill>
              </a:rPr>
              <a:t> (</a:t>
            </a:r>
            <a:r>
              <a:rPr lang="pl-PL" sz="2800" i="1" dirty="0" err="1">
                <a:solidFill>
                  <a:srgbClr val="0070C0"/>
                </a:solidFill>
              </a:rPr>
              <a:t>only</a:t>
            </a:r>
            <a:r>
              <a:rPr lang="pl-PL" sz="2800" i="1" dirty="0">
                <a:solidFill>
                  <a:srgbClr val="0070C0"/>
                </a:solidFill>
              </a:rPr>
              <a:t>) on my </a:t>
            </a:r>
            <a:r>
              <a:rPr lang="pl-PL" sz="2800" i="1" dirty="0" err="1">
                <a:solidFill>
                  <a:srgbClr val="0070C0"/>
                </a:solidFill>
              </a:rPr>
              <a:t>machine</a:t>
            </a:r>
            <a:r>
              <a:rPr lang="pl-PL" sz="2800" i="1" dirty="0">
                <a:solidFill>
                  <a:srgbClr val="0070C0"/>
                </a:solidFill>
              </a:rPr>
              <a:t>”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Computing in R and </a:t>
            </a:r>
            <a:r>
              <a:rPr lang="pl-PL" dirty="0" err="1">
                <a:solidFill>
                  <a:srgbClr val="0070C0"/>
                </a:solidFill>
              </a:rPr>
              <a:t>Python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889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68256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</a:rPr>
              <a:t>R and </a:t>
            </a:r>
            <a:r>
              <a:rPr lang="pl-PL" sz="2800" dirty="0" err="1">
                <a:solidFill>
                  <a:srgbClr val="0070C0"/>
                </a:solidFill>
              </a:rPr>
              <a:t>Python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behaviour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depends</a:t>
            </a:r>
            <a:r>
              <a:rPr lang="pl-PL" sz="2800" dirty="0">
                <a:solidFill>
                  <a:srgbClr val="0070C0"/>
                </a:solidFill>
              </a:rPr>
              <a:t> on </a:t>
            </a:r>
            <a:r>
              <a:rPr lang="pl-PL" sz="2800" dirty="0" err="1">
                <a:solidFill>
                  <a:srgbClr val="0070C0"/>
                </a:solidFill>
              </a:rPr>
              <a:t>what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installed</a:t>
            </a:r>
            <a:r>
              <a:rPr lang="pl-PL" sz="2800" dirty="0">
                <a:solidFill>
                  <a:srgbClr val="0070C0"/>
                </a:solidFill>
              </a:rPr>
              <a:t> in </a:t>
            </a:r>
            <a:r>
              <a:rPr lang="pl-PL" sz="2800" dirty="0" err="1">
                <a:solidFill>
                  <a:srgbClr val="0070C0"/>
                </a:solidFill>
              </a:rPr>
              <a:t>your</a:t>
            </a:r>
            <a:r>
              <a:rPr lang="pl-PL" sz="2800" dirty="0">
                <a:solidFill>
                  <a:srgbClr val="0070C0"/>
                </a:solidFill>
              </a:rPr>
              <a:t> system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dirty="0" err="1">
                <a:solidFill>
                  <a:srgbClr val="0070C0"/>
                </a:solidFill>
              </a:rPr>
              <a:t>Conda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is</a:t>
            </a:r>
            <a:r>
              <a:rPr lang="pl-PL" sz="2800" dirty="0">
                <a:solidFill>
                  <a:srgbClr val="0070C0"/>
                </a:solidFill>
              </a:rPr>
              <a:t> a </a:t>
            </a:r>
            <a:r>
              <a:rPr lang="pl-PL" sz="2800" dirty="0" err="1">
                <a:solidFill>
                  <a:srgbClr val="0070C0"/>
                </a:solidFill>
              </a:rPr>
              <a:t>package</a:t>
            </a:r>
            <a:r>
              <a:rPr lang="pl-PL" sz="2800" dirty="0">
                <a:solidFill>
                  <a:srgbClr val="0070C0"/>
                </a:solidFill>
              </a:rPr>
              <a:t> management system for Win, Mac OS, Linux.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dirty="0" err="1">
                <a:solidFill>
                  <a:srgbClr val="0070C0"/>
                </a:solidFill>
              </a:rPr>
              <a:t>Conda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install</a:t>
            </a:r>
            <a:r>
              <a:rPr lang="pl-PL" sz="2800" dirty="0">
                <a:solidFill>
                  <a:srgbClr val="0070C0"/>
                </a:solidFill>
              </a:rPr>
              <a:t>, run, and update </a:t>
            </a:r>
            <a:r>
              <a:rPr lang="pl-PL" sz="2800" dirty="0" err="1">
                <a:solidFill>
                  <a:srgbClr val="0070C0"/>
                </a:solidFill>
              </a:rPr>
              <a:t>packages</a:t>
            </a:r>
            <a:r>
              <a:rPr lang="pl-PL" sz="2800" dirty="0">
                <a:solidFill>
                  <a:srgbClr val="0070C0"/>
                </a:solidFill>
              </a:rPr>
              <a:t> and </a:t>
            </a:r>
            <a:r>
              <a:rPr lang="pl-PL" sz="2800" dirty="0" err="1">
                <a:solidFill>
                  <a:srgbClr val="0070C0"/>
                </a:solidFill>
              </a:rPr>
              <a:t>their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dependencies</a:t>
            </a:r>
            <a:r>
              <a:rPr lang="pl-PL" sz="2800" dirty="0">
                <a:solidFill>
                  <a:srgbClr val="0070C0"/>
                </a:solidFill>
              </a:rPr>
              <a:t>.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dirty="0" err="1">
                <a:solidFill>
                  <a:srgbClr val="0070C0"/>
                </a:solidFill>
              </a:rPr>
              <a:t>Conda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can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switch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between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project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environments</a:t>
            </a:r>
            <a:r>
              <a:rPr lang="pl-PL" sz="2800" dirty="0">
                <a:solidFill>
                  <a:srgbClr val="0070C0"/>
                </a:solidFill>
              </a:rPr>
              <a:t>.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dirty="0" err="1">
                <a:solidFill>
                  <a:srgbClr val="0070C0"/>
                </a:solidFill>
              </a:rPr>
              <a:t>Conda</a:t>
            </a:r>
            <a:r>
              <a:rPr lang="pl-PL" sz="2800" dirty="0">
                <a:solidFill>
                  <a:srgbClr val="0070C0"/>
                </a:solidFill>
              </a:rPr>
              <a:t> suport </a:t>
            </a:r>
            <a:r>
              <a:rPr lang="pl-PL" sz="2800" dirty="0" err="1">
                <a:solidFill>
                  <a:srgbClr val="0070C0"/>
                </a:solidFill>
              </a:rPr>
              <a:t>many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language</a:t>
            </a:r>
            <a:r>
              <a:rPr lang="pl-PL" sz="2800" dirty="0">
                <a:solidFill>
                  <a:srgbClr val="0070C0"/>
                </a:solidFill>
              </a:rPr>
              <a:t>: </a:t>
            </a:r>
            <a:r>
              <a:rPr lang="pl-PL" sz="2800" dirty="0" err="1">
                <a:solidFill>
                  <a:srgbClr val="0070C0"/>
                </a:solidFill>
              </a:rPr>
              <a:t>Python</a:t>
            </a:r>
            <a:r>
              <a:rPr lang="pl-PL" sz="2800" dirty="0">
                <a:solidFill>
                  <a:srgbClr val="0070C0"/>
                </a:solidFill>
              </a:rPr>
              <a:t>, R(</a:t>
            </a:r>
            <a:r>
              <a:rPr lang="pl-PL" sz="2800" dirty="0" err="1">
                <a:solidFill>
                  <a:srgbClr val="0070C0"/>
                </a:solidFill>
              </a:rPr>
              <a:t>actually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renv</a:t>
            </a:r>
            <a:r>
              <a:rPr lang="pl-PL" sz="2800" dirty="0">
                <a:solidFill>
                  <a:srgbClr val="0070C0"/>
                </a:solidFill>
              </a:rPr>
              <a:t> for R), </a:t>
            </a:r>
            <a:r>
              <a:rPr lang="pl-PL" sz="2800" dirty="0" err="1">
                <a:solidFill>
                  <a:srgbClr val="0070C0"/>
                </a:solidFill>
              </a:rPr>
              <a:t>Ruby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Lua</a:t>
            </a:r>
            <a:r>
              <a:rPr lang="pl-PL" sz="2800" dirty="0">
                <a:solidFill>
                  <a:srgbClr val="0070C0"/>
                </a:solidFill>
              </a:rPr>
              <a:t>, Scala, Java, JavaScript, C, C++, FORTRAN.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Computing in R and </a:t>
            </a:r>
            <a:r>
              <a:rPr lang="pl-PL" dirty="0" err="1">
                <a:solidFill>
                  <a:srgbClr val="0070C0"/>
                </a:solidFill>
              </a:rPr>
              <a:t>Python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260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</a:rPr>
              <a:t>R and </a:t>
            </a:r>
            <a:r>
              <a:rPr lang="pl-PL" sz="2800" dirty="0" err="1">
                <a:solidFill>
                  <a:srgbClr val="0070C0"/>
                </a:solidFill>
              </a:rPr>
              <a:t>Python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behaviour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depends</a:t>
            </a:r>
            <a:r>
              <a:rPr lang="pl-PL" sz="2800" dirty="0">
                <a:solidFill>
                  <a:srgbClr val="0070C0"/>
                </a:solidFill>
              </a:rPr>
              <a:t> on </a:t>
            </a:r>
            <a:r>
              <a:rPr lang="pl-PL" sz="2800" dirty="0" err="1">
                <a:solidFill>
                  <a:srgbClr val="0070C0"/>
                </a:solidFill>
              </a:rPr>
              <a:t>what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installed</a:t>
            </a:r>
            <a:r>
              <a:rPr lang="pl-PL" sz="2800" dirty="0">
                <a:solidFill>
                  <a:srgbClr val="0070C0"/>
                </a:solidFill>
              </a:rPr>
              <a:t> in </a:t>
            </a:r>
            <a:r>
              <a:rPr lang="pl-PL" sz="2800" dirty="0" err="1">
                <a:solidFill>
                  <a:srgbClr val="0070C0"/>
                </a:solidFill>
              </a:rPr>
              <a:t>your</a:t>
            </a:r>
            <a:r>
              <a:rPr lang="pl-PL" sz="2800" dirty="0">
                <a:solidFill>
                  <a:srgbClr val="0070C0"/>
                </a:solidFill>
              </a:rPr>
              <a:t> system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always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use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Conda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environments</a:t>
            </a:r>
            <a:r>
              <a:rPr lang="pl-PL" sz="2800" dirty="0">
                <a:solidFill>
                  <a:srgbClr val="0070C0"/>
                </a:solidFill>
              </a:rPr>
              <a:t> to </a:t>
            </a:r>
            <a:r>
              <a:rPr lang="pl-PL" sz="2800" dirty="0" err="1">
                <a:solidFill>
                  <a:srgbClr val="0070C0"/>
                </a:solidFill>
              </a:rPr>
              <a:t>manage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what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installed</a:t>
            </a:r>
            <a:r>
              <a:rPr lang="pl-PL" sz="2800" dirty="0">
                <a:solidFill>
                  <a:srgbClr val="0070C0"/>
                </a:solidFill>
              </a:rPr>
              <a:t> in </a:t>
            </a:r>
            <a:r>
              <a:rPr lang="pl-PL" sz="2800" dirty="0" err="1">
                <a:solidFill>
                  <a:srgbClr val="0070C0"/>
                </a:solidFill>
              </a:rPr>
              <a:t>your</a:t>
            </a:r>
            <a:r>
              <a:rPr lang="pl-PL" sz="2800" dirty="0">
                <a:solidFill>
                  <a:srgbClr val="0070C0"/>
                </a:solidFill>
              </a:rPr>
              <a:t>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create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new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Conda</a:t>
            </a:r>
            <a:r>
              <a:rPr lang="pl-PL" sz="2800" dirty="0">
                <a:solidFill>
                  <a:srgbClr val="0070C0"/>
                </a:solidFill>
              </a:rPr>
              <a:t> environment for </a:t>
            </a:r>
            <a:r>
              <a:rPr lang="pl-PL" sz="2800" dirty="0" err="1">
                <a:solidFill>
                  <a:srgbClr val="0070C0"/>
                </a:solidFill>
              </a:rPr>
              <a:t>any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new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project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keep</a:t>
            </a:r>
            <a:r>
              <a:rPr lang="pl-PL" sz="2800" dirty="0">
                <a:solidFill>
                  <a:srgbClr val="0070C0"/>
                </a:solidFill>
              </a:rPr>
              <a:t> a list of </a:t>
            </a:r>
            <a:r>
              <a:rPr lang="pl-PL" sz="2800" dirty="0" err="1">
                <a:solidFill>
                  <a:srgbClr val="0070C0"/>
                </a:solidFill>
              </a:rPr>
              <a:t>what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you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installed</a:t>
            </a:r>
            <a:r>
              <a:rPr lang="pl-PL" sz="2800" dirty="0">
                <a:solidFill>
                  <a:srgbClr val="0070C0"/>
                </a:solidFill>
              </a:rPr>
              <a:t> (and in </a:t>
            </a:r>
            <a:r>
              <a:rPr lang="pl-PL" sz="2800" dirty="0" err="1">
                <a:solidFill>
                  <a:srgbClr val="0070C0"/>
                </a:solidFill>
              </a:rPr>
              <a:t>which</a:t>
            </a:r>
            <a:r>
              <a:rPr lang="pl-PL" sz="2800" dirty="0">
                <a:solidFill>
                  <a:srgbClr val="0070C0"/>
                </a:solidFill>
              </a:rPr>
              <a:t> order)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Computing in R and </a:t>
            </a:r>
            <a:r>
              <a:rPr lang="pl-PL" dirty="0" err="1">
                <a:solidFill>
                  <a:srgbClr val="0070C0"/>
                </a:solidFill>
              </a:rPr>
              <a:t>Python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180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</a:rPr>
              <a:t>Ed-DASH </a:t>
            </a:r>
            <a:r>
              <a:rPr lang="pl-PL" sz="2800" dirty="0" err="1">
                <a:solidFill>
                  <a:srgbClr val="0070C0"/>
                </a:solidFill>
              </a:rPr>
              <a:t>courses</a:t>
            </a:r>
            <a:r>
              <a:rPr lang="pl-PL" sz="2800" dirty="0">
                <a:solidFill>
                  <a:srgbClr val="0070C0"/>
                </a:solidFill>
              </a:rPr>
              <a:t>: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dirty="0">
                <a:solidFill>
                  <a:srgbClr val="0070C0"/>
                </a:solidFill>
              </a:rPr>
              <a:t>https://edcarp.github.io/Ed-DaSH/workshops.html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dirty="0">
                <a:solidFill>
                  <a:srgbClr val="0070C0"/>
                </a:solidFill>
              </a:rPr>
              <a:t>Shell, </a:t>
            </a:r>
            <a:r>
              <a:rPr lang="pl-PL" sz="2800" dirty="0" err="1">
                <a:solidFill>
                  <a:srgbClr val="0070C0"/>
                </a:solidFill>
              </a:rPr>
              <a:t>Conda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Workflows</a:t>
            </a:r>
            <a:endParaRPr lang="pl-PL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Computing in R and </a:t>
            </a:r>
            <a:r>
              <a:rPr lang="pl-PL" dirty="0" err="1">
                <a:solidFill>
                  <a:srgbClr val="0070C0"/>
                </a:solidFill>
              </a:rPr>
              <a:t>Python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810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ct 5">
            <a:extLst>
              <a:ext uri="{FF2B5EF4-FFF2-40B4-BE49-F238E27FC236}">
                <a16:creationId xmlns:a16="http://schemas.microsoft.com/office/drawing/2014/main" id="{5DAD1964-3127-4F8C-8CE2-8A42B0C466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086651"/>
              </p:ext>
            </p:extLst>
          </p:nvPr>
        </p:nvGraphicFramePr>
        <p:xfrm>
          <a:off x="1600125" y="2914860"/>
          <a:ext cx="117475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4926984" imgH="6171429" progId="Photoshop.Image.11">
                  <p:embed/>
                </p:oleObj>
              </mc:Choice>
              <mc:Fallback>
                <p:oleObj name="Image" r:id="rId3" imgW="4926984" imgH="6171429" progId="Photoshop.Image.11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A1BF7D7D-1F10-41BD-B7E4-719EEF22F7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125" y="2914860"/>
                        <a:ext cx="117475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0C27E17-3DD7-475C-8F22-ADB6F121A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Analysis</a:t>
            </a: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59327DBF-8C49-48EA-BEB6-0FB000F7443D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8" y="1258197"/>
            <a:ext cx="1953892" cy="1099066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E8213462-174E-400F-A8EE-2FAEF310EF25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515" y="761810"/>
            <a:ext cx="2027752" cy="1068626"/>
          </a:xfrm>
          <a:prstGeom prst="rect">
            <a:avLst/>
          </a:prstGeom>
        </p:spPr>
      </p:pic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A1BF7D7D-1F10-41BD-B7E4-719EEF22F7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96949"/>
              </p:ext>
            </p:extLst>
          </p:nvPr>
        </p:nvGraphicFramePr>
        <p:xfrm>
          <a:off x="5475352" y="1296123"/>
          <a:ext cx="117475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8" imgW="4926984" imgH="6171429" progId="Photoshop.Image.11">
                  <p:embed/>
                </p:oleObj>
              </mc:Choice>
              <mc:Fallback>
                <p:oleObj name="Image" r:id="rId8" imgW="4926984" imgH="6171429" progId="Photoshop.Image.11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352" y="1296123"/>
                        <a:ext cx="117475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1B6A7D03-DCD2-43CA-8FB5-4219CADF73A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054" y="1013150"/>
            <a:ext cx="2195968" cy="1717246"/>
          </a:xfrm>
          <a:prstGeom prst="rect">
            <a:avLst/>
          </a:prstGeom>
        </p:spPr>
      </p:pic>
      <p:pic>
        <p:nvPicPr>
          <p:cNvPr id="13" name="Picture 30">
            <a:extLst>
              <a:ext uri="{FF2B5EF4-FFF2-40B4-BE49-F238E27FC236}">
                <a16:creationId xmlns:a16="http://schemas.microsoft.com/office/drawing/2014/main" id="{45EF9F56-F583-4F84-8788-8E6C5393079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955" r="7087" b="17800"/>
          <a:stretch/>
        </p:blipFill>
        <p:spPr>
          <a:xfrm rot="9072124" flipH="1" flipV="1">
            <a:off x="6880465" y="843602"/>
            <a:ext cx="1292075" cy="810053"/>
          </a:xfrm>
          <a:prstGeom prst="rect">
            <a:avLst/>
          </a:prstGeom>
        </p:spPr>
      </p:pic>
      <p:sp>
        <p:nvSpPr>
          <p:cNvPr id="15" name="Right Arrow 7">
            <a:extLst>
              <a:ext uri="{FF2B5EF4-FFF2-40B4-BE49-F238E27FC236}">
                <a16:creationId xmlns:a16="http://schemas.microsoft.com/office/drawing/2014/main" id="{6B8D2DB1-0178-440B-9B49-6D0409AB48CE}"/>
              </a:ext>
            </a:extLst>
          </p:cNvPr>
          <p:cNvSpPr/>
          <p:nvPr/>
        </p:nvSpPr>
        <p:spPr>
          <a:xfrm>
            <a:off x="3503656" y="1921803"/>
            <a:ext cx="668594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ight Arrow 10">
            <a:extLst>
              <a:ext uri="{FF2B5EF4-FFF2-40B4-BE49-F238E27FC236}">
                <a16:creationId xmlns:a16="http://schemas.microsoft.com/office/drawing/2014/main" id="{FA94F6D7-6774-41D0-B923-6CB6FFCF960C}"/>
              </a:ext>
            </a:extLst>
          </p:cNvPr>
          <p:cNvSpPr/>
          <p:nvPr/>
        </p:nvSpPr>
        <p:spPr>
          <a:xfrm>
            <a:off x="7022439" y="1976180"/>
            <a:ext cx="1342954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ound Single Corner Rectangle 11">
            <a:extLst>
              <a:ext uri="{FF2B5EF4-FFF2-40B4-BE49-F238E27FC236}">
                <a16:creationId xmlns:a16="http://schemas.microsoft.com/office/drawing/2014/main" id="{193969C9-D973-4E78-80F3-B2A73F5B4A09}"/>
              </a:ext>
            </a:extLst>
          </p:cNvPr>
          <p:cNvSpPr/>
          <p:nvPr/>
        </p:nvSpPr>
        <p:spPr>
          <a:xfrm>
            <a:off x="6227314" y="4079219"/>
            <a:ext cx="845575" cy="508518"/>
          </a:xfrm>
          <a:prstGeom prst="round1Rect">
            <a:avLst/>
          </a:prstGeom>
          <a:solidFill>
            <a:srgbClr val="FFC000">
              <a:alpha val="34000"/>
            </a:srgb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ound Single Corner Rectangle 12">
            <a:extLst>
              <a:ext uri="{FF2B5EF4-FFF2-40B4-BE49-F238E27FC236}">
                <a16:creationId xmlns:a16="http://schemas.microsoft.com/office/drawing/2014/main" id="{BF552CB9-13E4-44B8-B449-C08F9B626D00}"/>
              </a:ext>
            </a:extLst>
          </p:cNvPr>
          <p:cNvSpPr/>
          <p:nvPr/>
        </p:nvSpPr>
        <p:spPr>
          <a:xfrm>
            <a:off x="8687087" y="4127589"/>
            <a:ext cx="845575" cy="508518"/>
          </a:xfrm>
          <a:prstGeom prst="round1Rect">
            <a:avLst/>
          </a:prstGeom>
          <a:solidFill>
            <a:srgbClr val="FFFF00">
              <a:alpha val="34000"/>
            </a:srgb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ound Single Corner Rectangle 13">
            <a:extLst>
              <a:ext uri="{FF2B5EF4-FFF2-40B4-BE49-F238E27FC236}">
                <a16:creationId xmlns:a16="http://schemas.microsoft.com/office/drawing/2014/main" id="{28D51B96-0CED-444D-AA3F-919108A35D8B}"/>
              </a:ext>
            </a:extLst>
          </p:cNvPr>
          <p:cNvSpPr/>
          <p:nvPr/>
        </p:nvSpPr>
        <p:spPr>
          <a:xfrm>
            <a:off x="10820670" y="3925695"/>
            <a:ext cx="845575" cy="508518"/>
          </a:xfrm>
          <a:prstGeom prst="round1Rect">
            <a:avLst/>
          </a:prstGeom>
          <a:solidFill>
            <a:srgbClr val="00B0F0">
              <a:alpha val="34000"/>
            </a:srgb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ight Arrow 14">
            <a:extLst>
              <a:ext uri="{FF2B5EF4-FFF2-40B4-BE49-F238E27FC236}">
                <a16:creationId xmlns:a16="http://schemas.microsoft.com/office/drawing/2014/main" id="{EA4A3D1A-29EE-4F54-8A4D-17A34855F8A5}"/>
              </a:ext>
            </a:extLst>
          </p:cNvPr>
          <p:cNvSpPr/>
          <p:nvPr/>
        </p:nvSpPr>
        <p:spPr>
          <a:xfrm rot="7944595">
            <a:off x="7094952" y="3258193"/>
            <a:ext cx="1484350" cy="189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ight Arrow 15">
            <a:extLst>
              <a:ext uri="{FF2B5EF4-FFF2-40B4-BE49-F238E27FC236}">
                <a16:creationId xmlns:a16="http://schemas.microsoft.com/office/drawing/2014/main" id="{3C78BA96-DF39-4E98-A6BC-0B9379273021}"/>
              </a:ext>
            </a:extLst>
          </p:cNvPr>
          <p:cNvSpPr/>
          <p:nvPr/>
        </p:nvSpPr>
        <p:spPr>
          <a:xfrm rot="6796326">
            <a:off x="8709563" y="3333900"/>
            <a:ext cx="1310684" cy="223500"/>
          </a:xfrm>
          <a:prstGeom prst="rightArrow">
            <a:avLst/>
          </a:prstGeom>
          <a:solidFill>
            <a:srgbClr val="4472C4">
              <a:alpha val="6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ight Arrow 16">
            <a:extLst>
              <a:ext uri="{FF2B5EF4-FFF2-40B4-BE49-F238E27FC236}">
                <a16:creationId xmlns:a16="http://schemas.microsoft.com/office/drawing/2014/main" id="{7A4B5669-B673-42F5-98E4-1703C3745B9C}"/>
              </a:ext>
            </a:extLst>
          </p:cNvPr>
          <p:cNvSpPr/>
          <p:nvPr/>
        </p:nvSpPr>
        <p:spPr>
          <a:xfrm rot="3176148">
            <a:off x="9917615" y="3427867"/>
            <a:ext cx="1308894" cy="221520"/>
          </a:xfrm>
          <a:prstGeom prst="rightArrow">
            <a:avLst/>
          </a:prstGeom>
          <a:solidFill>
            <a:srgbClr val="4472C4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3" name="Picture 17">
            <a:extLst>
              <a:ext uri="{FF2B5EF4-FFF2-40B4-BE49-F238E27FC236}">
                <a16:creationId xmlns:a16="http://schemas.microsoft.com/office/drawing/2014/main" id="{F5E3CF60-F30F-475B-963E-235F5C6CE13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60" t="4245" r="6506" b="17800"/>
          <a:stretch/>
        </p:blipFill>
        <p:spPr>
          <a:xfrm rot="20297909" flipH="1" flipV="1">
            <a:off x="10431813" y="2933379"/>
            <a:ext cx="830204" cy="552788"/>
          </a:xfrm>
          <a:prstGeom prst="rect">
            <a:avLst/>
          </a:prstGeom>
          <a:noFill/>
        </p:spPr>
      </p:pic>
      <p:pic>
        <p:nvPicPr>
          <p:cNvPr id="24" name="Picture 17">
            <a:extLst>
              <a:ext uri="{FF2B5EF4-FFF2-40B4-BE49-F238E27FC236}">
                <a16:creationId xmlns:a16="http://schemas.microsoft.com/office/drawing/2014/main" id="{8BC3A004-856C-466F-9CA8-91E9947537B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60" t="4245" r="6506" b="17800"/>
          <a:stretch/>
        </p:blipFill>
        <p:spPr>
          <a:xfrm rot="20297909" flipH="1" flipV="1">
            <a:off x="8733804" y="3120812"/>
            <a:ext cx="830204" cy="552788"/>
          </a:xfrm>
          <a:prstGeom prst="rect">
            <a:avLst/>
          </a:prstGeom>
          <a:noFill/>
        </p:spPr>
      </p:pic>
      <p:pic>
        <p:nvPicPr>
          <p:cNvPr id="25" name="Picture 17">
            <a:extLst>
              <a:ext uri="{FF2B5EF4-FFF2-40B4-BE49-F238E27FC236}">
                <a16:creationId xmlns:a16="http://schemas.microsoft.com/office/drawing/2014/main" id="{CDEA1523-E1AA-401D-99CE-93F3EE1765F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60" t="4245" r="6506" b="17800"/>
          <a:stretch/>
        </p:blipFill>
        <p:spPr>
          <a:xfrm rot="20297909" flipH="1" flipV="1">
            <a:off x="6878134" y="3076768"/>
            <a:ext cx="830204" cy="552788"/>
          </a:xfrm>
          <a:prstGeom prst="rect">
            <a:avLst/>
          </a:prstGeom>
          <a:noFill/>
        </p:spPr>
      </p:pic>
      <p:sp>
        <p:nvSpPr>
          <p:cNvPr id="26" name="Right Arrow 27">
            <a:extLst>
              <a:ext uri="{FF2B5EF4-FFF2-40B4-BE49-F238E27FC236}">
                <a16:creationId xmlns:a16="http://schemas.microsoft.com/office/drawing/2014/main" id="{969892AA-66A1-4BB3-9F08-493E394319DD}"/>
              </a:ext>
            </a:extLst>
          </p:cNvPr>
          <p:cNvSpPr/>
          <p:nvPr/>
        </p:nvSpPr>
        <p:spPr>
          <a:xfrm rot="10800000">
            <a:off x="4248150" y="4244987"/>
            <a:ext cx="1477711" cy="176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7" name="Picture 25">
            <a:extLst>
              <a:ext uri="{FF2B5EF4-FFF2-40B4-BE49-F238E27FC236}">
                <a16:creationId xmlns:a16="http://schemas.microsoft.com/office/drawing/2014/main" id="{EB7334CE-ED05-400A-98DB-88BA76F40C6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9914" y="3821128"/>
            <a:ext cx="2516602" cy="18042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42EC38-6FAD-48DE-83CE-BB139935C0F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1852" y="5325944"/>
            <a:ext cx="2149578" cy="108111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9" name="Picture 29">
            <a:extLst>
              <a:ext uri="{FF2B5EF4-FFF2-40B4-BE49-F238E27FC236}">
                <a16:creationId xmlns:a16="http://schemas.microsoft.com/office/drawing/2014/main" id="{CBF21987-3472-4FA7-A16F-9EF4AB78866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10133" y="5008922"/>
            <a:ext cx="3277842" cy="1606486"/>
          </a:xfrm>
          <a:prstGeom prst="rect">
            <a:avLst/>
          </a:prstGeom>
        </p:spPr>
      </p:pic>
      <p:sp>
        <p:nvSpPr>
          <p:cNvPr id="30" name="Right Arrow 7">
            <a:extLst>
              <a:ext uri="{FF2B5EF4-FFF2-40B4-BE49-F238E27FC236}">
                <a16:creationId xmlns:a16="http://schemas.microsoft.com/office/drawing/2014/main" id="{21A31C0E-BA38-4AB9-BDC8-2970D3804DA4}"/>
              </a:ext>
            </a:extLst>
          </p:cNvPr>
          <p:cNvSpPr/>
          <p:nvPr/>
        </p:nvSpPr>
        <p:spPr>
          <a:xfrm rot="5400000">
            <a:off x="8614602" y="4762746"/>
            <a:ext cx="668594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608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Some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en-GB" sz="2800" dirty="0">
                <a:solidFill>
                  <a:srgbClr val="0070C0"/>
                </a:solidFill>
              </a:rPr>
              <a:t>biological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en-GB" sz="2800" dirty="0">
                <a:solidFill>
                  <a:srgbClr val="0070C0"/>
                </a:solidFill>
              </a:rPr>
              <a:t>context</a:t>
            </a:r>
            <a:r>
              <a:rPr lang="pl-PL" sz="2800" dirty="0">
                <a:solidFill>
                  <a:srgbClr val="0070C0"/>
                </a:solidFill>
              </a:rPr>
              <a:t> and </a:t>
            </a:r>
            <a:r>
              <a:rPr lang="en-GB" sz="2800" dirty="0">
                <a:solidFill>
                  <a:srgbClr val="0070C0"/>
                </a:solidFill>
              </a:rPr>
              <a:t>inputs</a:t>
            </a:r>
          </a:p>
          <a:p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data (</a:t>
            </a:r>
            <a:r>
              <a:rPr lang="en-GB" sz="2800" dirty="0">
                <a:solidFill>
                  <a:srgbClr val="0070C0"/>
                </a:solidFill>
              </a:rPr>
              <a:t>initial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en-GB" sz="2800" dirty="0">
                <a:solidFill>
                  <a:srgbClr val="0070C0"/>
                </a:solidFill>
              </a:rPr>
              <a:t>results</a:t>
            </a:r>
            <a:r>
              <a:rPr lang="pl-PL" sz="2800" dirty="0">
                <a:solidFill>
                  <a:srgbClr val="0070C0"/>
                </a:solidFill>
              </a:rPr>
              <a:t>) </a:t>
            </a:r>
            <a:r>
              <a:rPr lang="en-GB" sz="2800" dirty="0">
                <a:solidFill>
                  <a:srgbClr val="0070C0"/>
                </a:solidFill>
              </a:rPr>
              <a:t>exploration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(</a:t>
            </a:r>
            <a:r>
              <a:rPr lang="pl-PL" sz="2800" dirty="0" err="1">
                <a:solidFill>
                  <a:srgbClr val="0070C0"/>
                </a:solidFill>
              </a:rPr>
              <a:t>retries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adjustments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modifications</a:t>
            </a:r>
            <a:r>
              <a:rPr lang="pl-PL" sz="2800" dirty="0">
                <a:solidFill>
                  <a:srgbClr val="0070C0"/>
                </a:solidFill>
              </a:rPr>
              <a:t> to </a:t>
            </a:r>
            <a:r>
              <a:rPr lang="pl-PL" sz="2800" dirty="0" err="1">
                <a:solidFill>
                  <a:srgbClr val="0070C0"/>
                </a:solidFill>
              </a:rPr>
              <a:t>exp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procedures</a:t>
            </a:r>
            <a:r>
              <a:rPr lang="pl-PL" sz="2800" dirty="0">
                <a:solidFill>
                  <a:srgbClr val="0070C0"/>
                </a:solidFill>
              </a:rPr>
              <a:t>)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data </a:t>
            </a:r>
            <a:r>
              <a:rPr lang="pl-PL" sz="2800" dirty="0" err="1">
                <a:solidFill>
                  <a:srgbClr val="0070C0"/>
                </a:solidFill>
              </a:rPr>
              <a:t>exploration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selection</a:t>
            </a:r>
            <a:r>
              <a:rPr lang="pl-PL" sz="2800" dirty="0">
                <a:solidFill>
                  <a:srgbClr val="0070C0"/>
                </a:solidFill>
              </a:rPr>
              <a:t> of </a:t>
            </a:r>
            <a:r>
              <a:rPr lang="pl-PL" sz="2800" dirty="0" err="1">
                <a:solidFill>
                  <a:srgbClr val="0070C0"/>
                </a:solidFill>
              </a:rPr>
              <a:t>analysis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methods</a:t>
            </a:r>
            <a:r>
              <a:rPr lang="pl-PL" sz="2800" dirty="0">
                <a:solidFill>
                  <a:srgbClr val="0070C0"/>
                </a:solidFill>
              </a:rPr>
              <a:t> and </a:t>
            </a:r>
            <a:r>
              <a:rPr lang="pl-PL" sz="2800" dirty="0" err="1">
                <a:solidFill>
                  <a:srgbClr val="0070C0"/>
                </a:solidFill>
              </a:rPr>
              <a:t>parameters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(</a:t>
            </a:r>
            <a:r>
              <a:rPr lang="pl-PL" sz="2800" dirty="0" err="1">
                <a:solidFill>
                  <a:srgbClr val="0070C0"/>
                </a:solidFill>
              </a:rPr>
              <a:t>statistical</a:t>
            </a:r>
            <a:r>
              <a:rPr lang="pl-PL" sz="2800" dirty="0">
                <a:solidFill>
                  <a:srgbClr val="0070C0"/>
                </a:solidFill>
              </a:rPr>
              <a:t>) </a:t>
            </a:r>
            <a:r>
              <a:rPr lang="pl-PL" sz="2800" dirty="0" err="1">
                <a:solidFill>
                  <a:srgbClr val="0070C0"/>
                </a:solidFill>
              </a:rPr>
              <a:t>validation</a:t>
            </a:r>
            <a:r>
              <a:rPr lang="pl-PL" sz="2800" dirty="0">
                <a:solidFill>
                  <a:srgbClr val="0070C0"/>
                </a:solidFill>
              </a:rPr>
              <a:t> of </a:t>
            </a:r>
            <a:r>
              <a:rPr lang="pl-PL" sz="2800" dirty="0" err="1">
                <a:solidFill>
                  <a:srgbClr val="0070C0"/>
                </a:solidFill>
              </a:rPr>
              <a:t>results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final</a:t>
            </a:r>
            <a:r>
              <a:rPr lang="pl-PL" sz="2800" dirty="0">
                <a:solidFill>
                  <a:srgbClr val="0070C0"/>
                </a:solidFill>
              </a:rPr>
              <a:t> version of </a:t>
            </a:r>
            <a:r>
              <a:rPr lang="pl-PL" sz="2800" dirty="0" err="1">
                <a:solidFill>
                  <a:srgbClr val="0070C0"/>
                </a:solidFill>
              </a:rPr>
              <a:t>results</a:t>
            </a:r>
            <a:r>
              <a:rPr lang="pl-PL" sz="2800" dirty="0">
                <a:solidFill>
                  <a:srgbClr val="0070C0"/>
                </a:solidFill>
              </a:rPr>
              <a:t> and </a:t>
            </a:r>
            <a:r>
              <a:rPr lang="pl-PL" sz="2800" dirty="0" err="1">
                <a:solidFill>
                  <a:srgbClr val="0070C0"/>
                </a:solidFill>
              </a:rPr>
              <a:t>graphical</a:t>
            </a:r>
            <a:r>
              <a:rPr lang="pl-PL" sz="2800" dirty="0">
                <a:solidFill>
                  <a:srgbClr val="0070C0"/>
                </a:solidFill>
              </a:rPr>
              <a:t> rendering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Ad-hoc Analysis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39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 err="1">
                <a:solidFill>
                  <a:srgbClr val="0070C0"/>
                </a:solidFill>
              </a:rPr>
              <a:t>Jupyter</a:t>
            </a:r>
            <a:r>
              <a:rPr lang="pl-PL" sz="2800" dirty="0">
                <a:solidFill>
                  <a:srgbClr val="0070C0"/>
                </a:solidFill>
              </a:rPr>
              <a:t> notebook </a:t>
            </a:r>
            <a:r>
              <a:rPr lang="pl-PL" sz="2800" dirty="0" err="1">
                <a:solidFill>
                  <a:srgbClr val="0070C0"/>
                </a:solidFill>
              </a:rPr>
              <a:t>example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Ad-hoc Analysis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309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Natural </a:t>
            </a:r>
            <a:r>
              <a:rPr lang="pl-PL" sz="2800" dirty="0" err="1">
                <a:solidFill>
                  <a:srgbClr val="0070C0"/>
                </a:solidFill>
              </a:rPr>
              <a:t>starting</a:t>
            </a:r>
            <a:r>
              <a:rPr lang="pl-PL" sz="2800" dirty="0">
                <a:solidFill>
                  <a:srgbClr val="0070C0"/>
                </a:solidFill>
              </a:rPr>
              <a:t> point for learning </a:t>
            </a:r>
            <a:r>
              <a:rPr lang="pl-PL" sz="2800" dirty="0" err="1">
                <a:solidFill>
                  <a:srgbClr val="0070C0"/>
                </a:solidFill>
              </a:rPr>
              <a:t>programming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More</a:t>
            </a:r>
            <a:r>
              <a:rPr lang="pl-PL" sz="2800" dirty="0">
                <a:solidFill>
                  <a:srgbClr val="0070C0"/>
                </a:solidFill>
              </a:rPr>
              <a:t> „</a:t>
            </a:r>
            <a:r>
              <a:rPr lang="pl-PL" sz="2800" dirty="0" err="1">
                <a:solidFill>
                  <a:srgbClr val="0070C0"/>
                </a:solidFill>
              </a:rPr>
              <a:t>powerfull</a:t>
            </a:r>
            <a:r>
              <a:rPr lang="pl-PL" sz="2800" dirty="0">
                <a:solidFill>
                  <a:srgbClr val="0070C0"/>
                </a:solidFill>
              </a:rPr>
              <a:t>” / „</a:t>
            </a:r>
            <a:r>
              <a:rPr lang="pl-PL" sz="2800" dirty="0" err="1">
                <a:solidFill>
                  <a:srgbClr val="0070C0"/>
                </a:solidFill>
              </a:rPr>
              <a:t>professional</a:t>
            </a:r>
            <a:r>
              <a:rPr lang="pl-PL" sz="2800" dirty="0">
                <a:solidFill>
                  <a:srgbClr val="0070C0"/>
                </a:solidFill>
              </a:rPr>
              <a:t>” </a:t>
            </a:r>
            <a:r>
              <a:rPr lang="pl-PL" sz="2800" dirty="0" err="1">
                <a:solidFill>
                  <a:srgbClr val="0070C0"/>
                </a:solidFill>
              </a:rPr>
              <a:t>scientific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plots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than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ones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avaialble</a:t>
            </a:r>
            <a:r>
              <a:rPr lang="pl-PL" sz="2800" dirty="0">
                <a:solidFill>
                  <a:srgbClr val="0070C0"/>
                </a:solidFill>
              </a:rPr>
              <a:t> in Excel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Easier</a:t>
            </a:r>
            <a:r>
              <a:rPr lang="pl-PL" sz="2800" dirty="0">
                <a:solidFill>
                  <a:srgbClr val="0070C0"/>
                </a:solidFill>
              </a:rPr>
              <a:t> to </a:t>
            </a:r>
            <a:r>
              <a:rPr lang="pl-PL" sz="2800" dirty="0" err="1">
                <a:solidFill>
                  <a:srgbClr val="0070C0"/>
                </a:solidFill>
              </a:rPr>
              <a:t>recreate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Easier</a:t>
            </a:r>
            <a:r>
              <a:rPr lang="pl-PL" sz="2800" dirty="0">
                <a:solidFill>
                  <a:srgbClr val="0070C0"/>
                </a:solidFill>
              </a:rPr>
              <a:t> to </a:t>
            </a:r>
            <a:r>
              <a:rPr lang="pl-PL" sz="2800" dirty="0" err="1">
                <a:solidFill>
                  <a:srgbClr val="0070C0"/>
                </a:solidFill>
              </a:rPr>
              <a:t>adjust</a:t>
            </a:r>
            <a:r>
              <a:rPr lang="pl-PL" sz="2800" dirty="0">
                <a:solidFill>
                  <a:srgbClr val="0070C0"/>
                </a:solidFill>
              </a:rPr>
              <a:t> for </a:t>
            </a:r>
            <a:r>
              <a:rPr lang="pl-PL" sz="2800" dirty="0" err="1">
                <a:solidFill>
                  <a:srgbClr val="0070C0"/>
                </a:solidFill>
              </a:rPr>
              <a:t>specific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dimensions</a:t>
            </a:r>
            <a:r>
              <a:rPr lang="pl-PL" sz="2800" dirty="0">
                <a:solidFill>
                  <a:srgbClr val="0070C0"/>
                </a:solidFill>
              </a:rPr>
              <a:t>/</a:t>
            </a:r>
            <a:r>
              <a:rPr lang="pl-PL" sz="2800" dirty="0" err="1">
                <a:solidFill>
                  <a:srgbClr val="0070C0"/>
                </a:solidFill>
              </a:rPr>
              <a:t>formats</a:t>
            </a:r>
            <a:r>
              <a:rPr lang="pl-PL" sz="2800" dirty="0">
                <a:solidFill>
                  <a:srgbClr val="0070C0"/>
                </a:solidFill>
              </a:rPr>
              <a:t>/</a:t>
            </a:r>
            <a:r>
              <a:rPr lang="pl-PL" sz="2800" dirty="0" err="1">
                <a:solidFill>
                  <a:srgbClr val="0070C0"/>
                </a:solidFill>
              </a:rPr>
              <a:t>styles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 err="1">
                <a:solidFill>
                  <a:srgbClr val="0070C0"/>
                </a:solidFill>
              </a:rPr>
              <a:t>Plotting</a:t>
            </a:r>
            <a:r>
              <a:rPr lang="pl-PL" dirty="0">
                <a:solidFill>
                  <a:srgbClr val="0070C0"/>
                </a:solidFill>
              </a:rPr>
              <a:t> in R (</a:t>
            </a:r>
            <a:r>
              <a:rPr lang="pl-PL" dirty="0" err="1">
                <a:solidFill>
                  <a:srgbClr val="0070C0"/>
                </a:solidFill>
              </a:rPr>
              <a:t>Python</a:t>
            </a:r>
            <a:r>
              <a:rPr lang="pl-PL" dirty="0">
                <a:solidFill>
                  <a:srgbClr val="0070C0"/>
                </a:solidFill>
              </a:rPr>
              <a:t>)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57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Motivation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how</a:t>
            </a:r>
            <a:r>
              <a:rPr lang="pl-PL" sz="2800" dirty="0">
                <a:solidFill>
                  <a:srgbClr val="0070C0"/>
                </a:solidFill>
              </a:rPr>
              <a:t> we </a:t>
            </a:r>
            <a:r>
              <a:rPr lang="pl-PL" sz="2800" dirty="0" err="1">
                <a:solidFill>
                  <a:srgbClr val="0070C0"/>
                </a:solidFill>
              </a:rPr>
              <a:t>got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into</a:t>
            </a:r>
            <a:r>
              <a:rPr lang="pl-PL" sz="2800" dirty="0">
                <a:solidFill>
                  <a:srgbClr val="0070C0"/>
                </a:solidFill>
              </a:rPr>
              <a:t> the </a:t>
            </a:r>
            <a:r>
              <a:rPr lang="pl-PL" sz="2800" dirty="0" err="1">
                <a:solidFill>
                  <a:srgbClr val="0070C0"/>
                </a:solidFill>
              </a:rPr>
              <a:t>final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results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Input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Parameters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Methods</a:t>
            </a:r>
            <a:r>
              <a:rPr lang="pl-PL" sz="2800" dirty="0">
                <a:solidFill>
                  <a:srgbClr val="0070C0"/>
                </a:solidFill>
              </a:rPr>
              <a:t> (</a:t>
            </a:r>
            <a:r>
              <a:rPr lang="pl-PL" sz="2800" dirty="0" err="1">
                <a:solidFill>
                  <a:srgbClr val="0070C0"/>
                </a:solidFill>
              </a:rPr>
              <a:t>functions</a:t>
            </a:r>
            <a:r>
              <a:rPr lang="pl-PL" sz="2800" dirty="0">
                <a:solidFill>
                  <a:srgbClr val="0070C0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Interminent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reusults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adjustments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steps</a:t>
            </a:r>
            <a:r>
              <a:rPr lang="pl-PL" sz="2800" dirty="0">
                <a:solidFill>
                  <a:srgbClr val="0070C0"/>
                </a:solidFill>
              </a:rPr>
              <a:t>….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Outputs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Conclussions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 err="1">
                <a:solidFill>
                  <a:srgbClr val="0070C0"/>
                </a:solidFill>
              </a:rPr>
              <a:t>Reusable</a:t>
            </a:r>
            <a:r>
              <a:rPr lang="pl-PL" dirty="0">
                <a:solidFill>
                  <a:srgbClr val="0070C0"/>
                </a:solidFill>
              </a:rPr>
              <a:t> ad-hoc </a:t>
            </a:r>
            <a:r>
              <a:rPr lang="pl-PL" dirty="0" err="1">
                <a:solidFill>
                  <a:srgbClr val="0070C0"/>
                </a:solidFill>
              </a:rPr>
              <a:t>analysis</a:t>
            </a:r>
            <a:r>
              <a:rPr lang="pl-PL" dirty="0">
                <a:solidFill>
                  <a:srgbClr val="0070C0"/>
                </a:solidFill>
              </a:rPr>
              <a:t> with </a:t>
            </a:r>
            <a:r>
              <a:rPr lang="pl-PL" dirty="0" err="1">
                <a:solidFill>
                  <a:srgbClr val="0070C0"/>
                </a:solidFill>
              </a:rPr>
              <a:t>jupyter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27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</a:rPr>
              <a:t>… </a:t>
            </a:r>
            <a:r>
              <a:rPr lang="pl-PL" sz="2800" dirty="0" err="1">
                <a:solidFill>
                  <a:srgbClr val="0070C0"/>
                </a:solidFill>
              </a:rPr>
              <a:t>only</a:t>
            </a:r>
            <a:r>
              <a:rPr lang="pl-PL" sz="2800" dirty="0">
                <a:solidFill>
                  <a:srgbClr val="0070C0"/>
                </a:solidFill>
              </a:rPr>
              <a:t> as </a:t>
            </a:r>
            <a:r>
              <a:rPr lang="pl-PL" sz="2800" dirty="0" err="1">
                <a:solidFill>
                  <a:srgbClr val="0070C0"/>
                </a:solidFill>
              </a:rPr>
              <a:t>good</a:t>
            </a:r>
            <a:r>
              <a:rPr lang="pl-PL" sz="2800" dirty="0">
                <a:solidFill>
                  <a:srgbClr val="0070C0"/>
                </a:solidFill>
              </a:rPr>
              <a:t> as </a:t>
            </a:r>
            <a:r>
              <a:rPr lang="pl-PL" sz="2800" dirty="0" err="1">
                <a:solidFill>
                  <a:srgbClr val="0070C0"/>
                </a:solidFill>
              </a:rPr>
              <a:t>your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self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discipline</a:t>
            </a:r>
            <a:endParaRPr lang="pl-PL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Document</a:t>
            </a:r>
            <a:r>
              <a:rPr lang="pl-PL" sz="2800" dirty="0">
                <a:solidFill>
                  <a:srgbClr val="0070C0"/>
                </a:solidFill>
              </a:rPr>
              <a:t> the </a:t>
            </a:r>
            <a:r>
              <a:rPr lang="pl-PL" sz="2800" dirty="0" err="1">
                <a:solidFill>
                  <a:srgbClr val="0070C0"/>
                </a:solidFill>
              </a:rPr>
              <a:t>decission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process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Document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parameters</a:t>
            </a:r>
            <a:r>
              <a:rPr lang="pl-PL" sz="2800" dirty="0">
                <a:solidFill>
                  <a:srgbClr val="0070C0"/>
                </a:solidFill>
              </a:rPr>
              <a:t> and </a:t>
            </a:r>
            <a:r>
              <a:rPr lang="pl-PL" sz="2800" dirty="0" err="1">
                <a:solidFill>
                  <a:srgbClr val="0070C0"/>
                </a:solidFill>
              </a:rPr>
              <a:t>their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significance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Decide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what</a:t>
            </a:r>
            <a:r>
              <a:rPr lang="pl-PL" sz="2800" dirty="0">
                <a:solidFill>
                  <a:srgbClr val="0070C0"/>
                </a:solidFill>
              </a:rPr>
              <a:t> to </a:t>
            </a:r>
            <a:r>
              <a:rPr lang="pl-PL" sz="2800" dirty="0" err="1">
                <a:solidFill>
                  <a:srgbClr val="0070C0"/>
                </a:solidFill>
              </a:rPr>
              <a:t>retain</a:t>
            </a:r>
            <a:r>
              <a:rPr lang="pl-PL" sz="2800" dirty="0">
                <a:solidFill>
                  <a:srgbClr val="0070C0"/>
                </a:solidFill>
              </a:rPr>
              <a:t>/</a:t>
            </a:r>
            <a:r>
              <a:rPr lang="pl-PL" sz="2800" dirty="0" err="1">
                <a:solidFill>
                  <a:srgbClr val="0070C0"/>
                </a:solidFill>
              </a:rPr>
              <a:t>clean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Comment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code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where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necessary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Follow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good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practices</a:t>
            </a:r>
            <a:r>
              <a:rPr lang="pl-PL" sz="2800" dirty="0">
                <a:solidFill>
                  <a:srgbClr val="0070C0"/>
                </a:solidFill>
              </a:rPr>
              <a:t>: </a:t>
            </a:r>
            <a:br>
              <a:rPr lang="pl-PL" sz="2800" dirty="0">
                <a:solidFill>
                  <a:srgbClr val="0070C0"/>
                </a:solidFill>
              </a:rPr>
            </a:br>
            <a:r>
              <a:rPr lang="pl-PL" sz="2800" dirty="0">
                <a:solidFill>
                  <a:srgbClr val="0070C0"/>
                </a:solidFill>
              </a:rPr>
              <a:t>- in </a:t>
            </a:r>
            <a:r>
              <a:rPr lang="pl-PL" sz="2800" dirty="0" err="1">
                <a:solidFill>
                  <a:srgbClr val="0070C0"/>
                </a:solidFill>
              </a:rPr>
              <a:t>naming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variables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functions</a:t>
            </a:r>
            <a:br>
              <a:rPr lang="pl-PL" sz="2800" dirty="0">
                <a:solidFill>
                  <a:srgbClr val="0070C0"/>
                </a:solidFill>
              </a:rPr>
            </a:br>
            <a:r>
              <a:rPr lang="pl-PL" sz="2800" dirty="0">
                <a:solidFill>
                  <a:srgbClr val="0070C0"/>
                </a:solidFill>
              </a:rPr>
              <a:t>- in </a:t>
            </a:r>
            <a:r>
              <a:rPr lang="pl-PL" sz="2800" dirty="0" err="1">
                <a:solidFill>
                  <a:srgbClr val="0070C0"/>
                </a:solidFill>
              </a:rPr>
              <a:t>formating</a:t>
            </a:r>
            <a:r>
              <a:rPr lang="pl-PL" sz="2800" dirty="0">
                <a:solidFill>
                  <a:srgbClr val="0070C0"/>
                </a:solidFill>
              </a:rPr>
              <a:t>: </a:t>
            </a:r>
            <a:r>
              <a:rPr lang="pl-PL" sz="2800" dirty="0" err="1">
                <a:solidFill>
                  <a:srgbClr val="0070C0"/>
                </a:solidFill>
              </a:rPr>
              <a:t>intentations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line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length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line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breaks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- </a:t>
            </a:r>
            <a:r>
              <a:rPr lang="pl-PL" sz="2800" dirty="0" err="1">
                <a:solidFill>
                  <a:srgbClr val="0070C0"/>
                </a:solidFill>
              </a:rPr>
              <a:t>modularization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 err="1">
                <a:solidFill>
                  <a:srgbClr val="0070C0"/>
                </a:solidFill>
              </a:rPr>
              <a:t>Reusable</a:t>
            </a:r>
            <a:r>
              <a:rPr lang="pl-PL" dirty="0">
                <a:solidFill>
                  <a:srgbClr val="0070C0"/>
                </a:solidFill>
              </a:rPr>
              <a:t> ad-hoc </a:t>
            </a:r>
            <a:r>
              <a:rPr lang="pl-PL" dirty="0" err="1">
                <a:solidFill>
                  <a:srgbClr val="0070C0"/>
                </a:solidFill>
              </a:rPr>
              <a:t>analysis</a:t>
            </a:r>
            <a:r>
              <a:rPr lang="pl-PL" dirty="0">
                <a:solidFill>
                  <a:srgbClr val="0070C0"/>
                </a:solidFill>
              </a:rPr>
              <a:t> with </a:t>
            </a:r>
            <a:r>
              <a:rPr lang="pl-PL" dirty="0" err="1">
                <a:solidFill>
                  <a:srgbClr val="0070C0"/>
                </a:solidFill>
              </a:rPr>
              <a:t>jupyter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13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</a:rPr>
              <a:t>… </a:t>
            </a:r>
            <a:r>
              <a:rPr lang="pl-PL" sz="2800" dirty="0" err="1">
                <a:solidFill>
                  <a:srgbClr val="0070C0"/>
                </a:solidFill>
              </a:rPr>
              <a:t>only</a:t>
            </a:r>
            <a:r>
              <a:rPr lang="pl-PL" sz="2800" dirty="0">
                <a:solidFill>
                  <a:srgbClr val="0070C0"/>
                </a:solidFill>
              </a:rPr>
              <a:t> as </a:t>
            </a:r>
            <a:r>
              <a:rPr lang="pl-PL" sz="2800" dirty="0" err="1">
                <a:solidFill>
                  <a:srgbClr val="0070C0"/>
                </a:solidFill>
              </a:rPr>
              <a:t>good</a:t>
            </a:r>
            <a:r>
              <a:rPr lang="pl-PL" sz="2800" dirty="0">
                <a:solidFill>
                  <a:srgbClr val="0070C0"/>
                </a:solidFill>
              </a:rPr>
              <a:t> as </a:t>
            </a:r>
            <a:r>
              <a:rPr lang="pl-PL" sz="2800" dirty="0" err="1">
                <a:solidFill>
                  <a:srgbClr val="0070C0"/>
                </a:solidFill>
              </a:rPr>
              <a:t>your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self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discipline</a:t>
            </a:r>
            <a:endParaRPr lang="pl-PL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Notebook </a:t>
            </a:r>
            <a:r>
              <a:rPr lang="pl-PL" sz="2800" dirty="0" err="1">
                <a:solidFill>
                  <a:srgbClr val="0070C0"/>
                </a:solidFill>
              </a:rPr>
              <a:t>has</a:t>
            </a:r>
            <a:r>
              <a:rPr lang="pl-PL" sz="2800" dirty="0">
                <a:solidFill>
                  <a:srgbClr val="0070C0"/>
                </a:solidFill>
              </a:rPr>
              <a:t> to be </a:t>
            </a:r>
            <a:r>
              <a:rPr lang="pl-PL" sz="2800" dirty="0" err="1">
                <a:solidFill>
                  <a:srgbClr val="0070C0"/>
                </a:solidFill>
              </a:rPr>
              <a:t>shipped</a:t>
            </a:r>
            <a:r>
              <a:rPr lang="pl-PL" sz="2800" dirty="0">
                <a:solidFill>
                  <a:srgbClr val="0070C0"/>
                </a:solidFill>
              </a:rPr>
              <a:t> with </a:t>
            </a:r>
            <a:r>
              <a:rPr lang="pl-PL" sz="2800" dirty="0" err="1">
                <a:solidFill>
                  <a:srgbClr val="0070C0"/>
                </a:solidFill>
              </a:rPr>
              <a:t>all</a:t>
            </a:r>
            <a:r>
              <a:rPr lang="pl-PL" sz="2800" dirty="0">
                <a:solidFill>
                  <a:srgbClr val="0070C0"/>
                </a:solidFill>
              </a:rPr>
              <a:t> file </a:t>
            </a:r>
            <a:r>
              <a:rPr lang="pl-PL" sz="2800" dirty="0" err="1">
                <a:solidFill>
                  <a:srgbClr val="0070C0"/>
                </a:solidFill>
              </a:rPr>
              <a:t>inputs</a:t>
            </a:r>
            <a:r>
              <a:rPr lang="pl-PL" sz="2800" dirty="0">
                <a:solidFill>
                  <a:srgbClr val="0070C0"/>
                </a:solidFill>
              </a:rPr>
              <a:t> and </a:t>
            </a:r>
            <a:r>
              <a:rPr lang="pl-PL" sz="2800" dirty="0" err="1">
                <a:solidFill>
                  <a:srgbClr val="0070C0"/>
                </a:solidFill>
              </a:rPr>
              <a:t>description</a:t>
            </a:r>
            <a:r>
              <a:rPr lang="pl-PL" sz="2800" dirty="0">
                <a:solidFill>
                  <a:srgbClr val="0070C0"/>
                </a:solidFill>
              </a:rPr>
              <a:t> of </a:t>
            </a:r>
            <a:r>
              <a:rPr lang="pl-PL" sz="2800" dirty="0" err="1">
                <a:solidFill>
                  <a:srgbClr val="0070C0"/>
                </a:solidFill>
              </a:rPr>
              <a:t>runtime</a:t>
            </a:r>
            <a:r>
              <a:rPr lang="pl-PL" sz="2800" dirty="0">
                <a:solidFill>
                  <a:srgbClr val="0070C0"/>
                </a:solidFill>
              </a:rPr>
              <a:t> environment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 err="1">
                <a:solidFill>
                  <a:srgbClr val="0070C0"/>
                </a:solidFill>
              </a:rPr>
              <a:t>Reusable</a:t>
            </a:r>
            <a:r>
              <a:rPr lang="pl-PL" dirty="0">
                <a:solidFill>
                  <a:srgbClr val="0070C0"/>
                </a:solidFill>
              </a:rPr>
              <a:t> ad-hoc </a:t>
            </a:r>
            <a:r>
              <a:rPr lang="pl-PL" dirty="0" err="1">
                <a:solidFill>
                  <a:srgbClr val="0070C0"/>
                </a:solidFill>
              </a:rPr>
              <a:t>analysis</a:t>
            </a:r>
            <a:r>
              <a:rPr lang="pl-PL" dirty="0">
                <a:solidFill>
                  <a:srgbClr val="0070C0"/>
                </a:solidFill>
              </a:rPr>
              <a:t> with </a:t>
            </a:r>
            <a:r>
              <a:rPr lang="pl-PL" dirty="0" err="1">
                <a:solidFill>
                  <a:srgbClr val="0070C0"/>
                </a:solidFill>
              </a:rPr>
              <a:t>jupyter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60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3" y="1569406"/>
            <a:ext cx="97568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 err="1">
                <a:solidFill>
                  <a:srgbClr val="0070C0"/>
                </a:solidFill>
              </a:rPr>
              <a:t>Notebooks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shine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in </a:t>
            </a:r>
            <a:r>
              <a:rPr lang="pl-PL" sz="2800" dirty="0" err="1">
                <a:solidFill>
                  <a:srgbClr val="0070C0"/>
                </a:solidFill>
              </a:rPr>
              <a:t>orchestrating</a:t>
            </a:r>
            <a:r>
              <a:rPr lang="pl-PL" sz="2800" dirty="0">
                <a:solidFill>
                  <a:srgbClr val="0070C0"/>
                </a:solidFill>
              </a:rPr>
              <a:t> „</a:t>
            </a:r>
            <a:r>
              <a:rPr lang="pl-PL" sz="2800" dirty="0" err="1">
                <a:solidFill>
                  <a:srgbClr val="0070C0"/>
                </a:solidFill>
              </a:rPr>
              <a:t>short</a:t>
            </a:r>
            <a:r>
              <a:rPr lang="pl-PL" sz="2800" dirty="0">
                <a:solidFill>
                  <a:srgbClr val="0070C0"/>
                </a:solidFill>
              </a:rPr>
              <a:t>”, step by step </a:t>
            </a:r>
            <a:r>
              <a:rPr lang="pl-PL" sz="2800" dirty="0" err="1">
                <a:solidFill>
                  <a:srgbClr val="0070C0"/>
                </a:solidFill>
              </a:rPr>
              <a:t>operations</a:t>
            </a:r>
            <a:r>
              <a:rPr lang="pl-PL" sz="2800" dirty="0">
                <a:solidFill>
                  <a:srgbClr val="0070C0"/>
                </a:solidFill>
              </a:rPr>
              <a:t> in R, </a:t>
            </a:r>
            <a:r>
              <a:rPr lang="pl-PL" sz="2800" dirty="0" err="1">
                <a:solidFill>
                  <a:srgbClr val="0070C0"/>
                </a:solidFill>
              </a:rPr>
              <a:t>python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shell</a:t>
            </a:r>
            <a:r>
              <a:rPr lang="pl-PL" sz="2800" dirty="0">
                <a:solidFill>
                  <a:srgbClr val="0070C0"/>
                </a:solidFill>
              </a:rPr>
              <a:t> (</a:t>
            </a:r>
            <a:r>
              <a:rPr lang="pl-PL" sz="2800" dirty="0" err="1">
                <a:solidFill>
                  <a:srgbClr val="0070C0"/>
                </a:solidFill>
              </a:rPr>
              <a:t>notebooks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can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use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all</a:t>
            </a:r>
            <a:r>
              <a:rPr lang="pl-PL" sz="2800" dirty="0">
                <a:solidFill>
                  <a:srgbClr val="0070C0"/>
                </a:solidFill>
              </a:rPr>
              <a:t> 3 </a:t>
            </a:r>
            <a:r>
              <a:rPr lang="pl-PL" sz="2800" dirty="0" err="1">
                <a:solidFill>
                  <a:srgbClr val="0070C0"/>
                </a:solidFill>
              </a:rPr>
              <a:t>at</a:t>
            </a:r>
            <a:r>
              <a:rPr lang="pl-PL" sz="2800" dirty="0">
                <a:solidFill>
                  <a:srgbClr val="0070C0"/>
                </a:solidFill>
              </a:rPr>
              <a:t> the same </a:t>
            </a:r>
            <a:r>
              <a:rPr lang="pl-PL" sz="2800" dirty="0" err="1">
                <a:solidFill>
                  <a:srgbClr val="0070C0"/>
                </a:solidFill>
              </a:rPr>
              <a:t>time</a:t>
            </a:r>
            <a:r>
              <a:rPr lang="pl-PL" sz="2800" dirty="0">
                <a:solidFill>
                  <a:srgbClr val="0070C0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capturing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parameters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adding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interpretations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acting</a:t>
            </a:r>
            <a:r>
              <a:rPr lang="pl-PL" sz="2800" dirty="0">
                <a:solidFill>
                  <a:srgbClr val="0070C0"/>
                </a:solidFill>
              </a:rPr>
              <a:t> as a „</a:t>
            </a:r>
            <a:r>
              <a:rPr lang="pl-PL" sz="2800" dirty="0" err="1">
                <a:solidFill>
                  <a:srgbClr val="0070C0"/>
                </a:solidFill>
              </a:rPr>
              <a:t>flexible</a:t>
            </a:r>
            <a:r>
              <a:rPr lang="pl-PL" sz="2800" dirty="0">
                <a:solidFill>
                  <a:srgbClr val="0070C0"/>
                </a:solidFill>
              </a:rPr>
              <a:t>” </a:t>
            </a:r>
            <a:r>
              <a:rPr lang="pl-PL" sz="2800" dirty="0" err="1">
                <a:solidFill>
                  <a:srgbClr val="0070C0"/>
                </a:solidFill>
              </a:rPr>
              <a:t>user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interface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 err="1">
                <a:solidFill>
                  <a:srgbClr val="0070C0"/>
                </a:solidFill>
              </a:rPr>
              <a:t>Reusable</a:t>
            </a:r>
            <a:r>
              <a:rPr lang="pl-PL" dirty="0">
                <a:solidFill>
                  <a:srgbClr val="0070C0"/>
                </a:solidFill>
              </a:rPr>
              <a:t> ad-hoc </a:t>
            </a:r>
            <a:r>
              <a:rPr lang="pl-PL" dirty="0" err="1">
                <a:solidFill>
                  <a:srgbClr val="0070C0"/>
                </a:solidFill>
              </a:rPr>
              <a:t>analysis</a:t>
            </a:r>
            <a:r>
              <a:rPr lang="pl-PL" dirty="0">
                <a:solidFill>
                  <a:srgbClr val="0070C0"/>
                </a:solidFill>
              </a:rPr>
              <a:t> with </a:t>
            </a:r>
            <a:r>
              <a:rPr lang="pl-PL" dirty="0" err="1">
                <a:solidFill>
                  <a:srgbClr val="0070C0"/>
                </a:solidFill>
              </a:rPr>
              <a:t>jupyter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527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2874</TotalTime>
  <Words>584</Words>
  <Application>Microsoft Office PowerPoint</Application>
  <PresentationFormat>Panoramiczny</PresentationFormat>
  <Paragraphs>117</Paragraphs>
  <Slides>19</Slides>
  <Notes>2</Notes>
  <HiddenSlides>0</HiddenSlides>
  <MMClips>0</MMClips>
  <ScaleCrop>false</ScaleCrop>
  <HeadingPairs>
    <vt:vector size="8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Image</vt:lpstr>
      <vt:lpstr>Prezentacja programu PowerPoint</vt:lpstr>
      <vt:lpstr>Analysis</vt:lpstr>
      <vt:lpstr>Ad-hoc Analysis</vt:lpstr>
      <vt:lpstr>Ad-hoc Analysis</vt:lpstr>
      <vt:lpstr>Plotting in R (Python)</vt:lpstr>
      <vt:lpstr>Reusable ad-hoc analysis with jupyter</vt:lpstr>
      <vt:lpstr>Reusable ad-hoc analysis with jupyter</vt:lpstr>
      <vt:lpstr>Reusable ad-hoc analysis with jupyter</vt:lpstr>
      <vt:lpstr>Reusable ad-hoc analysis with jupyter</vt:lpstr>
      <vt:lpstr>Jupyter notebook is not IDE</vt:lpstr>
      <vt:lpstr>Pipeline</vt:lpstr>
      <vt:lpstr>Reusable pipeline - requirements</vt:lpstr>
      <vt:lpstr>Reusable pipeline</vt:lpstr>
      <vt:lpstr>Computing in R and Python</vt:lpstr>
      <vt:lpstr>Computing in R and Python</vt:lpstr>
      <vt:lpstr>Computing in R and Python</vt:lpstr>
      <vt:lpstr>Computing in R and Python</vt:lpstr>
      <vt:lpstr>Computing in R and Python</vt:lpstr>
      <vt:lpstr>Computing in R and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ROMANOWSKI Andrew</dc:creator>
  <cp:lastModifiedBy>Tomasz Zielinski</cp:lastModifiedBy>
  <cp:revision>48</cp:revision>
  <dcterms:created xsi:type="dcterms:W3CDTF">2021-06-07T08:35:11Z</dcterms:created>
  <dcterms:modified xsi:type="dcterms:W3CDTF">2022-11-23T22:36:12Z</dcterms:modified>
</cp:coreProperties>
</file>