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6" r:id="rId2"/>
    <p:sldId id="256" r:id="rId3"/>
    <p:sldId id="259" r:id="rId4"/>
    <p:sldId id="274" r:id="rId5"/>
    <p:sldId id="278" r:id="rId6"/>
    <p:sldId id="277" r:id="rId7"/>
    <p:sldId id="271" r:id="rId8"/>
    <p:sldId id="280" r:id="rId9"/>
    <p:sldId id="279" r:id="rId10"/>
    <p:sldId id="273" r:id="rId11"/>
    <p:sldId id="281" r:id="rId12"/>
    <p:sldId id="262" r:id="rId13"/>
    <p:sldId id="272" r:id="rId14"/>
    <p:sldId id="258" r:id="rId15"/>
    <p:sldId id="286" r:id="rId16"/>
    <p:sldId id="269" r:id="rId17"/>
    <p:sldId id="282" r:id="rId18"/>
    <p:sldId id="283" r:id="rId19"/>
    <p:sldId id="275" r:id="rId20"/>
    <p:sldId id="284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88571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respository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Findable and Accessible resource (also Trackable).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repositories are also interoperable since they can be accessed from anywhere (with internet) and are not restricted to your local hard drive.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'telling story' and being able to travel back in time helps in reuse and reproducibility.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65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FB77-D8DB-4AB9-8EA5-EE8C3B57A5E1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38164-4DB1-4C47-B854-138D904993BB}"/>
              </a:ext>
            </a:extLst>
          </p:cNvPr>
          <p:cNvSpPr txBox="1"/>
          <p:nvPr/>
        </p:nvSpPr>
        <p:spPr>
          <a:xfrm>
            <a:off x="2626807" y="2338224"/>
            <a:ext cx="5879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4400" dirty="0">
                <a:solidFill>
                  <a:srgbClr val="0070C0"/>
                </a:solidFill>
              </a:rPr>
              <a:t>Keeping track of changes</a:t>
            </a:r>
            <a:endParaRPr lang="en-GB" sz="4400" dirty="0">
              <a:solidFill>
                <a:srgbClr val="0070C0"/>
              </a:solidFill>
            </a:endParaRPr>
          </a:p>
        </p:txBody>
      </p:sp>
      <p:pic>
        <p:nvPicPr>
          <p:cNvPr id="5122" name="Picture 2" descr="Ed_DaSH">
            <a:extLst>
              <a:ext uri="{FF2B5EF4-FFF2-40B4-BE49-F238E27FC236}">
                <a16:creationId xmlns:a16="http://schemas.microsoft.com/office/drawing/2014/main" id="{9D1BBF7C-A031-41E6-BB30-3FB4087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1D6036-BCDA-4EC7-9653-F205FE226493}"/>
              </a:ext>
            </a:extLst>
          </p:cNvPr>
          <p:cNvSpPr txBox="1"/>
          <p:nvPr/>
        </p:nvSpPr>
        <p:spPr>
          <a:xfrm>
            <a:off x="1092765" y="6231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</a:t>
            </a:r>
            <a:r>
              <a:rPr lang="en-GB" dirty="0">
                <a:highlight>
                  <a:srgbClr val="FFFF00"/>
                </a:highlight>
                <a:hlinkClick r:id="rId3"/>
              </a:rPr>
              <a:t>https://link</a:t>
            </a:r>
            <a:r>
              <a:rPr lang="en-GB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90697C4-1D52-44B3-9145-1E4126021820}"/>
              </a:ext>
            </a:extLst>
          </p:cNvPr>
          <p:cNvSpPr/>
          <p:nvPr/>
        </p:nvSpPr>
        <p:spPr>
          <a:xfrm rot="16200000">
            <a:off x="410999" y="6105291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35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 2: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Manual versioning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1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6992" t="38599" r="26269" b="22850"/>
          <a:stretch/>
        </p:blipFill>
        <p:spPr>
          <a:xfrm>
            <a:off x="-96098" y="420238"/>
            <a:ext cx="12288098" cy="570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73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 3: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Changelog in action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23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722072" y="286700"/>
            <a:ext cx="5587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Version control systems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37A940-43A9-BF47-B274-BC9B638F5B4E}"/>
              </a:ext>
            </a:extLst>
          </p:cNvPr>
          <p:cNvGrpSpPr/>
          <p:nvPr/>
        </p:nvGrpSpPr>
        <p:grpSpPr>
          <a:xfrm>
            <a:off x="2051170" y="1007568"/>
            <a:ext cx="7591594" cy="4842864"/>
            <a:chOff x="2004119" y="1320429"/>
            <a:chExt cx="8089660" cy="536575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70FD0C6-9177-8C42-A48D-EA48A3841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89219" y="1320429"/>
              <a:ext cx="5854700" cy="18669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9BAFEB1-A139-9544-AD61-0933AB9C9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04119" y="3187329"/>
              <a:ext cx="3657600" cy="336550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F9CC4C5-63F0-1B4C-8BAC-C4FE164DD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09179" y="3053979"/>
              <a:ext cx="3784600" cy="3632200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E9922B4-6E7A-F943-A336-B0C85ADED3E8}"/>
              </a:ext>
            </a:extLst>
          </p:cNvPr>
          <p:cNvSpPr/>
          <p:nvPr/>
        </p:nvSpPr>
        <p:spPr>
          <a:xfrm>
            <a:off x="2283166" y="5988833"/>
            <a:ext cx="794855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0070C0"/>
                </a:solidFill>
              </a:rPr>
              <a:t>Tool-based version control has several benefits over manual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69367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2F0452B-E9D9-441C-8E99-96A0537CECD4}"/>
              </a:ext>
            </a:extLst>
          </p:cNvPr>
          <p:cNvSpPr txBox="1"/>
          <p:nvPr/>
        </p:nvSpPr>
        <p:spPr>
          <a:xfrm>
            <a:off x="1508922" y="1524088"/>
            <a:ext cx="9174155" cy="350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rgbClr val="0070C0"/>
                </a:solidFill>
              </a:rPr>
              <a:t>Exercise </a:t>
            </a:r>
            <a:r>
              <a:rPr lang="pl-PL" sz="3200" dirty="0">
                <a:solidFill>
                  <a:srgbClr val="0070C0"/>
                </a:solidFill>
              </a:rPr>
              <a:t>4</a:t>
            </a:r>
            <a:r>
              <a:rPr lang="en-GB" sz="3200" dirty="0">
                <a:solidFill>
                  <a:srgbClr val="0070C0"/>
                </a:solidFill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en-GB" sz="4000" dirty="0">
                <a:solidFill>
                  <a:srgbClr val="0070C0"/>
                </a:solidFill>
              </a:rPr>
              <a:t>Looking at the reasons to use a version control system (VCS) in research, how does using VCS help in being FAIR?</a:t>
            </a:r>
          </a:p>
        </p:txBody>
      </p:sp>
    </p:spTree>
    <p:extLst>
      <p:ext uri="{BB962C8B-B14F-4D97-AF65-F5344CB8AC3E}">
        <p14:creationId xmlns:p14="http://schemas.microsoft.com/office/powerpoint/2010/main" val="3747721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515880" y="488425"/>
            <a:ext cx="94645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600" dirty="0">
                <a:solidFill>
                  <a:srgbClr val="0070C0"/>
                </a:solidFill>
              </a:rPr>
              <a:t>Learning git</a:t>
            </a:r>
            <a:endParaRPr lang="en-GB" sz="3600" dirty="0">
              <a:solidFill>
                <a:srgbClr val="0070C0"/>
              </a:solidFill>
            </a:endParaRPr>
          </a:p>
          <a:p>
            <a:pPr algn="ctr"/>
            <a:endParaRPr lang="en-GB" sz="3600" dirty="0">
              <a:solidFill>
                <a:srgbClr val="0070C0"/>
              </a:solidFill>
            </a:endParaRP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AE078A-6B0F-0A4D-8D08-92C32F04F022}"/>
              </a:ext>
            </a:extLst>
          </p:cNvPr>
          <p:cNvSpPr/>
          <p:nvPr/>
        </p:nvSpPr>
        <p:spPr>
          <a:xfrm>
            <a:off x="978965" y="2088855"/>
            <a:ext cx="101957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a must for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a worthy skill for everyone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822" y="91546"/>
            <a:ext cx="4520696" cy="65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1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515880" y="488425"/>
            <a:ext cx="94645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600" dirty="0">
                <a:solidFill>
                  <a:srgbClr val="0070C0"/>
                </a:solidFill>
              </a:rPr>
              <a:t>Learning git</a:t>
            </a:r>
            <a:endParaRPr lang="en-GB" sz="3600" dirty="0">
              <a:solidFill>
                <a:srgbClr val="0070C0"/>
              </a:solidFill>
            </a:endParaRPr>
          </a:p>
          <a:p>
            <a:pPr algn="ctr"/>
            <a:endParaRPr lang="en-GB" sz="3600" dirty="0">
              <a:solidFill>
                <a:srgbClr val="0070C0"/>
              </a:solidFill>
            </a:endParaRP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AE078A-6B0F-0A4D-8D08-92C32F04F022}"/>
              </a:ext>
            </a:extLst>
          </p:cNvPr>
          <p:cNvSpPr/>
          <p:nvPr/>
        </p:nvSpPr>
        <p:spPr>
          <a:xfrm>
            <a:off x="978965" y="2088855"/>
            <a:ext cx="1019571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Software Carpentry git workshop https://</a:t>
            </a:r>
            <a:r>
              <a:rPr lang="en-GB" sz="2800" dirty="0" err="1">
                <a:solidFill>
                  <a:srgbClr val="0070C0"/>
                </a:solidFill>
              </a:rPr>
              <a:t>swcarpentry.github.io</a:t>
            </a:r>
            <a:r>
              <a:rPr lang="en-GB" sz="2800" dirty="0">
                <a:solidFill>
                  <a:srgbClr val="0070C0"/>
                </a:solidFill>
              </a:rPr>
              <a:t>/git-novice/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Edinburgh Carpentries runs courses: https://</a:t>
            </a:r>
            <a:r>
              <a:rPr lang="en-GB" sz="2800" dirty="0" err="1">
                <a:solidFill>
                  <a:srgbClr val="0070C0"/>
                </a:solidFill>
              </a:rPr>
              <a:t>edcarp.github.io</a:t>
            </a:r>
            <a:r>
              <a:rPr lang="en-GB" sz="2800" dirty="0">
                <a:solidFill>
                  <a:srgbClr val="0070C0"/>
                </a:solidFill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https://</a:t>
            </a:r>
            <a:r>
              <a:rPr lang="en-GB" sz="2800" dirty="0" err="1">
                <a:solidFill>
                  <a:srgbClr val="0070C0"/>
                </a:solidFill>
              </a:rPr>
              <a:t>ourcodingclub.github.io</a:t>
            </a:r>
            <a:r>
              <a:rPr lang="en-GB" sz="2800" dirty="0">
                <a:solidFill>
                  <a:srgbClr val="0070C0"/>
                </a:solidFill>
              </a:rPr>
              <a:t>/tutorials/git/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Crash course on </a:t>
            </a:r>
            <a:r>
              <a:rPr lang="en-GB" sz="2800" dirty="0" err="1">
                <a:solidFill>
                  <a:srgbClr val="0070C0"/>
                </a:solidFill>
              </a:rPr>
              <a:t>youtube</a:t>
            </a:r>
            <a:r>
              <a:rPr lang="en-GB" sz="2800" dirty="0">
                <a:solidFill>
                  <a:srgbClr val="0070C0"/>
                </a:solidFill>
              </a:rPr>
              <a:t>: https://</a:t>
            </a:r>
            <a:r>
              <a:rPr lang="en-GB" sz="2800" dirty="0" err="1">
                <a:solidFill>
                  <a:srgbClr val="0070C0"/>
                </a:solidFill>
              </a:rPr>
              <a:t>youtu.be</a:t>
            </a:r>
            <a:r>
              <a:rPr lang="en-GB" sz="2800" dirty="0">
                <a:solidFill>
                  <a:srgbClr val="0070C0"/>
                </a:solidFill>
              </a:rPr>
              <a:t>/SWYqp7iY_Tc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Learn git branching: https://</a:t>
            </a:r>
            <a:r>
              <a:rPr lang="en-GB" sz="2800" dirty="0" err="1">
                <a:solidFill>
                  <a:srgbClr val="0070C0"/>
                </a:solidFill>
              </a:rPr>
              <a:t>learngitbranching.js.org</a:t>
            </a:r>
            <a:r>
              <a:rPr lang="en-GB" sz="2800" dirty="0">
                <a:solidFill>
                  <a:srgbClr val="0070C0"/>
                </a:solidFill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Learn git-game: https://</a:t>
            </a:r>
            <a:r>
              <a:rPr lang="en-GB" sz="2800" dirty="0" err="1">
                <a:solidFill>
                  <a:srgbClr val="0070C0"/>
                </a:solidFill>
              </a:rPr>
              <a:t>github.com</a:t>
            </a:r>
            <a:r>
              <a:rPr lang="en-GB" sz="2800" dirty="0">
                <a:solidFill>
                  <a:srgbClr val="0070C0"/>
                </a:solidFill>
              </a:rPr>
              <a:t>/git-game/git-game</a:t>
            </a:r>
          </a:p>
        </p:txBody>
      </p:sp>
    </p:spTree>
    <p:extLst>
      <p:ext uri="{BB962C8B-B14F-4D97-AF65-F5344CB8AC3E}">
        <p14:creationId xmlns:p14="http://schemas.microsoft.com/office/powerpoint/2010/main" val="149368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777240" y="379920"/>
            <a:ext cx="10043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Semantic versioning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078A-6B0F-0A4D-8D08-92C32F04F022}"/>
              </a:ext>
            </a:extLst>
          </p:cNvPr>
          <p:cNvSpPr/>
          <p:nvPr/>
        </p:nvSpPr>
        <p:spPr>
          <a:xfrm>
            <a:off x="978965" y="2088855"/>
            <a:ext cx="101957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 particular point in time (a set of changes) has its logical meaning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the “official” point in time (especially if it is meant to be consumed by others) is called release.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you may not always want to use the latest version of a software.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the potential issue when using the “newest version” of a library is well known and called “dependency hell”. </a:t>
            </a:r>
            <a:endParaRPr lang="pl-PL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00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23E5C8E-6DF3-BA4D-A341-65A34873C5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4"/>
          <a:stretch/>
        </p:blipFill>
        <p:spPr>
          <a:xfrm>
            <a:off x="2864504" y="2019182"/>
            <a:ext cx="6697705" cy="29969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6041348" y="379920"/>
            <a:ext cx="4779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Semantic versioning</a:t>
            </a:r>
          </a:p>
        </p:txBody>
      </p:sp>
    </p:spTree>
    <p:extLst>
      <p:ext uri="{BB962C8B-B14F-4D97-AF65-F5344CB8AC3E}">
        <p14:creationId xmlns:p14="http://schemas.microsoft.com/office/powerpoint/2010/main" val="2081516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41EA632-9D85-9640-A37E-8140E49B7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71" y="1942014"/>
            <a:ext cx="6697705" cy="4090981"/>
          </a:xfrm>
          <a:prstGeom prst="rect">
            <a:avLst/>
          </a:prstGeom>
        </p:spPr>
      </p:pic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6041348" y="379920"/>
            <a:ext cx="4779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Semantic versioning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8446883" y="2073244"/>
            <a:ext cx="2716040" cy="1113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for small edits </a:t>
            </a:r>
          </a:p>
          <a:p>
            <a:pPr algn="ctr"/>
            <a:r>
              <a:rPr lang="pl-PL" dirty="0"/>
              <a:t>and corrections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8436326" y="3438802"/>
            <a:ext cx="2716040" cy="1113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for adding new data or details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443878" y="4831517"/>
            <a:ext cx="2716040" cy="1113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for re-writes, reformating, renaming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34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d_DaSH">
            <a:extLst>
              <a:ext uri="{FF2B5EF4-FFF2-40B4-BE49-F238E27FC236}">
                <a16:creationId xmlns:a16="http://schemas.microsoft.com/office/drawing/2014/main" id="{9D1BBF7C-A031-41E6-BB30-3FB4087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C04F944-4E8A-2C43-982D-560B3A1FB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66" y="162186"/>
            <a:ext cx="4843225" cy="646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45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6041348" y="379920"/>
            <a:ext cx="4779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Semantic versioning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AE078A-6B0F-0A4D-8D08-92C32F04F022}"/>
              </a:ext>
            </a:extLst>
          </p:cNvPr>
          <p:cNvSpPr/>
          <p:nvPr/>
        </p:nvSpPr>
        <p:spPr>
          <a:xfrm>
            <a:off x="978965" y="2088855"/>
            <a:ext cx="101957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1.91.12</a:t>
            </a:r>
          </a:p>
          <a:p>
            <a:r>
              <a:rPr lang="sv-SE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1.91.8</a:t>
            </a:r>
          </a:p>
          <a:p>
            <a:r>
              <a:rPr lang="sv-SE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2.13.3-alpha </a:t>
            </a:r>
          </a:p>
          <a:p>
            <a:r>
              <a:rPr lang="sv-SE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2.14-alpha </a:t>
            </a:r>
          </a:p>
          <a:p>
            <a:r>
              <a:rPr lang="sv-SE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2.15-beta</a:t>
            </a:r>
          </a:p>
          <a:p>
            <a:r>
              <a:rPr lang="sv-SE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3.0.923</a:t>
            </a:r>
            <a:endParaRPr lang="pl-PL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00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6041348" y="379920"/>
            <a:ext cx="4779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Semantic versioning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AE078A-6B0F-0A4D-8D08-92C32F04F022}"/>
              </a:ext>
            </a:extLst>
          </p:cNvPr>
          <p:cNvSpPr/>
          <p:nvPr/>
        </p:nvSpPr>
        <p:spPr>
          <a:xfrm>
            <a:off x="978965" y="2088855"/>
            <a:ext cx="10195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Excercise</a:t>
            </a:r>
          </a:p>
        </p:txBody>
      </p:sp>
    </p:spTree>
    <p:extLst>
      <p:ext uri="{BB962C8B-B14F-4D97-AF65-F5344CB8AC3E}">
        <p14:creationId xmlns:p14="http://schemas.microsoft.com/office/powerpoint/2010/main" val="202821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Projects are not static, and actions introduce changes.</a:t>
            </a: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add new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add data entries to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modify manuscripts /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reformat / reorganize data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reanalyse data / update figures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experiment with data cleaning / processing /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share and co-edit data or text file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 1: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Problems with a change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05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079321" y="530909"/>
            <a:ext cx="946453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When introducing changes to files and their content, we:</a:t>
            </a: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overwrite old content or loose whole files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may introduce side effects, e.g. renaming files may break analysis pipelines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 introduce multiple changes to multiple files which should be treated as one change,</a:t>
            </a:r>
            <a:endParaRPr lang="pl-PL" sz="2800" dirty="0">
              <a:solidFill>
                <a:srgbClr val="0070C0"/>
              </a:solidFill>
            </a:endParaRPr>
          </a:p>
          <a:p>
            <a:r>
              <a:rPr lang="en-GB" sz="2800" dirty="0">
                <a:solidFill>
                  <a:srgbClr val="0070C0"/>
                </a:solidFill>
              </a:rPr>
              <a:t> 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need to collate concurrent changes from collaborators e.g. “resolve conflicts”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67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Addressing those issues by tracking changes is called version control. .</a:t>
            </a:r>
          </a:p>
          <a:p>
            <a:endParaRPr lang="en-GB" sz="2800" dirty="0">
              <a:solidFill>
                <a:srgbClr val="0070C0"/>
              </a:solidFill>
            </a:endParaRPr>
          </a:p>
          <a:p>
            <a:r>
              <a:rPr lang="en-GB" sz="2800" dirty="0">
                <a:solidFill>
                  <a:srgbClr val="0070C0"/>
                </a:solidFill>
              </a:rPr>
              <a:t>With version control, file names do not reflect their versions. </a:t>
            </a: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en-GB" sz="2800" dirty="0">
                <a:solidFill>
                  <a:srgbClr val="0070C0"/>
                </a:solidFill>
              </a:rPr>
              <a:t>Information about versions and changes are kept separate from the files.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71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AutoNum type="arabicPeriod"/>
            </a:pPr>
            <a:r>
              <a:rPr lang="en-GB" sz="2800" dirty="0">
                <a:solidFill>
                  <a:srgbClr val="0070C0"/>
                </a:solidFill>
              </a:rPr>
              <a:t>Add a file called ’CHANGELOG.txt’ to the project's subfolder, and make dated notes about changes in reverse chronological order. </a:t>
            </a:r>
            <a:endParaRPr lang="pl-PL" sz="2800" dirty="0">
              <a:solidFill>
                <a:srgbClr val="0070C0"/>
              </a:solidFill>
            </a:endParaRPr>
          </a:p>
          <a:p>
            <a:pPr marL="514350" indent="-514350" algn="just">
              <a:buAutoNum type="arabicPeriod"/>
            </a:pPr>
            <a:endParaRPr lang="en-GB" sz="2800" dirty="0">
              <a:solidFill>
                <a:srgbClr val="0070C0"/>
              </a:solidFill>
            </a:endParaRP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2016-04-08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Switched to cubic interpolation as default.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l-PL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Moved question about family's TB history to end of questionnaire.</a:t>
            </a:r>
          </a:p>
          <a:p>
            <a:pPr marL="514350" indent="-514350" algn="just">
              <a:buFontTx/>
              <a:buAutoNum type="arabicPeriod"/>
            </a:pPr>
            <a:endParaRPr lang="en-GB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2016-04-06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Added option for cubic interpolation.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l-PL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 question about staph exposure (can be inferred from blood test results).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1307676" y="444110"/>
            <a:ext cx="4415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Manual versioning</a:t>
            </a:r>
          </a:p>
        </p:txBody>
      </p:sp>
    </p:spTree>
    <p:extLst>
      <p:ext uri="{BB962C8B-B14F-4D97-AF65-F5344CB8AC3E}">
        <p14:creationId xmlns:p14="http://schemas.microsoft.com/office/powerpoint/2010/main" val="105215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solidFill>
                  <a:srgbClr val="0070C0"/>
                </a:solidFill>
              </a:rPr>
              <a:t>Copy the entire project whenever a significant change is made, and store in a sub-folder.</a:t>
            </a:r>
            <a:endParaRPr lang="pl-PL" sz="2800" dirty="0">
              <a:solidFill>
                <a:srgbClr val="0070C0"/>
              </a:solidFill>
            </a:endParaRPr>
          </a:p>
          <a:p>
            <a:pPr algn="just"/>
            <a:endParaRPr lang="pl-PL" sz="2800" dirty="0">
              <a:solidFill>
                <a:srgbClr val="0070C0"/>
              </a:solidFill>
            </a:endParaRP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|-- </a:t>
            </a:r>
            <a:r>
              <a:rPr lang="en-GB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project_name</a:t>
            </a:r>
            <a:endParaRPr lang="en-GB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-- current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-- ...project content as described earlier...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-- 2016-03-01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-- ...content of 'current' on Mar 1, 2016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-- 2016-02-19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-- ...content of 'current' on Feb 19, 2016</a:t>
            </a:r>
            <a:endParaRPr lang="pl-PL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pl-PL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GB" sz="2800" dirty="0">
                <a:solidFill>
                  <a:srgbClr val="0070C0"/>
                </a:solidFill>
                <a:cs typeface="Courier New" panose="02070309020205020404" pitchFamily="49" charset="0"/>
              </a:rPr>
              <a:t>Data is Cheap, Time is Expensive</a:t>
            </a:r>
            <a:endParaRPr lang="pl-PL" sz="2800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1307676" y="444110"/>
            <a:ext cx="4415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Manual versioning</a:t>
            </a:r>
          </a:p>
        </p:txBody>
      </p:sp>
    </p:spTree>
    <p:extLst>
      <p:ext uri="{BB962C8B-B14F-4D97-AF65-F5344CB8AC3E}">
        <p14:creationId xmlns:p14="http://schemas.microsoft.com/office/powerpoint/2010/main" val="199534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Keep changes small.</a:t>
            </a:r>
            <a:endParaRPr lang="pl-PL" sz="2800" dirty="0">
              <a:solidFill>
                <a:srgbClr val="0070C0"/>
              </a:solidFill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Store each project in a folder that is mirrored off the researcher's working machine</a:t>
            </a:r>
            <a:endParaRPr lang="pl-PL" sz="2800" dirty="0">
              <a:solidFill>
                <a:srgbClr val="0070C0"/>
              </a:solidFill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Share changes frequently.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1307676" y="444110"/>
            <a:ext cx="4415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Manual versioning</a:t>
            </a:r>
          </a:p>
        </p:txBody>
      </p:sp>
    </p:spTree>
    <p:extLst>
      <p:ext uri="{BB962C8B-B14F-4D97-AF65-F5344CB8AC3E}">
        <p14:creationId xmlns:p14="http://schemas.microsoft.com/office/powerpoint/2010/main" val="210612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639</Words>
  <Application>Microsoft Office PowerPoint</Application>
  <PresentationFormat>Panoramiczny</PresentationFormat>
  <Paragraphs>107</Paragraphs>
  <Slides>21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Tomasz Zielinski</cp:lastModifiedBy>
  <cp:revision>45</cp:revision>
  <dcterms:created xsi:type="dcterms:W3CDTF">2021-06-07T08:35:11Z</dcterms:created>
  <dcterms:modified xsi:type="dcterms:W3CDTF">2022-11-23T23:05:36Z</dcterms:modified>
</cp:coreProperties>
</file>