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6" r:id="rId2"/>
    <p:sldId id="259" r:id="rId3"/>
    <p:sldId id="277" r:id="rId4"/>
    <p:sldId id="278" r:id="rId5"/>
    <p:sldId id="282" r:id="rId6"/>
    <p:sldId id="279" r:id="rId7"/>
    <p:sldId id="283" r:id="rId8"/>
    <p:sldId id="280" r:id="rId9"/>
    <p:sldId id="285" r:id="rId10"/>
    <p:sldId id="287" r:id="rId11"/>
    <p:sldId id="281" r:id="rId12"/>
    <p:sldId id="284" r:id="rId13"/>
    <p:sldId id="286" r:id="rId14"/>
    <p:sldId id="288" r:id="rId15"/>
    <p:sldId id="289" r:id="rId16"/>
    <p:sldId id="290" r:id="rId17"/>
    <p:sldId id="291" r:id="rId18"/>
    <p:sldId id="292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88571"/>
  </p:normalViewPr>
  <p:slideViewPr>
    <p:cSldViewPr snapToGrid="0">
      <p:cViewPr varScale="1">
        <p:scale>
          <a:sx n="98" d="100"/>
          <a:sy n="98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0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1C124-7373-F149-A166-BB8240B9FE7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8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FB77-D8DB-4AB9-8EA5-EE8C3B57A5E1}" type="datetimeFigureOut">
              <a:rPr lang="en-GB" smtClean="0"/>
              <a:t>14/12/2022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C165-5060-4138-94DB-52D3146D23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3.jp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1.jpeg"/><Relationship Id="rId10" Type="http://schemas.openxmlformats.org/officeDocument/2006/relationships/image" Target="../media/image6.e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jpg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11" Type="http://schemas.openxmlformats.org/officeDocument/2006/relationships/image" Target="../media/image6.emf"/><Relationship Id="rId5" Type="http://schemas.openxmlformats.org/officeDocument/2006/relationships/image" Target="../media/image2.png"/><Relationship Id="rId10" Type="http://schemas.openxmlformats.org/officeDocument/2006/relationships/image" Target="../media/image5.jpe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38164-4DB1-4C47-B854-138D904993BB}"/>
              </a:ext>
            </a:extLst>
          </p:cNvPr>
          <p:cNvSpPr txBox="1"/>
          <p:nvPr/>
        </p:nvSpPr>
        <p:spPr>
          <a:xfrm>
            <a:off x="3478809" y="2338224"/>
            <a:ext cx="41753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solidFill>
                  <a:srgbClr val="0070C0"/>
                </a:solidFill>
              </a:rPr>
              <a:t>Reusable</a:t>
            </a:r>
            <a:r>
              <a:rPr lang="pl-PL" sz="4400" dirty="0">
                <a:solidFill>
                  <a:srgbClr val="0070C0"/>
                </a:solidFill>
              </a:rPr>
              <a:t> </a:t>
            </a:r>
            <a:r>
              <a:rPr lang="pl-PL" sz="4400" dirty="0" err="1">
                <a:solidFill>
                  <a:srgbClr val="0070C0"/>
                </a:solidFill>
              </a:rPr>
              <a:t>analysis</a:t>
            </a:r>
            <a:endParaRPr lang="en-GB" sz="4400" dirty="0">
              <a:solidFill>
                <a:srgbClr val="0070C0"/>
              </a:solidFill>
            </a:endParaRPr>
          </a:p>
        </p:txBody>
      </p:sp>
      <p:pic>
        <p:nvPicPr>
          <p:cNvPr id="5122" name="Picture 2" descr="Ed_DaSH">
            <a:extLst>
              <a:ext uri="{FF2B5EF4-FFF2-40B4-BE49-F238E27FC236}">
                <a16:creationId xmlns:a16="http://schemas.microsoft.com/office/drawing/2014/main" id="{9D1BBF7C-A031-41E6-BB30-3FB4087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1D6036-BCDA-4EC7-9653-F205FE226493}"/>
              </a:ext>
            </a:extLst>
          </p:cNvPr>
          <p:cNvSpPr txBox="1"/>
          <p:nvPr/>
        </p:nvSpPr>
        <p:spPr>
          <a:xfrm>
            <a:off x="1092765" y="6231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dirty="0">
                <a:highlight>
                  <a:srgbClr val="FFFF00"/>
                </a:highlight>
                <a:hlinkClick r:id="rId3"/>
              </a:rPr>
              <a:t>https://link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0697C4-1D52-44B3-9145-1E4126021820}"/>
              </a:ext>
            </a:extLst>
          </p:cNvPr>
          <p:cNvSpPr/>
          <p:nvPr/>
        </p:nvSpPr>
        <p:spPr>
          <a:xfrm rot="16200000">
            <a:off x="410999" y="6105291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35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do not </a:t>
            </a:r>
            <a:r>
              <a:rPr lang="en-GB" sz="2800" dirty="0">
                <a:solidFill>
                  <a:srgbClr val="0070C0"/>
                </a:solidFill>
              </a:rPr>
              <a:t>write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long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programs</a:t>
            </a:r>
            <a:r>
              <a:rPr lang="pl-PL" sz="2800" dirty="0">
                <a:solidFill>
                  <a:srgbClr val="0070C0"/>
                </a:solidFill>
              </a:rPr>
              <a:t> in 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u</a:t>
            </a:r>
            <a:r>
              <a:rPr lang="en-GB" sz="2800" dirty="0">
                <a:solidFill>
                  <a:srgbClr val="0070C0"/>
                </a:solidFill>
              </a:rPr>
              <a:t>se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en-GB" sz="2800" dirty="0">
                <a:solidFill>
                  <a:srgbClr val="0070C0"/>
                </a:solidFill>
              </a:rPr>
              <a:t>adequate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l</a:t>
            </a:r>
            <a:r>
              <a:rPr lang="en-GB" sz="2800" dirty="0">
                <a:solidFill>
                  <a:srgbClr val="0070C0"/>
                </a:solidFill>
              </a:rPr>
              <a:t>earn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adhere</a:t>
            </a:r>
            <a:r>
              <a:rPr lang="pl-PL" sz="2800" dirty="0">
                <a:solidFill>
                  <a:srgbClr val="0070C0"/>
                </a:solidFill>
              </a:rPr>
              <a:t> to software engineering </a:t>
            </a:r>
            <a:r>
              <a:rPr lang="en-GB" sz="2800" dirty="0">
                <a:solidFill>
                  <a:srgbClr val="0070C0"/>
                </a:solidFill>
              </a:rPr>
              <a:t>practise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en-GB" sz="2800" dirty="0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specific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Jupyter</a:t>
            </a:r>
            <a:r>
              <a:rPr lang="pl-PL" dirty="0">
                <a:solidFill>
                  <a:srgbClr val="0070C0"/>
                </a:solidFill>
              </a:rPr>
              <a:t> notebook </a:t>
            </a:r>
            <a:r>
              <a:rPr lang="pl-PL" dirty="0" err="1">
                <a:solidFill>
                  <a:srgbClr val="0070C0"/>
                </a:solidFill>
              </a:rPr>
              <a:t>is</a:t>
            </a:r>
            <a:r>
              <a:rPr lang="pl-PL" dirty="0">
                <a:solidFill>
                  <a:srgbClr val="0070C0"/>
                </a:solidFill>
              </a:rPr>
              <a:t> not IDE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8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1">
            <a:extLst>
              <a:ext uri="{FF2B5EF4-FFF2-40B4-BE49-F238E27FC236}">
                <a16:creationId xmlns:a16="http://schemas.microsoft.com/office/drawing/2014/main" id="{B346093E-E757-4FC2-A844-B142A59C1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22612">
            <a:off x="6958771" y="1089103"/>
            <a:ext cx="2672768" cy="1660962"/>
          </a:xfrm>
          <a:prstGeom prst="rect">
            <a:avLst/>
          </a:prstGeom>
        </p:spPr>
      </p:pic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189542"/>
              </p:ext>
            </p:extLst>
          </p:nvPr>
        </p:nvGraphicFramePr>
        <p:xfrm>
          <a:off x="6484452" y="157954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5" imgW="4926984" imgH="6171429" progId="Photoshop.Image.11">
                  <p:embed/>
                </p:oleObj>
              </mc:Choice>
              <mc:Fallback>
                <p:oleObj name="Image" r:id="rId5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452" y="157954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35" y="1117521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302897"/>
              </p:ext>
            </p:extLst>
          </p:nvPr>
        </p:nvGraphicFramePr>
        <p:xfrm>
          <a:off x="3697812" y="157694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812" y="157694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39179" y="2015786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2811566" y="2245404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5227420" y="219019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5173659" y="1417014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5349" y="4623167"/>
            <a:ext cx="2635318" cy="13254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02662" y="1731555"/>
            <a:ext cx="2458005" cy="1204680"/>
          </a:xfrm>
          <a:prstGeom prst="rect">
            <a:avLst/>
          </a:prstGeom>
        </p:spPr>
      </p:pic>
      <p:sp>
        <p:nvSpPr>
          <p:cNvPr id="32" name="Right Arrow 10">
            <a:extLst>
              <a:ext uri="{FF2B5EF4-FFF2-40B4-BE49-F238E27FC236}">
                <a16:creationId xmlns:a16="http://schemas.microsoft.com/office/drawing/2014/main" id="{3CF25436-0810-4B0A-ADC1-749E7CCA11EC}"/>
              </a:ext>
            </a:extLst>
          </p:cNvPr>
          <p:cNvSpPr/>
          <p:nvPr/>
        </p:nvSpPr>
        <p:spPr>
          <a:xfrm>
            <a:off x="7901931" y="2211214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3" y="1740486"/>
            <a:ext cx="1953892" cy="1099066"/>
          </a:xfrm>
          <a:prstGeom prst="rect">
            <a:avLst/>
          </a:prstGeom>
        </p:spPr>
      </p:pic>
      <p:pic>
        <p:nvPicPr>
          <p:cNvPr id="34" name="Picture 31">
            <a:extLst>
              <a:ext uri="{FF2B5EF4-FFF2-40B4-BE49-F238E27FC236}">
                <a16:creationId xmlns:a16="http://schemas.microsoft.com/office/drawing/2014/main" id="{7C1691FD-6902-409D-BE0B-B14444431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022612">
            <a:off x="6984710" y="4091720"/>
            <a:ext cx="2672768" cy="1660962"/>
          </a:xfrm>
          <a:prstGeom prst="rect">
            <a:avLst/>
          </a:prstGeom>
        </p:spPr>
      </p:pic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9AC38B6E-BF54-45A1-BF84-1BB9A0A88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88005"/>
              </p:ext>
            </p:extLst>
          </p:nvPr>
        </p:nvGraphicFramePr>
        <p:xfrm>
          <a:off x="6510391" y="45821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Image" r:id="rId14" imgW="4926984" imgH="6171429" progId="Photoshop.Image.11">
                  <p:embed/>
                </p:oleObj>
              </mc:Choice>
              <mc:Fallback>
                <p:oleObj name="Image" r:id="rId14" imgW="4926984" imgH="6171429" progId="Photoshop.Image.11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5DAD1964-3127-4F8C-8CE2-8A42B0C466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91" y="45821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7">
            <a:extLst>
              <a:ext uri="{FF2B5EF4-FFF2-40B4-BE49-F238E27FC236}">
                <a16:creationId xmlns:a16="http://schemas.microsoft.com/office/drawing/2014/main" id="{9081B384-4482-4D5A-A7DC-3C237ED44AA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174" y="4120138"/>
            <a:ext cx="2027752" cy="1068626"/>
          </a:xfrm>
          <a:prstGeom prst="rect">
            <a:avLst/>
          </a:prstGeom>
        </p:spPr>
      </p:pic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B7134A81-925D-4AAD-8A63-6213C35AE4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090639"/>
              </p:ext>
            </p:extLst>
          </p:nvPr>
        </p:nvGraphicFramePr>
        <p:xfrm>
          <a:off x="3723751" y="4579557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751" y="4579557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Picture 30">
            <a:extLst>
              <a:ext uri="{FF2B5EF4-FFF2-40B4-BE49-F238E27FC236}">
                <a16:creationId xmlns:a16="http://schemas.microsoft.com/office/drawing/2014/main" id="{819B0E06-F642-4ED9-98B8-BC133C8280A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5265118" y="5018403"/>
            <a:ext cx="1292075" cy="810053"/>
          </a:xfrm>
          <a:prstGeom prst="rect">
            <a:avLst/>
          </a:prstGeom>
        </p:spPr>
      </p:pic>
      <p:sp>
        <p:nvSpPr>
          <p:cNvPr id="39" name="Right Arrow 7">
            <a:extLst>
              <a:ext uri="{FF2B5EF4-FFF2-40B4-BE49-F238E27FC236}">
                <a16:creationId xmlns:a16="http://schemas.microsoft.com/office/drawing/2014/main" id="{17941A83-7A4F-48B2-9357-E2E6A1821EB4}"/>
              </a:ext>
            </a:extLst>
          </p:cNvPr>
          <p:cNvSpPr/>
          <p:nvPr/>
        </p:nvSpPr>
        <p:spPr>
          <a:xfrm>
            <a:off x="2837505" y="5248021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ight Arrow 10">
            <a:extLst>
              <a:ext uri="{FF2B5EF4-FFF2-40B4-BE49-F238E27FC236}">
                <a16:creationId xmlns:a16="http://schemas.microsoft.com/office/drawing/2014/main" id="{ACECE079-9DBC-445B-AB73-C90A1FE16B5A}"/>
              </a:ext>
            </a:extLst>
          </p:cNvPr>
          <p:cNvSpPr/>
          <p:nvPr/>
        </p:nvSpPr>
        <p:spPr>
          <a:xfrm>
            <a:off x="5253359" y="5192807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ight Arrow 10">
            <a:extLst>
              <a:ext uri="{FF2B5EF4-FFF2-40B4-BE49-F238E27FC236}">
                <a16:creationId xmlns:a16="http://schemas.microsoft.com/office/drawing/2014/main" id="{2EE5EA0C-D552-4F8A-BBC7-03EEF0B5EABC}"/>
              </a:ext>
            </a:extLst>
          </p:cNvPr>
          <p:cNvSpPr/>
          <p:nvPr/>
        </p:nvSpPr>
        <p:spPr>
          <a:xfrm>
            <a:off x="7927870" y="5213831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Round Single Corner Rectangle 11">
            <a:extLst>
              <a:ext uri="{FF2B5EF4-FFF2-40B4-BE49-F238E27FC236}">
                <a16:creationId xmlns:a16="http://schemas.microsoft.com/office/drawing/2014/main" id="{984D07C7-71BB-4B9B-B3C3-85FAD8D10343}"/>
              </a:ext>
            </a:extLst>
          </p:cNvPr>
          <p:cNvSpPr/>
          <p:nvPr/>
        </p:nvSpPr>
        <p:spPr>
          <a:xfrm>
            <a:off x="5079261" y="4579557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96D3AE-2A1D-446C-8EB4-C6D4B744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33" y="4569151"/>
            <a:ext cx="2002808" cy="128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5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Robust</a:t>
            </a:r>
            <a:r>
              <a:rPr lang="pl-PL" sz="2800" dirty="0">
                <a:solidFill>
                  <a:srgbClr val="0070C0"/>
                </a:solidFill>
              </a:rPr>
              <a:t> (re-</a:t>
            </a:r>
            <a:r>
              <a:rPr lang="pl-PL" sz="2800" dirty="0" err="1">
                <a:solidFill>
                  <a:srgbClr val="0070C0"/>
                </a:solidFill>
              </a:rPr>
              <a:t>starting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job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Efficient</a:t>
            </a:r>
            <a:r>
              <a:rPr lang="pl-PL" sz="2800" dirty="0">
                <a:solidFill>
                  <a:srgbClr val="0070C0"/>
                </a:solidFill>
              </a:rPr>
              <a:t> (paralel </a:t>
            </a:r>
            <a:r>
              <a:rPr lang="pl-PL" sz="2800" dirty="0" err="1">
                <a:solidFill>
                  <a:srgbClr val="0070C0"/>
                </a:solidFill>
              </a:rPr>
              <a:t>computing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sound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maintain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specified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r>
              <a:rPr lang="pl-PL" dirty="0">
                <a:solidFill>
                  <a:srgbClr val="0070C0"/>
                </a:solidFill>
              </a:rPr>
              <a:t> - </a:t>
            </a:r>
            <a:r>
              <a:rPr lang="pl-PL" dirty="0" err="1">
                <a:solidFill>
                  <a:srgbClr val="0070C0"/>
                </a:solidFill>
              </a:rPr>
              <a:t>requirements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0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Build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it</a:t>
            </a:r>
            <a:r>
              <a:rPr lang="pl-PL" sz="2800" dirty="0">
                <a:solidFill>
                  <a:srgbClr val="0070C0"/>
                </a:solidFill>
              </a:rPr>
              <a:t> with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Nextflow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Snakemake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Galaxy</a:t>
            </a:r>
          </a:p>
          <a:p>
            <a:pPr marL="457200" indent="-457200">
              <a:buFontTx/>
              <a:buChar char="-"/>
            </a:pPr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Well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defined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inputs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formats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</a:p>
          <a:p>
            <a:pPr marL="457200" indent="-457200">
              <a:buFontTx/>
              <a:buChar char="-"/>
            </a:pP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</a:p>
          <a:p>
            <a:pPr marL="457200" indent="-457200">
              <a:buFontTx/>
              <a:buChar char="-"/>
            </a:pPr>
            <a:r>
              <a:rPr lang="pl-PL" sz="2800" dirty="0">
                <a:solidFill>
                  <a:srgbClr val="0070C0"/>
                </a:solidFill>
              </a:rPr>
              <a:t>software and system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</a:t>
            </a:r>
            <a:r>
              <a:rPr lang="pl-PL" dirty="0" err="1">
                <a:solidFill>
                  <a:srgbClr val="0070C0"/>
                </a:solidFill>
              </a:rPr>
              <a:t>pipeline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6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start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Flexibile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pick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up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bad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habbits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Easy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introduce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ugly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hacks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Beware</a:t>
            </a:r>
            <a:r>
              <a:rPr lang="pl-PL" sz="2800" dirty="0">
                <a:solidFill>
                  <a:srgbClr val="0070C0"/>
                </a:solidFill>
              </a:rPr>
              <a:t> spaghetti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3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We </a:t>
            </a:r>
            <a:r>
              <a:rPr lang="pl-PL" sz="2800" dirty="0" err="1">
                <a:solidFill>
                  <a:srgbClr val="0070C0"/>
                </a:solidFill>
              </a:rPr>
              <a:t>recommend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Firstly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learn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make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simple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plots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clean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reorganize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files</a:t>
            </a:r>
            <a:r>
              <a:rPr lang="pl-PL" sz="2800" dirty="0">
                <a:solidFill>
                  <a:srgbClr val="0070C0"/>
                </a:solidFill>
              </a:rPr>
              <a:t> and data </a:t>
            </a:r>
            <a:r>
              <a:rPr lang="pl-PL" sz="2800" dirty="0" err="1">
                <a:solidFill>
                  <a:srgbClr val="0070C0"/>
                </a:solidFill>
              </a:rPr>
              <a:t>tables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Secondly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learn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basics</a:t>
            </a:r>
            <a:r>
              <a:rPr lang="pl-PL" sz="2800" dirty="0">
                <a:solidFill>
                  <a:srgbClr val="0070C0"/>
                </a:solidFill>
              </a:rPr>
              <a:t> of software engineering and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programming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Then start </a:t>
            </a:r>
            <a:r>
              <a:rPr lang="pl-PL" sz="2800" dirty="0" err="1">
                <a:solidFill>
                  <a:srgbClr val="0070C0"/>
                </a:solidFill>
              </a:rPr>
              <a:t>coding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advanced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analysis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processing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pipelines</a:t>
            </a:r>
            <a:r>
              <a:rPr lang="pl-PL" sz="2800" dirty="0">
                <a:solidFill>
                  <a:srgbClr val="0070C0"/>
                </a:solidFill>
              </a:rPr>
              <a:t>…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2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i="1" dirty="0">
                <a:solidFill>
                  <a:srgbClr val="0070C0"/>
                </a:solidFill>
              </a:rPr>
              <a:t>„… but </a:t>
            </a:r>
            <a:r>
              <a:rPr lang="pl-PL" sz="2800" i="1" dirty="0" err="1">
                <a:solidFill>
                  <a:srgbClr val="0070C0"/>
                </a:solidFill>
              </a:rPr>
              <a:t>it</a:t>
            </a:r>
            <a:r>
              <a:rPr lang="pl-PL" sz="2800" i="1" dirty="0">
                <a:solidFill>
                  <a:srgbClr val="0070C0"/>
                </a:solidFill>
              </a:rPr>
              <a:t> </a:t>
            </a:r>
            <a:r>
              <a:rPr lang="pl-PL" sz="2800" i="1" dirty="0" err="1">
                <a:solidFill>
                  <a:srgbClr val="0070C0"/>
                </a:solidFill>
              </a:rPr>
              <a:t>works</a:t>
            </a:r>
            <a:r>
              <a:rPr lang="pl-PL" sz="2800" i="1" dirty="0">
                <a:solidFill>
                  <a:srgbClr val="0070C0"/>
                </a:solidFill>
              </a:rPr>
              <a:t> (</a:t>
            </a:r>
            <a:r>
              <a:rPr lang="pl-PL" sz="2800" i="1" dirty="0" err="1">
                <a:solidFill>
                  <a:srgbClr val="0070C0"/>
                </a:solidFill>
              </a:rPr>
              <a:t>only</a:t>
            </a:r>
            <a:r>
              <a:rPr lang="pl-PL" sz="2800" i="1" dirty="0">
                <a:solidFill>
                  <a:srgbClr val="0070C0"/>
                </a:solidFill>
              </a:rPr>
              <a:t>) on my </a:t>
            </a:r>
            <a:r>
              <a:rPr lang="pl-PL" sz="2800" i="1" dirty="0" err="1">
                <a:solidFill>
                  <a:srgbClr val="0070C0"/>
                </a:solidFill>
              </a:rPr>
              <a:t>machine</a:t>
            </a:r>
            <a:r>
              <a:rPr lang="pl-PL" sz="2800" i="1" dirty="0">
                <a:solidFill>
                  <a:srgbClr val="0070C0"/>
                </a:solidFill>
              </a:rPr>
              <a:t>”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88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68256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a </a:t>
            </a:r>
            <a:r>
              <a:rPr lang="pl-PL" sz="2800" dirty="0" err="1">
                <a:solidFill>
                  <a:srgbClr val="0070C0"/>
                </a:solidFill>
              </a:rPr>
              <a:t>package</a:t>
            </a:r>
            <a:r>
              <a:rPr lang="pl-PL" sz="2800" dirty="0">
                <a:solidFill>
                  <a:srgbClr val="0070C0"/>
                </a:solidFill>
              </a:rPr>
              <a:t> management system for Win, Mac OS, Linux.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</a:t>
            </a:r>
            <a:r>
              <a:rPr lang="pl-PL" sz="2800" dirty="0">
                <a:solidFill>
                  <a:srgbClr val="0070C0"/>
                </a:solidFill>
              </a:rPr>
              <a:t>, run, and update </a:t>
            </a:r>
            <a:r>
              <a:rPr lang="pl-PL" sz="2800" dirty="0" err="1">
                <a:solidFill>
                  <a:srgbClr val="0070C0"/>
                </a:solidFill>
              </a:rPr>
              <a:t>packages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dependencies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can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switch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between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.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suport </a:t>
            </a:r>
            <a:r>
              <a:rPr lang="pl-PL" sz="2800" dirty="0" err="1">
                <a:solidFill>
                  <a:srgbClr val="0070C0"/>
                </a:solidFill>
              </a:rPr>
              <a:t>many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language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, R(</a:t>
            </a:r>
            <a:r>
              <a:rPr lang="pl-PL" sz="2800" dirty="0" err="1">
                <a:solidFill>
                  <a:srgbClr val="0070C0"/>
                </a:solidFill>
              </a:rPr>
              <a:t>actually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renv</a:t>
            </a:r>
            <a:r>
              <a:rPr lang="pl-PL" sz="2800" dirty="0">
                <a:solidFill>
                  <a:srgbClr val="0070C0"/>
                </a:solidFill>
              </a:rPr>
              <a:t> for R), </a:t>
            </a:r>
            <a:r>
              <a:rPr lang="pl-PL" sz="2800" dirty="0" err="1">
                <a:solidFill>
                  <a:srgbClr val="0070C0"/>
                </a:solidFill>
              </a:rPr>
              <a:t>Ruby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Lua</a:t>
            </a:r>
            <a:r>
              <a:rPr lang="pl-PL" sz="2800" dirty="0">
                <a:solidFill>
                  <a:srgbClr val="0070C0"/>
                </a:solidFill>
              </a:rPr>
              <a:t>, Scala, Java, JavaScript, C, C++, FORTRAN.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26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R and </a:t>
            </a:r>
            <a:r>
              <a:rPr lang="pl-PL" sz="2800" dirty="0" err="1">
                <a:solidFill>
                  <a:srgbClr val="0070C0"/>
                </a:solidFill>
              </a:rPr>
              <a:t>Python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behaviour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depends</a:t>
            </a:r>
            <a:r>
              <a:rPr lang="pl-PL" sz="2800" dirty="0">
                <a:solidFill>
                  <a:srgbClr val="0070C0"/>
                </a:solidFill>
              </a:rPr>
              <a:t> on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always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use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environments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manage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in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create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 environment for </a:t>
            </a:r>
            <a:r>
              <a:rPr lang="pl-PL" sz="2800" dirty="0" err="1">
                <a:solidFill>
                  <a:srgbClr val="0070C0"/>
                </a:solidFill>
              </a:rPr>
              <a:t>any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project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keep</a:t>
            </a:r>
            <a:r>
              <a:rPr lang="pl-PL" sz="2800" dirty="0">
                <a:solidFill>
                  <a:srgbClr val="0070C0"/>
                </a:solidFill>
              </a:rPr>
              <a:t> a list of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you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installed</a:t>
            </a:r>
            <a:r>
              <a:rPr lang="pl-PL" sz="2800" dirty="0">
                <a:solidFill>
                  <a:srgbClr val="0070C0"/>
                </a:solidFill>
              </a:rPr>
              <a:t> (and in </a:t>
            </a:r>
            <a:r>
              <a:rPr lang="pl-PL" sz="2800" dirty="0" err="1">
                <a:solidFill>
                  <a:srgbClr val="0070C0"/>
                </a:solidFill>
              </a:rPr>
              <a:t>which</a:t>
            </a:r>
            <a:r>
              <a:rPr lang="pl-PL" sz="2800" dirty="0">
                <a:solidFill>
                  <a:srgbClr val="0070C0"/>
                </a:solidFill>
              </a:rPr>
              <a:t> order)</a:t>
            </a: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18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Ed-DASH </a:t>
            </a:r>
            <a:r>
              <a:rPr lang="pl-PL" sz="2800" dirty="0" err="1">
                <a:solidFill>
                  <a:srgbClr val="0070C0"/>
                </a:solidFill>
              </a:rPr>
              <a:t>courses</a:t>
            </a:r>
            <a:r>
              <a:rPr lang="pl-PL" sz="2800" dirty="0">
                <a:solidFill>
                  <a:srgbClr val="0070C0"/>
                </a:solidFill>
              </a:rPr>
              <a:t>: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https://edcarp.github.io/Ed-DaSH/workshops.html</a:t>
            </a:r>
          </a:p>
          <a:p>
            <a:endParaRPr lang="pl-PL" sz="2800" dirty="0">
              <a:solidFill>
                <a:srgbClr val="0070C0"/>
              </a:solidFill>
            </a:endParaRPr>
          </a:p>
          <a:p>
            <a:r>
              <a:rPr lang="pl-PL" sz="2800" dirty="0">
                <a:solidFill>
                  <a:srgbClr val="0070C0"/>
                </a:solidFill>
              </a:rPr>
              <a:t>Shell, </a:t>
            </a:r>
            <a:r>
              <a:rPr lang="pl-PL" sz="2800" dirty="0" err="1">
                <a:solidFill>
                  <a:srgbClr val="0070C0"/>
                </a:solidFill>
              </a:rPr>
              <a:t>Conda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Workflows</a:t>
            </a:r>
            <a:endParaRPr lang="pl-PL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Computing in R and </a:t>
            </a:r>
            <a:r>
              <a:rPr lang="pl-PL" dirty="0" err="1">
                <a:solidFill>
                  <a:srgbClr val="0070C0"/>
                </a:solidFill>
              </a:rPr>
              <a:t>Python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81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5DAD1964-3127-4F8C-8CE2-8A42B0C466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86651"/>
              </p:ext>
            </p:extLst>
          </p:nvPr>
        </p:nvGraphicFramePr>
        <p:xfrm>
          <a:off x="1600125" y="2914860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4" imgW="4926984" imgH="6171429" progId="Photoshop.Image.11">
                  <p:embed/>
                </p:oleObj>
              </mc:Choice>
              <mc:Fallback>
                <p:oleObj name="Image" r:id="rId4" imgW="4926984" imgH="6171429" progId="Photoshop.Image.11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1BF7D7D-1F10-41BD-B7E4-719EEF22F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125" y="2914860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0C27E17-3DD7-475C-8F22-ADB6F121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Analysis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59327DBF-8C49-48EA-BEB6-0FB000F7443D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38" y="1258197"/>
            <a:ext cx="1953892" cy="1099066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8213462-174E-400F-A8EE-2FAEF310EF25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515" y="761810"/>
            <a:ext cx="2027752" cy="1068626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1BF7D7D-1F10-41BD-B7E4-719EEF22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96949"/>
              </p:ext>
            </p:extLst>
          </p:nvPr>
        </p:nvGraphicFramePr>
        <p:xfrm>
          <a:off x="5475352" y="1296123"/>
          <a:ext cx="1174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Image" r:id="rId9" imgW="4926984" imgH="6171429" progId="Photoshop.Image.11">
                  <p:embed/>
                </p:oleObj>
              </mc:Choice>
              <mc:Fallback>
                <p:oleObj name="Image" r:id="rId9" imgW="4926984" imgH="6171429" progId="Photoshop.Image.11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352" y="1296123"/>
                        <a:ext cx="117475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B6A7D03-DCD2-43CA-8FB5-4219CADF73A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54" y="1013150"/>
            <a:ext cx="2195968" cy="1717246"/>
          </a:xfrm>
          <a:prstGeom prst="rect">
            <a:avLst/>
          </a:prstGeom>
        </p:spPr>
      </p:pic>
      <p:pic>
        <p:nvPicPr>
          <p:cNvPr id="13" name="Picture 30">
            <a:extLst>
              <a:ext uri="{FF2B5EF4-FFF2-40B4-BE49-F238E27FC236}">
                <a16:creationId xmlns:a16="http://schemas.microsoft.com/office/drawing/2014/main" id="{45EF9F56-F583-4F84-8788-8E6C5393079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955" r="7087" b="17800"/>
          <a:stretch/>
        </p:blipFill>
        <p:spPr>
          <a:xfrm rot="9072124" flipH="1" flipV="1">
            <a:off x="6880465" y="843602"/>
            <a:ext cx="1292075" cy="810053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6B8D2DB1-0178-440B-9B49-6D0409AB48CE}"/>
              </a:ext>
            </a:extLst>
          </p:cNvPr>
          <p:cNvSpPr/>
          <p:nvPr/>
        </p:nvSpPr>
        <p:spPr>
          <a:xfrm>
            <a:off x="3503656" y="1921803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ight Arrow 10">
            <a:extLst>
              <a:ext uri="{FF2B5EF4-FFF2-40B4-BE49-F238E27FC236}">
                <a16:creationId xmlns:a16="http://schemas.microsoft.com/office/drawing/2014/main" id="{FA94F6D7-6774-41D0-B923-6CB6FFCF960C}"/>
              </a:ext>
            </a:extLst>
          </p:cNvPr>
          <p:cNvSpPr/>
          <p:nvPr/>
        </p:nvSpPr>
        <p:spPr>
          <a:xfrm>
            <a:off x="7022439" y="1976180"/>
            <a:ext cx="134295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 Single Corner Rectangle 11">
            <a:extLst>
              <a:ext uri="{FF2B5EF4-FFF2-40B4-BE49-F238E27FC236}">
                <a16:creationId xmlns:a16="http://schemas.microsoft.com/office/drawing/2014/main" id="{193969C9-D973-4E78-80F3-B2A73F5B4A09}"/>
              </a:ext>
            </a:extLst>
          </p:cNvPr>
          <p:cNvSpPr/>
          <p:nvPr/>
        </p:nvSpPr>
        <p:spPr>
          <a:xfrm>
            <a:off x="6227314" y="4079219"/>
            <a:ext cx="845575" cy="508518"/>
          </a:xfrm>
          <a:prstGeom prst="round1Rect">
            <a:avLst/>
          </a:prstGeom>
          <a:solidFill>
            <a:srgbClr val="FFC0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 Single Corner Rectangle 12">
            <a:extLst>
              <a:ext uri="{FF2B5EF4-FFF2-40B4-BE49-F238E27FC236}">
                <a16:creationId xmlns:a16="http://schemas.microsoft.com/office/drawing/2014/main" id="{BF552CB9-13E4-44B8-B449-C08F9B626D00}"/>
              </a:ext>
            </a:extLst>
          </p:cNvPr>
          <p:cNvSpPr/>
          <p:nvPr/>
        </p:nvSpPr>
        <p:spPr>
          <a:xfrm>
            <a:off x="8687087" y="4127589"/>
            <a:ext cx="845575" cy="508518"/>
          </a:xfrm>
          <a:prstGeom prst="round1Rect">
            <a:avLst/>
          </a:prstGeom>
          <a:solidFill>
            <a:srgbClr val="FFFF0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ound Single Corner Rectangle 13">
            <a:extLst>
              <a:ext uri="{FF2B5EF4-FFF2-40B4-BE49-F238E27FC236}">
                <a16:creationId xmlns:a16="http://schemas.microsoft.com/office/drawing/2014/main" id="{28D51B96-0CED-444D-AA3F-919108A35D8B}"/>
              </a:ext>
            </a:extLst>
          </p:cNvPr>
          <p:cNvSpPr/>
          <p:nvPr/>
        </p:nvSpPr>
        <p:spPr>
          <a:xfrm>
            <a:off x="10820670" y="3925695"/>
            <a:ext cx="845575" cy="508518"/>
          </a:xfrm>
          <a:prstGeom prst="round1Rect">
            <a:avLst/>
          </a:prstGeom>
          <a:solidFill>
            <a:srgbClr val="00B0F0">
              <a:alpha val="34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ight Arrow 14">
            <a:extLst>
              <a:ext uri="{FF2B5EF4-FFF2-40B4-BE49-F238E27FC236}">
                <a16:creationId xmlns:a16="http://schemas.microsoft.com/office/drawing/2014/main" id="{EA4A3D1A-29EE-4F54-8A4D-17A34855F8A5}"/>
              </a:ext>
            </a:extLst>
          </p:cNvPr>
          <p:cNvSpPr/>
          <p:nvPr/>
        </p:nvSpPr>
        <p:spPr>
          <a:xfrm rot="7944595">
            <a:off x="7094952" y="3258193"/>
            <a:ext cx="1484350" cy="1899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ight Arrow 15">
            <a:extLst>
              <a:ext uri="{FF2B5EF4-FFF2-40B4-BE49-F238E27FC236}">
                <a16:creationId xmlns:a16="http://schemas.microsoft.com/office/drawing/2014/main" id="{3C78BA96-DF39-4E98-A6BC-0B9379273021}"/>
              </a:ext>
            </a:extLst>
          </p:cNvPr>
          <p:cNvSpPr/>
          <p:nvPr/>
        </p:nvSpPr>
        <p:spPr>
          <a:xfrm rot="6796326">
            <a:off x="8709563" y="3333900"/>
            <a:ext cx="1310684" cy="223500"/>
          </a:xfrm>
          <a:prstGeom prst="rightArrow">
            <a:avLst/>
          </a:prstGeom>
          <a:solidFill>
            <a:srgbClr val="4472C4">
              <a:alpha val="6902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ight Arrow 16">
            <a:extLst>
              <a:ext uri="{FF2B5EF4-FFF2-40B4-BE49-F238E27FC236}">
                <a16:creationId xmlns:a16="http://schemas.microsoft.com/office/drawing/2014/main" id="{7A4B5669-B673-42F5-98E4-1703C3745B9C}"/>
              </a:ext>
            </a:extLst>
          </p:cNvPr>
          <p:cNvSpPr/>
          <p:nvPr/>
        </p:nvSpPr>
        <p:spPr>
          <a:xfrm rot="3176148">
            <a:off x="9917615" y="3427867"/>
            <a:ext cx="1308894" cy="221520"/>
          </a:xfrm>
          <a:prstGeom prst="rightArrow">
            <a:avLst/>
          </a:prstGeom>
          <a:solidFill>
            <a:srgbClr val="4472C4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3" name="Picture 17">
            <a:extLst>
              <a:ext uri="{FF2B5EF4-FFF2-40B4-BE49-F238E27FC236}">
                <a16:creationId xmlns:a16="http://schemas.microsoft.com/office/drawing/2014/main" id="{F5E3CF60-F30F-475B-963E-235F5C6CE13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10431813" y="2933379"/>
            <a:ext cx="830204" cy="552788"/>
          </a:xfrm>
          <a:prstGeom prst="rect">
            <a:avLst/>
          </a:prstGeom>
          <a:noFill/>
        </p:spPr>
      </p:pic>
      <p:pic>
        <p:nvPicPr>
          <p:cNvPr id="24" name="Picture 17">
            <a:extLst>
              <a:ext uri="{FF2B5EF4-FFF2-40B4-BE49-F238E27FC236}">
                <a16:creationId xmlns:a16="http://schemas.microsoft.com/office/drawing/2014/main" id="{8BC3A004-856C-466F-9CA8-91E9947537B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8733804" y="3120812"/>
            <a:ext cx="830204" cy="552788"/>
          </a:xfrm>
          <a:prstGeom prst="rect">
            <a:avLst/>
          </a:prstGeom>
          <a:noFill/>
        </p:spPr>
      </p:pic>
      <p:pic>
        <p:nvPicPr>
          <p:cNvPr id="25" name="Picture 17">
            <a:extLst>
              <a:ext uri="{FF2B5EF4-FFF2-40B4-BE49-F238E27FC236}">
                <a16:creationId xmlns:a16="http://schemas.microsoft.com/office/drawing/2014/main" id="{CDEA1523-E1AA-401D-99CE-93F3EE1765F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860" t="4245" r="6506" b="17800"/>
          <a:stretch/>
        </p:blipFill>
        <p:spPr>
          <a:xfrm rot="20297909" flipH="1" flipV="1">
            <a:off x="6878134" y="3076768"/>
            <a:ext cx="830204" cy="552788"/>
          </a:xfrm>
          <a:prstGeom prst="rect">
            <a:avLst/>
          </a:prstGeom>
          <a:noFill/>
        </p:spPr>
      </p:pic>
      <p:sp>
        <p:nvSpPr>
          <p:cNvPr id="26" name="Right Arrow 27">
            <a:extLst>
              <a:ext uri="{FF2B5EF4-FFF2-40B4-BE49-F238E27FC236}">
                <a16:creationId xmlns:a16="http://schemas.microsoft.com/office/drawing/2014/main" id="{969892AA-66A1-4BB3-9F08-493E394319DD}"/>
              </a:ext>
            </a:extLst>
          </p:cNvPr>
          <p:cNvSpPr/>
          <p:nvPr/>
        </p:nvSpPr>
        <p:spPr>
          <a:xfrm rot="10800000">
            <a:off x="4248150" y="4244987"/>
            <a:ext cx="1477711" cy="176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7" name="Picture 25">
            <a:extLst>
              <a:ext uri="{FF2B5EF4-FFF2-40B4-BE49-F238E27FC236}">
                <a16:creationId xmlns:a16="http://schemas.microsoft.com/office/drawing/2014/main" id="{EB7334CE-ED05-400A-98DB-88BA76F40C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9914" y="3821128"/>
            <a:ext cx="2516602" cy="1804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42EC38-6FAD-48DE-83CE-BB139935C0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852" y="5325944"/>
            <a:ext cx="2149578" cy="108111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BF21987-3472-4FA7-A16F-9EF4AB7886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133" y="5008922"/>
            <a:ext cx="3277842" cy="1606486"/>
          </a:xfrm>
          <a:prstGeom prst="rect">
            <a:avLst/>
          </a:prstGeom>
        </p:spPr>
      </p:pic>
      <p:sp>
        <p:nvSpPr>
          <p:cNvPr id="30" name="Right Arrow 7">
            <a:extLst>
              <a:ext uri="{FF2B5EF4-FFF2-40B4-BE49-F238E27FC236}">
                <a16:creationId xmlns:a16="http://schemas.microsoft.com/office/drawing/2014/main" id="{21A31C0E-BA38-4AB9-BDC8-2970D3804DA4}"/>
              </a:ext>
            </a:extLst>
          </p:cNvPr>
          <p:cNvSpPr/>
          <p:nvPr/>
        </p:nvSpPr>
        <p:spPr>
          <a:xfrm rot="5400000">
            <a:off x="8614602" y="4762746"/>
            <a:ext cx="668594" cy="1769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</a:rPr>
              <a:t>Some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biological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context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en-GB" sz="2800" dirty="0">
                <a:solidFill>
                  <a:srgbClr val="0070C0"/>
                </a:solidFill>
              </a:rPr>
              <a:t>inputs</a:t>
            </a:r>
          </a:p>
          <a:p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(</a:t>
            </a:r>
            <a:r>
              <a:rPr lang="en-GB" sz="2800" dirty="0">
                <a:solidFill>
                  <a:srgbClr val="0070C0"/>
                </a:solidFill>
              </a:rPr>
              <a:t>initial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en-GB" sz="2800" dirty="0">
                <a:solidFill>
                  <a:srgbClr val="0070C0"/>
                </a:solidFill>
              </a:rPr>
              <a:t>results</a:t>
            </a:r>
            <a:r>
              <a:rPr lang="pl-PL" sz="2800" dirty="0">
                <a:solidFill>
                  <a:srgbClr val="0070C0"/>
                </a:solidFill>
              </a:rPr>
              <a:t>) </a:t>
            </a:r>
            <a:r>
              <a:rPr lang="en-GB" sz="2800" dirty="0">
                <a:solidFill>
                  <a:srgbClr val="0070C0"/>
                </a:solidFill>
              </a:rPr>
              <a:t>exploration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err="1">
                <a:solidFill>
                  <a:srgbClr val="0070C0"/>
                </a:solidFill>
              </a:rPr>
              <a:t>retries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adjustments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modifications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exp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procedures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data </a:t>
            </a:r>
            <a:r>
              <a:rPr lang="pl-PL" sz="2800" dirty="0" err="1">
                <a:solidFill>
                  <a:srgbClr val="0070C0"/>
                </a:solidFill>
              </a:rPr>
              <a:t>exploration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selection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analysis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methods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(</a:t>
            </a:r>
            <a:r>
              <a:rPr lang="pl-PL" sz="2800" dirty="0" err="1">
                <a:solidFill>
                  <a:srgbClr val="0070C0"/>
                </a:solidFill>
              </a:rPr>
              <a:t>statistical</a:t>
            </a:r>
            <a:r>
              <a:rPr lang="pl-PL" sz="2800" dirty="0">
                <a:solidFill>
                  <a:srgbClr val="0070C0"/>
                </a:solidFill>
              </a:rPr>
              <a:t>) </a:t>
            </a:r>
            <a:r>
              <a:rPr lang="pl-PL" sz="2800" dirty="0" err="1">
                <a:solidFill>
                  <a:srgbClr val="0070C0"/>
                </a:solidFill>
              </a:rPr>
              <a:t>validation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final</a:t>
            </a:r>
            <a:r>
              <a:rPr lang="pl-PL" sz="2800" dirty="0">
                <a:solidFill>
                  <a:srgbClr val="0070C0"/>
                </a:solidFill>
              </a:rPr>
              <a:t> version of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graphical</a:t>
            </a:r>
            <a:r>
              <a:rPr lang="pl-PL" sz="2800" dirty="0">
                <a:solidFill>
                  <a:srgbClr val="0070C0"/>
                </a:solidFill>
              </a:rPr>
              <a:t> rendering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9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 err="1">
                <a:solidFill>
                  <a:srgbClr val="0070C0"/>
                </a:solidFill>
              </a:rPr>
              <a:t>Jupyter</a:t>
            </a:r>
            <a:r>
              <a:rPr lang="pl-PL" sz="2800" dirty="0">
                <a:solidFill>
                  <a:srgbClr val="0070C0"/>
                </a:solidFill>
              </a:rPr>
              <a:t> notebook </a:t>
            </a:r>
            <a:r>
              <a:rPr lang="pl-PL" sz="2800" dirty="0" err="1">
                <a:solidFill>
                  <a:srgbClr val="0070C0"/>
                </a:solidFill>
              </a:rPr>
              <a:t>example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>
                <a:solidFill>
                  <a:srgbClr val="0070C0"/>
                </a:solidFill>
              </a:rPr>
              <a:t>Ad-hoc Analysis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0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Natural starting point for learning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More „powerful” / „professional” scientific plots than </a:t>
            </a:r>
            <a:r>
              <a:rPr lang="en-GB" sz="2800" smtClean="0">
                <a:solidFill>
                  <a:srgbClr val="0070C0"/>
                </a:solidFill>
              </a:rPr>
              <a:t>ones available </a:t>
            </a:r>
            <a:r>
              <a:rPr lang="en-GB" sz="2800" dirty="0" smtClean="0">
                <a:solidFill>
                  <a:srgbClr val="0070C0"/>
                </a:solidFill>
              </a:rPr>
              <a:t>in Excel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recreate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 smtClean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Easier to adjust for specific dimensions/formats/style</a:t>
            </a:r>
            <a:r>
              <a:rPr lang="pl-PL" sz="2800" dirty="0" smtClean="0">
                <a:solidFill>
                  <a:srgbClr val="0070C0"/>
                </a:solidFill>
              </a:rPr>
              <a:t>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Plotting in R (Python)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5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Motivation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how</a:t>
            </a:r>
            <a:r>
              <a:rPr lang="pl-PL" sz="2800" dirty="0">
                <a:solidFill>
                  <a:srgbClr val="0070C0"/>
                </a:solidFill>
              </a:rPr>
              <a:t> we </a:t>
            </a:r>
            <a:r>
              <a:rPr lang="pl-PL" sz="2800" dirty="0" err="1">
                <a:solidFill>
                  <a:srgbClr val="0070C0"/>
                </a:solidFill>
              </a:rPr>
              <a:t>got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into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final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results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Input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Methods</a:t>
            </a:r>
            <a:r>
              <a:rPr lang="pl-PL" sz="2800" dirty="0">
                <a:solidFill>
                  <a:srgbClr val="0070C0"/>
                </a:solidFill>
              </a:rPr>
              <a:t> (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r>
              <a:rPr lang="pl-PL" sz="2800" dirty="0">
                <a:solidFill>
                  <a:srgbClr val="0070C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Interminent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reusults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adjustments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steps</a:t>
            </a:r>
            <a:r>
              <a:rPr lang="pl-PL" sz="2800" dirty="0">
                <a:solidFill>
                  <a:srgbClr val="0070C0"/>
                </a:solidFill>
              </a:rPr>
              <a:t>….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Outputs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Conclussions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27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the </a:t>
            </a:r>
            <a:r>
              <a:rPr lang="pl-PL" sz="2800" dirty="0" err="1">
                <a:solidFill>
                  <a:srgbClr val="0070C0"/>
                </a:solidFill>
              </a:rPr>
              <a:t>decission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process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Document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parameters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their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significance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Decide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what</a:t>
            </a:r>
            <a:r>
              <a:rPr lang="pl-PL" sz="2800" dirty="0">
                <a:solidFill>
                  <a:srgbClr val="0070C0"/>
                </a:solidFill>
              </a:rPr>
              <a:t> to </a:t>
            </a:r>
            <a:r>
              <a:rPr lang="pl-PL" sz="2800" dirty="0" err="1">
                <a:solidFill>
                  <a:srgbClr val="0070C0"/>
                </a:solidFill>
              </a:rPr>
              <a:t>retain</a:t>
            </a:r>
            <a:r>
              <a:rPr lang="pl-PL" sz="2800" dirty="0">
                <a:solidFill>
                  <a:srgbClr val="0070C0"/>
                </a:solidFill>
              </a:rPr>
              <a:t>/</a:t>
            </a:r>
            <a:r>
              <a:rPr lang="pl-PL" sz="2800" dirty="0" err="1">
                <a:solidFill>
                  <a:srgbClr val="0070C0"/>
                </a:solidFill>
              </a:rPr>
              <a:t>clean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Comment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code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where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necessary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 err="1">
                <a:solidFill>
                  <a:srgbClr val="0070C0"/>
                </a:solidFill>
              </a:rPr>
              <a:t>Follow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practices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naming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variables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functions</a:t>
            </a:r>
            <a:r>
              <a:rPr lang="pl-PL" sz="2800" dirty="0">
                <a:solidFill>
                  <a:srgbClr val="0070C0"/>
                </a:solidFill>
              </a:rPr>
              <a:t/>
            </a:r>
            <a:br>
              <a:rPr lang="pl-PL" sz="2800" dirty="0">
                <a:solidFill>
                  <a:srgbClr val="0070C0"/>
                </a:solidFill>
              </a:rPr>
            </a:br>
            <a:r>
              <a:rPr lang="pl-PL" sz="2800" dirty="0">
                <a:solidFill>
                  <a:srgbClr val="0070C0"/>
                </a:solidFill>
              </a:rPr>
              <a:t>- in </a:t>
            </a:r>
            <a:r>
              <a:rPr lang="pl-PL" sz="2800" dirty="0" err="1">
                <a:solidFill>
                  <a:srgbClr val="0070C0"/>
                </a:solidFill>
              </a:rPr>
              <a:t>formating</a:t>
            </a:r>
            <a:r>
              <a:rPr lang="pl-PL" sz="2800" dirty="0">
                <a:solidFill>
                  <a:srgbClr val="0070C0"/>
                </a:solidFill>
              </a:rPr>
              <a:t>: </a:t>
            </a:r>
            <a:r>
              <a:rPr lang="pl-PL" sz="2800" dirty="0" err="1">
                <a:solidFill>
                  <a:srgbClr val="0070C0"/>
                </a:solidFill>
              </a:rPr>
              <a:t>intentations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length</a:t>
            </a:r>
            <a:r>
              <a:rPr lang="pl-PL" sz="2800" dirty="0">
                <a:solidFill>
                  <a:srgbClr val="0070C0"/>
                </a:solidFill>
              </a:rPr>
              <a:t>, </a:t>
            </a:r>
            <a:r>
              <a:rPr lang="pl-PL" sz="2800" dirty="0" err="1">
                <a:solidFill>
                  <a:srgbClr val="0070C0"/>
                </a:solidFill>
              </a:rPr>
              <a:t>line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breaks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- </a:t>
            </a:r>
            <a:r>
              <a:rPr lang="pl-PL" sz="2800" dirty="0" err="1">
                <a:solidFill>
                  <a:srgbClr val="0070C0"/>
                </a:solidFill>
              </a:rPr>
              <a:t>modularization</a:t>
            </a: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4" y="1569406"/>
            <a:ext cx="94645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dirty="0">
                <a:solidFill>
                  <a:srgbClr val="0070C0"/>
                </a:solidFill>
              </a:rPr>
              <a:t>… </a:t>
            </a:r>
            <a:r>
              <a:rPr lang="pl-PL" sz="2800" dirty="0" err="1">
                <a:solidFill>
                  <a:srgbClr val="0070C0"/>
                </a:solidFill>
              </a:rPr>
              <a:t>only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good</a:t>
            </a:r>
            <a:r>
              <a:rPr lang="pl-PL" sz="2800" dirty="0">
                <a:solidFill>
                  <a:srgbClr val="0070C0"/>
                </a:solidFill>
              </a:rPr>
              <a:t> as </a:t>
            </a:r>
            <a:r>
              <a:rPr lang="pl-PL" sz="2800" dirty="0" err="1">
                <a:solidFill>
                  <a:srgbClr val="0070C0"/>
                </a:solidFill>
              </a:rPr>
              <a:t>your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self</a:t>
            </a:r>
            <a:r>
              <a:rPr lang="pl-PL" sz="2800" dirty="0">
                <a:solidFill>
                  <a:srgbClr val="0070C0"/>
                </a:solidFill>
              </a:rPr>
              <a:t> </a:t>
            </a:r>
            <a:r>
              <a:rPr lang="pl-PL" sz="2800" dirty="0" err="1">
                <a:solidFill>
                  <a:srgbClr val="0070C0"/>
                </a:solidFill>
              </a:rPr>
              <a:t>discipline</a:t>
            </a: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Notebook </a:t>
            </a:r>
            <a:r>
              <a:rPr lang="pl-PL" sz="2800" dirty="0" err="1">
                <a:solidFill>
                  <a:srgbClr val="0070C0"/>
                </a:solidFill>
              </a:rPr>
              <a:t>has</a:t>
            </a:r>
            <a:r>
              <a:rPr lang="pl-PL" sz="2800" dirty="0">
                <a:solidFill>
                  <a:srgbClr val="0070C0"/>
                </a:solidFill>
              </a:rPr>
              <a:t> to be </a:t>
            </a:r>
            <a:r>
              <a:rPr lang="pl-PL" sz="2800" dirty="0" err="1">
                <a:solidFill>
                  <a:srgbClr val="0070C0"/>
                </a:solidFill>
              </a:rPr>
              <a:t>shipped</a:t>
            </a:r>
            <a:r>
              <a:rPr lang="pl-PL" sz="2800" dirty="0">
                <a:solidFill>
                  <a:srgbClr val="0070C0"/>
                </a:solidFill>
              </a:rPr>
              <a:t> with </a:t>
            </a:r>
            <a:r>
              <a:rPr lang="pl-PL" sz="2800" dirty="0" err="1">
                <a:solidFill>
                  <a:srgbClr val="0070C0"/>
                </a:solidFill>
              </a:rPr>
              <a:t>all</a:t>
            </a:r>
            <a:r>
              <a:rPr lang="pl-PL" sz="2800" dirty="0">
                <a:solidFill>
                  <a:srgbClr val="0070C0"/>
                </a:solidFill>
              </a:rPr>
              <a:t> file </a:t>
            </a:r>
            <a:r>
              <a:rPr lang="pl-PL" sz="2800" dirty="0" err="1">
                <a:solidFill>
                  <a:srgbClr val="0070C0"/>
                </a:solidFill>
              </a:rPr>
              <a:t>inputs</a:t>
            </a:r>
            <a:r>
              <a:rPr lang="pl-PL" sz="2800" dirty="0">
                <a:solidFill>
                  <a:srgbClr val="0070C0"/>
                </a:solidFill>
              </a:rPr>
              <a:t> and </a:t>
            </a:r>
            <a:r>
              <a:rPr lang="pl-PL" sz="2800" dirty="0" err="1">
                <a:solidFill>
                  <a:srgbClr val="0070C0"/>
                </a:solidFill>
              </a:rPr>
              <a:t>description</a:t>
            </a:r>
            <a:r>
              <a:rPr lang="pl-PL" sz="2800" dirty="0">
                <a:solidFill>
                  <a:srgbClr val="0070C0"/>
                </a:solidFill>
              </a:rPr>
              <a:t> of </a:t>
            </a:r>
            <a:r>
              <a:rPr lang="pl-PL" sz="2800" dirty="0" err="1">
                <a:solidFill>
                  <a:srgbClr val="0070C0"/>
                </a:solidFill>
              </a:rPr>
              <a:t>runtime</a:t>
            </a:r>
            <a:r>
              <a:rPr lang="pl-PL" sz="2800" dirty="0">
                <a:solidFill>
                  <a:srgbClr val="0070C0"/>
                </a:solidFill>
              </a:rPr>
              <a:t> environment</a:t>
            </a:r>
            <a:endParaRPr lang="en-GB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pl-PL" dirty="0" err="1">
                <a:solidFill>
                  <a:srgbClr val="0070C0"/>
                </a:solidFill>
              </a:rPr>
              <a:t>Reusable</a:t>
            </a:r>
            <a:r>
              <a:rPr lang="pl-PL" dirty="0">
                <a:solidFill>
                  <a:srgbClr val="0070C0"/>
                </a:solidFill>
              </a:rPr>
              <a:t> ad-hoc </a:t>
            </a:r>
            <a:r>
              <a:rPr lang="pl-PL" dirty="0" err="1">
                <a:solidFill>
                  <a:srgbClr val="0070C0"/>
                </a:solidFill>
              </a:rPr>
              <a:t>analysis</a:t>
            </a:r>
            <a:r>
              <a:rPr lang="pl-PL" dirty="0">
                <a:solidFill>
                  <a:srgbClr val="0070C0"/>
                </a:solidFill>
              </a:rPr>
              <a:t> with </a:t>
            </a:r>
            <a:r>
              <a:rPr lang="pl-PL" dirty="0" err="1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138103" y="1569406"/>
            <a:ext cx="97568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Notebooks shine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in orchestrating „short”, step by step operations in R, python, shell (notebooks can use all 3 at the same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capturing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adding interpretations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rgbClr val="0070C0"/>
                </a:solidFill>
              </a:rPr>
              <a:t>acting as a „flexible”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800" dirty="0">
              <a:solidFill>
                <a:srgbClr val="0070C0"/>
              </a:solidFill>
            </a:endParaRPr>
          </a:p>
          <a:p>
            <a:endParaRPr lang="pl-PL" sz="28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1F9EF6-69ED-40F9-83C6-60B65781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Reusable ad-hoc analysis with </a:t>
            </a:r>
            <a:r>
              <a:rPr lang="en-GB" dirty="0" err="1" smtClean="0">
                <a:solidFill>
                  <a:srgbClr val="0070C0"/>
                </a:solidFill>
              </a:rPr>
              <a:t>jupyter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52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565</Words>
  <Application>Microsoft Office PowerPoint</Application>
  <PresentationFormat>Widescreen</PresentationFormat>
  <Paragraphs>117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Image</vt:lpstr>
      <vt:lpstr>PowerPoint Presentation</vt:lpstr>
      <vt:lpstr>Analysis</vt:lpstr>
      <vt:lpstr>Ad-hoc Analysis</vt:lpstr>
      <vt:lpstr>Ad-hoc Analysis</vt:lpstr>
      <vt:lpstr>Plotting in R (Python)</vt:lpstr>
      <vt:lpstr>Reusable ad-hoc analysis with jupyter</vt:lpstr>
      <vt:lpstr>Reusable ad-hoc analysis with jupyter</vt:lpstr>
      <vt:lpstr>Reusable ad-hoc analysis with jupyter</vt:lpstr>
      <vt:lpstr>Reusable ad-hoc analysis with jupyter</vt:lpstr>
      <vt:lpstr>Jupyter notebook is not IDE</vt:lpstr>
      <vt:lpstr>Pipeline</vt:lpstr>
      <vt:lpstr>Reusable pipeline - requirements</vt:lpstr>
      <vt:lpstr>Reusable pipeline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  <vt:lpstr>Computing in R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Tomasz Zielinski</cp:lastModifiedBy>
  <cp:revision>49</cp:revision>
  <dcterms:created xsi:type="dcterms:W3CDTF">2021-06-07T08:35:11Z</dcterms:created>
  <dcterms:modified xsi:type="dcterms:W3CDTF">2022-12-14T23:48:31Z</dcterms:modified>
</cp:coreProperties>
</file>