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57" r:id="rId4"/>
    <p:sldId id="273" r:id="rId5"/>
    <p:sldId id="258" r:id="rId6"/>
    <p:sldId id="269" r:id="rId7"/>
    <p:sldId id="270" r:id="rId8"/>
    <p:sldId id="271" r:id="rId9"/>
    <p:sldId id="272" r:id="rId10"/>
    <p:sldId id="335" r:id="rId11"/>
    <p:sldId id="336" r:id="rId12"/>
    <p:sldId id="337" r:id="rId13"/>
    <p:sldId id="338" r:id="rId14"/>
    <p:sldId id="262"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571"/>
  </p:normalViewPr>
  <p:slideViewPr>
    <p:cSldViewPr snapToGrid="0">
      <p:cViewPr>
        <p:scale>
          <a:sx n="75" d="100"/>
          <a:sy n="75" d="100"/>
        </p:scale>
        <p:origin x="9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21/10/2021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010659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21/10/2021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21/10/2021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2021-10-22_ed-dash_fair-bio-practice"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d.ac.uk/information-services/research-support/research-data-service/after/datavaul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after/data-reposi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iki.ed.ac.uk/display/RDMS/Suggested+data+repositories" TargetMode="External"/><Relationship Id="rId4" Type="http://schemas.openxmlformats.org/officeDocument/2006/relationships/hyperlink" Target="https://publicomero.bio.ed.ac.uk/"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esearchServices/Charges" TargetMode="External"/><Relationship Id="rId7" Type="http://schemas.openxmlformats.org/officeDocument/2006/relationships/hyperlink" Target="https://www.ed.ac.uk/information-services/computing/computing-infrastructure/virtual-hosting/availability"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ed.ac.uk/information-services/computing/audio-visual-multi-media/web-hosting/hosting-service-options" TargetMode="External"/><Relationship Id="rId5" Type="http://schemas.openxmlformats.org/officeDocument/2006/relationships/hyperlink" Target="https://www.ed.ac.uk/information-services/research-support/research-data-service/after/datavault/cost" TargetMode="External"/><Relationship Id="rId4" Type="http://schemas.openxmlformats.org/officeDocument/2006/relationships/hyperlink" Target="https://www.wiki.ed.ac.uk/display/ResearchServices/Version+Control+Service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during/data-storag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wiki.ed.ac.uk/x/tet_H"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332371" y="444110"/>
            <a:ext cx="6366487" cy="769441"/>
          </a:xfrm>
          <a:prstGeom prst="rect">
            <a:avLst/>
          </a:prstGeom>
          <a:noFill/>
        </p:spPr>
        <p:txBody>
          <a:bodyPr wrap="none" rtlCol="0">
            <a:spAutoFit/>
          </a:bodyPr>
          <a:lstStyle/>
          <a:p>
            <a:pPr algn="ctr"/>
            <a:r>
              <a:rPr lang="en-GB" sz="4400" dirty="0">
                <a:solidFill>
                  <a:srgbClr val="0070C0"/>
                </a:solidFill>
              </a:rPr>
              <a:t>The research data life cycle</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https://pad.carpentries.org/2021-10-22_ed-dash_fair-bio-practice</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EB57F70E-68B7-3245-9552-72579C7C9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64" y="524403"/>
            <a:ext cx="5918040" cy="5995654"/>
          </a:xfrm>
          <a:prstGeom prst="rect">
            <a:avLst/>
          </a:prstGeom>
        </p:spPr>
      </p:pic>
      <p:sp>
        <p:nvSpPr>
          <p:cNvPr id="9" name="TextBox 8">
            <a:extLst>
              <a:ext uri="{FF2B5EF4-FFF2-40B4-BE49-F238E27FC236}">
                <a16:creationId xmlns:a16="http://schemas.microsoft.com/office/drawing/2014/main" id="{EDC798CC-BF79-804D-9C06-9D013B892C24}"/>
              </a:ext>
            </a:extLst>
          </p:cNvPr>
          <p:cNvSpPr txBox="1"/>
          <p:nvPr/>
        </p:nvSpPr>
        <p:spPr>
          <a:xfrm>
            <a:off x="8897484" y="6507110"/>
            <a:ext cx="3061981" cy="276999"/>
          </a:xfrm>
          <a:prstGeom prst="rect">
            <a:avLst/>
          </a:prstGeom>
          <a:noFill/>
        </p:spPr>
        <p:txBody>
          <a:bodyPr wrap="square">
            <a:spAutoFit/>
          </a:bodyPr>
          <a:lstStyle/>
          <a:p>
            <a:r>
              <a:rPr lang="en-GB" sz="1200" b="0" i="1" dirty="0">
                <a:solidFill>
                  <a:srgbClr val="333333"/>
                </a:solidFill>
                <a:effectLst/>
                <a:latin typeface="Ubuntu"/>
              </a:rPr>
              <a:t>Figure </a:t>
            </a:r>
            <a:r>
              <a:rPr lang="en-GB" sz="1200" b="0" i="1">
                <a:solidFill>
                  <a:srgbClr val="333333"/>
                </a:solidFill>
                <a:effectLst/>
                <a:latin typeface="Ubuntu"/>
              </a:rPr>
              <a:t>credits: </a:t>
            </a:r>
            <a:r>
              <a:rPr lang="en-GB" sz="1200" i="1">
                <a:solidFill>
                  <a:srgbClr val="333333"/>
                </a:solidFill>
                <a:latin typeface="Ubuntu"/>
              </a:rPr>
              <a:t>Tomasz </a:t>
            </a:r>
            <a:r>
              <a:rPr lang="en-GB" sz="1200" i="1" dirty="0">
                <a:solidFill>
                  <a:srgbClr val="333333"/>
                </a:solidFill>
                <a:latin typeface="Ubuntu"/>
              </a:rPr>
              <a:t>Zielinski</a:t>
            </a:r>
            <a:endParaRPr lang="en-GB" sz="1200" dirty="0"/>
          </a:p>
        </p:txBody>
      </p:sp>
    </p:spTree>
    <p:extLst>
      <p:ext uri="{BB962C8B-B14F-4D97-AF65-F5344CB8AC3E}">
        <p14:creationId xmlns:p14="http://schemas.microsoft.com/office/powerpoint/2010/main" val="2061045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4A1FDA6-9A54-40DF-AB76-AC86A3DBCAFE}"/>
              </a:ext>
            </a:extLst>
          </p:cNvPr>
          <p:cNvSpPr txBox="1"/>
          <p:nvPr/>
        </p:nvSpPr>
        <p:spPr>
          <a:xfrm>
            <a:off x="2069120" y="1331780"/>
            <a:ext cx="805376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‘Golden’ copy of data.</a:t>
            </a:r>
          </a:p>
          <a:p>
            <a:pPr marL="285750" indent="-285750">
              <a:lnSpc>
                <a:spcPct val="150000"/>
              </a:lnSpc>
              <a:buFont typeface="Arial" panose="020B0604020202020204" pitchFamily="34" charset="0"/>
              <a:buChar char="•"/>
            </a:pPr>
            <a:r>
              <a:rPr lang="en-GB" dirty="0"/>
              <a:t>Full encryption for sensitive data.</a:t>
            </a:r>
          </a:p>
          <a:p>
            <a:pPr marL="285750" indent="-285750">
              <a:lnSpc>
                <a:spcPct val="150000"/>
              </a:lnSpc>
              <a:buFont typeface="Arial" panose="020B0604020202020204" pitchFamily="34" charset="0"/>
              <a:buChar char="•"/>
            </a:pPr>
            <a:r>
              <a:rPr lang="en-GB" dirty="0"/>
              <a:t>Long term storage of research data.</a:t>
            </a:r>
          </a:p>
          <a:p>
            <a:pPr marL="285750" indent="-285750">
              <a:lnSpc>
                <a:spcPct val="150000"/>
              </a:lnSpc>
              <a:buFont typeface="Arial" panose="020B0604020202020204" pitchFamily="34" charset="0"/>
              <a:buChar char="•"/>
            </a:pPr>
            <a:r>
              <a:rPr lang="en-GB" dirty="0"/>
              <a:t>Permanent dataset identifier DOI.</a:t>
            </a:r>
          </a:p>
          <a:p>
            <a:pPr marL="285750" indent="-285750">
              <a:lnSpc>
                <a:spcPct val="150000"/>
              </a:lnSpc>
              <a:buFont typeface="Arial" panose="020B0604020202020204" pitchFamily="34" charset="0"/>
              <a:buChar char="•"/>
            </a:pPr>
            <a:r>
              <a:rPr lang="en-GB" dirty="0"/>
              <a:t>Required by funders (e.g.: BBSRC requires 10 years of long term data storage after a research project has finished).</a:t>
            </a:r>
          </a:p>
        </p:txBody>
      </p:sp>
      <p:sp>
        <p:nvSpPr>
          <p:cNvPr id="14" name="TextBox 13">
            <a:extLst>
              <a:ext uri="{FF2B5EF4-FFF2-40B4-BE49-F238E27FC236}">
                <a16:creationId xmlns:a16="http://schemas.microsoft.com/office/drawing/2014/main" id="{6D8FC977-CB4F-4AA9-8254-B3840E55B9EC}"/>
              </a:ext>
            </a:extLst>
          </p:cNvPr>
          <p:cNvSpPr txBox="1"/>
          <p:nvPr/>
        </p:nvSpPr>
        <p:spPr>
          <a:xfrm>
            <a:off x="1265074" y="5028539"/>
            <a:ext cx="9661852" cy="646331"/>
          </a:xfrm>
          <a:prstGeom prst="rect">
            <a:avLst/>
          </a:prstGeom>
          <a:noFill/>
        </p:spPr>
        <p:txBody>
          <a:bodyPr wrap="square">
            <a:spAutoFit/>
          </a:bodyPr>
          <a:lstStyle/>
          <a:p>
            <a:r>
              <a:rPr lang="en-GB" dirty="0">
                <a:hlinkClick r:id="rId2"/>
              </a:rPr>
              <a:t>https://www.wiki.ed.ac.uk/x/3smBGQ</a:t>
            </a:r>
            <a:endParaRPr lang="pl-PL" dirty="0">
              <a:hlinkClick r:id="rId2"/>
            </a:endParaRPr>
          </a:p>
          <a:p>
            <a:r>
              <a:rPr lang="en-GB" dirty="0">
                <a:hlinkClick r:id="rId2"/>
              </a:rPr>
              <a:t>https://www.ed.ac.uk/information-services/research-support/research-data-service/after/datavault</a:t>
            </a:r>
            <a:r>
              <a:rPr lang="en-GB" dirty="0"/>
              <a:t> </a:t>
            </a: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DataVault</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112075"/>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388466"/>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Tree>
    <p:extLst>
      <p:ext uri="{BB962C8B-B14F-4D97-AF65-F5344CB8AC3E}">
        <p14:creationId xmlns:p14="http://schemas.microsoft.com/office/powerpoint/2010/main" val="462202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DataShare</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383372"/>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659763"/>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DBC65D3C-A2FF-4BD0-B253-B03D3D508145}"/>
              </a:ext>
            </a:extLst>
          </p:cNvPr>
          <p:cNvSpPr txBox="1"/>
          <p:nvPr/>
        </p:nvSpPr>
        <p:spPr>
          <a:xfrm>
            <a:off x="807624" y="1274109"/>
            <a:ext cx="10576753"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A big advantage of depositing your data is that they will be preserved - even for your own future use.</a:t>
            </a:r>
          </a:p>
          <a:p>
            <a:pPr marL="285750" indent="-285750">
              <a:lnSpc>
                <a:spcPct val="150000"/>
              </a:lnSpc>
              <a:buFont typeface="Arial" panose="020B0604020202020204" pitchFamily="34" charset="0"/>
              <a:buChar char="•"/>
            </a:pPr>
            <a:r>
              <a:rPr lang="en-GB" dirty="0"/>
              <a:t>The data submission process creates a permanent record, a persistent identifier (DOI), and a suggested citation, so that your work can be formally attributed when re-analysed by others.</a:t>
            </a:r>
          </a:p>
          <a:p>
            <a:pPr marL="285750" indent="-285750">
              <a:lnSpc>
                <a:spcPct val="150000"/>
              </a:lnSpc>
              <a:buFont typeface="Arial" panose="020B0604020202020204" pitchFamily="34" charset="0"/>
              <a:buChar char="•"/>
            </a:pPr>
            <a:r>
              <a:rPr lang="en-GB" dirty="0"/>
              <a:t>Your data will be discoverable through search engines to maximise visibility and impact. The service can provide you with usage statistics so you know when your data has been downloaded.</a:t>
            </a:r>
          </a:p>
          <a:p>
            <a:pPr marL="285750" indent="-285750">
              <a:lnSpc>
                <a:spcPct val="150000"/>
              </a:lnSpc>
              <a:buFont typeface="Arial" panose="020B0604020202020204" pitchFamily="34" charset="0"/>
              <a:buChar char="•"/>
            </a:pPr>
            <a:r>
              <a:rPr lang="en-GB" dirty="0"/>
              <a:t>You do not need to maintain your own website to deliver your data; once deposited, management of your data is assured by Research Data Service staff.</a:t>
            </a:r>
          </a:p>
        </p:txBody>
      </p:sp>
      <p:sp>
        <p:nvSpPr>
          <p:cNvPr id="10" name="TextBox 9">
            <a:extLst>
              <a:ext uri="{FF2B5EF4-FFF2-40B4-BE49-F238E27FC236}">
                <a16:creationId xmlns:a16="http://schemas.microsoft.com/office/drawing/2014/main" id="{47A48DBD-FA5E-435D-A04A-1F30835CBD23}"/>
              </a:ext>
            </a:extLst>
          </p:cNvPr>
          <p:cNvSpPr txBox="1"/>
          <p:nvPr/>
        </p:nvSpPr>
        <p:spPr>
          <a:xfrm>
            <a:off x="807624" y="5260725"/>
            <a:ext cx="10123485" cy="646331"/>
          </a:xfrm>
          <a:prstGeom prst="rect">
            <a:avLst/>
          </a:prstGeom>
          <a:noFill/>
        </p:spPr>
        <p:txBody>
          <a:bodyPr wrap="square">
            <a:spAutoFit/>
          </a:bodyPr>
          <a:lstStyle/>
          <a:p>
            <a:r>
              <a:rPr lang="en-GB" dirty="0">
                <a:hlinkClick r:id="rId3"/>
              </a:rPr>
              <a:t>https://www.wiki.ed.ac.uk/x/XbRVHQ</a:t>
            </a:r>
            <a:endParaRPr lang="pl-PL" dirty="0">
              <a:hlinkClick r:id="rId3"/>
            </a:endParaRPr>
          </a:p>
          <a:p>
            <a:r>
              <a:rPr lang="en-GB" dirty="0">
                <a:hlinkClick r:id="rId3"/>
              </a:rPr>
              <a:t>https://www.ed.ac.uk/information-services/research-support/research-data-service/after/data-repository</a:t>
            </a:r>
            <a:r>
              <a:rPr lang="en-GB" dirty="0"/>
              <a:t> </a:t>
            </a:r>
          </a:p>
        </p:txBody>
      </p:sp>
    </p:spTree>
    <p:extLst>
      <p:ext uri="{BB962C8B-B14F-4D97-AF65-F5344CB8AC3E}">
        <p14:creationId xmlns:p14="http://schemas.microsoft.com/office/powerpoint/2010/main" val="99609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SBS Public </a:t>
            </a:r>
            <a:r>
              <a:rPr lang="en-GB" sz="3600" dirty="0" err="1">
                <a:solidFill>
                  <a:srgbClr val="0070C0"/>
                </a:solidFill>
              </a:rPr>
              <a:t>Omero</a:t>
            </a:r>
            <a:endParaRPr lang="en-GB" sz="3600" dirty="0">
              <a:solidFill>
                <a:srgbClr val="0070C0"/>
              </a:solidFill>
            </a:endParaRPr>
          </a:p>
        </p:txBody>
      </p:sp>
      <p:pic>
        <p:nvPicPr>
          <p:cNvPr id="11" name="Picture 10">
            <a:extLst>
              <a:ext uri="{FF2B5EF4-FFF2-40B4-BE49-F238E27FC236}">
                <a16:creationId xmlns:a16="http://schemas.microsoft.com/office/drawing/2014/main" id="{F091F10E-860C-4540-B4B1-315A37893979}"/>
              </a:ext>
            </a:extLst>
          </p:cNvPr>
          <p:cNvPicPr>
            <a:picLocks noChangeAspect="1"/>
          </p:cNvPicPr>
          <p:nvPr/>
        </p:nvPicPr>
        <p:blipFill>
          <a:blip r:embed="rId3"/>
          <a:stretch>
            <a:fillRect/>
          </a:stretch>
        </p:blipFill>
        <p:spPr>
          <a:xfrm>
            <a:off x="2305715" y="1153525"/>
            <a:ext cx="7415365" cy="4327170"/>
          </a:xfrm>
          <a:prstGeom prst="rect">
            <a:avLst/>
          </a:prstGeom>
        </p:spPr>
      </p:pic>
      <p:sp>
        <p:nvSpPr>
          <p:cNvPr id="12" name="TextBox 11">
            <a:extLst>
              <a:ext uri="{FF2B5EF4-FFF2-40B4-BE49-F238E27FC236}">
                <a16:creationId xmlns:a16="http://schemas.microsoft.com/office/drawing/2014/main" id="{877571C0-0152-498A-AF09-7D556DF114DE}"/>
              </a:ext>
            </a:extLst>
          </p:cNvPr>
          <p:cNvSpPr txBox="1"/>
          <p:nvPr/>
        </p:nvSpPr>
        <p:spPr>
          <a:xfrm>
            <a:off x="4478105" y="5499465"/>
            <a:ext cx="4572000" cy="369332"/>
          </a:xfrm>
          <a:prstGeom prst="rect">
            <a:avLst/>
          </a:prstGeom>
          <a:noFill/>
        </p:spPr>
        <p:txBody>
          <a:bodyPr wrap="square">
            <a:spAutoFit/>
          </a:bodyPr>
          <a:lstStyle/>
          <a:p>
            <a:r>
              <a:rPr lang="en-GB" dirty="0">
                <a:hlinkClick r:id="rId4"/>
              </a:rPr>
              <a:t>https://publicomero.bio.ed.ac.uk/</a:t>
            </a:r>
            <a:r>
              <a:rPr lang="en-GB" dirty="0"/>
              <a:t> </a:t>
            </a:r>
          </a:p>
        </p:txBody>
      </p:sp>
      <p:sp>
        <p:nvSpPr>
          <p:cNvPr id="13" name="TextBox 12">
            <a:extLst>
              <a:ext uri="{FF2B5EF4-FFF2-40B4-BE49-F238E27FC236}">
                <a16:creationId xmlns:a16="http://schemas.microsoft.com/office/drawing/2014/main" id="{4681D1EB-D7D2-4AD0-8273-66F6628859B3}"/>
              </a:ext>
            </a:extLst>
          </p:cNvPr>
          <p:cNvSpPr txBox="1"/>
          <p:nvPr/>
        </p:nvSpPr>
        <p:spPr>
          <a:xfrm>
            <a:off x="2681662" y="6339559"/>
            <a:ext cx="7415365" cy="369332"/>
          </a:xfrm>
          <a:prstGeom prst="rect">
            <a:avLst/>
          </a:prstGeom>
          <a:noFill/>
        </p:spPr>
        <p:txBody>
          <a:bodyPr wrap="square">
            <a:spAutoFit/>
          </a:bodyPr>
          <a:lstStyle/>
          <a:p>
            <a:pPr marL="285750" indent="-285750">
              <a:buFont typeface="Arial" panose="020B0604020202020204" pitchFamily="34" charset="0"/>
              <a:buChar char="•"/>
            </a:pPr>
            <a:r>
              <a:rPr lang="en-GB" dirty="0">
                <a:hlinkClick r:id="rId5"/>
              </a:rPr>
              <a:t>https://www.wiki.ed.ac.uk/display/RDMS/Suggested+data+repositories</a:t>
            </a:r>
            <a:r>
              <a:rPr lang="en-GB" dirty="0"/>
              <a:t> </a:t>
            </a:r>
          </a:p>
        </p:txBody>
      </p:sp>
      <p:sp>
        <p:nvSpPr>
          <p:cNvPr id="14" name="TextBox 13">
            <a:extLst>
              <a:ext uri="{FF2B5EF4-FFF2-40B4-BE49-F238E27FC236}">
                <a16:creationId xmlns:a16="http://schemas.microsoft.com/office/drawing/2014/main" id="{311F5080-30CE-4A99-86A9-1EA8A607775E}"/>
              </a:ext>
            </a:extLst>
          </p:cNvPr>
          <p:cNvSpPr txBox="1"/>
          <p:nvPr/>
        </p:nvSpPr>
        <p:spPr>
          <a:xfrm>
            <a:off x="133326" y="5970227"/>
            <a:ext cx="4344779" cy="369332"/>
          </a:xfrm>
          <a:prstGeom prst="rect">
            <a:avLst/>
          </a:prstGeom>
          <a:noFill/>
        </p:spPr>
        <p:txBody>
          <a:bodyPr wrap="none" rtlCol="0">
            <a:spAutoFit/>
          </a:bodyPr>
          <a:lstStyle/>
          <a:p>
            <a:r>
              <a:rPr lang="en-GB" dirty="0" err="1">
                <a:solidFill>
                  <a:srgbClr val="002060"/>
                </a:solidFill>
              </a:rPr>
              <a:t>BioRDM’s</a:t>
            </a:r>
            <a:r>
              <a:rPr lang="en-GB" dirty="0">
                <a:solidFill>
                  <a:srgbClr val="002060"/>
                </a:solidFill>
              </a:rPr>
              <a:t> list of suggested data repositories:</a:t>
            </a:r>
          </a:p>
        </p:txBody>
      </p:sp>
      <p:sp>
        <p:nvSpPr>
          <p:cNvPr id="17" name="TextBox 16">
            <a:extLst>
              <a:ext uri="{FF2B5EF4-FFF2-40B4-BE49-F238E27FC236}">
                <a16:creationId xmlns:a16="http://schemas.microsoft.com/office/drawing/2014/main" id="{34933852-3D7C-4365-8439-AB672A92D767}"/>
              </a:ext>
            </a:extLst>
          </p:cNvPr>
          <p:cNvSpPr txBox="1"/>
          <p:nvPr/>
        </p:nvSpPr>
        <p:spPr>
          <a:xfrm>
            <a:off x="0" y="6653304"/>
            <a:ext cx="2647314" cy="261610"/>
          </a:xfrm>
          <a:prstGeom prst="rect">
            <a:avLst/>
          </a:prstGeom>
          <a:noFill/>
        </p:spPr>
        <p:txBody>
          <a:bodyPr wrap="square" rtlCol="0">
            <a:spAutoFit/>
          </a:bodyPr>
          <a:lstStyle/>
          <a:p>
            <a:r>
              <a:rPr lang="en-GB" sz="1100" dirty="0"/>
              <a:t>Image credit: Dr Andrés Romanowski</a:t>
            </a:r>
          </a:p>
        </p:txBody>
      </p:sp>
    </p:spTree>
    <p:extLst>
      <p:ext uri="{BB962C8B-B14F-4D97-AF65-F5344CB8AC3E}">
        <p14:creationId xmlns:p14="http://schemas.microsoft.com/office/powerpoint/2010/main" val="3358587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Is this all for free?</a:t>
            </a:r>
          </a:p>
        </p:txBody>
      </p:sp>
      <p:sp>
        <p:nvSpPr>
          <p:cNvPr id="10" name="TextBox 9">
            <a:extLst>
              <a:ext uri="{FF2B5EF4-FFF2-40B4-BE49-F238E27FC236}">
                <a16:creationId xmlns:a16="http://schemas.microsoft.com/office/drawing/2014/main" id="{EEA3DADF-9B9A-4084-A973-9CDEB37FB1A7}"/>
              </a:ext>
            </a:extLst>
          </p:cNvPr>
          <p:cNvSpPr txBox="1"/>
          <p:nvPr/>
        </p:nvSpPr>
        <p:spPr>
          <a:xfrm>
            <a:off x="515880" y="1134756"/>
            <a:ext cx="11594004" cy="5262979"/>
          </a:xfrm>
          <a:prstGeom prst="rect">
            <a:avLst/>
          </a:prstGeom>
          <a:noFill/>
        </p:spPr>
        <p:txBody>
          <a:bodyPr wrap="square">
            <a:spAutoFit/>
          </a:bodyPr>
          <a:lstStyle/>
          <a:p>
            <a:pPr algn="l"/>
            <a:r>
              <a:rPr lang="en-GB" sz="1600" b="1" i="0" dirty="0">
                <a:solidFill>
                  <a:srgbClr val="172B4D"/>
                </a:solidFill>
                <a:effectLst/>
                <a:latin typeface="-apple-system"/>
              </a:rPr>
              <a:t>Some RDS costs</a:t>
            </a:r>
            <a:endParaRPr lang="en-GB" sz="1600" b="0" i="0" dirty="0">
              <a:solidFill>
                <a:srgbClr val="172B4D"/>
              </a:solidFill>
              <a:effectLst/>
              <a:latin typeface="-apple-system"/>
            </a:endParaRPr>
          </a:p>
          <a:p>
            <a:r>
              <a:rPr lang="en-GB" sz="1600" b="0" i="0" dirty="0" err="1">
                <a:solidFill>
                  <a:srgbClr val="172B4D"/>
                </a:solidFill>
                <a:effectLst/>
                <a:latin typeface="-apple-system"/>
              </a:rPr>
              <a:t>DataStore</a:t>
            </a:r>
            <a:r>
              <a:rPr lang="en-GB" sz="1600" b="0" i="0" dirty="0">
                <a:solidFill>
                  <a:srgbClr val="172B4D"/>
                </a:solidFill>
                <a:effectLst/>
                <a:latin typeface="-apple-system"/>
              </a:rPr>
              <a:t> 500Gb default free storage space, then storage per TB/year - £175 </a:t>
            </a:r>
          </a:p>
          <a:p>
            <a:r>
              <a:rPr lang="en-GB" sz="1600" b="0" i="0" dirty="0" err="1">
                <a:solidFill>
                  <a:srgbClr val="172B4D"/>
                </a:solidFill>
                <a:effectLst/>
                <a:latin typeface="-apple-system"/>
              </a:rPr>
              <a:t>DataVault</a:t>
            </a:r>
            <a:r>
              <a:rPr lang="en-GB" sz="1600" b="0" i="0" dirty="0">
                <a:solidFill>
                  <a:srgbClr val="172B4D"/>
                </a:solidFill>
                <a:effectLst/>
                <a:latin typeface="-apple-system"/>
              </a:rPr>
              <a:t> storage per TB for 10 years  - £500</a:t>
            </a:r>
          </a:p>
          <a:p>
            <a:pPr algn="l"/>
            <a:r>
              <a:rPr lang="en-GB" sz="1600" b="0" i="0" dirty="0">
                <a:solidFill>
                  <a:srgbClr val="172B4D"/>
                </a:solidFill>
                <a:effectLst/>
                <a:latin typeface="-apple-system"/>
              </a:rPr>
              <a:t>Eddie storage per TB/year - £400</a:t>
            </a:r>
          </a:p>
          <a:p>
            <a:pPr algn="l"/>
            <a:r>
              <a:rPr lang="en-GB" sz="1600" b="0" i="0" dirty="0" err="1">
                <a:solidFill>
                  <a:srgbClr val="172B4D"/>
                </a:solidFill>
                <a:effectLst/>
                <a:latin typeface="-apple-system"/>
              </a:rPr>
              <a:t>DataShare</a:t>
            </a:r>
            <a:r>
              <a:rPr lang="en-GB" sz="1600" b="0" i="0" dirty="0">
                <a:solidFill>
                  <a:srgbClr val="172B4D"/>
                </a:solidFill>
                <a:effectLst/>
                <a:latin typeface="-apple-system"/>
              </a:rPr>
              <a:t> – free</a:t>
            </a:r>
          </a:p>
          <a:p>
            <a:pPr algn="l"/>
            <a:r>
              <a:rPr lang="en-GB" sz="1600" dirty="0" err="1">
                <a:solidFill>
                  <a:srgbClr val="172B4D"/>
                </a:solidFill>
                <a:latin typeface="-apple-system"/>
              </a:rPr>
              <a:t>DataSync</a:t>
            </a:r>
            <a:r>
              <a:rPr lang="en-GB" sz="1600" dirty="0">
                <a:solidFill>
                  <a:srgbClr val="172B4D"/>
                </a:solidFill>
                <a:latin typeface="-apple-system"/>
              </a:rPr>
              <a:t> – free (20Gb default quota + </a:t>
            </a:r>
            <a:r>
              <a:rPr lang="en-GB" sz="1600" dirty="0" err="1">
                <a:solidFill>
                  <a:srgbClr val="172B4D"/>
                </a:solidFill>
                <a:latin typeface="-apple-system"/>
              </a:rPr>
              <a:t>DataStore</a:t>
            </a:r>
            <a:r>
              <a:rPr lang="en-GB" sz="1600" dirty="0">
                <a:solidFill>
                  <a:srgbClr val="172B4D"/>
                </a:solidFill>
                <a:latin typeface="-apple-system"/>
              </a:rPr>
              <a:t> space)</a:t>
            </a:r>
            <a:endParaRPr lang="en-GB" sz="1600" b="0" i="0" dirty="0">
              <a:solidFill>
                <a:srgbClr val="172B4D"/>
              </a:solidFill>
              <a:effectLst/>
              <a:latin typeface="-apple-system"/>
            </a:endParaRPr>
          </a:p>
          <a:p>
            <a:pPr algn="l"/>
            <a:r>
              <a:rPr lang="en-GB" sz="1600" b="0" i="0" dirty="0">
                <a:solidFill>
                  <a:srgbClr val="172B4D"/>
                </a:solidFill>
                <a:effectLst/>
                <a:latin typeface="-apple-system"/>
              </a:rPr>
              <a:t>GitLab - free (50Mb default quota)</a:t>
            </a:r>
          </a:p>
          <a:p>
            <a:pPr algn="l"/>
            <a:r>
              <a:rPr lang="en-GB" sz="1600" b="0" i="0" dirty="0">
                <a:solidFill>
                  <a:srgbClr val="172B4D"/>
                </a:solidFill>
                <a:effectLst/>
                <a:latin typeface="-apple-system"/>
              </a:rPr>
              <a:t>Subversion - No charge up to 10GB &gt;10 GB by arrangement</a:t>
            </a:r>
          </a:p>
          <a:p>
            <a:pPr algn="l"/>
            <a:endParaRPr lang="en-GB" sz="1600" b="0" i="0" dirty="0">
              <a:solidFill>
                <a:srgbClr val="172B4D"/>
              </a:solidFill>
              <a:effectLst/>
              <a:latin typeface="-apple-system"/>
            </a:endParaRPr>
          </a:p>
          <a:p>
            <a:pPr algn="l"/>
            <a:r>
              <a:rPr lang="en-GB" sz="1600" b="1" i="0" dirty="0">
                <a:solidFill>
                  <a:srgbClr val="172B4D"/>
                </a:solidFill>
                <a:effectLst/>
                <a:latin typeface="-apple-system"/>
              </a:rPr>
              <a:t>Note/disclaimer:</a:t>
            </a:r>
            <a:r>
              <a:rPr lang="en-GB" sz="1600" b="0" i="0" dirty="0">
                <a:solidFill>
                  <a:srgbClr val="172B4D"/>
                </a:solidFill>
                <a:effectLst/>
                <a:latin typeface="-apple-system"/>
              </a:rPr>
              <a:t> These prices </a:t>
            </a:r>
            <a:r>
              <a:rPr lang="en-GB" sz="1600" b="0" i="1" dirty="0">
                <a:solidFill>
                  <a:srgbClr val="172B4D"/>
                </a:solidFill>
                <a:effectLst/>
                <a:latin typeface="-apple-system"/>
              </a:rPr>
              <a:t>might not reflect current pricing </a:t>
            </a:r>
            <a:r>
              <a:rPr lang="en-GB" sz="1600" b="0" i="0" dirty="0">
                <a:solidFill>
                  <a:srgbClr val="172B4D"/>
                </a:solidFill>
                <a:effectLst/>
                <a:latin typeface="-apple-system"/>
              </a:rPr>
              <a:t>and are present here to give you a ballpark estimate (last checked: Sept 2020). Check current values through this link or contact RDS: </a:t>
            </a:r>
            <a:r>
              <a:rPr lang="en-GB" sz="1600" b="0" i="0" u="none" strike="noStrike" dirty="0">
                <a:solidFill>
                  <a:srgbClr val="0052CC"/>
                </a:solidFill>
                <a:effectLst/>
                <a:latin typeface="-apple-system"/>
                <a:hlinkClick r:id="rId3"/>
              </a:rPr>
              <a:t>more information on these charges</a:t>
            </a:r>
            <a:endParaRPr lang="en-GB" sz="1600" b="0" i="0" dirty="0">
              <a:solidFill>
                <a:srgbClr val="172B4D"/>
              </a:solidFill>
              <a:effectLst/>
              <a:latin typeface="-apple-system"/>
            </a:endParaRPr>
          </a:p>
          <a:p>
            <a:pPr algn="l"/>
            <a:r>
              <a:rPr lang="en-GB" sz="1600" b="0" i="0" dirty="0">
                <a:solidFill>
                  <a:srgbClr val="172B4D"/>
                </a:solidFill>
                <a:effectLst/>
                <a:latin typeface="-apple-system"/>
              </a:rPr>
              <a:t>Version control services description and cost: </a:t>
            </a:r>
            <a:r>
              <a:rPr lang="en-GB" sz="1600" b="0" i="0" u="none" strike="noStrike" dirty="0">
                <a:solidFill>
                  <a:srgbClr val="0052CC"/>
                </a:solidFill>
                <a:effectLst/>
                <a:latin typeface="-apple-system"/>
                <a:hlinkClick r:id="rId4"/>
              </a:rPr>
              <a:t>Version Control Services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More info on </a:t>
            </a:r>
            <a:r>
              <a:rPr lang="en-GB" sz="1600" b="0" i="0" dirty="0" err="1">
                <a:solidFill>
                  <a:srgbClr val="172B4D"/>
                </a:solidFill>
                <a:effectLst/>
                <a:latin typeface="-apple-system"/>
              </a:rPr>
              <a:t>DataVault</a:t>
            </a:r>
            <a:r>
              <a:rPr lang="en-GB" sz="1600" b="0" i="0" dirty="0">
                <a:solidFill>
                  <a:srgbClr val="172B4D"/>
                </a:solidFill>
                <a:effectLst/>
                <a:latin typeface="-apple-system"/>
              </a:rPr>
              <a:t>: </a:t>
            </a:r>
            <a:r>
              <a:rPr lang="en-GB" sz="1600" b="0" i="0" u="none" strike="noStrike" dirty="0">
                <a:solidFill>
                  <a:srgbClr val="0052CC"/>
                </a:solidFill>
                <a:effectLst/>
                <a:latin typeface="-apple-system"/>
                <a:hlinkClick r:id="rId5"/>
              </a:rPr>
              <a:t>https://www.ed.ac.uk/information-services/research-support/research-data-service/after/datavault/cost</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BioRDM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Professional Data Curation Services: for more information and an up to date quote e-mail the BioRDM team.</a:t>
            </a:r>
          </a:p>
          <a:p>
            <a:pPr algn="l"/>
            <a:r>
              <a:rPr lang="en-GB" sz="1600" dirty="0">
                <a:solidFill>
                  <a:srgbClr val="172B4D"/>
                </a:solidFill>
                <a:latin typeface="-apple-system"/>
              </a:rPr>
              <a:t>SBS Public </a:t>
            </a:r>
            <a:r>
              <a:rPr lang="en-GB" sz="1600" dirty="0" err="1">
                <a:solidFill>
                  <a:srgbClr val="172B4D"/>
                </a:solidFill>
                <a:latin typeface="-apple-system"/>
              </a:rPr>
              <a:t>Omero</a:t>
            </a:r>
            <a:r>
              <a:rPr lang="en-GB" sz="1600" dirty="0">
                <a:solidFill>
                  <a:srgbClr val="172B4D"/>
                </a:solidFill>
                <a:latin typeface="-apple-system"/>
              </a:rPr>
              <a:t>: Free for SBS researchers.</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More info and other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Web Hosting: </a:t>
            </a:r>
            <a:r>
              <a:rPr lang="en-GB" sz="1600" b="0" i="0" u="none" strike="noStrike" dirty="0">
                <a:solidFill>
                  <a:srgbClr val="0052CC"/>
                </a:solidFill>
                <a:effectLst/>
                <a:latin typeface="-apple-system"/>
                <a:hlinkClick r:id="rId6"/>
              </a:rPr>
              <a:t>https://www.ed.ac.uk/information-services/computing/audio-visual-multi-media/web-hosting/hosting-service-options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VM: </a:t>
            </a:r>
            <a:r>
              <a:rPr lang="en-GB" sz="1600" b="0" i="0" u="none" strike="noStrike" dirty="0">
                <a:solidFill>
                  <a:srgbClr val="0052CC"/>
                </a:solidFill>
                <a:effectLst/>
                <a:latin typeface="-apple-system"/>
                <a:hlinkClick r:id="rId7"/>
              </a:rPr>
              <a:t>https://www.ed.ac.uk/information-services/computing/computing-infrastructure/virtual-hosting/availability</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p:txBody>
      </p:sp>
    </p:spTree>
    <p:extLst>
      <p:ext uri="{BB962C8B-B14F-4D97-AF65-F5344CB8AC3E}">
        <p14:creationId xmlns:p14="http://schemas.microsoft.com/office/powerpoint/2010/main" val="4122250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2677656"/>
          </a:xfrm>
          <a:prstGeom prst="rect">
            <a:avLst/>
          </a:prstGeom>
          <a:noFill/>
        </p:spPr>
        <p:txBody>
          <a:bodyPr wrap="square">
            <a:spAutoFit/>
          </a:bodyPr>
          <a:lstStyle/>
          <a:p>
            <a:r>
              <a:rPr lang="en-GB" sz="2800" dirty="0">
                <a:solidFill>
                  <a:srgbClr val="0070C0"/>
                </a:solidFill>
              </a:rPr>
              <a:t>Exercise/challenge 2: </a:t>
            </a:r>
          </a:p>
          <a:p>
            <a:pPr algn="ctr"/>
            <a:endParaRPr lang="en-GB" sz="2800" dirty="0">
              <a:solidFill>
                <a:srgbClr val="0070C0"/>
              </a:solidFill>
            </a:endParaRPr>
          </a:p>
          <a:p>
            <a:pPr algn="ctr"/>
            <a:r>
              <a:rPr lang="en-GB" sz="2800" dirty="0">
                <a:solidFill>
                  <a:srgbClr val="0070C0"/>
                </a:solidFill>
              </a:rPr>
              <a:t>Working in pairs, think of your last paper (or project). Write a short DMP for this </a:t>
            </a:r>
            <a:r>
              <a:rPr lang="en-GB" sz="2800" b="1" dirty="0">
                <a:solidFill>
                  <a:srgbClr val="0070C0"/>
                </a:solidFill>
              </a:rPr>
              <a:t>joined project</a:t>
            </a:r>
            <a:r>
              <a:rPr lang="en-GB" sz="2800" dirty="0">
                <a:solidFill>
                  <a:srgbClr val="0070C0"/>
                </a:solidFill>
              </a:rPr>
              <a:t>.</a:t>
            </a:r>
          </a:p>
          <a:p>
            <a:pPr algn="ctr"/>
            <a:endParaRPr lang="en-GB" sz="2800" dirty="0">
              <a:solidFill>
                <a:srgbClr val="0070C0"/>
              </a:solidFill>
            </a:endParaRPr>
          </a:p>
          <a:p>
            <a:pPr algn="ctr"/>
            <a:r>
              <a:rPr lang="en-GB" sz="2800" dirty="0">
                <a:solidFill>
                  <a:srgbClr val="0070C0"/>
                </a:solidFill>
              </a:rPr>
              <a:t>Starts in this session &amp; continues as homework.</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239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your 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your 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Action plan challenge</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08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2218363" y="5059431"/>
            <a:ext cx="7561005" cy="1200329"/>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What about your thesis? Will you remember everything you did?  </a:t>
            </a:r>
            <a:br>
              <a:rPr lang="en-GB" dirty="0"/>
            </a:br>
            <a:r>
              <a:rPr lang="en-GB" b="1" dirty="0"/>
              <a:t>It is impossible to remember all the details! (unless you have some sort of special memory abilities)</a:t>
            </a:r>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3477875"/>
          </a:xfrm>
          <a:prstGeom prst="rect">
            <a:avLst/>
          </a:prstGeom>
          <a:noFill/>
        </p:spPr>
        <p:txBody>
          <a:bodyPr wrap="square" rtlCol="0">
            <a:spAutoFit/>
          </a:bodyPr>
          <a:lstStyle/>
          <a:p>
            <a:pPr marL="285750" indent="-285750">
              <a:buFont typeface="Arial" panose="020B0604020202020204" pitchFamily="34" charset="0"/>
              <a:buChar char="•"/>
            </a:pPr>
            <a:r>
              <a:rPr lang="en-GB" sz="2000" dirty="0"/>
              <a:t>Your data is the basis for research papers and your PhD theses.</a:t>
            </a:r>
          </a:p>
          <a:p>
            <a:pPr marL="285750" indent="-285750">
              <a:buFont typeface="Arial" panose="020B0604020202020204" pitchFamily="34" charset="0"/>
              <a:buChar char="•"/>
            </a:pPr>
            <a:r>
              <a:rPr lang="en-GB" sz="2000" dirty="0"/>
              <a:t>Data is fragile and easily lost. You need to backup your data!</a:t>
            </a:r>
          </a:p>
          <a:p>
            <a:pPr marL="285750" indent="-285750">
              <a:buFont typeface="Arial" panose="020B0604020202020204" pitchFamily="34" charset="0"/>
              <a:buChar char="•"/>
            </a:pPr>
            <a:r>
              <a:rPr lang="en-GB" sz="2000" dirty="0"/>
              <a:t>Growing data management demands by funders.</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r>
              <a:rPr lang="en-GB" sz="2000" dirty="0"/>
              <a:t>It enables reproducibility and troubleshooting and helps prevent future mistakes.</a:t>
            </a:r>
          </a:p>
          <a:p>
            <a:pPr marL="285750" indent="-285750">
              <a:buFont typeface="Arial" panose="020B0604020202020204" pitchFamily="34" charset="0"/>
              <a:buChar char="•"/>
            </a:pPr>
            <a:r>
              <a:rPr lang="en-GB" sz="2000" dirty="0"/>
              <a:t>It is a protection measure against scientific fraud.</a:t>
            </a:r>
          </a:p>
          <a:p>
            <a:pPr marL="285750" indent="-285750">
              <a:buFont typeface="Arial" panose="020B0604020202020204" pitchFamily="34" charset="0"/>
              <a:buChar char="•"/>
            </a:pPr>
            <a:r>
              <a:rPr lang="en-GB" sz="2000" dirty="0"/>
              <a:t>Facilitates data sharing.</a:t>
            </a:r>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pic>
        <p:nvPicPr>
          <p:cNvPr id="7" name="Picture 2" descr="Ed_DaSH">
            <a:extLst>
              <a:ext uri="{FF2B5EF4-FFF2-40B4-BE49-F238E27FC236}">
                <a16:creationId xmlns:a16="http://schemas.microsoft.com/office/drawing/2014/main" id="{A108FF80-F40B-4FDA-AB8A-FB000EF1D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36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dirty="0">
                <a:solidFill>
                  <a:srgbClr val="0070C0"/>
                </a:solidFill>
              </a:rPr>
              <a:t>DMP </a:t>
            </a:r>
            <a:r>
              <a:rPr lang="pl-PL" sz="3600" dirty="0" err="1">
                <a:solidFill>
                  <a:srgbClr val="0070C0"/>
                </a:solidFill>
              </a:rPr>
              <a:t>example</a:t>
            </a:r>
            <a:endParaRPr lang="en-GB" sz="3600" dirty="0">
              <a:solidFill>
                <a:srgbClr val="0070C0"/>
              </a:solidFill>
            </a:endParaRP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9464530" cy="954107"/>
          </a:xfrm>
          <a:prstGeom prst="rect">
            <a:avLst/>
          </a:prstGeom>
          <a:noFill/>
        </p:spPr>
        <p:txBody>
          <a:bodyPr wrap="square">
            <a:spAutoFit/>
          </a:bodyPr>
          <a:lstStyle/>
          <a:p>
            <a:r>
              <a:rPr lang="en-GB" sz="2800" dirty="0">
                <a:solidFill>
                  <a:srgbClr val="0070C0"/>
                </a:solidFill>
                <a:hlinkClick r:id="rId3"/>
              </a:rPr>
              <a:t>https://www.wiki.ed.ac.uk/x/yesNGQ</a:t>
            </a:r>
            <a:endParaRPr lang="pl-PL" sz="2800" dirty="0">
              <a:solidFill>
                <a:srgbClr val="0070C0"/>
              </a:solidFill>
            </a:endParaRPr>
          </a:p>
          <a:p>
            <a:endParaRPr lang="en-GB" sz="2800" dirty="0">
              <a:solidFill>
                <a:srgbClr val="0070C0"/>
              </a:solidFill>
            </a:endParaRPr>
          </a:p>
        </p:txBody>
      </p:sp>
    </p:spTree>
    <p:extLst>
      <p:ext uri="{BB962C8B-B14F-4D97-AF65-F5344CB8AC3E}">
        <p14:creationId xmlns:p14="http://schemas.microsoft.com/office/powerpoint/2010/main" val="5799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662C7D-199F-4A2B-A8DD-BFF75BA7C9A1}"/>
              </a:ext>
            </a:extLst>
          </p:cNvPr>
          <p:cNvPicPr>
            <a:picLocks noChangeAspect="1"/>
          </p:cNvPicPr>
          <p:nvPr/>
        </p:nvPicPr>
        <p:blipFill>
          <a:blip r:embed="rId2"/>
          <a:stretch>
            <a:fillRect/>
          </a:stretch>
        </p:blipFill>
        <p:spPr>
          <a:xfrm>
            <a:off x="3449943" y="1420622"/>
            <a:ext cx="5471652" cy="2432356"/>
          </a:xfrm>
          <a:prstGeom prst="rect">
            <a:avLst/>
          </a:prstGeom>
        </p:spPr>
      </p:pic>
      <p:sp>
        <p:nvSpPr>
          <p:cNvPr id="5" name="TextBox 4">
            <a:extLst>
              <a:ext uri="{FF2B5EF4-FFF2-40B4-BE49-F238E27FC236}">
                <a16:creationId xmlns:a16="http://schemas.microsoft.com/office/drawing/2014/main" id="{17119242-ADF9-43B9-9FA6-E1B9ED7EA046}"/>
              </a:ext>
            </a:extLst>
          </p:cNvPr>
          <p:cNvSpPr txBox="1"/>
          <p:nvPr/>
        </p:nvSpPr>
        <p:spPr>
          <a:xfrm>
            <a:off x="8806679" y="2452135"/>
            <a:ext cx="1585883" cy="369332"/>
          </a:xfrm>
          <a:prstGeom prst="rect">
            <a:avLst/>
          </a:prstGeom>
          <a:noFill/>
        </p:spPr>
        <p:txBody>
          <a:bodyPr wrap="none" rtlCol="0">
            <a:spAutoFit/>
          </a:bodyPr>
          <a:lstStyle/>
          <a:p>
            <a:r>
              <a:rPr lang="en-GB" dirty="0"/>
              <a:t>Lab Notebooks</a:t>
            </a:r>
          </a:p>
        </p:txBody>
      </p:sp>
      <p:sp>
        <p:nvSpPr>
          <p:cNvPr id="6" name="TextBox 5">
            <a:extLst>
              <a:ext uri="{FF2B5EF4-FFF2-40B4-BE49-F238E27FC236}">
                <a16:creationId xmlns:a16="http://schemas.microsoft.com/office/drawing/2014/main" id="{9E5EF0E2-C2E0-4C70-B7D6-26FE7C79C77D}"/>
              </a:ext>
            </a:extLst>
          </p:cNvPr>
          <p:cNvSpPr txBox="1"/>
          <p:nvPr/>
        </p:nvSpPr>
        <p:spPr>
          <a:xfrm>
            <a:off x="4421309" y="3852978"/>
            <a:ext cx="3387787" cy="646331"/>
          </a:xfrm>
          <a:prstGeom prst="rect">
            <a:avLst/>
          </a:prstGeom>
          <a:noFill/>
        </p:spPr>
        <p:txBody>
          <a:bodyPr wrap="none" rtlCol="0">
            <a:spAutoFit/>
          </a:bodyPr>
          <a:lstStyle/>
          <a:p>
            <a:r>
              <a:rPr lang="en-GB" dirty="0"/>
              <a:t>UoE </a:t>
            </a:r>
            <a:r>
              <a:rPr lang="en-GB" dirty="0" err="1"/>
              <a:t>DataVault</a:t>
            </a:r>
            <a:r>
              <a:rPr lang="en-GB" dirty="0"/>
              <a:t> (long term storage)</a:t>
            </a:r>
          </a:p>
          <a:p>
            <a:r>
              <a:rPr lang="en-GB" dirty="0"/>
              <a:t>UoE </a:t>
            </a:r>
            <a:r>
              <a:rPr lang="en-GB" dirty="0" err="1"/>
              <a:t>DataStore</a:t>
            </a:r>
            <a:r>
              <a:rPr lang="en-GB" dirty="0"/>
              <a:t> (active storage)</a:t>
            </a:r>
          </a:p>
        </p:txBody>
      </p:sp>
      <p:sp>
        <p:nvSpPr>
          <p:cNvPr id="7" name="TextBox 6">
            <a:extLst>
              <a:ext uri="{FF2B5EF4-FFF2-40B4-BE49-F238E27FC236}">
                <a16:creationId xmlns:a16="http://schemas.microsoft.com/office/drawing/2014/main" id="{43BDAD79-BE35-46D8-9D5D-67FC4C00013E}"/>
              </a:ext>
            </a:extLst>
          </p:cNvPr>
          <p:cNvSpPr txBox="1"/>
          <p:nvPr/>
        </p:nvSpPr>
        <p:spPr>
          <a:xfrm>
            <a:off x="1657524" y="2313634"/>
            <a:ext cx="1960921" cy="646331"/>
          </a:xfrm>
          <a:prstGeom prst="rect">
            <a:avLst/>
          </a:prstGeom>
          <a:noFill/>
        </p:spPr>
        <p:txBody>
          <a:bodyPr wrap="none" rtlCol="0">
            <a:spAutoFit/>
          </a:bodyPr>
          <a:lstStyle/>
          <a:p>
            <a:r>
              <a:rPr lang="en-GB" dirty="0"/>
              <a:t>UoE </a:t>
            </a:r>
            <a:r>
              <a:rPr lang="en-GB" dirty="0" err="1"/>
              <a:t>DataShare</a:t>
            </a:r>
            <a:endParaRPr lang="en-GB" dirty="0"/>
          </a:p>
          <a:p>
            <a:r>
              <a:rPr lang="en-GB" dirty="0"/>
              <a:t>Public Repositories</a:t>
            </a:r>
          </a:p>
        </p:txBody>
      </p:sp>
      <p:sp>
        <p:nvSpPr>
          <p:cNvPr id="8" name="TextBox 7">
            <a:extLst>
              <a:ext uri="{FF2B5EF4-FFF2-40B4-BE49-F238E27FC236}">
                <a16:creationId xmlns:a16="http://schemas.microsoft.com/office/drawing/2014/main" id="{66BE6C16-E6BD-46E3-A3FA-67691C457D23}"/>
              </a:ext>
            </a:extLst>
          </p:cNvPr>
          <p:cNvSpPr txBox="1"/>
          <p:nvPr/>
        </p:nvSpPr>
        <p:spPr>
          <a:xfrm>
            <a:off x="2414305" y="4717107"/>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a:p>
            <a:pPr marL="285750" indent="-285750">
              <a:buFont typeface="Arial" panose="020B0604020202020204" pitchFamily="34" charset="0"/>
              <a:buChar char="•"/>
            </a:pPr>
            <a:r>
              <a:rPr lang="en-GB" dirty="0"/>
              <a:t>UoE PURE records</a:t>
            </a:r>
          </a:p>
        </p:txBody>
      </p:sp>
      <p:sp>
        <p:nvSpPr>
          <p:cNvPr id="9" name="TextBox 8">
            <a:extLst>
              <a:ext uri="{FF2B5EF4-FFF2-40B4-BE49-F238E27FC236}">
                <a16:creationId xmlns:a16="http://schemas.microsoft.com/office/drawing/2014/main" id="{0FBDB07D-F1BF-4016-B329-9B2CC297B1CE}"/>
              </a:ext>
            </a:extLst>
          </p:cNvPr>
          <p:cNvSpPr txBox="1"/>
          <p:nvPr/>
        </p:nvSpPr>
        <p:spPr>
          <a:xfrm>
            <a:off x="2168568" y="5664619"/>
            <a:ext cx="8034402" cy="646331"/>
          </a:xfrm>
          <a:prstGeom prst="rect">
            <a:avLst/>
          </a:prstGeom>
          <a:noFill/>
        </p:spPr>
        <p:txBody>
          <a:bodyPr wrap="square">
            <a:spAutoFit/>
          </a:bodyPr>
          <a:lstStyle/>
          <a:p>
            <a:r>
              <a:rPr lang="en-GB" dirty="0">
                <a:hlinkClick r:id="rId3"/>
              </a:rPr>
              <a:t>https://www.wiki.ed.ac.uk/x/2MmBGQ</a:t>
            </a:r>
            <a:endParaRPr lang="pl-PL" dirty="0">
              <a:hlinkClick r:id="rId3"/>
            </a:endParaRPr>
          </a:p>
          <a:p>
            <a:r>
              <a:rPr lang="en-GB" dirty="0">
                <a:hlinkClick r:id="rId3"/>
              </a:rPr>
              <a:t>https://www.ed.ac.uk/information-services/research-support/research-data-service</a:t>
            </a:r>
            <a:r>
              <a:rPr lang="en-GB" dirty="0"/>
              <a:t> </a:t>
            </a:r>
          </a:p>
        </p:txBody>
      </p:sp>
      <p:sp>
        <p:nvSpPr>
          <p:cNvPr id="10" name="TextBox 9">
            <a:extLst>
              <a:ext uri="{FF2B5EF4-FFF2-40B4-BE49-F238E27FC236}">
                <a16:creationId xmlns:a16="http://schemas.microsoft.com/office/drawing/2014/main" id="{357E7BA8-174D-4235-A9F7-B8A0B32FCAC7}"/>
              </a:ext>
            </a:extLst>
          </p:cNvPr>
          <p:cNvSpPr txBox="1"/>
          <p:nvPr/>
        </p:nvSpPr>
        <p:spPr>
          <a:xfrm>
            <a:off x="0" y="6596390"/>
            <a:ext cx="6914514" cy="261610"/>
          </a:xfrm>
          <a:prstGeom prst="rect">
            <a:avLst/>
          </a:prstGeom>
          <a:noFill/>
        </p:spPr>
        <p:txBody>
          <a:bodyPr wrap="square" rtlCol="0">
            <a:spAutoFit/>
          </a:bodyPr>
          <a:lstStyle/>
          <a:p>
            <a:r>
              <a:rPr lang="en-GB" sz="1100" dirty="0"/>
              <a:t>Image credit: RDS (UoE)</a:t>
            </a:r>
          </a:p>
        </p:txBody>
      </p:sp>
      <p:sp>
        <p:nvSpPr>
          <p:cNvPr id="11" name="TextBox 10">
            <a:extLst>
              <a:ext uri="{FF2B5EF4-FFF2-40B4-BE49-F238E27FC236}">
                <a16:creationId xmlns:a16="http://schemas.microsoft.com/office/drawing/2014/main" id="{93D3547E-34D1-413F-A44C-BFD411491C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How do we manage our data at Edinburgh?</a:t>
            </a:r>
          </a:p>
          <a:p>
            <a:pPr algn="ctr"/>
            <a:endParaRPr lang="en-GB" sz="3600" dirty="0">
              <a:solidFill>
                <a:srgbClr val="0070C0"/>
              </a:solidFill>
            </a:endParaRPr>
          </a:p>
        </p:txBody>
      </p:sp>
      <p:pic>
        <p:nvPicPr>
          <p:cNvPr id="12" name="Picture 2" descr="Ed_DaSH">
            <a:extLst>
              <a:ext uri="{FF2B5EF4-FFF2-40B4-BE49-F238E27FC236}">
                <a16:creationId xmlns:a16="http://schemas.microsoft.com/office/drawing/2014/main" id="{7A149EBA-17D1-4724-ADA1-0DEBE3AF8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73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268E435B-ABCF-4E47-99FC-7B83F9E8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F75148-C2ED-43D3-9AFC-0148A8784CF8}"/>
              </a:ext>
            </a:extLst>
          </p:cNvPr>
          <p:cNvSpPr txBox="1"/>
          <p:nvPr/>
        </p:nvSpPr>
        <p:spPr>
          <a:xfrm>
            <a:off x="1956883" y="1152070"/>
            <a:ext cx="80537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It is an active storage solution, which is backed up off site (3 secure locations).</a:t>
            </a:r>
          </a:p>
          <a:p>
            <a:pPr marL="285750" indent="-285750">
              <a:lnSpc>
                <a:spcPct val="150000"/>
              </a:lnSpc>
              <a:buFont typeface="Arial" panose="020B0604020202020204" pitchFamily="34" charset="0"/>
              <a:buChar char="•"/>
            </a:pPr>
            <a:r>
              <a:rPr lang="en-GB" dirty="0"/>
              <a:t>500 Gb per PhD student of free storage (there is a fee for more space).</a:t>
            </a:r>
          </a:p>
          <a:p>
            <a:pPr marL="285750" indent="-285750">
              <a:lnSpc>
                <a:spcPct val="150000"/>
              </a:lnSpc>
              <a:buFont typeface="Arial" panose="020B0604020202020204" pitchFamily="34" charset="0"/>
              <a:buChar char="•"/>
            </a:pPr>
            <a:r>
              <a:rPr lang="en-GB" dirty="0"/>
              <a:t>Data can be shared with all lab members or with someone specific within the UoE community.</a:t>
            </a:r>
          </a:p>
          <a:p>
            <a:pPr marL="285750" indent="-285750">
              <a:lnSpc>
                <a:spcPct val="150000"/>
              </a:lnSpc>
              <a:buFont typeface="Arial" panose="020B0604020202020204" pitchFamily="34" charset="0"/>
              <a:buChar char="•"/>
            </a:pPr>
            <a:r>
              <a:rPr lang="en-GB" dirty="0"/>
              <a:t>Closed when you leave University (there is a small grace period before deletion).</a:t>
            </a:r>
          </a:p>
        </p:txBody>
      </p:sp>
      <p:sp>
        <p:nvSpPr>
          <p:cNvPr id="6" name="TextBox 5">
            <a:extLst>
              <a:ext uri="{FF2B5EF4-FFF2-40B4-BE49-F238E27FC236}">
                <a16:creationId xmlns:a16="http://schemas.microsoft.com/office/drawing/2014/main" id="{1ACFE7B6-EEC6-491B-8FDB-BDDEC13AB997}"/>
              </a:ext>
            </a:extLst>
          </p:cNvPr>
          <p:cNvSpPr txBox="1"/>
          <p:nvPr/>
        </p:nvSpPr>
        <p:spPr>
          <a:xfrm>
            <a:off x="1125416" y="4361301"/>
            <a:ext cx="9941168" cy="646331"/>
          </a:xfrm>
          <a:prstGeom prst="rect">
            <a:avLst/>
          </a:prstGeom>
          <a:noFill/>
        </p:spPr>
        <p:txBody>
          <a:bodyPr wrap="square">
            <a:spAutoFit/>
          </a:bodyPr>
          <a:lstStyle/>
          <a:p>
            <a:r>
              <a:rPr lang="en-GB" dirty="0">
                <a:hlinkClick r:id="rId3"/>
              </a:rPr>
              <a:t>https://www.ed.ac.uk/information-services/research-support/research-data-service/during/data-storage</a:t>
            </a:r>
            <a:endParaRPr lang="en-GB" dirty="0"/>
          </a:p>
          <a:p>
            <a:r>
              <a:rPr lang="en-GB" dirty="0">
                <a:hlinkClick r:id="rId4"/>
              </a:rPr>
              <a:t>https://www.wiki.ed.ac.uk/x/tet_H</a:t>
            </a:r>
            <a:r>
              <a:rPr lang="en-GB" dirty="0"/>
              <a:t>  </a:t>
            </a:r>
          </a:p>
        </p:txBody>
      </p:sp>
      <p:sp>
        <p:nvSpPr>
          <p:cNvPr id="7" name="Arrow: Down 6">
            <a:extLst>
              <a:ext uri="{FF2B5EF4-FFF2-40B4-BE49-F238E27FC236}">
                <a16:creationId xmlns:a16="http://schemas.microsoft.com/office/drawing/2014/main" id="{7FC09654-64CA-4B4E-83DC-39E2EBA03F2A}"/>
              </a:ext>
            </a:extLst>
          </p:cNvPr>
          <p:cNvSpPr/>
          <p:nvPr/>
        </p:nvSpPr>
        <p:spPr>
          <a:xfrm>
            <a:off x="5705033" y="3429000"/>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C50DA4B-3502-4997-9D40-09033F3CCC73}"/>
              </a:ext>
            </a:extLst>
          </p:cNvPr>
          <p:cNvSpPr txBox="1"/>
          <p:nvPr/>
        </p:nvSpPr>
        <p:spPr>
          <a:xfrm>
            <a:off x="6620674" y="3595175"/>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573716CB-7B45-42F4-BF46-7C09BBFD4156}"/>
              </a:ext>
            </a:extLst>
          </p:cNvPr>
          <p:cNvSpPr txBox="1"/>
          <p:nvPr/>
        </p:nvSpPr>
        <p:spPr>
          <a:xfrm>
            <a:off x="2277762" y="5531795"/>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ELNs</a:t>
            </a:r>
          </a:p>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p:txBody>
      </p:sp>
      <p:sp>
        <p:nvSpPr>
          <p:cNvPr id="10" name="TextBox 9">
            <a:extLst>
              <a:ext uri="{FF2B5EF4-FFF2-40B4-BE49-F238E27FC236}">
                <a16:creationId xmlns:a16="http://schemas.microsoft.com/office/drawing/2014/main" id="{2DE95651-93C5-4ACB-9DB8-44BE36B18E3B}"/>
              </a:ext>
            </a:extLst>
          </p:cNvPr>
          <p:cNvSpPr txBox="1"/>
          <p:nvPr/>
        </p:nvSpPr>
        <p:spPr>
          <a:xfrm>
            <a:off x="1854783" y="5162463"/>
            <a:ext cx="1307730" cy="369332"/>
          </a:xfrm>
          <a:prstGeom prst="rect">
            <a:avLst/>
          </a:prstGeom>
          <a:noFill/>
        </p:spPr>
        <p:txBody>
          <a:bodyPr wrap="none" rtlCol="0">
            <a:spAutoFit/>
          </a:bodyPr>
          <a:lstStyle/>
          <a:p>
            <a:r>
              <a:rPr lang="en-GB" dirty="0">
                <a:solidFill>
                  <a:srgbClr val="002060"/>
                </a:solidFill>
              </a:rPr>
              <a:t>Other tools:</a:t>
            </a:r>
          </a:p>
        </p:txBody>
      </p:sp>
      <p:sp>
        <p:nvSpPr>
          <p:cNvPr id="11" name="TextBox 10">
            <a:extLst>
              <a:ext uri="{FF2B5EF4-FFF2-40B4-BE49-F238E27FC236}">
                <a16:creationId xmlns:a16="http://schemas.microsoft.com/office/drawing/2014/main" id="{0B72F59E-464E-4BC5-89A1-053FD5537CF2}"/>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UoE </a:t>
            </a:r>
            <a:r>
              <a:rPr lang="en-GB" sz="3600" dirty="0" err="1">
                <a:solidFill>
                  <a:srgbClr val="0070C0"/>
                </a:solidFill>
              </a:rPr>
              <a:t>DataStore</a:t>
            </a:r>
            <a:endParaRPr lang="en-GB" sz="3600" dirty="0">
              <a:solidFill>
                <a:srgbClr val="0070C0"/>
              </a:solidFill>
            </a:endParaRPr>
          </a:p>
        </p:txBody>
      </p:sp>
    </p:spTree>
    <p:extLst>
      <p:ext uri="{BB962C8B-B14F-4D97-AF65-F5344CB8AC3E}">
        <p14:creationId xmlns:p14="http://schemas.microsoft.com/office/powerpoint/2010/main" val="3785654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2495</TotalTime>
  <Words>1326</Words>
  <Application>Microsoft Office PowerPoint</Application>
  <PresentationFormat>Widescreen</PresentationFormat>
  <Paragraphs>127</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-apple-system</vt:lpstr>
      <vt:lpstr>Arial</vt:lpstr>
      <vt:lpstr>Calibri</vt:lpstr>
      <vt:lpstr>Calibri Light</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52</cp:revision>
  <dcterms:created xsi:type="dcterms:W3CDTF">2021-06-07T08:35:11Z</dcterms:created>
  <dcterms:modified xsi:type="dcterms:W3CDTF">2021-10-21T10:34:18Z</dcterms:modified>
</cp:coreProperties>
</file>