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3" r:id="rId3"/>
    <p:sldId id="326" r:id="rId4"/>
    <p:sldId id="329" r:id="rId5"/>
    <p:sldId id="325" r:id="rId6"/>
    <p:sldId id="324" r:id="rId7"/>
    <p:sldId id="330" r:id="rId8"/>
    <p:sldId id="331" r:id="rId9"/>
    <p:sldId id="333" r:id="rId10"/>
    <p:sldId id="33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F8E97-9910-44BE-B9ED-D14CADE747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C652BC8-6FBA-4500-A4AF-F42DE630B808}">
      <dgm:prSet custT="1"/>
      <dgm:spPr/>
      <dgm:t>
        <a:bodyPr/>
        <a:lstStyle/>
        <a:p>
          <a:r>
            <a:rPr lang="en-GB" sz="2400" dirty="0"/>
            <a:t>You can use a patent to protect your (</a:t>
          </a:r>
          <a:r>
            <a:rPr lang="en-GB" sz="2400" i="1" dirty="0"/>
            <a:t>technical</a:t>
          </a:r>
          <a:r>
            <a:rPr lang="en-GB" sz="2400" dirty="0"/>
            <a:t>) invention. </a:t>
          </a:r>
          <a:br>
            <a:rPr lang="en-GB" sz="2400" dirty="0"/>
          </a:br>
          <a:r>
            <a:rPr lang="en-GB" sz="2400" dirty="0"/>
            <a:t>You can control copying, making, using, selling or importing</a:t>
          </a:r>
          <a:endParaRPr lang="en-US" sz="2400" dirty="0"/>
        </a:p>
      </dgm:t>
    </dgm:pt>
    <dgm:pt modelId="{64D5DD38-E5A5-4D00-954D-C65D1990483B}" type="parTrans" cxnId="{509C705D-FA81-4C78-BE64-94D612EFC1AC}">
      <dgm:prSet/>
      <dgm:spPr/>
      <dgm:t>
        <a:bodyPr/>
        <a:lstStyle/>
        <a:p>
          <a:endParaRPr lang="en-US"/>
        </a:p>
      </dgm:t>
    </dgm:pt>
    <dgm:pt modelId="{634C4349-D224-46F7-A232-7A250AF3D6C0}" type="sibTrans" cxnId="{509C705D-FA81-4C78-BE64-94D612EFC1AC}">
      <dgm:prSet/>
      <dgm:spPr/>
      <dgm:t>
        <a:bodyPr/>
        <a:lstStyle/>
        <a:p>
          <a:endParaRPr lang="en-US"/>
        </a:p>
      </dgm:t>
    </dgm:pt>
    <dgm:pt modelId="{D202FFB6-844A-4129-91F2-6232B0881180}">
      <dgm:prSet custT="1"/>
      <dgm:spPr/>
      <dgm:t>
        <a:bodyPr/>
        <a:lstStyle/>
        <a:p>
          <a:r>
            <a:rPr lang="en-GB" sz="2400" dirty="0"/>
            <a:t>Discoveries, mathematical methods, computer programs are not regarded as inventions. Therapeutic procedures, diagnostic methods and new plant or animal varieties are completely excluded from patentability.</a:t>
          </a:r>
          <a:endParaRPr lang="en-US" sz="2400" dirty="0"/>
        </a:p>
      </dgm:t>
    </dgm:pt>
    <dgm:pt modelId="{DB334B12-7383-4D7D-811E-977C15E4BA04}" type="parTrans" cxnId="{200C2157-BC67-4EC5-82A9-7F3EF834CA16}">
      <dgm:prSet/>
      <dgm:spPr/>
      <dgm:t>
        <a:bodyPr/>
        <a:lstStyle/>
        <a:p>
          <a:endParaRPr lang="en-US"/>
        </a:p>
      </dgm:t>
    </dgm:pt>
    <dgm:pt modelId="{6BE0CA52-68B3-4216-8AAA-FD7D5DFE7624}" type="sibTrans" cxnId="{200C2157-BC67-4EC5-82A9-7F3EF834CA16}">
      <dgm:prSet/>
      <dgm:spPr/>
      <dgm:t>
        <a:bodyPr/>
        <a:lstStyle/>
        <a:p>
          <a:endParaRPr lang="en-US"/>
        </a:p>
      </dgm:t>
    </dgm:pt>
    <dgm:pt modelId="{2B5EFE56-CB25-4B07-A7C0-56BA7280E9AD}" type="pres">
      <dgm:prSet presAssocID="{965F8E97-9910-44BE-B9ED-D14CADE747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1D1C86-EC73-4FFB-89E7-C24D0C29DC88}" type="pres">
      <dgm:prSet presAssocID="{3C652BC8-6FBA-4500-A4AF-F42DE630B808}" presName="compNode" presStyleCnt="0"/>
      <dgm:spPr/>
    </dgm:pt>
    <dgm:pt modelId="{68174510-89D9-488A-9C35-2678944A66A2}" type="pres">
      <dgm:prSet presAssocID="{3C652BC8-6FBA-4500-A4AF-F42DE630B808}" presName="bgRect" presStyleLbl="bgShp" presStyleIdx="0" presStyleCnt="2"/>
      <dgm:spPr/>
    </dgm:pt>
    <dgm:pt modelId="{F4AB1232-BAA5-4049-BAD0-99F72C35428E}" type="pres">
      <dgm:prSet presAssocID="{3C652BC8-6FBA-4500-A4AF-F42DE630B8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E827FEF-BDFC-4319-9BDC-613ACC053F28}" type="pres">
      <dgm:prSet presAssocID="{3C652BC8-6FBA-4500-A4AF-F42DE630B808}" presName="spaceRect" presStyleCnt="0"/>
      <dgm:spPr/>
    </dgm:pt>
    <dgm:pt modelId="{06A10F34-3A50-4C44-81BB-E1479CE78A5F}" type="pres">
      <dgm:prSet presAssocID="{3C652BC8-6FBA-4500-A4AF-F42DE630B808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DA0427-B009-4697-9CC1-FEC55C43F815}" type="pres">
      <dgm:prSet presAssocID="{634C4349-D224-46F7-A232-7A250AF3D6C0}" presName="sibTrans" presStyleCnt="0"/>
      <dgm:spPr/>
    </dgm:pt>
    <dgm:pt modelId="{7CCC0071-D7B4-48F2-AECA-DAB53A57AC16}" type="pres">
      <dgm:prSet presAssocID="{D202FFB6-844A-4129-91F2-6232B0881180}" presName="compNode" presStyleCnt="0"/>
      <dgm:spPr/>
    </dgm:pt>
    <dgm:pt modelId="{51AC39A1-53A3-46F7-9F6D-683A329C4195}" type="pres">
      <dgm:prSet presAssocID="{D202FFB6-844A-4129-91F2-6232B0881180}" presName="bgRect" presStyleLbl="bgShp" presStyleIdx="1" presStyleCnt="2"/>
      <dgm:spPr/>
    </dgm:pt>
    <dgm:pt modelId="{3BDED9F3-B601-41B4-BE1A-059303EF8767}" type="pres">
      <dgm:prSet presAssocID="{D202FFB6-844A-4129-91F2-6232B0881180}" presName="iconRect" presStyleLbl="node1" presStyleIdx="1" presStyleCnt="2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BDA9ACF-E70D-4127-8A19-C9DF0610F264}" type="pres">
      <dgm:prSet presAssocID="{D202FFB6-844A-4129-91F2-6232B0881180}" presName="spaceRect" presStyleCnt="0"/>
      <dgm:spPr/>
    </dgm:pt>
    <dgm:pt modelId="{3472C4B9-D03A-4B5F-9C43-16674A6E2277}" type="pres">
      <dgm:prSet presAssocID="{D202FFB6-844A-4129-91F2-6232B0881180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09C705D-FA81-4C78-BE64-94D612EFC1AC}" srcId="{965F8E97-9910-44BE-B9ED-D14CADE7472B}" destId="{3C652BC8-6FBA-4500-A4AF-F42DE630B808}" srcOrd="0" destOrd="0" parTransId="{64D5DD38-E5A5-4D00-954D-C65D1990483B}" sibTransId="{634C4349-D224-46F7-A232-7A250AF3D6C0}"/>
    <dgm:cxn modelId="{73ACCA11-0A94-43A1-A2F2-0694B77C2F28}" type="presOf" srcId="{3C652BC8-6FBA-4500-A4AF-F42DE630B808}" destId="{06A10F34-3A50-4C44-81BB-E1479CE78A5F}" srcOrd="0" destOrd="0" presId="urn:microsoft.com/office/officeart/2018/2/layout/IconVerticalSolidList"/>
    <dgm:cxn modelId="{200C2157-BC67-4EC5-82A9-7F3EF834CA16}" srcId="{965F8E97-9910-44BE-B9ED-D14CADE7472B}" destId="{D202FFB6-844A-4129-91F2-6232B0881180}" srcOrd="1" destOrd="0" parTransId="{DB334B12-7383-4D7D-811E-977C15E4BA04}" sibTransId="{6BE0CA52-68B3-4216-8AAA-FD7D5DFE7624}"/>
    <dgm:cxn modelId="{21A80A4A-ED7E-4AC3-B2B2-9A1010783EE2}" type="presOf" srcId="{D202FFB6-844A-4129-91F2-6232B0881180}" destId="{3472C4B9-D03A-4B5F-9C43-16674A6E2277}" srcOrd="0" destOrd="0" presId="urn:microsoft.com/office/officeart/2018/2/layout/IconVerticalSolidList"/>
    <dgm:cxn modelId="{8C9B5A48-BA83-4A02-B132-941D51129661}" type="presOf" srcId="{965F8E97-9910-44BE-B9ED-D14CADE7472B}" destId="{2B5EFE56-CB25-4B07-A7C0-56BA7280E9AD}" srcOrd="0" destOrd="0" presId="urn:microsoft.com/office/officeart/2018/2/layout/IconVerticalSolidList"/>
    <dgm:cxn modelId="{B33D9E11-502A-49B1-A435-853C23494AC1}" type="presParOf" srcId="{2B5EFE56-CB25-4B07-A7C0-56BA7280E9AD}" destId="{611D1C86-EC73-4FFB-89E7-C24D0C29DC88}" srcOrd="0" destOrd="0" presId="urn:microsoft.com/office/officeart/2018/2/layout/IconVerticalSolidList"/>
    <dgm:cxn modelId="{CB768D8C-7F23-48E3-AD1D-BA9693B6A4C9}" type="presParOf" srcId="{611D1C86-EC73-4FFB-89E7-C24D0C29DC88}" destId="{68174510-89D9-488A-9C35-2678944A66A2}" srcOrd="0" destOrd="0" presId="urn:microsoft.com/office/officeart/2018/2/layout/IconVerticalSolidList"/>
    <dgm:cxn modelId="{6917F324-4A49-4BD3-AB0E-78B787463E98}" type="presParOf" srcId="{611D1C86-EC73-4FFB-89E7-C24D0C29DC88}" destId="{F4AB1232-BAA5-4049-BAD0-99F72C35428E}" srcOrd="1" destOrd="0" presId="urn:microsoft.com/office/officeart/2018/2/layout/IconVerticalSolidList"/>
    <dgm:cxn modelId="{C2537BD0-08D4-4FFF-9A52-6483D909EA2A}" type="presParOf" srcId="{611D1C86-EC73-4FFB-89E7-C24D0C29DC88}" destId="{6E827FEF-BDFC-4319-9BDC-613ACC053F28}" srcOrd="2" destOrd="0" presId="urn:microsoft.com/office/officeart/2018/2/layout/IconVerticalSolidList"/>
    <dgm:cxn modelId="{17BEEE67-E0C0-4BE4-8057-B6BBD670CBF5}" type="presParOf" srcId="{611D1C86-EC73-4FFB-89E7-C24D0C29DC88}" destId="{06A10F34-3A50-4C44-81BB-E1479CE78A5F}" srcOrd="3" destOrd="0" presId="urn:microsoft.com/office/officeart/2018/2/layout/IconVerticalSolidList"/>
    <dgm:cxn modelId="{A7BDD48C-5AA8-4F34-B38D-2A00318FA5FC}" type="presParOf" srcId="{2B5EFE56-CB25-4B07-A7C0-56BA7280E9AD}" destId="{92DA0427-B009-4697-9CC1-FEC55C43F815}" srcOrd="1" destOrd="0" presId="urn:microsoft.com/office/officeart/2018/2/layout/IconVerticalSolidList"/>
    <dgm:cxn modelId="{8709EED9-FBB3-4D76-A3F8-717E8BBA1218}" type="presParOf" srcId="{2B5EFE56-CB25-4B07-A7C0-56BA7280E9AD}" destId="{7CCC0071-D7B4-48F2-AECA-DAB53A57AC16}" srcOrd="2" destOrd="0" presId="urn:microsoft.com/office/officeart/2018/2/layout/IconVerticalSolidList"/>
    <dgm:cxn modelId="{008F6DCD-A030-4125-8EAC-3E81FE6F463A}" type="presParOf" srcId="{7CCC0071-D7B4-48F2-AECA-DAB53A57AC16}" destId="{51AC39A1-53A3-46F7-9F6D-683A329C4195}" srcOrd="0" destOrd="0" presId="urn:microsoft.com/office/officeart/2018/2/layout/IconVerticalSolidList"/>
    <dgm:cxn modelId="{115EFC94-88B3-44E4-980A-A9CEB3F3AAB0}" type="presParOf" srcId="{7CCC0071-D7B4-48F2-AECA-DAB53A57AC16}" destId="{3BDED9F3-B601-41B4-BE1A-059303EF8767}" srcOrd="1" destOrd="0" presId="urn:microsoft.com/office/officeart/2018/2/layout/IconVerticalSolidList"/>
    <dgm:cxn modelId="{C1071BFC-8F27-48AD-A5B1-636AB5ACA570}" type="presParOf" srcId="{7CCC0071-D7B4-48F2-AECA-DAB53A57AC16}" destId="{ABDA9ACF-E70D-4127-8A19-C9DF0610F264}" srcOrd="2" destOrd="0" presId="urn:microsoft.com/office/officeart/2018/2/layout/IconVerticalSolidList"/>
    <dgm:cxn modelId="{E7683B7A-37E3-4D51-9A81-F0372E7C2505}" type="presParOf" srcId="{7CCC0071-D7B4-48F2-AECA-DAB53A57AC16}" destId="{3472C4B9-D03A-4B5F-9C43-16674A6E22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F8E97-9910-44BE-B9ED-D14CADE747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C652BC8-6FBA-4500-A4AF-F42DE630B808}">
      <dgm:prSet/>
      <dgm:spPr/>
      <dgm:t>
        <a:bodyPr/>
        <a:lstStyle/>
        <a:p>
          <a:r>
            <a:rPr lang="en-GB" dirty="0"/>
            <a:t>Patents are granted only for inventions that are </a:t>
          </a:r>
          <a:r>
            <a:rPr lang="en-GB" b="1" dirty="0"/>
            <a:t>novel and were not known to the public</a:t>
          </a:r>
          <a:r>
            <a:rPr lang="en-GB" dirty="0"/>
            <a:t> in any form. </a:t>
          </a:r>
          <a:endParaRPr lang="en-US" dirty="0"/>
        </a:p>
      </dgm:t>
    </dgm:pt>
    <dgm:pt modelId="{64D5DD38-E5A5-4D00-954D-C65D1990483B}" type="parTrans" cxnId="{509C705D-FA81-4C78-BE64-94D612EFC1AC}">
      <dgm:prSet/>
      <dgm:spPr/>
      <dgm:t>
        <a:bodyPr/>
        <a:lstStyle/>
        <a:p>
          <a:endParaRPr lang="en-US"/>
        </a:p>
      </dgm:t>
    </dgm:pt>
    <dgm:pt modelId="{634C4349-D224-46F7-A232-7A250AF3D6C0}" type="sibTrans" cxnId="{509C705D-FA81-4C78-BE64-94D612EFC1AC}">
      <dgm:prSet/>
      <dgm:spPr/>
      <dgm:t>
        <a:bodyPr/>
        <a:lstStyle/>
        <a:p>
          <a:endParaRPr lang="en-US"/>
        </a:p>
      </dgm:t>
    </dgm:pt>
    <dgm:pt modelId="{D202FFB6-844A-4129-91F2-6232B0881180}">
      <dgm:prSet/>
      <dgm:spPr/>
      <dgm:t>
        <a:bodyPr/>
        <a:lstStyle/>
        <a:p>
          <a:r>
            <a:rPr lang="en-GB" dirty="0"/>
            <a:t>Publishing in a journal or presenting in a conference with information related to the invention completely </a:t>
          </a:r>
          <a:r>
            <a:rPr lang="en-GB" b="1" dirty="0"/>
            <a:t>prevents the inventor from getting a patent later</a:t>
          </a:r>
          <a:r>
            <a:rPr lang="en-GB" dirty="0"/>
            <a:t>!</a:t>
          </a:r>
          <a:endParaRPr lang="en-US" dirty="0"/>
        </a:p>
      </dgm:t>
    </dgm:pt>
    <dgm:pt modelId="{DB334B12-7383-4D7D-811E-977C15E4BA04}" type="parTrans" cxnId="{200C2157-BC67-4EC5-82A9-7F3EF834CA16}">
      <dgm:prSet/>
      <dgm:spPr/>
      <dgm:t>
        <a:bodyPr/>
        <a:lstStyle/>
        <a:p>
          <a:endParaRPr lang="en-US"/>
        </a:p>
      </dgm:t>
    </dgm:pt>
    <dgm:pt modelId="{6BE0CA52-68B3-4216-8AAA-FD7D5DFE7624}" type="sibTrans" cxnId="{200C2157-BC67-4EC5-82A9-7F3EF834CA16}">
      <dgm:prSet/>
      <dgm:spPr/>
      <dgm:t>
        <a:bodyPr/>
        <a:lstStyle/>
        <a:p>
          <a:endParaRPr lang="en-US"/>
        </a:p>
      </dgm:t>
    </dgm:pt>
    <dgm:pt modelId="{2B5EFE56-CB25-4B07-A7C0-56BA7280E9AD}" type="pres">
      <dgm:prSet presAssocID="{965F8E97-9910-44BE-B9ED-D14CADE747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1D1C86-EC73-4FFB-89E7-C24D0C29DC88}" type="pres">
      <dgm:prSet presAssocID="{3C652BC8-6FBA-4500-A4AF-F42DE630B808}" presName="compNode" presStyleCnt="0"/>
      <dgm:spPr/>
    </dgm:pt>
    <dgm:pt modelId="{68174510-89D9-488A-9C35-2678944A66A2}" type="pres">
      <dgm:prSet presAssocID="{3C652BC8-6FBA-4500-A4AF-F42DE630B808}" presName="bgRect" presStyleLbl="bgShp" presStyleIdx="0" presStyleCnt="2"/>
      <dgm:spPr/>
    </dgm:pt>
    <dgm:pt modelId="{F4AB1232-BAA5-4049-BAD0-99F72C35428E}" type="pres">
      <dgm:prSet presAssocID="{3C652BC8-6FBA-4500-A4AF-F42DE630B808}" presName="iconRect" presStyleLbl="node1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E827FEF-BDFC-4319-9BDC-613ACC053F28}" type="pres">
      <dgm:prSet presAssocID="{3C652BC8-6FBA-4500-A4AF-F42DE630B808}" presName="spaceRect" presStyleCnt="0"/>
      <dgm:spPr/>
    </dgm:pt>
    <dgm:pt modelId="{06A10F34-3A50-4C44-81BB-E1479CE78A5F}" type="pres">
      <dgm:prSet presAssocID="{3C652BC8-6FBA-4500-A4AF-F42DE630B808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DA0427-B009-4697-9CC1-FEC55C43F815}" type="pres">
      <dgm:prSet presAssocID="{634C4349-D224-46F7-A232-7A250AF3D6C0}" presName="sibTrans" presStyleCnt="0"/>
      <dgm:spPr/>
    </dgm:pt>
    <dgm:pt modelId="{7CCC0071-D7B4-48F2-AECA-DAB53A57AC16}" type="pres">
      <dgm:prSet presAssocID="{D202FFB6-844A-4129-91F2-6232B0881180}" presName="compNode" presStyleCnt="0"/>
      <dgm:spPr/>
    </dgm:pt>
    <dgm:pt modelId="{51AC39A1-53A3-46F7-9F6D-683A329C4195}" type="pres">
      <dgm:prSet presAssocID="{D202FFB6-844A-4129-91F2-6232B0881180}" presName="bgRect" presStyleLbl="bgShp" presStyleIdx="1" presStyleCnt="2"/>
      <dgm:spPr/>
    </dgm:pt>
    <dgm:pt modelId="{3BDED9F3-B601-41B4-BE1A-059303EF8767}" type="pres">
      <dgm:prSet presAssocID="{D202FFB6-844A-4129-91F2-6232B0881180}" presName="iconRect" presStyleLbl="node1" presStyleIdx="1" presStyleCnt="2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BDA9ACF-E70D-4127-8A19-C9DF0610F264}" type="pres">
      <dgm:prSet presAssocID="{D202FFB6-844A-4129-91F2-6232B0881180}" presName="spaceRect" presStyleCnt="0"/>
      <dgm:spPr/>
    </dgm:pt>
    <dgm:pt modelId="{3472C4B9-D03A-4B5F-9C43-16674A6E2277}" type="pres">
      <dgm:prSet presAssocID="{D202FFB6-844A-4129-91F2-6232B0881180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09C705D-FA81-4C78-BE64-94D612EFC1AC}" srcId="{965F8E97-9910-44BE-B9ED-D14CADE7472B}" destId="{3C652BC8-6FBA-4500-A4AF-F42DE630B808}" srcOrd="0" destOrd="0" parTransId="{64D5DD38-E5A5-4D00-954D-C65D1990483B}" sibTransId="{634C4349-D224-46F7-A232-7A250AF3D6C0}"/>
    <dgm:cxn modelId="{73ACCA11-0A94-43A1-A2F2-0694B77C2F28}" type="presOf" srcId="{3C652BC8-6FBA-4500-A4AF-F42DE630B808}" destId="{06A10F34-3A50-4C44-81BB-E1479CE78A5F}" srcOrd="0" destOrd="0" presId="urn:microsoft.com/office/officeart/2018/2/layout/IconVerticalSolidList"/>
    <dgm:cxn modelId="{200C2157-BC67-4EC5-82A9-7F3EF834CA16}" srcId="{965F8E97-9910-44BE-B9ED-D14CADE7472B}" destId="{D202FFB6-844A-4129-91F2-6232B0881180}" srcOrd="1" destOrd="0" parTransId="{DB334B12-7383-4D7D-811E-977C15E4BA04}" sibTransId="{6BE0CA52-68B3-4216-8AAA-FD7D5DFE7624}"/>
    <dgm:cxn modelId="{21A80A4A-ED7E-4AC3-B2B2-9A1010783EE2}" type="presOf" srcId="{D202FFB6-844A-4129-91F2-6232B0881180}" destId="{3472C4B9-D03A-4B5F-9C43-16674A6E2277}" srcOrd="0" destOrd="0" presId="urn:microsoft.com/office/officeart/2018/2/layout/IconVerticalSolidList"/>
    <dgm:cxn modelId="{8C9B5A48-BA83-4A02-B132-941D51129661}" type="presOf" srcId="{965F8E97-9910-44BE-B9ED-D14CADE7472B}" destId="{2B5EFE56-CB25-4B07-A7C0-56BA7280E9AD}" srcOrd="0" destOrd="0" presId="urn:microsoft.com/office/officeart/2018/2/layout/IconVerticalSolidList"/>
    <dgm:cxn modelId="{B33D9E11-502A-49B1-A435-853C23494AC1}" type="presParOf" srcId="{2B5EFE56-CB25-4B07-A7C0-56BA7280E9AD}" destId="{611D1C86-EC73-4FFB-89E7-C24D0C29DC88}" srcOrd="0" destOrd="0" presId="urn:microsoft.com/office/officeart/2018/2/layout/IconVerticalSolidList"/>
    <dgm:cxn modelId="{CB768D8C-7F23-48E3-AD1D-BA9693B6A4C9}" type="presParOf" srcId="{611D1C86-EC73-4FFB-89E7-C24D0C29DC88}" destId="{68174510-89D9-488A-9C35-2678944A66A2}" srcOrd="0" destOrd="0" presId="urn:microsoft.com/office/officeart/2018/2/layout/IconVerticalSolidList"/>
    <dgm:cxn modelId="{6917F324-4A49-4BD3-AB0E-78B787463E98}" type="presParOf" srcId="{611D1C86-EC73-4FFB-89E7-C24D0C29DC88}" destId="{F4AB1232-BAA5-4049-BAD0-99F72C35428E}" srcOrd="1" destOrd="0" presId="urn:microsoft.com/office/officeart/2018/2/layout/IconVerticalSolidList"/>
    <dgm:cxn modelId="{C2537BD0-08D4-4FFF-9A52-6483D909EA2A}" type="presParOf" srcId="{611D1C86-EC73-4FFB-89E7-C24D0C29DC88}" destId="{6E827FEF-BDFC-4319-9BDC-613ACC053F28}" srcOrd="2" destOrd="0" presId="urn:microsoft.com/office/officeart/2018/2/layout/IconVerticalSolidList"/>
    <dgm:cxn modelId="{17BEEE67-E0C0-4BE4-8057-B6BBD670CBF5}" type="presParOf" srcId="{611D1C86-EC73-4FFB-89E7-C24D0C29DC88}" destId="{06A10F34-3A50-4C44-81BB-E1479CE78A5F}" srcOrd="3" destOrd="0" presId="urn:microsoft.com/office/officeart/2018/2/layout/IconVerticalSolidList"/>
    <dgm:cxn modelId="{A7BDD48C-5AA8-4F34-B38D-2A00318FA5FC}" type="presParOf" srcId="{2B5EFE56-CB25-4B07-A7C0-56BA7280E9AD}" destId="{92DA0427-B009-4697-9CC1-FEC55C43F815}" srcOrd="1" destOrd="0" presId="urn:microsoft.com/office/officeart/2018/2/layout/IconVerticalSolidList"/>
    <dgm:cxn modelId="{8709EED9-FBB3-4D76-A3F8-717E8BBA1218}" type="presParOf" srcId="{2B5EFE56-CB25-4B07-A7C0-56BA7280E9AD}" destId="{7CCC0071-D7B4-48F2-AECA-DAB53A57AC16}" srcOrd="2" destOrd="0" presId="urn:microsoft.com/office/officeart/2018/2/layout/IconVerticalSolidList"/>
    <dgm:cxn modelId="{008F6DCD-A030-4125-8EAC-3E81FE6F463A}" type="presParOf" srcId="{7CCC0071-D7B4-48F2-AECA-DAB53A57AC16}" destId="{51AC39A1-53A3-46F7-9F6D-683A329C4195}" srcOrd="0" destOrd="0" presId="urn:microsoft.com/office/officeart/2018/2/layout/IconVerticalSolidList"/>
    <dgm:cxn modelId="{115EFC94-88B3-44E4-980A-A9CEB3F3AAB0}" type="presParOf" srcId="{7CCC0071-D7B4-48F2-AECA-DAB53A57AC16}" destId="{3BDED9F3-B601-41B4-BE1A-059303EF8767}" srcOrd="1" destOrd="0" presId="urn:microsoft.com/office/officeart/2018/2/layout/IconVerticalSolidList"/>
    <dgm:cxn modelId="{C1071BFC-8F27-48AD-A5B1-636AB5ACA570}" type="presParOf" srcId="{7CCC0071-D7B4-48F2-AECA-DAB53A57AC16}" destId="{ABDA9ACF-E70D-4127-8A19-C9DF0610F264}" srcOrd="2" destOrd="0" presId="urn:microsoft.com/office/officeart/2018/2/layout/IconVerticalSolidList"/>
    <dgm:cxn modelId="{E7683B7A-37E3-4D51-9A81-F0372E7C2505}" type="presParOf" srcId="{7CCC0071-D7B4-48F2-AECA-DAB53A57AC16}" destId="{3472C4B9-D03A-4B5F-9C43-16674A6E22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74510-89D9-488A-9C35-2678944A66A2}">
      <dsp:nvSpPr>
        <dsp:cNvPr id="0" name=""/>
        <dsp:cNvSpPr/>
      </dsp:nvSpPr>
      <dsp:spPr>
        <a:xfrm>
          <a:off x="0" y="123704"/>
          <a:ext cx="10227197" cy="17071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B1232-BAA5-4049-BAD0-99F72C35428E}">
      <dsp:nvSpPr>
        <dsp:cNvPr id="0" name=""/>
        <dsp:cNvSpPr/>
      </dsp:nvSpPr>
      <dsp:spPr>
        <a:xfrm>
          <a:off x="516404" y="507806"/>
          <a:ext cx="938916" cy="93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10F34-3A50-4C44-81BB-E1479CE78A5F}">
      <dsp:nvSpPr>
        <dsp:cNvPr id="0" name=""/>
        <dsp:cNvSpPr/>
      </dsp:nvSpPr>
      <dsp:spPr>
        <a:xfrm>
          <a:off x="1971725" y="123704"/>
          <a:ext cx="8255471" cy="170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0" tIns="180670" rIns="180670" bIns="18067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You can use a patent to protect your (</a:t>
          </a:r>
          <a:r>
            <a:rPr lang="en-GB" sz="2400" i="1" kern="1200" dirty="0"/>
            <a:t>technical</a:t>
          </a:r>
          <a:r>
            <a:rPr lang="en-GB" sz="2400" kern="1200" dirty="0"/>
            <a:t>) invention. </a:t>
          </a:r>
          <a:br>
            <a:rPr lang="en-GB" sz="2400" kern="1200" dirty="0"/>
          </a:br>
          <a:r>
            <a:rPr lang="en-GB" sz="2400" kern="1200" dirty="0"/>
            <a:t>You can control copying, making, using, selling or importing</a:t>
          </a:r>
          <a:endParaRPr lang="en-US" sz="2400" kern="1200" dirty="0"/>
        </a:p>
      </dsp:txBody>
      <dsp:txXfrm>
        <a:off x="1971725" y="123704"/>
        <a:ext cx="8255471" cy="1707121"/>
      </dsp:txXfrm>
    </dsp:sp>
    <dsp:sp modelId="{51AC39A1-53A3-46F7-9F6D-683A329C4195}">
      <dsp:nvSpPr>
        <dsp:cNvPr id="0" name=""/>
        <dsp:cNvSpPr/>
      </dsp:nvSpPr>
      <dsp:spPr>
        <a:xfrm>
          <a:off x="0" y="2127716"/>
          <a:ext cx="10227197" cy="17071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ED9F3-B601-41B4-BE1A-059303EF8767}">
      <dsp:nvSpPr>
        <dsp:cNvPr id="0" name=""/>
        <dsp:cNvSpPr/>
      </dsp:nvSpPr>
      <dsp:spPr>
        <a:xfrm>
          <a:off x="516404" y="2511818"/>
          <a:ext cx="938916" cy="938916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2C4B9-D03A-4B5F-9C43-16674A6E2277}">
      <dsp:nvSpPr>
        <dsp:cNvPr id="0" name=""/>
        <dsp:cNvSpPr/>
      </dsp:nvSpPr>
      <dsp:spPr>
        <a:xfrm>
          <a:off x="1971725" y="2127716"/>
          <a:ext cx="8255471" cy="170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0" tIns="180670" rIns="180670" bIns="18067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Discoveries, mathematical methods, computer programs are not regarded as inventions. Therapeutic procedures, diagnostic methods and new plant or animal varieties are completely excluded from patentability.</a:t>
          </a:r>
          <a:endParaRPr lang="en-US" sz="2400" kern="1200" dirty="0"/>
        </a:p>
      </dsp:txBody>
      <dsp:txXfrm>
        <a:off x="1971725" y="2127716"/>
        <a:ext cx="8255471" cy="1707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74510-89D9-488A-9C35-2678944A66A2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B1232-BAA5-4049-BAD0-99F72C35428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10F34-3A50-4C44-81BB-E1479CE78A5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Patents are granted only for inventions that are </a:t>
          </a:r>
          <a:r>
            <a:rPr lang="en-GB" sz="2400" b="1" kern="1200" dirty="0"/>
            <a:t>novel and were not known to the public</a:t>
          </a:r>
          <a:r>
            <a:rPr lang="en-GB" sz="2400" kern="1200" dirty="0"/>
            <a:t> in any form. </a:t>
          </a:r>
          <a:endParaRPr lang="en-US" sz="2400" kern="1200" dirty="0"/>
        </a:p>
      </dsp:txBody>
      <dsp:txXfrm>
        <a:off x="1507738" y="707092"/>
        <a:ext cx="9007861" cy="1305401"/>
      </dsp:txXfrm>
    </dsp:sp>
    <dsp:sp modelId="{51AC39A1-53A3-46F7-9F6D-683A329C4195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ED9F3-B601-41B4-BE1A-059303EF876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2C4B9-D03A-4B5F-9C43-16674A6E227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Publishing in a journal or presenting in a conference with information related to the invention completely </a:t>
          </a:r>
          <a:r>
            <a:rPr lang="en-GB" sz="2400" b="1" kern="1200" dirty="0"/>
            <a:t>prevents the inventor from getting a patent later</a:t>
          </a:r>
          <a:r>
            <a:rPr lang="en-GB" sz="2400" kern="1200" dirty="0"/>
            <a:t>!</a:t>
          </a:r>
          <a:endParaRPr lang="en-US" sz="2400" kern="1200" dirty="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9AA-954F-48E6-A7D0-B2B47D1D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E808-221F-4B18-B154-C3AC62B4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2D39-1C4E-49DC-B2AB-0D2E671E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1BDB93A-9A91-4ACD-99A9-997668C686B7}" type="datetimeFigureOut">
              <a:rPr lang="en-GB" smtClean="0"/>
              <a:pPr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1973-A511-4F69-861E-67C7B19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AEA8-FD19-42FF-B274-062F34B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88633D63-089F-4804-9A00-C5DF2DDFAC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A8197DF-E71F-E549-9EA4-18B3DE735A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88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E22-C653-4683-8D9D-2A7362C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79BC-702D-4E20-B234-4E501DFD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2BB5-4422-48DE-8ADA-A6F5591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095B-1FB6-47DD-BE66-19333FA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4536-3332-4855-9E4D-FAF3D1C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58EB7-4718-4485-9921-977F42F5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7E31-3DF1-4259-B739-DF2EB12D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A41F-291E-4A1B-BB5B-0AB1E9A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B40C-D906-4230-BB6A-DF67320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1B8-7E0F-4897-B080-4C8AE56E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4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4AA-02E7-4683-B861-603CD959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77E3-2270-4DCC-96F0-549AA3F7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0EE9-C5AB-427B-8DBF-78724ED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96F4-F1D7-47F0-8414-25A1D46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460E-CA28-4D5A-8120-AD8F4B66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44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57A-FDCE-4532-B340-96F99CEA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FB2-CD59-4770-9DB7-2AF4C410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E782-FF87-45BF-B84D-0628DD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095-EBFC-4A39-B395-06ACB8E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040-14D7-4D7F-B00E-9241A85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0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3D46-B7CB-4FD2-93B6-D0B590E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A79E-00B0-4CE0-ADDD-AB5FAEDD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6AC-7EF1-4717-9BEC-B50C74BE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950-5138-4FC2-87B3-1E0B5F3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CB2A-76BF-4183-9A0E-B419DC1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E859-3579-48A6-B31F-2F22877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6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D12-75B1-4B86-AA38-D828C48E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03C8-23C6-4166-B35F-175B8309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12B7-05CA-4019-9E08-4EB5FE0A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70490-4D08-4517-A931-198D56F2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83C5D-6623-41D7-8A90-4FC742B3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606B-6603-40EA-AAEF-9C5E734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930A-D025-4F78-8912-2BB0EB9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10B5-55E9-4821-B581-F1A4246C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8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326-5DCE-4D9B-8B15-1B00421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6649F-0B13-48E0-B792-63CD3DA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912-5A8A-435B-9F1A-E0E95ED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78E5-1999-4633-AD37-B3A68EA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8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537C-4476-44B6-9996-295C1D5A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AE9-5248-4917-8CA5-F5013F1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E365-C8AE-469C-AEFF-C48DF26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4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9F89-8B68-49A3-B155-C525FEBE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925-4D88-4613-BF20-60EDE11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095E-F658-41A5-9BD7-946A6249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A36-20FC-44FE-B45D-5B07F105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1188-BDB1-48D4-BE6B-796D260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248E-5A87-4790-A75F-F3E9D75A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2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2D4C-34A8-4E30-AC07-2F277337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0CE8-9787-47B5-B3E2-895B2CDB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B032-D6D0-4A50-A0E9-E45464CD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909B-9FE6-436B-9143-55B6D3D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05E5-F71C-4B0B-8050-F016079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C21-B408-4F55-9C87-A2651412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1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A552A-8358-4F78-8456-988296AA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86C5-A189-474B-BBA6-4F80FF97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2737-7BD7-47AE-A9C6-1699993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41BDB93A-9A91-4ACD-99A9-997668C686B7}" type="datetimeFigureOut">
              <a:rPr lang="en-GB" smtClean="0"/>
              <a:pPr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5E5-B35B-4B77-8D41-B27E0865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12F-FE52-4ABA-AEBA-182633A6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88633D63-089F-4804-9A00-C5DF2DDFAC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896C9EE9-1810-7F4F-ACB3-31487B569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38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9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yright_infring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B3A7-AEA3-478C-8D73-EC67C3465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Intellectual property, Licencing and Openness</a:t>
            </a:r>
          </a:p>
        </p:txBody>
      </p:sp>
    </p:spTree>
    <p:extLst>
      <p:ext uri="{BB962C8B-B14F-4D97-AF65-F5344CB8AC3E}">
        <p14:creationId xmlns:p14="http://schemas.microsoft.com/office/powerpoint/2010/main" val="312779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Exercise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3567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terms by 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Intellectual property is something you create using your mind – </a:t>
            </a:r>
          </a:p>
          <a:p>
            <a:pPr marL="0" indent="0">
              <a:buNone/>
            </a:pPr>
            <a:r>
              <a:rPr lang="en-GB" dirty="0"/>
              <a:t>for example, a story, an invention, an artistic work or a symbol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99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dirty="0"/>
              <a:t>Intellectual property</a:t>
            </a:r>
            <a:r>
              <a:rPr lang="pl-PL" dirty="0"/>
              <a:t> </a:t>
            </a:r>
            <a:r>
              <a:rPr lang="pl-PL" dirty="0" smtClean="0"/>
              <a:t>protectio</a:t>
            </a:r>
            <a:r>
              <a:rPr lang="en-GB" dirty="0" smtClean="0"/>
              <a:t>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61C6E1-FD2A-466A-9D41-65725A6507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09823"/>
          <a:ext cx="10227197" cy="3958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30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dirty="0"/>
              <a:t>Intellectual property</a:t>
            </a:r>
            <a:r>
              <a:rPr lang="pl-PL" dirty="0"/>
              <a:t> </a:t>
            </a:r>
            <a:r>
              <a:rPr lang="pl-PL" dirty="0" smtClean="0"/>
              <a:t>protectio</a:t>
            </a:r>
            <a:r>
              <a:rPr lang="en-GB" dirty="0" smtClean="0"/>
              <a:t>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61C6E1-FD2A-466A-9D41-65725A6507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19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Timeline matters for legal protection!</a:t>
            </a:r>
          </a:p>
        </p:txBody>
      </p:sp>
    </p:spTree>
    <p:extLst>
      <p:ext uri="{BB962C8B-B14F-4D97-AF65-F5344CB8AC3E}">
        <p14:creationId xmlns:p14="http://schemas.microsoft.com/office/powerpoint/2010/main" val="60974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(opinion) you are more likely to benefit from new collaborations, industrial partnerships, consultations which are acquired by openness, than from patent related royalties</a:t>
            </a:r>
          </a:p>
          <a:p>
            <a:endParaRPr lang="en-GB" sz="24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577BCE9F-4801-4B10-ADD9-831EEFBE3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In </a:t>
            </a:r>
            <a:r>
              <a:rPr lang="pl-PL" sz="2400" dirty="0"/>
              <a:t>principle</a:t>
            </a:r>
            <a:r>
              <a:rPr lang="en-GB" sz="2400" dirty="0"/>
              <a:t>, software cannot be patented</a:t>
            </a:r>
            <a:r>
              <a:rPr lang="pl-PL" sz="2400" dirty="0"/>
              <a:t> </a:t>
            </a:r>
          </a:p>
          <a:p>
            <a:pPr marL="0" indent="0">
              <a:buNone/>
            </a:pPr>
            <a:r>
              <a:rPr lang="pl-PL" sz="2400" dirty="0"/>
              <a:t>(„no but yes” case by case, decided by court)</a:t>
            </a:r>
            <a:endParaRPr lang="en-GB" sz="2400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Software code is copyrighted</a:t>
            </a:r>
            <a:r>
              <a:rPr lang="en-GB" sz="2400" dirty="0"/>
              <a:t>. Copyright prevents people from:</a:t>
            </a:r>
          </a:p>
          <a:p>
            <a:r>
              <a:rPr lang="en-GB" sz="2400" dirty="0"/>
              <a:t>copying your </a:t>
            </a:r>
            <a:r>
              <a:rPr lang="pl-PL" sz="2400" dirty="0"/>
              <a:t>code</a:t>
            </a:r>
            <a:endParaRPr lang="en-GB" sz="2400" dirty="0"/>
          </a:p>
          <a:p>
            <a:r>
              <a:rPr lang="en-GB" sz="2400" dirty="0"/>
              <a:t>distributing copies of it, whether free of charge or for sale.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Copyrights originated for books and songs.</a:t>
            </a:r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pPr marL="0" indent="0">
              <a:buNone/>
            </a:pPr>
            <a:r>
              <a:rPr lang="pl-PL" sz="2400" dirty="0" smtClean="0"/>
              <a:t>Addin</a:t>
            </a:r>
            <a:r>
              <a:rPr lang="en-GB" sz="2400" dirty="0" smtClean="0"/>
              <a:t>g</a:t>
            </a:r>
            <a:r>
              <a:rPr lang="pl-PL" sz="2400" dirty="0" smtClean="0"/>
              <a:t> a</a:t>
            </a:r>
            <a:r>
              <a:rPr lang="en-GB" sz="2400" dirty="0" smtClean="0"/>
              <a:t>n </a:t>
            </a:r>
            <a:r>
              <a:rPr lang="en-GB" sz="2400" dirty="0"/>
              <a:t>explicit </a:t>
            </a:r>
            <a:r>
              <a:rPr lang="en-GB" sz="2400" b="1" dirty="0"/>
              <a:t>licence</a:t>
            </a:r>
            <a:r>
              <a:rPr lang="en-GB" sz="2400" dirty="0"/>
              <a:t> is needed to permit re-use.</a:t>
            </a:r>
          </a:p>
        </p:txBody>
      </p:sp>
    </p:spTree>
    <p:extLst>
      <p:ext uri="{BB962C8B-B14F-4D97-AF65-F5344CB8AC3E}">
        <p14:creationId xmlns:p14="http://schemas.microsoft.com/office/powerpoint/2010/main" val="5527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Data cannot be patented and in general, it cannot be copyrighted. </a:t>
            </a:r>
          </a:p>
          <a:p>
            <a:pPr marL="0" indent="0">
              <a:buNone/>
            </a:pPr>
            <a:r>
              <a:rPr lang="en-GB" sz="2400" b="1" dirty="0"/>
              <a:t>It is not possible to copyright facts!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dirty="0"/>
              <a:t>While the data itself cannot be copyrighted, the way how it is presented can be. The extend of protection is ultimately settled by a court.</a:t>
            </a:r>
            <a:endParaRPr lang="pl-PL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Without</a:t>
            </a:r>
            <a:r>
              <a:rPr lang="pl-PL" sz="2400" dirty="0"/>
              <a:t> </a:t>
            </a:r>
            <a:r>
              <a:rPr lang="en-GB" sz="2400" dirty="0"/>
              <a:t>licence</a:t>
            </a:r>
            <a:r>
              <a:rPr lang="pl-PL" sz="2400" dirty="0"/>
              <a:t> t</a:t>
            </a:r>
            <a:r>
              <a:rPr lang="en-GB" sz="2400" dirty="0"/>
              <a:t>he “good actors” will restrain from using your data to avoid “court” risks.</a:t>
            </a:r>
          </a:p>
        </p:txBody>
      </p:sp>
    </p:spTree>
    <p:extLst>
      <p:ext uri="{BB962C8B-B14F-4D97-AF65-F5344CB8AC3E}">
        <p14:creationId xmlns:p14="http://schemas.microsoft.com/office/powerpoint/2010/main" val="125057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“A license is a promise not to sue,"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It permits the licensed party to do something that would violate the rights of the licensing party (e.g. make copies of a </a:t>
            </a:r>
            <a:r>
              <a:rPr lang="en-GB" sz="2400" dirty="0">
                <a:hlinkClick r:id="rId2" tooltip="Copyright infringement"/>
              </a:rPr>
              <a:t>copyrighted work</a:t>
            </a:r>
            <a:r>
              <a:rPr lang="en-GB" sz="2400" dirty="0"/>
              <a:t>), which, without the license, the licensed party could be sued, civilly, criminally, or both.</a:t>
            </a:r>
          </a:p>
        </p:txBody>
      </p:sp>
    </p:spTree>
    <p:extLst>
      <p:ext uri="{BB962C8B-B14F-4D97-AF65-F5344CB8AC3E}">
        <p14:creationId xmlns:p14="http://schemas.microsoft.com/office/powerpoint/2010/main" val="19540108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449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1_Office Theme</vt:lpstr>
      <vt:lpstr>Intellectual property, Licencing and Openness</vt:lpstr>
      <vt:lpstr>Open Science and intellectual property</vt:lpstr>
      <vt:lpstr>Intellectual property protection</vt:lpstr>
      <vt:lpstr>Intellectual property protection</vt:lpstr>
      <vt:lpstr>Open Science and intellectual property</vt:lpstr>
      <vt:lpstr>Open Science and intellectual property</vt:lpstr>
      <vt:lpstr>Intellectual property protection</vt:lpstr>
      <vt:lpstr>Intellectual property protection</vt:lpstr>
      <vt:lpstr>Intellectual property protection</vt:lpstr>
      <vt:lpstr>Intellectual property protection</vt:lpstr>
      <vt:lpstr>Reusable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Science</dc:title>
  <dc:creator>ZIELINSKI Tomasz</dc:creator>
  <cp:lastModifiedBy>Tomasz Zielinski</cp:lastModifiedBy>
  <cp:revision>13</cp:revision>
  <dcterms:created xsi:type="dcterms:W3CDTF">2021-05-18T16:34:01Z</dcterms:created>
  <dcterms:modified xsi:type="dcterms:W3CDTF">2023-01-15T00:28:08Z</dcterms:modified>
</cp:coreProperties>
</file>