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8" r:id="rId9"/>
    <p:sldId id="269" r:id="rId10"/>
    <p:sldId id="270" r:id="rId11"/>
    <p:sldId id="272" r:id="rId12"/>
    <p:sldId id="271" r:id="rId13"/>
    <p:sldId id="274" r:id="rId14"/>
    <p:sldId id="273" r:id="rId15"/>
    <p:sldId id="276" r:id="rId16"/>
    <p:sldId id="26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18/10/2021</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18/10/2021</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18/10/2021</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synbiohub.org/public/bsu/SubtilinReceiver_spaRK_separated/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4" name="TextBox 3">
            <a:extLst>
              <a:ext uri="{FF2B5EF4-FFF2-40B4-BE49-F238E27FC236}">
                <a16:creationId xmlns:a16="http://schemas.microsoft.com/office/drawing/2014/main" id="{380A62AA-3530-E047-8394-7F422EB963F5}"/>
              </a:ext>
            </a:extLst>
          </p:cNvPr>
          <p:cNvSpPr txBox="1"/>
          <p:nvPr/>
        </p:nvSpPr>
        <p:spPr>
          <a:xfrm>
            <a:off x="1470868" y="5070039"/>
            <a:ext cx="6987331" cy="369332"/>
          </a:xfrm>
          <a:prstGeom prst="rect">
            <a:avLst/>
          </a:prstGeom>
          <a:noFill/>
        </p:spPr>
        <p:txBody>
          <a:bodyPr wrap="square">
            <a:spAutoFit/>
          </a:bodyPr>
          <a:lstStyle/>
          <a:p>
            <a:r>
              <a:rPr lang="en-GB" dirty="0"/>
              <a:t>Open https://</a:t>
            </a:r>
            <a:r>
              <a:rPr lang="en-GB" dirty="0" err="1"/>
              <a:t>pad.carpentries.org</a:t>
            </a:r>
            <a:r>
              <a:rPr lang="en-GB" dirty="0"/>
              <a:t>/2021-10-19_ed-dash_fair-bio-practice</a:t>
            </a:r>
            <a:endParaRPr lang="en-GB" dirty="0">
              <a:highlight>
                <a:srgbClr val="FFFF00"/>
              </a:highlight>
            </a:endParaRP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152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dirty="0"/>
              <a:t>A persistent identifier is a long-lasting reference to a digital resource. Typically it has two components:</a:t>
            </a:r>
          </a:p>
          <a:p>
            <a:endParaRPr lang="en-GB" dirty="0"/>
          </a:p>
          <a:p>
            <a:r>
              <a:rPr lang="en-GB" dirty="0"/>
              <a:t>a service that locates the resource over time even when its location changes</a:t>
            </a:r>
          </a:p>
          <a:p>
            <a:r>
              <a:rPr lang="en-GB" dirty="0"/>
              <a:t>and a unique identifier (that distinguishes the resource or concept from others).</a:t>
            </a:r>
            <a:endParaRPr lang="pl-PL" dirty="0"/>
          </a:p>
          <a:p>
            <a:endParaRPr lang="pl-PL" dirty="0"/>
          </a:p>
          <a:p>
            <a:pPr marL="0" indent="0">
              <a:buNone/>
            </a:pPr>
            <a:r>
              <a:rPr lang="en-GB" dirty="0">
                <a:solidFill>
                  <a:schemeClr val="accent6">
                    <a:lumMod val="75000"/>
                  </a:schemeClr>
                </a:solidFill>
                <a:hlinkClick r:id="rId2"/>
              </a:rPr>
              <a:t>https://doi.org</a:t>
            </a:r>
            <a:r>
              <a:rPr lang="en-GB" dirty="0">
                <a:hlinkClick r:id="rId2"/>
              </a:rPr>
              <a:t>/</a:t>
            </a:r>
            <a:r>
              <a:rPr lang="en-GB" dirty="0">
                <a:solidFill>
                  <a:srgbClr val="7030A0"/>
                </a:solidFill>
                <a:hlinkClick r:id="rId2"/>
              </a:rPr>
              <a:t>10.1038/sdata.2016.18</a:t>
            </a:r>
            <a:r>
              <a:rPr lang="en-GB" dirty="0">
                <a:solidFill>
                  <a:srgbClr val="7030A0"/>
                </a:solidFill>
              </a:rPr>
              <a:t> </a:t>
            </a:r>
          </a:p>
          <a:p>
            <a:endParaRPr lang="en-GB" dirty="0"/>
          </a:p>
        </p:txBody>
      </p:sp>
    </p:spTree>
    <p:extLst>
      <p:ext uri="{BB962C8B-B14F-4D97-AF65-F5344CB8AC3E}">
        <p14:creationId xmlns:p14="http://schemas.microsoft.com/office/powerpoint/2010/main" val="131742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a:bodyPr>
          <a:lstStyle/>
          <a:p>
            <a:pPr marL="0" indent="0">
              <a:buNone/>
            </a:pPr>
            <a:r>
              <a:rPr lang="en-GB" dirty="0"/>
              <a:t>There are several services and technologies that provide PIDs, like:</a:t>
            </a:r>
          </a:p>
          <a:p>
            <a:pPr marL="0" indent="0">
              <a:buNone/>
            </a:pPr>
            <a:r>
              <a:rPr lang="en-GB" dirty="0"/>
              <a:t>Digital 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a:t>
            </a:r>
            <a:r>
              <a:rPr lang="en-GB" b="1" dirty="0"/>
              <a:t>common</a:t>
            </a:r>
            <a:r>
              <a:rPr lang="en-GB" dirty="0"/>
              <a:t> file formats (domain specific)</a:t>
            </a:r>
          </a:p>
          <a:p>
            <a:r>
              <a:rPr lang="pl-PL" dirty="0"/>
              <a:t>U</a:t>
            </a:r>
            <a:r>
              <a:rPr lang="en-GB" dirty="0"/>
              <a:t>se .csv or .</a:t>
            </a:r>
            <a:r>
              <a:rPr lang="en-GB" dirty="0" err="1"/>
              <a:t>xls</a:t>
            </a:r>
            <a:r>
              <a:rPr lang="en-GB" dirty="0"/>
              <a:t> 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a:t>use commonly known terms and PIDs in descriptions</a:t>
            </a:r>
          </a:p>
          <a:p>
            <a:r>
              <a:rPr lang="en-GB" dirty="0"/>
              <a:t>follow 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terms by 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example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
            </a: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dirty="0">
                <a:hlinkClick r:id="rId2"/>
              </a:rPr>
              <a:t>https://synbiohub.org/public/bsu/SubtilinReceiver_spaRK_separated/1</a:t>
            </a:r>
            <a:endParaRPr lang="pl-PL" dirty="0"/>
          </a:p>
          <a:p>
            <a:pPr marL="0" indent="0">
              <a:buNone/>
            </a:pPr>
            <a:endParaRPr lang="en-GB" dirty="0"/>
          </a:p>
        </p:txBody>
      </p:sp>
    </p:spTree>
    <p:extLst>
      <p:ext uri="{BB962C8B-B14F-4D97-AF65-F5344CB8AC3E}">
        <p14:creationId xmlns:p14="http://schemas.microsoft.com/office/powerpoint/2010/main" val="2890082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0" y="6492875"/>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is data</a:t>
            </a:r>
          </a:p>
        </p:txBody>
      </p:sp>
      <p:sp>
        <p:nvSpPr>
          <p:cNvPr id="16" name="Freeform: Shape 15">
            <a:extLst>
              <a:ext uri="{FF2B5EF4-FFF2-40B4-BE49-F238E27FC236}">
                <a16:creationId xmlns:a16="http://schemas.microsoft.com/office/drawing/2014/main" id="{A94A2FC9-6D19-473C-B868-99FDB204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92500" lnSpcReduction="1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4340B2E-01FD-4F5D-9C4D-AD3923AD2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protocol difficult 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 the data were not </a:t>
            </a:r>
            <a:r>
              <a:rPr lang="en-GB" b="1" i="1" dirty="0"/>
              <a:t>interoperable</a:t>
            </a:r>
            <a:r>
              <a:rPr lang="en-GB" dirty="0"/>
              <a:t> and </a:t>
            </a:r>
            <a:r>
              <a:rPr lang="en-GB" b="1" i="1" dirty="0"/>
              <a:t>reusable</a:t>
            </a:r>
            <a:r>
              <a:rPr lang="en-GB" dirty="0"/>
              <a:t> as their were only available as a figure graph so not a numerical format</a:t>
            </a:r>
          </a:p>
        </p:txBody>
      </p:sp>
    </p:spTree>
    <p:extLst>
      <p:ext uri="{BB962C8B-B14F-4D97-AF65-F5344CB8AC3E}">
        <p14:creationId xmlns:p14="http://schemas.microsoft.com/office/powerpoint/2010/main" val="184160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extLst>
                    <a:ext uri="{A12FA001-AC4F-418D-AE19-62706E023703}">
                      <ahyp:hlinkClr xmlns:ahyp="http://schemas.microsoft.com/office/drawing/2018/hyperlinkcolor" val="tx"/>
                    </a:ext>
                  </a:extLst>
                </a:hlinkClick>
              </a:rPr>
              <a:t>Dryad</a:t>
            </a:r>
            <a:r>
              <a:rPr lang="en-GB" sz="2400" dirty="0">
                <a:solidFill>
                  <a:srgbClr val="0070C0"/>
                </a:solidFill>
              </a:rPr>
              <a:t>, </a:t>
            </a:r>
            <a:r>
              <a:rPr lang="en-GB" sz="2400" dirty="0">
                <a:solidFill>
                  <a:srgbClr val="0070C0"/>
                </a:solidFill>
                <a:hlinkClick r:id="rId3">
                  <a:extLst>
                    <a:ext uri="{A12FA001-AC4F-418D-AE19-62706E023703}">
                      <ahyp:hlinkClr xmlns:ahyp="http://schemas.microsoft.com/office/drawing/2018/hyperlinkcolor" val="tx"/>
                    </a:ext>
                  </a:extLst>
                </a:hlinkClick>
              </a:rPr>
              <a:t>Zenodo</a:t>
            </a:r>
            <a:r>
              <a:rPr lang="en-GB" sz="2400" dirty="0">
                <a:solidFill>
                  <a:srgbClr val="0070C0"/>
                </a:solidFill>
              </a:rPr>
              <a:t>, </a:t>
            </a:r>
            <a:r>
              <a:rPr lang="en-GB" sz="2400" dirty="0">
                <a:solidFill>
                  <a:srgbClr val="0070C0"/>
                </a:solidFill>
                <a:hlinkClick r:id="rId4">
                  <a:extLst>
                    <a:ext uri="{A12FA001-AC4F-418D-AE19-62706E023703}">
                      <ahyp:hlinkClr xmlns:ahyp="http://schemas.microsoft.com/office/drawing/2018/hyperlinkcolor" val="tx"/>
                    </a:ext>
                  </a:extLst>
                </a:hlinkClick>
              </a:rPr>
              <a:t>FigShare</a:t>
            </a:r>
            <a:r>
              <a:rPr lang="en-GB" sz="2400" dirty="0">
                <a:solidFill>
                  <a:srgbClr val="0070C0"/>
                </a:solidFill>
              </a:rPr>
              <a:t>, </a:t>
            </a:r>
            <a:r>
              <a:rPr lang="en-GB" sz="2400" dirty="0">
                <a:solidFill>
                  <a:srgbClr val="0070C0"/>
                </a:solidFill>
                <a:hlinkClick r:id="rId5">
                  <a:extLst>
                    <a:ext uri="{A12FA001-AC4F-418D-AE19-62706E023703}">
                      <ahyp:hlinkClr xmlns:ahyp="http://schemas.microsoft.com/office/drawing/2018/hyperlinkcolor" val="tx"/>
                    </a:ext>
                  </a:extLst>
                </a:hlinkClick>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ahyp="http://schemas.microsoft.com/office/drawing/2018/hyperlinkcolor"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ahyp="http://schemas.microsoft.com/office/drawing/2018/hyperlinkcolor"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ahyp="http://schemas.microsoft.com/office/drawing/2018/hyperlinkcolor"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857</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Corbel</vt:lpstr>
      <vt:lpstr>Office Theme</vt:lpstr>
      <vt:lpstr>Being FAIR</vt:lpstr>
      <vt:lpstr>What is data</vt:lpstr>
      <vt:lpstr>Data from publications</vt:lpstr>
      <vt:lpstr>Impossible protocol</vt:lpstr>
      <vt:lpstr>Common problems</vt:lpstr>
      <vt:lpstr>Common problems</vt:lpstr>
      <vt:lpstr>FAIR principles</vt:lpstr>
      <vt:lpstr>FAIR principles</vt:lpstr>
      <vt:lpstr>Findable &amp; Accessible</vt:lpstr>
      <vt:lpstr>Persistent identifiers (PIDs)</vt:lpstr>
      <vt:lpstr>Persistent identifiers (PIDs)</vt:lpstr>
      <vt:lpstr>Interoperable</vt:lpstr>
      <vt:lpstr>Reusable</vt:lpstr>
      <vt:lpstr>Reusable</vt:lpstr>
      <vt:lpstr>FAIR example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ZIELINSKI Tomasz</cp:lastModifiedBy>
  <cp:revision>25</cp:revision>
  <dcterms:created xsi:type="dcterms:W3CDTF">2021-05-18T22:49:39Z</dcterms:created>
  <dcterms:modified xsi:type="dcterms:W3CDTF">2021-10-18T12:42:23Z</dcterms:modified>
</cp:coreProperties>
</file>