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82" r:id="rId3"/>
    <p:sldId id="257" r:id="rId4"/>
    <p:sldId id="280" r:id="rId5"/>
    <p:sldId id="269" r:id="rId6"/>
    <p:sldId id="259" r:id="rId7"/>
    <p:sldId id="270" r:id="rId8"/>
    <p:sldId id="277" r:id="rId9"/>
    <p:sldId id="278" r:id="rId10"/>
    <p:sldId id="276" r:id="rId11"/>
    <p:sldId id="272" r:id="rId12"/>
    <p:sldId id="279" r:id="rId13"/>
    <p:sldId id="275" r:id="rId14"/>
    <p:sldId id="264" r:id="rId15"/>
    <p:sldId id="268" r:id="rId16"/>
    <p:sldId id="284" r:id="rId17"/>
    <p:sldId id="28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4" autoAdjust="0"/>
    <p:restoredTop sz="91837"/>
  </p:normalViewPr>
  <p:slideViewPr>
    <p:cSldViewPr snapToGrid="0">
      <p:cViewPr varScale="1">
        <p:scale>
          <a:sx n="105" d="100"/>
          <a:sy n="105" d="100"/>
        </p:scale>
        <p:origin x="7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65E4E7-6A7F-46B8-966C-3DA793894FD8}"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50FB0C9D-D80D-4B9F-BEF3-30658D0E37E6}">
      <dgm:prSet/>
      <dgm:spPr/>
      <dgm:t>
        <a:bodyPr/>
        <a:lstStyle/>
        <a:p>
          <a:r>
            <a:rPr lang="en-GB"/>
            <a:t>Think about the minimum information that someone else (from your lab or from any other lab in the world) would need to know about your dataset to be able to work with it without any further inputs from you.</a:t>
          </a:r>
          <a:endParaRPr lang="en-US"/>
        </a:p>
      </dgm:t>
    </dgm:pt>
    <dgm:pt modelId="{A1A3FE1A-A319-4C7A-9DA9-24F12CA7C413}" type="parTrans" cxnId="{BEF2897C-8B99-44E0-B7BE-905A5CAC20C9}">
      <dgm:prSet/>
      <dgm:spPr/>
      <dgm:t>
        <a:bodyPr/>
        <a:lstStyle/>
        <a:p>
          <a:endParaRPr lang="en-US" sz="2800"/>
        </a:p>
      </dgm:t>
    </dgm:pt>
    <dgm:pt modelId="{0493E903-7AE1-4A1E-93DC-D40EB9F647C1}" type="sibTrans" cxnId="{BEF2897C-8B99-44E0-B7BE-905A5CAC20C9}">
      <dgm:prSet/>
      <dgm:spPr/>
      <dgm:t>
        <a:bodyPr/>
        <a:lstStyle/>
        <a:p>
          <a:endParaRPr lang="en-US"/>
        </a:p>
      </dgm:t>
    </dgm:pt>
    <dgm:pt modelId="{762716BF-ADCB-4EB5-ADAC-9B3B7609CAAE}">
      <dgm:prSet/>
      <dgm:spPr/>
      <dgm:t>
        <a:bodyPr/>
        <a:lstStyle/>
        <a:p>
          <a:r>
            <a:rPr lang="en-GB" b="1" dirty="0"/>
            <a:t>Think as a consumer</a:t>
          </a:r>
          <a:r>
            <a:rPr lang="en-GB" dirty="0"/>
            <a:t> about your data not the producer!</a:t>
          </a:r>
          <a:endParaRPr lang="en-US" dirty="0"/>
        </a:p>
      </dgm:t>
    </dgm:pt>
    <dgm:pt modelId="{704A8EBA-5A80-47E4-9B2B-4A7DF8E0563F}" type="parTrans" cxnId="{452A37F5-6845-488C-AF29-AED55884EA01}">
      <dgm:prSet/>
      <dgm:spPr/>
      <dgm:t>
        <a:bodyPr/>
        <a:lstStyle/>
        <a:p>
          <a:endParaRPr lang="en-US" sz="2800"/>
        </a:p>
      </dgm:t>
    </dgm:pt>
    <dgm:pt modelId="{960963C7-9BCA-431F-B69D-5DF0661DE690}" type="sibTrans" cxnId="{452A37F5-6845-488C-AF29-AED55884EA01}">
      <dgm:prSet/>
      <dgm:spPr/>
      <dgm:t>
        <a:bodyPr/>
        <a:lstStyle/>
        <a:p>
          <a:endParaRPr lang="en-US"/>
        </a:p>
      </dgm:t>
    </dgm:pt>
    <dgm:pt modelId="{AC847FEB-9043-4733-96C3-FC6DEB02FEE4}" type="pres">
      <dgm:prSet presAssocID="{CB65E4E7-6A7F-46B8-966C-3DA793894FD8}" presName="root" presStyleCnt="0">
        <dgm:presLayoutVars>
          <dgm:dir/>
          <dgm:resizeHandles val="exact"/>
        </dgm:presLayoutVars>
      </dgm:prSet>
      <dgm:spPr/>
    </dgm:pt>
    <dgm:pt modelId="{22153D76-924F-450E-8FFD-7A6B0A16DCA7}" type="pres">
      <dgm:prSet presAssocID="{50FB0C9D-D80D-4B9F-BEF3-30658D0E37E6}" presName="compNode" presStyleCnt="0"/>
      <dgm:spPr/>
    </dgm:pt>
    <dgm:pt modelId="{0DD16E03-0B99-4A26-B148-E4518BD3559E}" type="pres">
      <dgm:prSet presAssocID="{50FB0C9D-D80D-4B9F-BEF3-30658D0E37E6}" presName="bgRect" presStyleLbl="bgShp" presStyleIdx="0" presStyleCnt="2"/>
      <dgm:spPr/>
    </dgm:pt>
    <dgm:pt modelId="{D0DFA70E-F222-4BC4-B7E4-36AFF9A34801}" type="pres">
      <dgm:prSet presAssocID="{50FB0C9D-D80D-4B9F-BEF3-30658D0E37E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rson with Idea"/>
        </a:ext>
      </dgm:extLst>
    </dgm:pt>
    <dgm:pt modelId="{6E562753-C4D7-437B-B76E-213E1A7515CD}" type="pres">
      <dgm:prSet presAssocID="{50FB0C9D-D80D-4B9F-BEF3-30658D0E37E6}" presName="spaceRect" presStyleCnt="0"/>
      <dgm:spPr/>
    </dgm:pt>
    <dgm:pt modelId="{045F66BC-0ECF-4FE2-A4D7-4C07B8E1E55C}" type="pres">
      <dgm:prSet presAssocID="{50FB0C9D-D80D-4B9F-BEF3-30658D0E37E6}" presName="parTx" presStyleLbl="revTx" presStyleIdx="0" presStyleCnt="2">
        <dgm:presLayoutVars>
          <dgm:chMax val="0"/>
          <dgm:chPref val="0"/>
        </dgm:presLayoutVars>
      </dgm:prSet>
      <dgm:spPr/>
    </dgm:pt>
    <dgm:pt modelId="{5F2E1DF1-913E-4FDE-B8E9-895C2616089A}" type="pres">
      <dgm:prSet presAssocID="{0493E903-7AE1-4A1E-93DC-D40EB9F647C1}" presName="sibTrans" presStyleCnt="0"/>
      <dgm:spPr/>
    </dgm:pt>
    <dgm:pt modelId="{3031091D-4331-4038-82B6-AE109998F820}" type="pres">
      <dgm:prSet presAssocID="{762716BF-ADCB-4EB5-ADAC-9B3B7609CAAE}" presName="compNode" presStyleCnt="0"/>
      <dgm:spPr/>
    </dgm:pt>
    <dgm:pt modelId="{ADF3AF5F-D1A4-4099-ABE8-34C9EFFCE02D}" type="pres">
      <dgm:prSet presAssocID="{762716BF-ADCB-4EB5-ADAC-9B3B7609CAAE}" presName="bgRect" presStyleLbl="bgShp" presStyleIdx="1" presStyleCnt="2"/>
      <dgm:spPr/>
    </dgm:pt>
    <dgm:pt modelId="{27A70A35-CD15-4278-8C3E-456C6ED59C83}" type="pres">
      <dgm:prSet presAssocID="{762716BF-ADCB-4EB5-ADAC-9B3B7609CAA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dvertising"/>
        </a:ext>
      </dgm:extLst>
    </dgm:pt>
    <dgm:pt modelId="{2CF3D176-AFD7-4908-AB7A-2763D5A76DC7}" type="pres">
      <dgm:prSet presAssocID="{762716BF-ADCB-4EB5-ADAC-9B3B7609CAAE}" presName="spaceRect" presStyleCnt="0"/>
      <dgm:spPr/>
    </dgm:pt>
    <dgm:pt modelId="{FD9BC780-3751-4486-A53F-20CDD14159FC}" type="pres">
      <dgm:prSet presAssocID="{762716BF-ADCB-4EB5-ADAC-9B3B7609CAAE}" presName="parTx" presStyleLbl="revTx" presStyleIdx="1" presStyleCnt="2">
        <dgm:presLayoutVars>
          <dgm:chMax val="0"/>
          <dgm:chPref val="0"/>
        </dgm:presLayoutVars>
      </dgm:prSet>
      <dgm:spPr/>
    </dgm:pt>
  </dgm:ptLst>
  <dgm:cxnLst>
    <dgm:cxn modelId="{22BDC816-30DF-447C-BC57-BD8E511223E2}" type="presOf" srcId="{762716BF-ADCB-4EB5-ADAC-9B3B7609CAAE}" destId="{FD9BC780-3751-4486-A53F-20CDD14159FC}" srcOrd="0" destOrd="0" presId="urn:microsoft.com/office/officeart/2018/2/layout/IconVerticalSolidList"/>
    <dgm:cxn modelId="{131F8E5E-AEE5-4003-A6E8-A32A69B61701}" type="presOf" srcId="{50FB0C9D-D80D-4B9F-BEF3-30658D0E37E6}" destId="{045F66BC-0ECF-4FE2-A4D7-4C07B8E1E55C}" srcOrd="0" destOrd="0" presId="urn:microsoft.com/office/officeart/2018/2/layout/IconVerticalSolidList"/>
    <dgm:cxn modelId="{BEF2897C-8B99-44E0-B7BE-905A5CAC20C9}" srcId="{CB65E4E7-6A7F-46B8-966C-3DA793894FD8}" destId="{50FB0C9D-D80D-4B9F-BEF3-30658D0E37E6}" srcOrd="0" destOrd="0" parTransId="{A1A3FE1A-A319-4C7A-9DA9-24F12CA7C413}" sibTransId="{0493E903-7AE1-4A1E-93DC-D40EB9F647C1}"/>
    <dgm:cxn modelId="{0461F580-4439-4027-BCFA-624F053D0782}" type="presOf" srcId="{CB65E4E7-6A7F-46B8-966C-3DA793894FD8}" destId="{AC847FEB-9043-4733-96C3-FC6DEB02FEE4}" srcOrd="0" destOrd="0" presId="urn:microsoft.com/office/officeart/2018/2/layout/IconVerticalSolidList"/>
    <dgm:cxn modelId="{452A37F5-6845-488C-AF29-AED55884EA01}" srcId="{CB65E4E7-6A7F-46B8-966C-3DA793894FD8}" destId="{762716BF-ADCB-4EB5-ADAC-9B3B7609CAAE}" srcOrd="1" destOrd="0" parTransId="{704A8EBA-5A80-47E4-9B2B-4A7DF8E0563F}" sibTransId="{960963C7-9BCA-431F-B69D-5DF0661DE690}"/>
    <dgm:cxn modelId="{1072A6AF-26EB-40DE-92D1-650A86A8CF54}" type="presParOf" srcId="{AC847FEB-9043-4733-96C3-FC6DEB02FEE4}" destId="{22153D76-924F-450E-8FFD-7A6B0A16DCA7}" srcOrd="0" destOrd="0" presId="urn:microsoft.com/office/officeart/2018/2/layout/IconVerticalSolidList"/>
    <dgm:cxn modelId="{3C62C01C-F84C-4B33-8058-CE51B34BEEC8}" type="presParOf" srcId="{22153D76-924F-450E-8FFD-7A6B0A16DCA7}" destId="{0DD16E03-0B99-4A26-B148-E4518BD3559E}" srcOrd="0" destOrd="0" presId="urn:microsoft.com/office/officeart/2018/2/layout/IconVerticalSolidList"/>
    <dgm:cxn modelId="{F00B397F-F4A3-40BB-85C4-E645CBE6915E}" type="presParOf" srcId="{22153D76-924F-450E-8FFD-7A6B0A16DCA7}" destId="{D0DFA70E-F222-4BC4-B7E4-36AFF9A34801}" srcOrd="1" destOrd="0" presId="urn:microsoft.com/office/officeart/2018/2/layout/IconVerticalSolidList"/>
    <dgm:cxn modelId="{D8886585-5423-477F-A0F6-7C30235B2449}" type="presParOf" srcId="{22153D76-924F-450E-8FFD-7A6B0A16DCA7}" destId="{6E562753-C4D7-437B-B76E-213E1A7515CD}" srcOrd="2" destOrd="0" presId="urn:microsoft.com/office/officeart/2018/2/layout/IconVerticalSolidList"/>
    <dgm:cxn modelId="{5E1DE7F9-CF5B-4A5D-A19C-6C47F40716C7}" type="presParOf" srcId="{22153D76-924F-450E-8FFD-7A6B0A16DCA7}" destId="{045F66BC-0ECF-4FE2-A4D7-4C07B8E1E55C}" srcOrd="3" destOrd="0" presId="urn:microsoft.com/office/officeart/2018/2/layout/IconVerticalSolidList"/>
    <dgm:cxn modelId="{E0D0003C-D4E7-4C72-9BA5-4E603A034D42}" type="presParOf" srcId="{AC847FEB-9043-4733-96C3-FC6DEB02FEE4}" destId="{5F2E1DF1-913E-4FDE-B8E9-895C2616089A}" srcOrd="1" destOrd="0" presId="urn:microsoft.com/office/officeart/2018/2/layout/IconVerticalSolidList"/>
    <dgm:cxn modelId="{98A0E0E7-7E3D-4286-A27B-D163265E2C72}" type="presParOf" srcId="{AC847FEB-9043-4733-96C3-FC6DEB02FEE4}" destId="{3031091D-4331-4038-82B6-AE109998F820}" srcOrd="2" destOrd="0" presId="urn:microsoft.com/office/officeart/2018/2/layout/IconVerticalSolidList"/>
    <dgm:cxn modelId="{24CBD8DC-C621-41FA-B7B6-14A638024A57}" type="presParOf" srcId="{3031091D-4331-4038-82B6-AE109998F820}" destId="{ADF3AF5F-D1A4-4099-ABE8-34C9EFFCE02D}" srcOrd="0" destOrd="0" presId="urn:microsoft.com/office/officeart/2018/2/layout/IconVerticalSolidList"/>
    <dgm:cxn modelId="{E0841332-1FED-45C4-B707-378F10FB478E}" type="presParOf" srcId="{3031091D-4331-4038-82B6-AE109998F820}" destId="{27A70A35-CD15-4278-8C3E-456C6ED59C83}" srcOrd="1" destOrd="0" presId="urn:microsoft.com/office/officeart/2018/2/layout/IconVerticalSolidList"/>
    <dgm:cxn modelId="{38CE53AB-473F-4AE0-AAF2-A2DA5744B1CA}" type="presParOf" srcId="{3031091D-4331-4038-82B6-AE109998F820}" destId="{2CF3D176-AFD7-4908-AB7A-2763D5A76DC7}" srcOrd="2" destOrd="0" presId="urn:microsoft.com/office/officeart/2018/2/layout/IconVerticalSolidList"/>
    <dgm:cxn modelId="{4C7863FC-954B-451E-A0DA-DEA7D0223808}" type="presParOf" srcId="{3031091D-4331-4038-82B6-AE109998F820}" destId="{FD9BC780-3751-4486-A53F-20CDD14159F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D16E03-0B99-4A26-B148-E4518BD3559E}">
      <dsp:nvSpPr>
        <dsp:cNvPr id="0" name=""/>
        <dsp:cNvSpPr/>
      </dsp:nvSpPr>
      <dsp:spPr>
        <a:xfrm>
          <a:off x="0" y="707288"/>
          <a:ext cx="10515600" cy="13057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DFA70E-F222-4BC4-B7E4-36AFF9A34801}">
      <dsp:nvSpPr>
        <dsp:cNvPr id="0" name=""/>
        <dsp:cNvSpPr/>
      </dsp:nvSpPr>
      <dsp:spPr>
        <a:xfrm>
          <a:off x="394993" y="1001085"/>
          <a:ext cx="718169" cy="7181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5F66BC-0ECF-4FE2-A4D7-4C07B8E1E55C}">
      <dsp:nvSpPr>
        <dsp:cNvPr id="0" name=""/>
        <dsp:cNvSpPr/>
      </dsp:nvSpPr>
      <dsp:spPr>
        <a:xfrm>
          <a:off x="1508156" y="707288"/>
          <a:ext cx="9007443" cy="1305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93" tIns="138193" rIns="138193" bIns="138193" numCol="1" spcCol="1270" anchor="ctr" anchorCtr="0">
          <a:noAutofit/>
        </a:bodyPr>
        <a:lstStyle/>
        <a:p>
          <a:pPr marL="0" lvl="0" indent="0" algn="l" defTabSz="1022350">
            <a:lnSpc>
              <a:spcPct val="90000"/>
            </a:lnSpc>
            <a:spcBef>
              <a:spcPct val="0"/>
            </a:spcBef>
            <a:spcAft>
              <a:spcPct val="35000"/>
            </a:spcAft>
            <a:buNone/>
          </a:pPr>
          <a:r>
            <a:rPr lang="en-GB" sz="2300" kern="1200"/>
            <a:t>Think about the minimum information that someone else (from your lab or from any other lab in the world) would need to know about your dataset to be able to work with it without any further inputs from you.</a:t>
          </a:r>
          <a:endParaRPr lang="en-US" sz="2300" kern="1200"/>
        </a:p>
      </dsp:txBody>
      <dsp:txXfrm>
        <a:off x="1508156" y="707288"/>
        <a:ext cx="9007443" cy="1305763"/>
      </dsp:txXfrm>
    </dsp:sp>
    <dsp:sp modelId="{ADF3AF5F-D1A4-4099-ABE8-34C9EFFCE02D}">
      <dsp:nvSpPr>
        <dsp:cNvPr id="0" name=""/>
        <dsp:cNvSpPr/>
      </dsp:nvSpPr>
      <dsp:spPr>
        <a:xfrm>
          <a:off x="0" y="2339492"/>
          <a:ext cx="10515600" cy="13057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A70A35-CD15-4278-8C3E-456C6ED59C83}">
      <dsp:nvSpPr>
        <dsp:cNvPr id="0" name=""/>
        <dsp:cNvSpPr/>
      </dsp:nvSpPr>
      <dsp:spPr>
        <a:xfrm>
          <a:off x="394993" y="2633289"/>
          <a:ext cx="718169" cy="7181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9BC780-3751-4486-A53F-20CDD14159FC}">
      <dsp:nvSpPr>
        <dsp:cNvPr id="0" name=""/>
        <dsp:cNvSpPr/>
      </dsp:nvSpPr>
      <dsp:spPr>
        <a:xfrm>
          <a:off x="1508156" y="2339492"/>
          <a:ext cx="9007443" cy="1305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93" tIns="138193" rIns="138193" bIns="138193" numCol="1" spcCol="1270" anchor="ctr" anchorCtr="0">
          <a:noAutofit/>
        </a:bodyPr>
        <a:lstStyle/>
        <a:p>
          <a:pPr marL="0" lvl="0" indent="0" algn="l" defTabSz="1022350">
            <a:lnSpc>
              <a:spcPct val="90000"/>
            </a:lnSpc>
            <a:spcBef>
              <a:spcPct val="0"/>
            </a:spcBef>
            <a:spcAft>
              <a:spcPct val="35000"/>
            </a:spcAft>
            <a:buNone/>
          </a:pPr>
          <a:r>
            <a:rPr lang="en-GB" sz="2300" b="1" kern="1200" dirty="0"/>
            <a:t>Think as a consumer</a:t>
          </a:r>
          <a:r>
            <a:rPr lang="en-GB" sz="2300" kern="1200" dirty="0"/>
            <a:t> about your data not the producer!</a:t>
          </a:r>
          <a:endParaRPr lang="en-US" sz="2300" kern="1200" dirty="0"/>
        </a:p>
      </dsp:txBody>
      <dsp:txXfrm>
        <a:off x="1508156" y="2339492"/>
        <a:ext cx="9007443" cy="130576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57F229-43F7-7D47-A634-B37BDFAB7535}" type="datetimeFigureOut">
              <a:rPr lang="en-GB" smtClean="0"/>
              <a:t>18/10/2021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04583-82FC-EB4C-9DD9-0626DE3C6BC2}" type="slidenum">
              <a:rPr lang="en-GB" smtClean="0"/>
              <a:t>‹#›</a:t>
            </a:fld>
            <a:endParaRPr lang="en-GB"/>
          </a:p>
        </p:txBody>
      </p:sp>
    </p:spTree>
    <p:extLst>
      <p:ext uri="{BB962C8B-B14F-4D97-AF65-F5344CB8AC3E}">
        <p14:creationId xmlns:p14="http://schemas.microsoft.com/office/powerpoint/2010/main" val="2097682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i.org/10.1016/j.celrep.2019.12.078"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i.org/10.1016/j.celrep.2019.12.078"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Image metadata</a:t>
            </a:r>
          </a:p>
          <a:p>
            <a:r>
              <a:rPr lang="en-GB" sz="1200" b="0" i="0" kern="1200" dirty="0">
                <a:solidFill>
                  <a:schemeClr val="tx1"/>
                </a:solidFill>
                <a:effectLst/>
                <a:latin typeface="+mn-lt"/>
                <a:ea typeface="+mn-ea"/>
                <a:cs typeface="+mn-cs"/>
              </a:rPr>
              <a:t>Name: OP50 D10Ad_06.czi Image ID: 3485 Owner: Maria Eugenia Goya ORCID: 0000-0002-5031-2470</a:t>
            </a:r>
          </a:p>
          <a:p>
            <a:r>
              <a:rPr lang="en-GB" sz="1200" b="0" i="0" kern="1200" dirty="0">
                <a:solidFill>
                  <a:schemeClr val="tx1"/>
                </a:solidFill>
                <a:effectLst/>
                <a:latin typeface="+mn-lt"/>
                <a:ea typeface="+mn-ea"/>
                <a:cs typeface="+mn-cs"/>
              </a:rPr>
              <a:t>Acquisition Date: 2018-12-12 17:53:55 Import Date: 2020-04-30 22:38:59 Dimensions (XY): 1344 x 1024 Pixels Type: uint16 Pixels Size (XYZ) (µm): 0.16 x 0.16 x 1.00 Z-sections/Timepoints: 56 x 1 Channels: TL DIC, </a:t>
            </a:r>
            <a:r>
              <a:rPr lang="en-GB" sz="1200" b="0" i="0" kern="1200" dirty="0" err="1">
                <a:solidFill>
                  <a:schemeClr val="tx1"/>
                </a:solidFill>
                <a:effectLst/>
                <a:latin typeface="+mn-lt"/>
                <a:ea typeface="+mn-ea"/>
                <a:cs typeface="+mn-cs"/>
              </a:rPr>
              <a:t>TagYFP</a:t>
            </a:r>
            <a:r>
              <a:rPr lang="en-GB" sz="1200" b="0" i="0" kern="1200" dirty="0">
                <a:solidFill>
                  <a:schemeClr val="tx1"/>
                </a:solidFill>
                <a:effectLst/>
                <a:latin typeface="+mn-lt"/>
                <a:ea typeface="+mn-ea"/>
                <a:cs typeface="+mn-cs"/>
              </a:rPr>
              <a:t> ROI Count: 0</a:t>
            </a:r>
          </a:p>
          <a:p>
            <a:r>
              <a:rPr lang="en-GB" sz="1200" b="0" i="0" kern="1200" dirty="0">
                <a:solidFill>
                  <a:schemeClr val="tx1"/>
                </a:solidFill>
                <a:effectLst/>
                <a:latin typeface="+mn-lt"/>
                <a:ea typeface="+mn-ea"/>
                <a:cs typeface="+mn-cs"/>
              </a:rPr>
              <a:t>Tags: time course; day 10; adults; food switching; E. coli OP50; NL5901; C. elegans</a:t>
            </a:r>
          </a:p>
          <a:p>
            <a:r>
              <a:rPr lang="en-GB" sz="1200" b="1" i="0" kern="1200" dirty="0">
                <a:solidFill>
                  <a:schemeClr val="tx1"/>
                </a:solidFill>
                <a:effectLst/>
                <a:latin typeface="+mn-lt"/>
                <a:ea typeface="+mn-ea"/>
                <a:cs typeface="+mn-cs"/>
              </a:rPr>
              <a:t>Dataset metadata</a:t>
            </a:r>
          </a:p>
          <a:p>
            <a:r>
              <a:rPr lang="en-GB" sz="1200" b="0" i="0" kern="1200" dirty="0">
                <a:solidFill>
                  <a:schemeClr val="tx1"/>
                </a:solidFill>
                <a:effectLst/>
                <a:latin typeface="+mn-lt"/>
                <a:ea typeface="+mn-ea"/>
                <a:cs typeface="+mn-cs"/>
              </a:rPr>
              <a:t>Name: Figure2_Figure2B Dataset ID: 263 Owner: Maria Eugenia Goya ORCID: 0000-0002-5031-2470</a:t>
            </a:r>
          </a:p>
          <a:p>
            <a:r>
              <a:rPr lang="en-GB" sz="1200" b="0" i="0" kern="1200" dirty="0">
                <a:solidFill>
                  <a:schemeClr val="tx1"/>
                </a:solidFill>
                <a:effectLst/>
                <a:latin typeface="+mn-lt"/>
                <a:ea typeface="+mn-ea"/>
                <a:cs typeface="+mn-cs"/>
              </a:rPr>
              <a:t>Description: The datasets contains a time course of </a:t>
            </a:r>
            <a:r>
              <a:rPr lang="el-GR" sz="1200" b="0" i="0" kern="1200" dirty="0">
                <a:solidFill>
                  <a:schemeClr val="tx1"/>
                </a:solidFill>
                <a:effectLst/>
                <a:latin typeface="+mn-lt"/>
                <a:ea typeface="+mn-ea"/>
                <a:cs typeface="+mn-cs"/>
              </a:rPr>
              <a:t>α-</a:t>
            </a:r>
            <a:r>
              <a:rPr lang="en-GB" sz="1200" b="0" i="0" kern="1200" dirty="0" err="1">
                <a:solidFill>
                  <a:schemeClr val="tx1"/>
                </a:solidFill>
                <a:effectLst/>
                <a:latin typeface="+mn-lt"/>
                <a:ea typeface="+mn-ea"/>
                <a:cs typeface="+mn-cs"/>
              </a:rPr>
              <a:t>syn</a:t>
            </a:r>
            <a:r>
              <a:rPr lang="en-GB" sz="1200" b="0" i="0" kern="1200" dirty="0">
                <a:solidFill>
                  <a:schemeClr val="tx1"/>
                </a:solidFill>
                <a:effectLst/>
                <a:latin typeface="+mn-lt"/>
                <a:ea typeface="+mn-ea"/>
                <a:cs typeface="+mn-cs"/>
              </a:rPr>
              <a:t> aggregation in NL5901 C. elegans worms after a food switch at the L4 stage:</a:t>
            </a:r>
          </a:p>
          <a:p>
            <a:r>
              <a:rPr lang="en-GB" sz="1200" b="0" i="0" kern="1200" dirty="0">
                <a:solidFill>
                  <a:schemeClr val="tx1"/>
                </a:solidFill>
                <a:effectLst/>
                <a:latin typeface="+mn-lt"/>
                <a:ea typeface="+mn-ea"/>
                <a:cs typeface="+mn-cs"/>
              </a:rPr>
              <a:t>E. coli OP50 to OP50 Day 01 adults Day 03 adults Day 05 adults Day 07 adults Day 10 adults Day 13 adults</a:t>
            </a:r>
          </a:p>
          <a:p>
            <a:r>
              <a:rPr lang="en-GB" sz="1200" b="0" i="0" kern="1200" dirty="0">
                <a:solidFill>
                  <a:schemeClr val="tx1"/>
                </a:solidFill>
                <a:effectLst/>
                <a:latin typeface="+mn-lt"/>
                <a:ea typeface="+mn-ea"/>
                <a:cs typeface="+mn-cs"/>
              </a:rPr>
              <a:t>E. coli OP50 to B. subtilis PXN21 Day 01 adults Day 03 adults Day 05 adults Day 07 adults Day 10 adults Day 13 adults</a:t>
            </a:r>
          </a:p>
          <a:p>
            <a:r>
              <a:rPr lang="en-GB" sz="1200" b="0" i="0" kern="1200" dirty="0">
                <a:solidFill>
                  <a:schemeClr val="tx1"/>
                </a:solidFill>
                <a:effectLst/>
                <a:latin typeface="+mn-lt"/>
                <a:ea typeface="+mn-ea"/>
                <a:cs typeface="+mn-cs"/>
              </a:rPr>
              <a:t>Images were taken at 6 developmental timepoints (D1Ad, D3Ad, D5Ad, D7Ad, D10Ad, D13Ad)</a:t>
            </a:r>
          </a:p>
          <a:p>
            <a:r>
              <a:rPr lang="en-GB" sz="1200" b="0" i="0" kern="1200" dirty="0">
                <a:solidFill>
                  <a:schemeClr val="tx1"/>
                </a:solidFill>
                <a:effectLst/>
                <a:latin typeface="+mn-lt"/>
                <a:ea typeface="+mn-ea"/>
                <a:cs typeface="+mn-cs"/>
              </a:rPr>
              <a:t>* Some images contain more than one nematode.</a:t>
            </a:r>
          </a:p>
          <a:p>
            <a:r>
              <a:rPr lang="en-GB" sz="1200" b="0" i="0" kern="1200" dirty="0">
                <a:solidFill>
                  <a:schemeClr val="tx1"/>
                </a:solidFill>
                <a:effectLst/>
                <a:latin typeface="+mn-lt"/>
                <a:ea typeface="+mn-ea"/>
                <a:cs typeface="+mn-cs"/>
              </a:rPr>
              <a:t>Each image contains ~30 (or more) Z-sections, 1 µmeters apart. The </a:t>
            </a:r>
            <a:r>
              <a:rPr lang="en-GB" sz="1200" b="0" i="0" kern="1200" dirty="0" err="1">
                <a:solidFill>
                  <a:schemeClr val="tx1"/>
                </a:solidFill>
                <a:effectLst/>
                <a:latin typeface="+mn-lt"/>
                <a:ea typeface="+mn-ea"/>
                <a:cs typeface="+mn-cs"/>
              </a:rPr>
              <a:t>TagYFP</a:t>
            </a:r>
            <a:r>
              <a:rPr lang="en-GB" sz="1200" b="0" i="0" kern="1200" dirty="0">
                <a:solidFill>
                  <a:schemeClr val="tx1"/>
                </a:solidFill>
                <a:effectLst/>
                <a:latin typeface="+mn-lt"/>
                <a:ea typeface="+mn-ea"/>
                <a:cs typeface="+mn-cs"/>
              </a:rPr>
              <a:t> channel is used to follow the alpha-synuclein particles. The TL DIC channel is used to image the whole nematode head.</a:t>
            </a:r>
          </a:p>
          <a:p>
            <a:r>
              <a:rPr lang="en-GB" sz="1200" b="0" i="0" kern="1200" dirty="0">
                <a:solidFill>
                  <a:schemeClr val="tx1"/>
                </a:solidFill>
                <a:effectLst/>
                <a:latin typeface="+mn-lt"/>
                <a:ea typeface="+mn-ea"/>
                <a:cs typeface="+mn-cs"/>
              </a:rPr>
              <a:t>These images were used to construct Figure 2B of the Cell Reports paper (</a:t>
            </a:r>
            <a:r>
              <a:rPr lang="en-GB" sz="1200" b="0" i="0" u="none" strike="noStrike" kern="1200" dirty="0">
                <a:solidFill>
                  <a:schemeClr val="tx1"/>
                </a:solidFill>
                <a:effectLst/>
                <a:latin typeface="+mn-lt"/>
                <a:ea typeface="+mn-ea"/>
                <a:cs typeface="+mn-cs"/>
                <a:hlinkClick r:id="rId3"/>
              </a:rPr>
              <a:t>https://doi.org/10.1016/j.celrep.2019.12.078</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Creation date: 2020-04-30 22:16:39</a:t>
            </a:r>
          </a:p>
          <a:p>
            <a:r>
              <a:rPr lang="en-GB" sz="1200" b="0" i="0" kern="1200" dirty="0">
                <a:solidFill>
                  <a:schemeClr val="tx1"/>
                </a:solidFill>
                <a:effectLst/>
                <a:latin typeface="+mn-lt"/>
                <a:ea typeface="+mn-ea"/>
                <a:cs typeface="+mn-cs"/>
              </a:rPr>
              <a:t>Tags: protein aggregation; time course; E. coli OP50 to B. subtilis PXN21; food switching; E. coli OP50; 10.1016/j.celrep.2019.12.078; NL5901; C. elegans</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3</a:t>
            </a:fld>
            <a:endParaRPr lang="en-GB"/>
          </a:p>
        </p:txBody>
      </p:sp>
    </p:spTree>
    <p:extLst>
      <p:ext uri="{BB962C8B-B14F-4D97-AF65-F5344CB8AC3E}">
        <p14:creationId xmlns:p14="http://schemas.microsoft.com/office/powerpoint/2010/main" val="2025502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Image metadata</a:t>
            </a:r>
          </a:p>
          <a:p>
            <a:r>
              <a:rPr lang="en-GB" sz="1200" b="0" i="0" kern="1200" dirty="0">
                <a:solidFill>
                  <a:schemeClr val="tx1"/>
                </a:solidFill>
                <a:effectLst/>
                <a:latin typeface="+mn-lt"/>
                <a:ea typeface="+mn-ea"/>
                <a:cs typeface="+mn-cs"/>
              </a:rPr>
              <a:t>Name: OP50 D10Ad_06.czi Image ID: 3485 Owner: Maria Eugenia Goya ORCID: 0000-0002-5031-2470</a:t>
            </a:r>
          </a:p>
          <a:p>
            <a:r>
              <a:rPr lang="en-GB" sz="1200" b="0" i="0" kern="1200" dirty="0">
                <a:solidFill>
                  <a:schemeClr val="tx1"/>
                </a:solidFill>
                <a:effectLst/>
                <a:latin typeface="+mn-lt"/>
                <a:ea typeface="+mn-ea"/>
                <a:cs typeface="+mn-cs"/>
              </a:rPr>
              <a:t>Acquisition Date: 2018-12-12 17:53:55 Import Date: 2020-04-30 22:38:59 Dimensions (XY): 1344 x 1024 Pixels Type: uint16 Pixels Size (XYZ) (µm): 0.16 x 0.16 x 1.00 Z-sections/Timepoints: 56 x 1 Channels: TL DIC, </a:t>
            </a:r>
            <a:r>
              <a:rPr lang="en-GB" sz="1200" b="0" i="0" kern="1200" dirty="0" err="1">
                <a:solidFill>
                  <a:schemeClr val="tx1"/>
                </a:solidFill>
                <a:effectLst/>
                <a:latin typeface="+mn-lt"/>
                <a:ea typeface="+mn-ea"/>
                <a:cs typeface="+mn-cs"/>
              </a:rPr>
              <a:t>TagYFP</a:t>
            </a:r>
            <a:r>
              <a:rPr lang="en-GB" sz="1200" b="0" i="0" kern="1200" dirty="0">
                <a:solidFill>
                  <a:schemeClr val="tx1"/>
                </a:solidFill>
                <a:effectLst/>
                <a:latin typeface="+mn-lt"/>
                <a:ea typeface="+mn-ea"/>
                <a:cs typeface="+mn-cs"/>
              </a:rPr>
              <a:t> ROI Count: 0</a:t>
            </a:r>
          </a:p>
          <a:p>
            <a:r>
              <a:rPr lang="en-GB" sz="1200" b="0" i="0" kern="1200" dirty="0">
                <a:solidFill>
                  <a:schemeClr val="tx1"/>
                </a:solidFill>
                <a:effectLst/>
                <a:latin typeface="+mn-lt"/>
                <a:ea typeface="+mn-ea"/>
                <a:cs typeface="+mn-cs"/>
              </a:rPr>
              <a:t>Tags: time course; day 10; adults; food switching; E. coli OP50; NL5901; C. elegans</a:t>
            </a:r>
          </a:p>
          <a:p>
            <a:r>
              <a:rPr lang="en-GB" sz="1200" b="1" i="0" kern="1200" dirty="0">
                <a:solidFill>
                  <a:schemeClr val="tx1"/>
                </a:solidFill>
                <a:effectLst/>
                <a:latin typeface="+mn-lt"/>
                <a:ea typeface="+mn-ea"/>
                <a:cs typeface="+mn-cs"/>
              </a:rPr>
              <a:t>Dataset metadata</a:t>
            </a:r>
          </a:p>
          <a:p>
            <a:r>
              <a:rPr lang="en-GB" sz="1200" b="0" i="0" kern="1200" dirty="0">
                <a:solidFill>
                  <a:schemeClr val="tx1"/>
                </a:solidFill>
                <a:effectLst/>
                <a:latin typeface="+mn-lt"/>
                <a:ea typeface="+mn-ea"/>
                <a:cs typeface="+mn-cs"/>
              </a:rPr>
              <a:t>Name: Figure2_Figure2B Dataset ID: 263 Owner: Maria Eugenia Goya ORCID: 0000-0002-5031-2470</a:t>
            </a:r>
          </a:p>
          <a:p>
            <a:r>
              <a:rPr lang="en-GB" sz="1200" b="0" i="0" kern="1200" dirty="0">
                <a:solidFill>
                  <a:schemeClr val="tx1"/>
                </a:solidFill>
                <a:effectLst/>
                <a:latin typeface="+mn-lt"/>
                <a:ea typeface="+mn-ea"/>
                <a:cs typeface="+mn-cs"/>
              </a:rPr>
              <a:t>Description: The datasets contains a time course of </a:t>
            </a:r>
            <a:r>
              <a:rPr lang="el-GR" sz="1200" b="0" i="0" kern="1200" dirty="0">
                <a:solidFill>
                  <a:schemeClr val="tx1"/>
                </a:solidFill>
                <a:effectLst/>
                <a:latin typeface="+mn-lt"/>
                <a:ea typeface="+mn-ea"/>
                <a:cs typeface="+mn-cs"/>
              </a:rPr>
              <a:t>α-</a:t>
            </a:r>
            <a:r>
              <a:rPr lang="en-GB" sz="1200" b="0" i="0" kern="1200" dirty="0" err="1">
                <a:solidFill>
                  <a:schemeClr val="tx1"/>
                </a:solidFill>
                <a:effectLst/>
                <a:latin typeface="+mn-lt"/>
                <a:ea typeface="+mn-ea"/>
                <a:cs typeface="+mn-cs"/>
              </a:rPr>
              <a:t>syn</a:t>
            </a:r>
            <a:r>
              <a:rPr lang="en-GB" sz="1200" b="0" i="0" kern="1200" dirty="0">
                <a:solidFill>
                  <a:schemeClr val="tx1"/>
                </a:solidFill>
                <a:effectLst/>
                <a:latin typeface="+mn-lt"/>
                <a:ea typeface="+mn-ea"/>
                <a:cs typeface="+mn-cs"/>
              </a:rPr>
              <a:t> aggregation in NL5901 C. elegans worms after a food switch at the L4 stage:</a:t>
            </a:r>
          </a:p>
          <a:p>
            <a:r>
              <a:rPr lang="en-GB" sz="1200" b="0" i="0" kern="1200" dirty="0">
                <a:solidFill>
                  <a:schemeClr val="tx1"/>
                </a:solidFill>
                <a:effectLst/>
                <a:latin typeface="+mn-lt"/>
                <a:ea typeface="+mn-ea"/>
                <a:cs typeface="+mn-cs"/>
              </a:rPr>
              <a:t>E. coli OP50 to OP50 Day 01 adults Day 03 adults Day 05 adults Day 07 adults Day 10 adults Day 13 adults</a:t>
            </a:r>
          </a:p>
          <a:p>
            <a:r>
              <a:rPr lang="en-GB" sz="1200" b="0" i="0" kern="1200" dirty="0">
                <a:solidFill>
                  <a:schemeClr val="tx1"/>
                </a:solidFill>
                <a:effectLst/>
                <a:latin typeface="+mn-lt"/>
                <a:ea typeface="+mn-ea"/>
                <a:cs typeface="+mn-cs"/>
              </a:rPr>
              <a:t>E. coli OP50 to B. subtilis PXN21 Day 01 adults Day 03 adults Day 05 adults Day 07 adults Day 10 adults Day 13 adults</a:t>
            </a:r>
          </a:p>
          <a:p>
            <a:r>
              <a:rPr lang="en-GB" sz="1200" b="0" i="0" kern="1200" dirty="0">
                <a:solidFill>
                  <a:schemeClr val="tx1"/>
                </a:solidFill>
                <a:effectLst/>
                <a:latin typeface="+mn-lt"/>
                <a:ea typeface="+mn-ea"/>
                <a:cs typeface="+mn-cs"/>
              </a:rPr>
              <a:t>Images were taken at 6 developmental timepoints (D1Ad, D3Ad, D5Ad, D7Ad, D10Ad, D13Ad)</a:t>
            </a:r>
          </a:p>
          <a:p>
            <a:r>
              <a:rPr lang="en-GB" sz="1200" b="0" i="0" kern="1200" dirty="0">
                <a:solidFill>
                  <a:schemeClr val="tx1"/>
                </a:solidFill>
                <a:effectLst/>
                <a:latin typeface="+mn-lt"/>
                <a:ea typeface="+mn-ea"/>
                <a:cs typeface="+mn-cs"/>
              </a:rPr>
              <a:t>* Some images contain more than one nematode.</a:t>
            </a:r>
          </a:p>
          <a:p>
            <a:r>
              <a:rPr lang="en-GB" sz="1200" b="0" i="0" kern="1200" dirty="0">
                <a:solidFill>
                  <a:schemeClr val="tx1"/>
                </a:solidFill>
                <a:effectLst/>
                <a:latin typeface="+mn-lt"/>
                <a:ea typeface="+mn-ea"/>
                <a:cs typeface="+mn-cs"/>
              </a:rPr>
              <a:t>Each image contains ~30 (or more) Z-sections, 1 µmeters apart. The </a:t>
            </a:r>
            <a:r>
              <a:rPr lang="en-GB" sz="1200" b="0" i="0" kern="1200" dirty="0" err="1">
                <a:solidFill>
                  <a:schemeClr val="tx1"/>
                </a:solidFill>
                <a:effectLst/>
                <a:latin typeface="+mn-lt"/>
                <a:ea typeface="+mn-ea"/>
                <a:cs typeface="+mn-cs"/>
              </a:rPr>
              <a:t>TagYFP</a:t>
            </a:r>
            <a:r>
              <a:rPr lang="en-GB" sz="1200" b="0" i="0" kern="1200" dirty="0">
                <a:solidFill>
                  <a:schemeClr val="tx1"/>
                </a:solidFill>
                <a:effectLst/>
                <a:latin typeface="+mn-lt"/>
                <a:ea typeface="+mn-ea"/>
                <a:cs typeface="+mn-cs"/>
              </a:rPr>
              <a:t> channel is used to follow the alpha-synuclein particles. The TL DIC channel is used to image the whole nematode head.</a:t>
            </a:r>
          </a:p>
          <a:p>
            <a:r>
              <a:rPr lang="en-GB" sz="1200" b="0" i="0" kern="1200" dirty="0">
                <a:solidFill>
                  <a:schemeClr val="tx1"/>
                </a:solidFill>
                <a:effectLst/>
                <a:latin typeface="+mn-lt"/>
                <a:ea typeface="+mn-ea"/>
                <a:cs typeface="+mn-cs"/>
              </a:rPr>
              <a:t>These images were used to construct Figure 2B of the Cell Reports paper (</a:t>
            </a:r>
            <a:r>
              <a:rPr lang="en-GB" sz="1200" b="0" i="0" u="none" strike="noStrike" kern="1200" dirty="0">
                <a:solidFill>
                  <a:schemeClr val="tx1"/>
                </a:solidFill>
                <a:effectLst/>
                <a:latin typeface="+mn-lt"/>
                <a:ea typeface="+mn-ea"/>
                <a:cs typeface="+mn-cs"/>
                <a:hlinkClick r:id="rId3"/>
              </a:rPr>
              <a:t>https://doi.org/10.1016/j.celrep.2019.12.078</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Creation date: 2020-04-30 22:16:39</a:t>
            </a:r>
          </a:p>
          <a:p>
            <a:r>
              <a:rPr lang="en-GB" sz="1200" b="0" i="0" kern="1200" dirty="0">
                <a:solidFill>
                  <a:schemeClr val="tx1"/>
                </a:solidFill>
                <a:effectLst/>
                <a:latin typeface="+mn-lt"/>
                <a:ea typeface="+mn-ea"/>
                <a:cs typeface="+mn-cs"/>
              </a:rPr>
              <a:t>Tags: protein aggregation; time course; E. coli OP50 to B. subtilis PXN21; food switching; E. coli OP50; 10.1016/j.celrep.2019.12.078; NL5901; C. elegans</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4</a:t>
            </a:fld>
            <a:endParaRPr lang="en-GB"/>
          </a:p>
        </p:txBody>
      </p:sp>
    </p:spTree>
    <p:extLst>
      <p:ext uri="{BB962C8B-B14F-4D97-AF65-F5344CB8AC3E}">
        <p14:creationId xmlns:p14="http://schemas.microsoft.com/office/powerpoint/2010/main" val="2888819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groups, identify different types of metadata (administrative, descriptive, structural) present in this example.</a:t>
            </a:r>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6</a:t>
            </a:fld>
            <a:endParaRPr lang="en-GB"/>
          </a:p>
        </p:txBody>
      </p:sp>
    </p:spTree>
    <p:extLst>
      <p:ext uri="{BB962C8B-B14F-4D97-AF65-F5344CB8AC3E}">
        <p14:creationId xmlns:p14="http://schemas.microsoft.com/office/powerpoint/2010/main" val="2758379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7</a:t>
            </a:fld>
            <a:endParaRPr lang="en-GB"/>
          </a:p>
        </p:txBody>
      </p:sp>
    </p:spTree>
    <p:extLst>
      <p:ext uri="{BB962C8B-B14F-4D97-AF65-F5344CB8AC3E}">
        <p14:creationId xmlns:p14="http://schemas.microsoft.com/office/powerpoint/2010/main" val="750833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What can you do if there are no metadata standards defined for your data / field of research?</a:t>
            </a:r>
          </a:p>
          <a:p>
            <a:r>
              <a:rPr lang="en-GB" sz="1200" b="0" i="0" kern="1200" dirty="0">
                <a:solidFill>
                  <a:schemeClr val="tx1"/>
                </a:solidFill>
                <a:effectLst/>
                <a:latin typeface="+mn-lt"/>
                <a:ea typeface="+mn-ea"/>
                <a:cs typeface="+mn-cs"/>
              </a:rPr>
              <a:t>Think about the minimum information that someone else (from your lab or from any other lab in the world) would need to know about your dataset to be able to work with it without any further inputs from you.</a:t>
            </a:r>
          </a:p>
          <a:p>
            <a:r>
              <a:rPr lang="en-GB" sz="1200" b="1" i="0" kern="1200" dirty="0">
                <a:solidFill>
                  <a:schemeClr val="tx1"/>
                </a:solidFill>
                <a:effectLst/>
                <a:latin typeface="+mn-lt"/>
                <a:ea typeface="+mn-ea"/>
                <a:cs typeface="+mn-cs"/>
              </a:rPr>
              <a:t>Think as a consumer</a:t>
            </a:r>
            <a:r>
              <a:rPr lang="en-GB" sz="1200" b="0" i="0" kern="1200" dirty="0">
                <a:solidFill>
                  <a:schemeClr val="tx1"/>
                </a:solidFill>
                <a:effectLst/>
                <a:latin typeface="+mn-lt"/>
                <a:ea typeface="+mn-ea"/>
                <a:cs typeface="+mn-cs"/>
              </a:rPr>
              <a:t> of your data not the producer!</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8</a:t>
            </a:fld>
            <a:endParaRPr lang="en-GB"/>
          </a:p>
        </p:txBody>
      </p:sp>
    </p:spTree>
    <p:extLst>
      <p:ext uri="{BB962C8B-B14F-4D97-AF65-F5344CB8AC3E}">
        <p14:creationId xmlns:p14="http://schemas.microsoft.com/office/powerpoint/2010/main" val="1629634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groups, identify different types of metadata (administrative, descriptive, structural) present in this example.</a:t>
            </a:r>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9</a:t>
            </a:fld>
            <a:endParaRPr lang="en-GB"/>
          </a:p>
        </p:txBody>
      </p:sp>
    </p:spTree>
    <p:extLst>
      <p:ext uri="{BB962C8B-B14F-4D97-AF65-F5344CB8AC3E}">
        <p14:creationId xmlns:p14="http://schemas.microsoft.com/office/powerpoint/2010/main" val="688198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What can you do if there are no metadata standards defined for your data / field of research?</a:t>
            </a:r>
          </a:p>
          <a:p>
            <a:r>
              <a:rPr lang="en-GB" sz="1200" b="0" i="0" kern="1200" dirty="0">
                <a:solidFill>
                  <a:schemeClr val="tx1"/>
                </a:solidFill>
                <a:effectLst/>
                <a:latin typeface="+mn-lt"/>
                <a:ea typeface="+mn-ea"/>
                <a:cs typeface="+mn-cs"/>
              </a:rPr>
              <a:t>Think about the minimum information that someone else (from your lab or from any other lab in the world) would need to know about your dataset to be able to work with it without any further inputs from you.</a:t>
            </a:r>
          </a:p>
          <a:p>
            <a:r>
              <a:rPr lang="en-GB" sz="1200" b="1" i="0" kern="1200" dirty="0">
                <a:solidFill>
                  <a:schemeClr val="tx1"/>
                </a:solidFill>
                <a:effectLst/>
                <a:latin typeface="+mn-lt"/>
                <a:ea typeface="+mn-ea"/>
                <a:cs typeface="+mn-cs"/>
              </a:rPr>
              <a:t>Think as a consumer</a:t>
            </a:r>
            <a:r>
              <a:rPr lang="en-GB" sz="1200" b="0" i="0" kern="1200" dirty="0">
                <a:solidFill>
                  <a:schemeClr val="tx1"/>
                </a:solidFill>
                <a:effectLst/>
                <a:latin typeface="+mn-lt"/>
                <a:ea typeface="+mn-ea"/>
                <a:cs typeface="+mn-cs"/>
              </a:rPr>
              <a:t> of your data not the producer!</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10</a:t>
            </a:fld>
            <a:endParaRPr lang="en-GB"/>
          </a:p>
        </p:txBody>
      </p:sp>
    </p:spTree>
    <p:extLst>
      <p:ext uri="{BB962C8B-B14F-4D97-AF65-F5344CB8AC3E}">
        <p14:creationId xmlns:p14="http://schemas.microsoft.com/office/powerpoint/2010/main" val="1320972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What can you do if there are no metadata standards defined for your data / field of research?</a:t>
            </a:r>
          </a:p>
          <a:p>
            <a:r>
              <a:rPr lang="en-GB" sz="1200" b="0" i="0" kern="1200" dirty="0">
                <a:solidFill>
                  <a:schemeClr val="tx1"/>
                </a:solidFill>
                <a:effectLst/>
                <a:latin typeface="+mn-lt"/>
                <a:ea typeface="+mn-ea"/>
                <a:cs typeface="+mn-cs"/>
              </a:rPr>
              <a:t>Think about the minimum information that someone else (from your lab or from any other lab in the world) would need to know about your dataset to be able to work with it without any further inputs from you.</a:t>
            </a:r>
          </a:p>
          <a:p>
            <a:r>
              <a:rPr lang="en-GB" sz="1200" b="1" i="0" kern="1200" dirty="0">
                <a:solidFill>
                  <a:schemeClr val="tx1"/>
                </a:solidFill>
                <a:effectLst/>
                <a:latin typeface="+mn-lt"/>
                <a:ea typeface="+mn-ea"/>
                <a:cs typeface="+mn-cs"/>
              </a:rPr>
              <a:t>Think as a consumer</a:t>
            </a:r>
            <a:r>
              <a:rPr lang="en-GB" sz="1200" b="0" i="0" kern="1200" dirty="0">
                <a:solidFill>
                  <a:schemeClr val="tx1"/>
                </a:solidFill>
                <a:effectLst/>
                <a:latin typeface="+mn-lt"/>
                <a:ea typeface="+mn-ea"/>
                <a:cs typeface="+mn-cs"/>
              </a:rPr>
              <a:t> of your data not the producer!</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11</a:t>
            </a:fld>
            <a:endParaRPr lang="en-GB"/>
          </a:p>
        </p:txBody>
      </p:sp>
    </p:spTree>
    <p:extLst>
      <p:ext uri="{BB962C8B-B14F-4D97-AF65-F5344CB8AC3E}">
        <p14:creationId xmlns:p14="http://schemas.microsoft.com/office/powerpoint/2010/main" val="616882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What can you do if there are no metadata standards defined for your data / field of research?</a:t>
            </a:r>
          </a:p>
          <a:p>
            <a:r>
              <a:rPr lang="en-GB" sz="1200" b="0" i="0" kern="1200" dirty="0">
                <a:solidFill>
                  <a:schemeClr val="tx1"/>
                </a:solidFill>
                <a:effectLst/>
                <a:latin typeface="+mn-lt"/>
                <a:ea typeface="+mn-ea"/>
                <a:cs typeface="+mn-cs"/>
              </a:rPr>
              <a:t>Think about the minimum information that someone else (from your lab or from any other lab in the world) would need to know about your dataset to be able to work with it without any further inputs from you.</a:t>
            </a:r>
          </a:p>
          <a:p>
            <a:r>
              <a:rPr lang="en-GB" sz="1200" b="1" i="0" kern="1200" dirty="0">
                <a:solidFill>
                  <a:schemeClr val="tx1"/>
                </a:solidFill>
                <a:effectLst/>
                <a:latin typeface="+mn-lt"/>
                <a:ea typeface="+mn-ea"/>
                <a:cs typeface="+mn-cs"/>
              </a:rPr>
              <a:t>Think as a consumer</a:t>
            </a:r>
            <a:r>
              <a:rPr lang="en-GB" sz="1200" b="0" i="0" kern="1200" dirty="0">
                <a:solidFill>
                  <a:schemeClr val="tx1"/>
                </a:solidFill>
                <a:effectLst/>
                <a:latin typeface="+mn-lt"/>
                <a:ea typeface="+mn-ea"/>
                <a:cs typeface="+mn-cs"/>
              </a:rPr>
              <a:t> of your data not the producer!</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12</a:t>
            </a:fld>
            <a:endParaRPr lang="en-GB"/>
          </a:p>
        </p:txBody>
      </p:sp>
    </p:spTree>
    <p:extLst>
      <p:ext uri="{BB962C8B-B14F-4D97-AF65-F5344CB8AC3E}">
        <p14:creationId xmlns:p14="http://schemas.microsoft.com/office/powerpoint/2010/main" val="2789846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solidFill>
                  <a:srgbClr val="0070C0"/>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solidFill>
                  <a:srgbClr val="0070C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lvl1pPr>
              <a:defRPr>
                <a:solidFill>
                  <a:srgbClr val="0070C0"/>
                </a:solidFill>
              </a:defRPr>
            </a:lvl1pPr>
          </a:lstStyle>
          <a:p>
            <a:fld id="{5913FB77-D8DB-4AB9-8EA5-EE8C3B57A5E1}" type="datetimeFigureOut">
              <a:rPr lang="en-GB" smtClean="0"/>
              <a:pPr/>
              <a:t>18/10/2021</a:t>
            </a:fld>
            <a:endParaRPr lang="en-GB"/>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lvl1pPr>
              <a:defRPr>
                <a:solidFill>
                  <a:srgbClr val="0070C0"/>
                </a:solidFill>
              </a:defRPr>
            </a:lvl1pPr>
          </a:lstStyle>
          <a:p>
            <a:endParaRPr lang="en-GB"/>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lvl1pPr>
              <a:defRPr>
                <a:solidFill>
                  <a:srgbClr val="0070C0"/>
                </a:solidFill>
              </a:defRPr>
            </a:lvl1pPr>
          </a:lstStyle>
          <a:p>
            <a:fld id="{16ADC165-5060-4138-94DB-52D3146D23E9}" type="slidenum">
              <a:rPr lang="en-GB" smtClean="0"/>
              <a:pPr/>
              <a:t>‹#›</a:t>
            </a:fld>
            <a:endParaRPr lang="en-GB"/>
          </a:p>
        </p:txBody>
      </p:sp>
      <p:pic>
        <p:nvPicPr>
          <p:cNvPr id="7" name="Picture 2" descr="Ed_DaSH">
            <a:extLst>
              <a:ext uri="{FF2B5EF4-FFF2-40B4-BE49-F238E27FC236}">
                <a16:creationId xmlns:a16="http://schemas.microsoft.com/office/drawing/2014/main" id="{2290A3AF-536E-8641-AFE5-11A481CBD9CD}"/>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18/10/2021</a:t>
            </a:fld>
            <a:endParaRPr lang="en-GB"/>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18/10/2021</a:t>
            </a:fld>
            <a:endParaRPr lang="en-GB"/>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18/10/2021</a:t>
            </a:fld>
            <a:endParaRPr lang="en-GB"/>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18/10/2021</a:t>
            </a:fld>
            <a:endParaRPr lang="en-GB"/>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18/10/2021</a:t>
            </a:fld>
            <a:endParaRPr lang="en-GB"/>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18/10/2021</a:t>
            </a:fld>
            <a:endParaRPr lang="en-GB"/>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18/10/2021</a:t>
            </a:fld>
            <a:endParaRPr lang="en-GB"/>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18/10/2021</a:t>
            </a:fld>
            <a:endParaRPr lang="en-GB"/>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18/10/2021</a:t>
            </a:fld>
            <a:endParaRPr lang="en-GB"/>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18/10/2021</a:t>
            </a:fld>
            <a:endParaRPr lang="en-GB"/>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5913FB77-D8DB-4AB9-8EA5-EE8C3B57A5E1}" type="datetimeFigureOut">
              <a:rPr lang="en-GB" smtClean="0"/>
              <a:pPr/>
              <a:t>18/10/2021</a:t>
            </a:fld>
            <a:endParaRPr lang="en-GB"/>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16ADC165-5060-4138-94DB-52D3146D23E9}" type="slidenum">
              <a:rPr lang="en-GB" smtClean="0"/>
              <a:pPr/>
              <a:t>‹#›</a:t>
            </a:fld>
            <a:endParaRPr lang="en-GB"/>
          </a:p>
        </p:txBody>
      </p:sp>
      <p:pic>
        <p:nvPicPr>
          <p:cNvPr id="7" name="Picture 2" descr="Ed_DaSH">
            <a:extLst>
              <a:ext uri="{FF2B5EF4-FFF2-40B4-BE49-F238E27FC236}">
                <a16:creationId xmlns:a16="http://schemas.microsoft.com/office/drawing/2014/main" id="{BF125810-C51A-8A4C-A996-883F9304F8EA}"/>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ublicomero.bio.ed.ac.uk/webclient/?show=dataset-231"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publicomero.bio.ed.ac.uk/webclient/?show=dataset-231" TargetMode="External"/><Relationship Id="rId4" Type="http://schemas.openxmlformats.org/officeDocument/2006/relationships/hyperlink" Target="https://publicomero.bio.ed.ac.uk/webclient/?show=project-5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438164-4DB1-4C47-B854-138D904993BB}"/>
              </a:ext>
            </a:extLst>
          </p:cNvPr>
          <p:cNvSpPr txBox="1"/>
          <p:nvPr/>
        </p:nvSpPr>
        <p:spPr>
          <a:xfrm>
            <a:off x="1129526" y="2228671"/>
            <a:ext cx="9932977" cy="769441"/>
          </a:xfrm>
          <a:prstGeom prst="rect">
            <a:avLst/>
          </a:prstGeom>
          <a:noFill/>
        </p:spPr>
        <p:txBody>
          <a:bodyPr wrap="none" rtlCol="0">
            <a:spAutoFit/>
          </a:bodyPr>
          <a:lstStyle/>
          <a:p>
            <a:pPr algn="ctr"/>
            <a:r>
              <a:rPr lang="en-GB" sz="4400" dirty="0">
                <a:solidFill>
                  <a:srgbClr val="0070C0"/>
                </a:solidFill>
              </a:rPr>
              <a:t>What do you call data that describes data?</a:t>
            </a:r>
          </a:p>
        </p:txBody>
      </p:sp>
      <p:sp>
        <p:nvSpPr>
          <p:cNvPr id="7" name="TextBox 6">
            <a:extLst>
              <a:ext uri="{FF2B5EF4-FFF2-40B4-BE49-F238E27FC236}">
                <a16:creationId xmlns:a16="http://schemas.microsoft.com/office/drawing/2014/main" id="{441D6036-BCDA-4EC7-9653-F205FE226493}"/>
              </a:ext>
            </a:extLst>
          </p:cNvPr>
          <p:cNvSpPr txBox="1"/>
          <p:nvPr/>
        </p:nvSpPr>
        <p:spPr>
          <a:xfrm>
            <a:off x="1470868" y="5070039"/>
            <a:ext cx="6987331" cy="369332"/>
          </a:xfrm>
          <a:prstGeom prst="rect">
            <a:avLst/>
          </a:prstGeom>
          <a:noFill/>
        </p:spPr>
        <p:txBody>
          <a:bodyPr wrap="square">
            <a:spAutoFit/>
          </a:bodyPr>
          <a:lstStyle/>
          <a:p>
            <a:r>
              <a:rPr lang="en-GB" dirty="0"/>
              <a:t>Open https://</a:t>
            </a:r>
            <a:r>
              <a:rPr lang="en-GB" dirty="0" err="1"/>
              <a:t>pad.carpentries.org</a:t>
            </a:r>
            <a:r>
              <a:rPr lang="en-GB" dirty="0"/>
              <a:t>/2021-10-19_ed-dash_fair-bio-practice</a:t>
            </a:r>
            <a:endParaRPr lang="en-GB" dirty="0">
              <a:highlight>
                <a:srgbClr val="FFFF00"/>
              </a:highlight>
            </a:endParaRPr>
          </a:p>
        </p:txBody>
      </p:sp>
      <p:sp>
        <p:nvSpPr>
          <p:cNvPr id="8" name="Arrow: Down 7">
            <a:extLst>
              <a:ext uri="{FF2B5EF4-FFF2-40B4-BE49-F238E27FC236}">
                <a16:creationId xmlns:a16="http://schemas.microsoft.com/office/drawing/2014/main" id="{490697C4-1D52-44B3-9145-1E4126021820}"/>
              </a:ext>
            </a:extLst>
          </p:cNvPr>
          <p:cNvSpPr/>
          <p:nvPr/>
        </p:nvSpPr>
        <p:spPr>
          <a:xfrm rot="16200000">
            <a:off x="789103" y="4944312"/>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1CCB2CCD-F285-144B-BE4C-955202A1A45F}"/>
              </a:ext>
            </a:extLst>
          </p:cNvPr>
          <p:cNvSpPr txBox="1"/>
          <p:nvPr/>
        </p:nvSpPr>
        <p:spPr>
          <a:xfrm>
            <a:off x="6308331" y="3429000"/>
            <a:ext cx="4438437" cy="1015663"/>
          </a:xfrm>
          <a:prstGeom prst="rect">
            <a:avLst/>
          </a:prstGeom>
          <a:noFill/>
        </p:spPr>
        <p:txBody>
          <a:bodyPr wrap="square">
            <a:spAutoFit/>
          </a:bodyPr>
          <a:lstStyle/>
          <a:p>
            <a:r>
              <a:rPr lang="en-GB" sz="6000" dirty="0">
                <a:solidFill>
                  <a:srgbClr val="0070C0"/>
                </a:solidFill>
              </a:rPr>
              <a:t>Metadata</a:t>
            </a:r>
          </a:p>
        </p:txBody>
      </p:sp>
    </p:spTree>
    <p:extLst>
      <p:ext uri="{BB962C8B-B14F-4D97-AF65-F5344CB8AC3E}">
        <p14:creationId xmlns:p14="http://schemas.microsoft.com/office/powerpoint/2010/main" val="206104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9216" y="1536174"/>
            <a:ext cx="10304584" cy="3416320"/>
          </a:xfrm>
          <a:prstGeom prst="rect">
            <a:avLst/>
          </a:prstGeom>
        </p:spPr>
        <p:txBody>
          <a:bodyPr wrap="square">
            <a:spAutoFit/>
          </a:bodyPr>
          <a:lstStyle/>
          <a:p>
            <a:r>
              <a:rPr lang="en-GB" sz="2400" dirty="0">
                <a:solidFill>
                  <a:srgbClr val="0070C0"/>
                </a:solidFill>
              </a:rPr>
              <a:t>The </a:t>
            </a:r>
            <a:r>
              <a:rPr lang="en-GB" sz="2400" b="1" dirty="0">
                <a:solidFill>
                  <a:srgbClr val="0070C0"/>
                </a:solidFill>
              </a:rPr>
              <a:t>minimum information standard </a:t>
            </a:r>
            <a:endParaRPr lang="pl-PL" sz="2400" b="1" dirty="0">
              <a:solidFill>
                <a:srgbClr val="0070C0"/>
              </a:solidFill>
            </a:endParaRPr>
          </a:p>
          <a:p>
            <a:pPr marL="285750" indent="-285750">
              <a:buFont typeface="Arial" panose="020B0604020202020204" pitchFamily="34" charset="0"/>
              <a:buChar char="•"/>
            </a:pPr>
            <a:r>
              <a:rPr lang="en-GB" sz="2400" dirty="0">
                <a:solidFill>
                  <a:srgbClr val="0070C0"/>
                </a:solidFill>
              </a:rPr>
              <a:t>set of guidelines for reporting data derived by relevant methods in biosciences</a:t>
            </a:r>
            <a:endParaRPr lang="pl-PL" sz="2400" dirty="0">
              <a:solidFill>
                <a:srgbClr val="0070C0"/>
              </a:solidFill>
            </a:endParaRPr>
          </a:p>
          <a:p>
            <a:pPr marL="285750" indent="-285750">
              <a:buFont typeface="Arial" panose="020B0604020202020204" pitchFamily="34" charset="0"/>
              <a:buChar char="•"/>
            </a:pPr>
            <a:r>
              <a:rPr lang="en-GB" sz="2400" dirty="0">
                <a:solidFill>
                  <a:srgbClr val="0070C0"/>
                </a:solidFill>
              </a:rPr>
              <a:t>ensures that the data can be easily verified, analysed and clearly interpreted by the community.</a:t>
            </a:r>
            <a:endParaRPr lang="pl-PL" sz="2400" dirty="0">
              <a:solidFill>
                <a:srgbClr val="0070C0"/>
              </a:solidFill>
            </a:endParaRPr>
          </a:p>
          <a:p>
            <a:endParaRPr lang="pl-PL" sz="2400" dirty="0">
              <a:solidFill>
                <a:srgbClr val="0070C0"/>
              </a:solidFill>
            </a:endParaRPr>
          </a:p>
          <a:p>
            <a:endParaRPr lang="pl-PL" sz="2400" dirty="0">
              <a:solidFill>
                <a:srgbClr val="0070C0"/>
              </a:solidFill>
            </a:endParaRPr>
          </a:p>
          <a:p>
            <a:r>
              <a:rPr lang="en-GB" sz="2400" b="1" dirty="0">
                <a:solidFill>
                  <a:srgbClr val="0070C0"/>
                </a:solidFill>
              </a:rPr>
              <a:t>Minimum Information for Biological and Biomedical Investigations</a:t>
            </a:r>
            <a:r>
              <a:rPr lang="pl-PL" sz="2400" b="1" dirty="0">
                <a:solidFill>
                  <a:srgbClr val="0070C0"/>
                </a:solidFill>
              </a:rPr>
              <a:t> </a:t>
            </a:r>
            <a:r>
              <a:rPr lang="en-GB" sz="2400" b="1" dirty="0">
                <a:solidFill>
                  <a:srgbClr val="0070C0"/>
                </a:solidFill>
              </a:rPr>
              <a:t>(MIBBI)</a:t>
            </a:r>
            <a:r>
              <a:rPr lang="pl-PL" sz="2400" b="1" dirty="0">
                <a:solidFill>
                  <a:srgbClr val="0070C0"/>
                </a:solidFill>
              </a:rPr>
              <a:t> </a:t>
            </a:r>
          </a:p>
          <a:p>
            <a:r>
              <a:rPr lang="en-GB" sz="2400" dirty="0">
                <a:solidFill>
                  <a:srgbClr val="0070C0"/>
                </a:solidFill>
              </a:rPr>
              <a:t>is the collection of the most known standards</a:t>
            </a:r>
            <a:r>
              <a:rPr lang="pl-PL" sz="2400" dirty="0">
                <a:solidFill>
                  <a:srgbClr val="0070C0"/>
                </a:solidFill>
              </a:rPr>
              <a:t>:</a:t>
            </a:r>
          </a:p>
          <a:p>
            <a:r>
              <a:rPr lang="pl-PL" sz="2400" dirty="0" err="1">
                <a:solidFill>
                  <a:srgbClr val="0070C0"/>
                </a:solidFill>
              </a:rPr>
              <a:t>https</a:t>
            </a:r>
            <a:r>
              <a:rPr lang="pl-PL" sz="2400" dirty="0">
                <a:solidFill>
                  <a:srgbClr val="0070C0"/>
                </a:solidFill>
              </a:rPr>
              <a:t>://</a:t>
            </a:r>
            <a:r>
              <a:rPr lang="pl-PL" sz="2400" dirty="0" err="1">
                <a:solidFill>
                  <a:srgbClr val="0070C0"/>
                </a:solidFill>
              </a:rPr>
              <a:t>fairsharing.org</a:t>
            </a:r>
            <a:r>
              <a:rPr lang="pl-PL" sz="2400" dirty="0">
                <a:solidFill>
                  <a:srgbClr val="0070C0"/>
                </a:solidFill>
              </a:rPr>
              <a:t>/</a:t>
            </a:r>
            <a:r>
              <a:rPr lang="pl-PL" sz="2400" dirty="0" err="1">
                <a:solidFill>
                  <a:srgbClr val="0070C0"/>
                </a:solidFill>
              </a:rPr>
              <a:t>collection</a:t>
            </a:r>
            <a:r>
              <a:rPr lang="pl-PL" sz="2400" dirty="0">
                <a:solidFill>
                  <a:srgbClr val="0070C0"/>
                </a:solidFill>
              </a:rPr>
              <a:t>/MIBBI</a:t>
            </a:r>
          </a:p>
        </p:txBody>
      </p:sp>
      <p:sp>
        <p:nvSpPr>
          <p:cNvPr id="6" name="Title 1">
            <a:extLst>
              <a:ext uri="{FF2B5EF4-FFF2-40B4-BE49-F238E27FC236}">
                <a16:creationId xmlns:a16="http://schemas.microsoft.com/office/drawing/2014/main" id="{8288DA5C-7726-D64C-8BF3-98A34C65BC6B}"/>
              </a:ext>
            </a:extLst>
          </p:cNvPr>
          <p:cNvSpPr>
            <a:spLocks noGrp="1"/>
          </p:cNvSpPr>
          <p:nvPr>
            <p:ph type="title"/>
          </p:nvPr>
        </p:nvSpPr>
        <p:spPr>
          <a:xfrm>
            <a:off x="838200" y="365125"/>
            <a:ext cx="10515600" cy="1325563"/>
          </a:xfrm>
        </p:spPr>
        <p:txBody>
          <a:bodyPr/>
          <a:lstStyle/>
          <a:p>
            <a:r>
              <a:rPr lang="pl-PL" dirty="0" err="1"/>
              <a:t>What</a:t>
            </a:r>
            <a:r>
              <a:rPr lang="pl-PL" dirty="0"/>
              <a:t> to </a:t>
            </a:r>
            <a:r>
              <a:rPr lang="pl-PL" dirty="0" err="1"/>
              <a:t>include</a:t>
            </a:r>
            <a:r>
              <a:rPr lang="pl-PL" dirty="0"/>
              <a:t> in </a:t>
            </a:r>
            <a:r>
              <a:rPr lang="pl-PL" dirty="0" err="1"/>
              <a:t>metadata</a:t>
            </a:r>
            <a:endParaRPr lang="en-GB" dirty="0"/>
          </a:p>
        </p:txBody>
      </p:sp>
      <p:pic>
        <p:nvPicPr>
          <p:cNvPr id="8" name="Graphic 7" descr="Database outline">
            <a:extLst>
              <a:ext uri="{FF2B5EF4-FFF2-40B4-BE49-F238E27FC236}">
                <a16:creationId xmlns:a16="http://schemas.microsoft.com/office/drawing/2014/main" id="{1D8F0501-147B-7B4B-A4E3-3B8B7D5BAB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17221" y="365124"/>
            <a:ext cx="1325563" cy="1325563"/>
          </a:xfrm>
          <a:prstGeom prst="rect">
            <a:avLst/>
          </a:prstGeom>
        </p:spPr>
      </p:pic>
    </p:spTree>
    <p:extLst>
      <p:ext uri="{BB962C8B-B14F-4D97-AF65-F5344CB8AC3E}">
        <p14:creationId xmlns:p14="http://schemas.microsoft.com/office/powerpoint/2010/main" val="1365792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9BC36440-7734-2147-88B9-EBF47ECA9558}"/>
              </a:ext>
            </a:extLst>
          </p:cNvPr>
          <p:cNvPicPr>
            <a:picLocks noChangeAspect="1"/>
          </p:cNvPicPr>
          <p:nvPr/>
        </p:nvPicPr>
        <p:blipFill rotWithShape="1">
          <a:blip r:embed="rId3">
            <a:extLst>
              <a:ext uri="{28A0092B-C50C-407E-A947-70E740481C1C}">
                <a14:useLocalDpi xmlns:a14="http://schemas.microsoft.com/office/drawing/2010/main" val="0"/>
              </a:ext>
            </a:extLst>
          </a:blip>
          <a:srcRect r="16110" b="34570"/>
          <a:stretch/>
        </p:blipFill>
        <p:spPr>
          <a:xfrm>
            <a:off x="205997" y="1069817"/>
            <a:ext cx="11780005" cy="5184228"/>
          </a:xfrm>
          <a:prstGeom prst="rect">
            <a:avLst/>
          </a:prstGeom>
        </p:spPr>
      </p:pic>
      <p:sp>
        <p:nvSpPr>
          <p:cNvPr id="6" name="Title 1">
            <a:extLst>
              <a:ext uri="{FF2B5EF4-FFF2-40B4-BE49-F238E27FC236}">
                <a16:creationId xmlns:a16="http://schemas.microsoft.com/office/drawing/2014/main" id="{021BBFA6-40EB-494C-BB40-0F0191D6328A}"/>
              </a:ext>
            </a:extLst>
          </p:cNvPr>
          <p:cNvSpPr>
            <a:spLocks noGrp="1"/>
          </p:cNvSpPr>
          <p:nvPr>
            <p:ph type="title"/>
          </p:nvPr>
        </p:nvSpPr>
        <p:spPr>
          <a:xfrm>
            <a:off x="838199" y="0"/>
            <a:ext cx="10515600" cy="1325563"/>
          </a:xfrm>
        </p:spPr>
        <p:txBody>
          <a:bodyPr/>
          <a:lstStyle/>
          <a:p>
            <a:r>
              <a:rPr lang="pl-PL" dirty="0"/>
              <a:t>Minimum </a:t>
            </a:r>
            <a:r>
              <a:rPr lang="pl-PL" dirty="0" err="1"/>
              <a:t>information</a:t>
            </a:r>
            <a:r>
              <a:rPr lang="pl-PL" dirty="0"/>
              <a:t> </a:t>
            </a:r>
            <a:r>
              <a:rPr lang="pl-PL" dirty="0" err="1"/>
              <a:t>standards</a:t>
            </a:r>
            <a:endParaRPr lang="en-GB" dirty="0"/>
          </a:p>
        </p:txBody>
      </p:sp>
    </p:spTree>
    <p:extLst>
      <p:ext uri="{BB962C8B-B14F-4D97-AF65-F5344CB8AC3E}">
        <p14:creationId xmlns:p14="http://schemas.microsoft.com/office/powerpoint/2010/main" val="2535871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43708" y="1546239"/>
            <a:ext cx="10304584" cy="2308324"/>
          </a:xfrm>
          <a:prstGeom prst="rect">
            <a:avLst/>
          </a:prstGeom>
        </p:spPr>
        <p:txBody>
          <a:bodyPr wrap="square">
            <a:spAutoFit/>
          </a:bodyPr>
          <a:lstStyle/>
          <a:p>
            <a:endParaRPr lang="pl-PL" sz="2400" dirty="0">
              <a:solidFill>
                <a:srgbClr val="0070C0"/>
              </a:solidFill>
            </a:endParaRPr>
          </a:p>
          <a:p>
            <a:r>
              <a:rPr lang="en-GB" sz="2400" dirty="0">
                <a:solidFill>
                  <a:srgbClr val="0070C0"/>
                </a:solidFill>
              </a:rPr>
              <a:t>Minimum Information about a Neuroscience Investigation (MINI) Electrophysiology</a:t>
            </a:r>
            <a:endParaRPr lang="pl-PL" sz="2400" dirty="0">
              <a:solidFill>
                <a:srgbClr val="0070C0"/>
              </a:solidFill>
            </a:endParaRPr>
          </a:p>
          <a:p>
            <a:pPr marL="285750" indent="-285750">
              <a:buFont typeface="Arial" panose="020B0604020202020204" pitchFamily="34" charset="0"/>
              <a:buChar char="•"/>
            </a:pPr>
            <a:endParaRPr lang="pl-PL" sz="2400" dirty="0">
              <a:solidFill>
                <a:srgbClr val="0070C0"/>
              </a:solidFill>
            </a:endParaRPr>
          </a:p>
          <a:p>
            <a:pPr marL="285750" indent="-285750">
              <a:buFont typeface="Arial" panose="020B0604020202020204" pitchFamily="34" charset="0"/>
              <a:buChar char="•"/>
            </a:pPr>
            <a:endParaRPr lang="pl-PL" sz="2400" dirty="0">
              <a:solidFill>
                <a:srgbClr val="0070C0"/>
              </a:solidFill>
            </a:endParaRPr>
          </a:p>
          <a:p>
            <a:r>
              <a:rPr lang="en-GB" sz="2400" dirty="0">
                <a:solidFill>
                  <a:srgbClr val="0070C0"/>
                </a:solidFill>
              </a:rPr>
              <a:t>https://www.nature.com/articles/npre.2008.1720.1.pdf</a:t>
            </a:r>
          </a:p>
        </p:txBody>
      </p:sp>
      <p:sp>
        <p:nvSpPr>
          <p:cNvPr id="5" name="Title 1">
            <a:extLst>
              <a:ext uri="{FF2B5EF4-FFF2-40B4-BE49-F238E27FC236}">
                <a16:creationId xmlns:a16="http://schemas.microsoft.com/office/drawing/2014/main" id="{E258B5E6-C796-5749-A12A-7EF3A266372F}"/>
              </a:ext>
            </a:extLst>
          </p:cNvPr>
          <p:cNvSpPr>
            <a:spLocks noGrp="1"/>
          </p:cNvSpPr>
          <p:nvPr>
            <p:ph type="title"/>
          </p:nvPr>
        </p:nvSpPr>
        <p:spPr>
          <a:xfrm>
            <a:off x="838200" y="365125"/>
            <a:ext cx="10515600" cy="1325563"/>
          </a:xfrm>
        </p:spPr>
        <p:txBody>
          <a:bodyPr/>
          <a:lstStyle/>
          <a:p>
            <a:r>
              <a:rPr lang="pl-PL" dirty="0" err="1"/>
              <a:t>Exercise</a:t>
            </a:r>
            <a:r>
              <a:rPr lang="pl-PL" dirty="0"/>
              <a:t>: </a:t>
            </a:r>
            <a:r>
              <a:rPr lang="pl-PL" dirty="0" err="1"/>
              <a:t>Minimal</a:t>
            </a:r>
            <a:r>
              <a:rPr lang="pl-PL" dirty="0"/>
              <a:t> </a:t>
            </a:r>
            <a:r>
              <a:rPr lang="pl-PL" dirty="0" err="1"/>
              <a:t>information</a:t>
            </a:r>
            <a:r>
              <a:rPr lang="pl-PL" dirty="0"/>
              <a:t> </a:t>
            </a:r>
            <a:r>
              <a:rPr lang="pl-PL" dirty="0" err="1"/>
              <a:t>example</a:t>
            </a:r>
            <a:endParaRPr lang="en-GB" dirty="0"/>
          </a:p>
        </p:txBody>
      </p:sp>
    </p:spTree>
    <p:extLst>
      <p:ext uri="{BB962C8B-B14F-4D97-AF65-F5344CB8AC3E}">
        <p14:creationId xmlns:p14="http://schemas.microsoft.com/office/powerpoint/2010/main" val="3633137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7F59B4A-26B6-4E4A-B7E6-69CD1E9650E4}"/>
              </a:ext>
            </a:extLst>
          </p:cNvPr>
          <p:cNvSpPr>
            <a:spLocks noGrp="1"/>
          </p:cNvSpPr>
          <p:nvPr>
            <p:ph type="title"/>
          </p:nvPr>
        </p:nvSpPr>
        <p:spPr>
          <a:xfrm>
            <a:off x="838200" y="557188"/>
            <a:ext cx="10515600" cy="1133499"/>
          </a:xfrm>
        </p:spPr>
        <p:txBody>
          <a:bodyPr>
            <a:normAutofit/>
          </a:bodyPr>
          <a:lstStyle/>
          <a:p>
            <a:pPr algn="ctr"/>
            <a:r>
              <a:rPr lang="pl-PL" sz="3600" dirty="0" err="1"/>
              <a:t>What</a:t>
            </a:r>
            <a:r>
              <a:rPr lang="pl-PL" sz="3600" dirty="0"/>
              <a:t> </a:t>
            </a:r>
            <a:r>
              <a:rPr lang="pl-PL" sz="3600" dirty="0" err="1"/>
              <a:t>can</a:t>
            </a:r>
            <a:r>
              <a:rPr lang="pl-PL" sz="3600" dirty="0"/>
              <a:t> </a:t>
            </a:r>
            <a:r>
              <a:rPr lang="pl-PL" sz="3600" dirty="0" err="1"/>
              <a:t>you</a:t>
            </a:r>
            <a:r>
              <a:rPr lang="pl-PL" sz="3600" dirty="0"/>
              <a:t> do </a:t>
            </a:r>
            <a:r>
              <a:rPr lang="pl-PL" sz="3600" dirty="0" err="1"/>
              <a:t>if</a:t>
            </a:r>
            <a:r>
              <a:rPr lang="pl-PL" sz="3600" dirty="0"/>
              <a:t> </a:t>
            </a:r>
            <a:r>
              <a:rPr lang="pl-PL" sz="3600" dirty="0" err="1"/>
              <a:t>there</a:t>
            </a:r>
            <a:r>
              <a:rPr lang="pl-PL" sz="3600" dirty="0"/>
              <a:t> </a:t>
            </a:r>
            <a:r>
              <a:rPr lang="pl-PL" sz="3600" dirty="0" err="1"/>
              <a:t>are</a:t>
            </a:r>
            <a:r>
              <a:rPr lang="pl-PL" sz="3600" dirty="0"/>
              <a:t> no </a:t>
            </a:r>
            <a:r>
              <a:rPr lang="pl-PL" sz="3600" dirty="0" err="1"/>
              <a:t>metadata</a:t>
            </a:r>
            <a:r>
              <a:rPr lang="pl-PL" sz="3600" dirty="0"/>
              <a:t> </a:t>
            </a:r>
            <a:r>
              <a:rPr lang="pl-PL" sz="3600" dirty="0" err="1"/>
              <a:t>standards</a:t>
            </a:r>
            <a:r>
              <a:rPr lang="pl-PL" sz="3600" dirty="0"/>
              <a:t> </a:t>
            </a:r>
            <a:r>
              <a:rPr lang="pl-PL" sz="3600" dirty="0" err="1"/>
              <a:t>defined</a:t>
            </a:r>
            <a:r>
              <a:rPr lang="pl-PL" sz="3600" dirty="0"/>
              <a:t> for </a:t>
            </a:r>
            <a:r>
              <a:rPr lang="pl-PL" sz="3600" dirty="0" err="1"/>
              <a:t>your</a:t>
            </a:r>
            <a:r>
              <a:rPr lang="pl-PL" sz="3600" dirty="0"/>
              <a:t> data/field of </a:t>
            </a:r>
            <a:r>
              <a:rPr lang="pl-PL" sz="3600" dirty="0" err="1"/>
              <a:t>research</a:t>
            </a:r>
            <a:r>
              <a:rPr lang="pl-PL" sz="3600" dirty="0"/>
              <a:t>?</a:t>
            </a:r>
            <a:endParaRPr lang="en-GB" sz="3600" dirty="0"/>
          </a:p>
        </p:txBody>
      </p:sp>
      <p:graphicFrame>
        <p:nvGraphicFramePr>
          <p:cNvPr id="15" name="TextBox 1">
            <a:extLst>
              <a:ext uri="{FF2B5EF4-FFF2-40B4-BE49-F238E27FC236}">
                <a16:creationId xmlns:a16="http://schemas.microsoft.com/office/drawing/2014/main" id="{587EF9D7-47A3-4A25-A1EA-27E2FF9C28E8}"/>
              </a:ext>
            </a:extLst>
          </p:cNvPr>
          <p:cNvGraphicFramePr/>
          <p:nvPr>
            <p:extLst>
              <p:ext uri="{D42A27DB-BD31-4B8C-83A1-F6EECF244321}">
                <p14:modId xmlns:p14="http://schemas.microsoft.com/office/powerpoint/2010/main" val="288127827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8007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A655DF-653D-4F7E-9024-9CE64FF8848B}"/>
              </a:ext>
            </a:extLst>
          </p:cNvPr>
          <p:cNvSpPr txBox="1"/>
          <p:nvPr/>
        </p:nvSpPr>
        <p:spPr>
          <a:xfrm>
            <a:off x="1363735" y="1853859"/>
            <a:ext cx="9464530" cy="954107"/>
          </a:xfrm>
          <a:prstGeom prst="rect">
            <a:avLst/>
          </a:prstGeom>
          <a:noFill/>
        </p:spPr>
        <p:txBody>
          <a:bodyPr wrap="square" anchor="ctr">
            <a:spAutoFit/>
          </a:bodyPr>
          <a:lstStyle/>
          <a:p>
            <a:pPr algn="ctr"/>
            <a:endParaRPr lang="en-GB" sz="2800" dirty="0">
              <a:solidFill>
                <a:srgbClr val="0070C0"/>
              </a:solidFill>
            </a:endParaRPr>
          </a:p>
          <a:p>
            <a:pPr algn="ctr"/>
            <a:r>
              <a:rPr lang="en-GB" sz="2800" dirty="0">
                <a:solidFill>
                  <a:srgbClr val="0070C0"/>
                </a:solidFill>
              </a:rPr>
              <a:t>What to include - discussion</a:t>
            </a:r>
          </a:p>
        </p:txBody>
      </p:sp>
      <p:sp>
        <p:nvSpPr>
          <p:cNvPr id="6" name="Title 1">
            <a:extLst>
              <a:ext uri="{FF2B5EF4-FFF2-40B4-BE49-F238E27FC236}">
                <a16:creationId xmlns:a16="http://schemas.microsoft.com/office/drawing/2014/main" id="{BC2AFBDE-8125-0144-B753-78AF32D0E391}"/>
              </a:ext>
            </a:extLst>
          </p:cNvPr>
          <p:cNvSpPr>
            <a:spLocks noGrp="1"/>
          </p:cNvSpPr>
          <p:nvPr>
            <p:ph type="title"/>
          </p:nvPr>
        </p:nvSpPr>
        <p:spPr>
          <a:xfrm>
            <a:off x="838200" y="365125"/>
            <a:ext cx="10515600" cy="1325563"/>
          </a:xfrm>
        </p:spPr>
        <p:txBody>
          <a:bodyPr/>
          <a:lstStyle/>
          <a:p>
            <a:r>
              <a:rPr lang="pl-PL" dirty="0" err="1"/>
              <a:t>Exercise</a:t>
            </a:r>
            <a:endParaRPr lang="en-GB" dirty="0"/>
          </a:p>
        </p:txBody>
      </p:sp>
    </p:spTree>
    <p:extLst>
      <p:ext uri="{BB962C8B-B14F-4D97-AF65-F5344CB8AC3E}">
        <p14:creationId xmlns:p14="http://schemas.microsoft.com/office/powerpoint/2010/main" val="3805015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8565959-91AC-416B-8E5F-D550B9E166C9}"/>
              </a:ext>
            </a:extLst>
          </p:cNvPr>
          <p:cNvSpPr txBox="1"/>
          <p:nvPr/>
        </p:nvSpPr>
        <p:spPr>
          <a:xfrm>
            <a:off x="838200" y="1690688"/>
            <a:ext cx="10206318" cy="335906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sz="2400" dirty="0">
                <a:solidFill>
                  <a:srgbClr val="0070C0"/>
                </a:solidFill>
              </a:rPr>
              <a:t>Metadata provides extreme valuable information for us and others to be able to interpret, process, reuse and reproduce the research data it accompanies.</a:t>
            </a:r>
          </a:p>
          <a:p>
            <a:pPr marL="285750" indent="-285750">
              <a:lnSpc>
                <a:spcPct val="150000"/>
              </a:lnSpc>
              <a:buFont typeface="Arial" panose="020B0604020202020204" pitchFamily="34" charset="0"/>
              <a:buChar char="•"/>
            </a:pPr>
            <a:r>
              <a:rPr lang="en-GB" sz="2400" dirty="0">
                <a:solidFill>
                  <a:srgbClr val="0070C0"/>
                </a:solidFill>
              </a:rPr>
              <a:t>Because metadata are data about data, all of the FAIR principles i.e. Findable, Accessible, Interoperable and Reusable apply to metadata.</a:t>
            </a:r>
          </a:p>
          <a:p>
            <a:pPr marL="285750" indent="-285750">
              <a:lnSpc>
                <a:spcPct val="150000"/>
              </a:lnSpc>
              <a:buFont typeface="Arial" panose="020B0604020202020204" pitchFamily="34" charset="0"/>
              <a:buChar char="•"/>
            </a:pPr>
            <a:r>
              <a:rPr lang="en-GB" sz="2400" dirty="0">
                <a:solidFill>
                  <a:srgbClr val="0070C0"/>
                </a:solidFill>
              </a:rPr>
              <a:t>Ideally, metadata should not only be machine-readable, but also interoperable so that they can interlink or be reasoned about by computer systems.</a:t>
            </a:r>
          </a:p>
        </p:txBody>
      </p:sp>
      <p:sp>
        <p:nvSpPr>
          <p:cNvPr id="15" name="Title 1">
            <a:extLst>
              <a:ext uri="{FF2B5EF4-FFF2-40B4-BE49-F238E27FC236}">
                <a16:creationId xmlns:a16="http://schemas.microsoft.com/office/drawing/2014/main" id="{A798BD3C-6025-7D47-BFE5-958354466177}"/>
              </a:ext>
            </a:extLst>
          </p:cNvPr>
          <p:cNvSpPr>
            <a:spLocks noGrp="1"/>
          </p:cNvSpPr>
          <p:nvPr>
            <p:ph type="title"/>
          </p:nvPr>
        </p:nvSpPr>
        <p:spPr>
          <a:xfrm>
            <a:off x="838200" y="365125"/>
            <a:ext cx="10515600" cy="1325563"/>
          </a:xfrm>
        </p:spPr>
        <p:txBody>
          <a:bodyPr/>
          <a:lstStyle/>
          <a:p>
            <a:r>
              <a:rPr lang="pl-PL" dirty="0" err="1"/>
              <a:t>Metadata</a:t>
            </a:r>
            <a:r>
              <a:rPr lang="pl-PL" dirty="0"/>
              <a:t> and FAIR </a:t>
            </a:r>
            <a:r>
              <a:rPr lang="pl-PL" dirty="0" err="1"/>
              <a:t>guidelines</a:t>
            </a:r>
            <a:endParaRPr lang="en-GB" dirty="0"/>
          </a:p>
        </p:txBody>
      </p:sp>
    </p:spTree>
    <p:extLst>
      <p:ext uri="{BB962C8B-B14F-4D97-AF65-F5344CB8AC3E}">
        <p14:creationId xmlns:p14="http://schemas.microsoft.com/office/powerpoint/2010/main" val="3946935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Questions with solid fill">
            <a:extLst>
              <a:ext uri="{FF2B5EF4-FFF2-40B4-BE49-F238E27FC236}">
                <a16:creationId xmlns:a16="http://schemas.microsoft.com/office/drawing/2014/main" id="{DF39BE61-2720-CE4D-B4FB-9F43082C69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
        <p:nvSpPr>
          <p:cNvPr id="4" name="TextBox 3">
            <a:extLst>
              <a:ext uri="{FF2B5EF4-FFF2-40B4-BE49-F238E27FC236}">
                <a16:creationId xmlns:a16="http://schemas.microsoft.com/office/drawing/2014/main" id="{5AA655DF-653D-4F7E-9024-9CE64FF8848B}"/>
              </a:ext>
            </a:extLst>
          </p:cNvPr>
          <p:cNvSpPr txBox="1"/>
          <p:nvPr/>
        </p:nvSpPr>
        <p:spPr>
          <a:xfrm>
            <a:off x="1363735" y="1815387"/>
            <a:ext cx="9464530" cy="1031051"/>
          </a:xfrm>
          <a:prstGeom prst="rect">
            <a:avLst/>
          </a:prstGeom>
          <a:noFill/>
        </p:spPr>
        <p:txBody>
          <a:bodyPr wrap="square" anchor="ctr">
            <a:spAutoFit/>
          </a:bodyPr>
          <a:lstStyle/>
          <a:p>
            <a:pPr algn="ctr">
              <a:spcAft>
                <a:spcPts val="600"/>
              </a:spcAft>
            </a:pPr>
            <a:endParaRPr lang="en-GB" sz="2800">
              <a:solidFill>
                <a:srgbClr val="0070C0"/>
              </a:solidFill>
            </a:endParaRPr>
          </a:p>
          <a:p>
            <a:pPr algn="ctr">
              <a:spcAft>
                <a:spcPts val="600"/>
              </a:spcAft>
            </a:pPr>
            <a:endParaRPr lang="en-GB" sz="2800">
              <a:solidFill>
                <a:srgbClr val="0070C0"/>
              </a:solidFill>
            </a:endParaRPr>
          </a:p>
        </p:txBody>
      </p:sp>
      <p:sp>
        <p:nvSpPr>
          <p:cNvPr id="7" name="Title 6">
            <a:extLst>
              <a:ext uri="{FF2B5EF4-FFF2-40B4-BE49-F238E27FC236}">
                <a16:creationId xmlns:a16="http://schemas.microsoft.com/office/drawing/2014/main" id="{C678E66A-FF58-D54E-AF38-B62A5507A5A1}"/>
              </a:ext>
            </a:extLst>
          </p:cNvPr>
          <p:cNvSpPr>
            <a:spLocks noGrp="1"/>
          </p:cNvSpPr>
          <p:nvPr>
            <p:ph type="title"/>
          </p:nvPr>
        </p:nvSpPr>
        <p:spPr/>
        <p:txBody>
          <a:bodyPr/>
          <a:lstStyle/>
          <a:p>
            <a:endParaRPr lang="en-GB" dirty="0"/>
          </a:p>
        </p:txBody>
      </p:sp>
    </p:spTree>
    <p:extLst>
      <p:ext uri="{BB962C8B-B14F-4D97-AF65-F5344CB8AC3E}">
        <p14:creationId xmlns:p14="http://schemas.microsoft.com/office/powerpoint/2010/main" val="1629616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Graphic 2" descr="Questions with solid fill">
            <a:extLst>
              <a:ext uri="{FF2B5EF4-FFF2-40B4-BE49-F238E27FC236}">
                <a16:creationId xmlns:a16="http://schemas.microsoft.com/office/drawing/2014/main" id="{DF39BE61-2720-CE4D-B4FB-9F43082C69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
        <p:nvSpPr>
          <p:cNvPr id="4" name="TextBox 3">
            <a:extLst>
              <a:ext uri="{FF2B5EF4-FFF2-40B4-BE49-F238E27FC236}">
                <a16:creationId xmlns:a16="http://schemas.microsoft.com/office/drawing/2014/main" id="{5AA655DF-653D-4F7E-9024-9CE64FF8848B}"/>
              </a:ext>
            </a:extLst>
          </p:cNvPr>
          <p:cNvSpPr txBox="1"/>
          <p:nvPr/>
        </p:nvSpPr>
        <p:spPr>
          <a:xfrm>
            <a:off x="1363735" y="1815387"/>
            <a:ext cx="9464530" cy="1031051"/>
          </a:xfrm>
          <a:prstGeom prst="rect">
            <a:avLst/>
          </a:prstGeom>
          <a:noFill/>
        </p:spPr>
        <p:txBody>
          <a:bodyPr wrap="square" anchor="ctr">
            <a:spAutoFit/>
          </a:bodyPr>
          <a:lstStyle/>
          <a:p>
            <a:pPr algn="ctr">
              <a:spcAft>
                <a:spcPts val="600"/>
              </a:spcAft>
            </a:pPr>
            <a:endParaRPr lang="en-GB" sz="2800">
              <a:solidFill>
                <a:srgbClr val="0070C0"/>
              </a:solidFill>
            </a:endParaRPr>
          </a:p>
          <a:p>
            <a:pPr algn="ctr">
              <a:spcAft>
                <a:spcPts val="600"/>
              </a:spcAft>
            </a:pPr>
            <a:endParaRPr lang="en-GB" sz="2800">
              <a:solidFill>
                <a:srgbClr val="0070C0"/>
              </a:solidFill>
            </a:endParaRPr>
          </a:p>
        </p:txBody>
      </p:sp>
      <p:sp>
        <p:nvSpPr>
          <p:cNvPr id="7" name="Title 6">
            <a:extLst>
              <a:ext uri="{FF2B5EF4-FFF2-40B4-BE49-F238E27FC236}">
                <a16:creationId xmlns:a16="http://schemas.microsoft.com/office/drawing/2014/main" id="{C678E66A-FF58-D54E-AF38-B62A5507A5A1}"/>
              </a:ext>
            </a:extLst>
          </p:cNvPr>
          <p:cNvSpPr>
            <a:spLocks noGrp="1"/>
          </p:cNvSpPr>
          <p:nvPr>
            <p:ph type="title"/>
          </p:nvPr>
        </p:nvSpPr>
        <p:spPr/>
        <p:txBody>
          <a:bodyPr/>
          <a:lstStyle/>
          <a:p>
            <a:r>
              <a:rPr lang="en-GB" dirty="0"/>
              <a:t>Quiz</a:t>
            </a:r>
          </a:p>
        </p:txBody>
      </p:sp>
    </p:spTree>
    <p:extLst>
      <p:ext uri="{BB962C8B-B14F-4D97-AF65-F5344CB8AC3E}">
        <p14:creationId xmlns:p14="http://schemas.microsoft.com/office/powerpoint/2010/main" val="1384406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22BF1-8236-E34E-9A53-2352A46724F3}"/>
              </a:ext>
            </a:extLst>
          </p:cNvPr>
          <p:cNvSpPr>
            <a:spLocks noGrp="1"/>
          </p:cNvSpPr>
          <p:nvPr>
            <p:ph type="title"/>
          </p:nvPr>
        </p:nvSpPr>
        <p:spPr/>
        <p:txBody>
          <a:bodyPr/>
          <a:lstStyle/>
          <a:p>
            <a:r>
              <a:rPr lang="pl-PL" dirty="0"/>
              <a:t>M</a:t>
            </a:r>
            <a:r>
              <a:rPr lang="en-GB" dirty="0" err="1"/>
              <a:t>etadata</a:t>
            </a:r>
            <a:r>
              <a:rPr lang="en-GB" dirty="0"/>
              <a:t> is data about the data</a:t>
            </a:r>
            <a:r>
              <a:rPr lang="pl-PL" dirty="0"/>
              <a:t>!</a:t>
            </a:r>
            <a:r>
              <a:rPr lang="en-GB" dirty="0"/>
              <a:t> </a:t>
            </a:r>
          </a:p>
        </p:txBody>
      </p:sp>
      <p:sp>
        <p:nvSpPr>
          <p:cNvPr id="3" name="Content Placeholder 2">
            <a:extLst>
              <a:ext uri="{FF2B5EF4-FFF2-40B4-BE49-F238E27FC236}">
                <a16:creationId xmlns:a16="http://schemas.microsoft.com/office/drawing/2014/main" id="{ADED73CA-3D6B-544D-9189-A469EB518254}"/>
              </a:ext>
            </a:extLst>
          </p:cNvPr>
          <p:cNvSpPr>
            <a:spLocks noGrp="1"/>
          </p:cNvSpPr>
          <p:nvPr>
            <p:ph idx="1"/>
          </p:nvPr>
        </p:nvSpPr>
        <p:spPr/>
        <p:txBody>
          <a:bodyPr/>
          <a:lstStyle/>
          <a:p>
            <a:r>
              <a:rPr lang="pl-PL" dirty="0"/>
              <a:t>M</a:t>
            </a:r>
            <a:r>
              <a:rPr lang="en-GB" dirty="0" err="1"/>
              <a:t>etadata</a:t>
            </a:r>
            <a:r>
              <a:rPr lang="en-GB" dirty="0"/>
              <a:t> is the </a:t>
            </a:r>
            <a:r>
              <a:rPr lang="en-GB" b="1" dirty="0"/>
              <a:t>description of data</a:t>
            </a:r>
            <a:endParaRPr lang="pl-PL" b="1" dirty="0"/>
          </a:p>
          <a:p>
            <a:r>
              <a:rPr lang="pl-PL" dirty="0" err="1"/>
              <a:t>permits</a:t>
            </a:r>
            <a:r>
              <a:rPr lang="pl-PL" dirty="0"/>
              <a:t> </a:t>
            </a:r>
            <a:r>
              <a:rPr lang="en-GB" dirty="0"/>
              <a:t>understanding </a:t>
            </a:r>
            <a:r>
              <a:rPr lang="pl-PL" dirty="0"/>
              <a:t>and </a:t>
            </a:r>
            <a:r>
              <a:rPr lang="en-GB" dirty="0"/>
              <a:t>interpretation </a:t>
            </a:r>
            <a:r>
              <a:rPr lang="pl-PL" dirty="0"/>
              <a:t>o</a:t>
            </a:r>
            <a:r>
              <a:rPr lang="en-GB" dirty="0"/>
              <a:t>f data</a:t>
            </a:r>
            <a:endParaRPr lang="pl-PL" dirty="0"/>
          </a:p>
          <a:p>
            <a:r>
              <a:rPr lang="en-GB" dirty="0"/>
              <a:t>as important as your data </a:t>
            </a:r>
            <a:endParaRPr lang="pl-PL" dirty="0"/>
          </a:p>
          <a:p>
            <a:r>
              <a:rPr lang="en-GB" dirty="0"/>
              <a:t>It should be continuously added to your research data</a:t>
            </a:r>
            <a:endParaRPr lang="pl-PL" dirty="0"/>
          </a:p>
          <a:p>
            <a:r>
              <a:rPr lang="en-GB" dirty="0"/>
              <a:t>Metadata can be produced in an automated way or manually</a:t>
            </a:r>
          </a:p>
          <a:p>
            <a:endParaRPr lang="en-GB" dirty="0"/>
          </a:p>
        </p:txBody>
      </p:sp>
    </p:spTree>
    <p:extLst>
      <p:ext uri="{BB962C8B-B14F-4D97-AF65-F5344CB8AC3E}">
        <p14:creationId xmlns:p14="http://schemas.microsoft.com/office/powerpoint/2010/main" val="3395286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1C4547-956D-4711-A29A-436B0F515E7A}"/>
              </a:ext>
            </a:extLst>
          </p:cNvPr>
          <p:cNvSpPr txBox="1"/>
          <p:nvPr/>
        </p:nvSpPr>
        <p:spPr>
          <a:xfrm>
            <a:off x="191199" y="284955"/>
            <a:ext cx="11385608" cy="707886"/>
          </a:xfrm>
          <a:prstGeom prst="rect">
            <a:avLst/>
          </a:prstGeom>
          <a:noFill/>
        </p:spPr>
        <p:txBody>
          <a:bodyPr wrap="square">
            <a:spAutoFit/>
          </a:bodyPr>
          <a:lstStyle/>
          <a:p>
            <a:r>
              <a:rPr lang="en-GB" sz="2000" dirty="0">
                <a:solidFill>
                  <a:srgbClr val="0070C0"/>
                </a:solidFill>
              </a:rPr>
              <a:t>This is a confocal microscopy image of a C. elegans nematode strain used as a </a:t>
            </a:r>
            <a:r>
              <a:rPr lang="en-GB" sz="2000" dirty="0" err="1">
                <a:solidFill>
                  <a:srgbClr val="0070C0"/>
                </a:solidFill>
              </a:rPr>
              <a:t>proteostasis</a:t>
            </a:r>
            <a:r>
              <a:rPr lang="en-GB" sz="2000" dirty="0">
                <a:solidFill>
                  <a:srgbClr val="0070C0"/>
                </a:solidFill>
              </a:rPr>
              <a:t> model, which was deposited in a </a:t>
            </a:r>
            <a:r>
              <a:rPr lang="en-GB" sz="2000" dirty="0">
                <a:solidFill>
                  <a:srgbClr val="0070C0"/>
                </a:solidFill>
                <a:hlinkClick r:id="rId3"/>
              </a:rPr>
              <a:t>Public Omero Server</a:t>
            </a:r>
            <a:r>
              <a:rPr lang="en-GB" sz="2000" dirty="0">
                <a:solidFill>
                  <a:srgbClr val="0070C0"/>
                </a:solidFill>
              </a:rPr>
              <a:t>. </a:t>
            </a:r>
          </a:p>
        </p:txBody>
      </p:sp>
      <p:sp>
        <p:nvSpPr>
          <p:cNvPr id="11" name="TextBox 10">
            <a:extLst>
              <a:ext uri="{FF2B5EF4-FFF2-40B4-BE49-F238E27FC236}">
                <a16:creationId xmlns:a16="http://schemas.microsoft.com/office/drawing/2014/main" id="{A21C2D1A-18B4-4E57-AEAE-F6F94593C916}"/>
              </a:ext>
            </a:extLst>
          </p:cNvPr>
          <p:cNvSpPr txBox="1"/>
          <p:nvPr/>
        </p:nvSpPr>
        <p:spPr>
          <a:xfrm>
            <a:off x="7417697" y="6211723"/>
            <a:ext cx="3061981" cy="276999"/>
          </a:xfrm>
          <a:prstGeom prst="rect">
            <a:avLst/>
          </a:prstGeom>
          <a:noFill/>
        </p:spPr>
        <p:txBody>
          <a:bodyPr wrap="square">
            <a:spAutoFit/>
          </a:bodyPr>
          <a:lstStyle/>
          <a:p>
            <a:r>
              <a:rPr lang="en-GB" sz="1200" b="0" i="1" dirty="0">
                <a:solidFill>
                  <a:srgbClr val="333333"/>
                </a:solidFill>
                <a:effectLst/>
              </a:rPr>
              <a:t>Figure credits: </a:t>
            </a:r>
            <a:r>
              <a:rPr lang="en-GB" sz="1200" i="1" dirty="0">
                <a:solidFill>
                  <a:srgbClr val="333333"/>
                </a:solidFill>
              </a:rPr>
              <a:t>María Eugenia Goya</a:t>
            </a:r>
            <a:endParaRPr lang="en-GB" sz="1200" dirty="0"/>
          </a:p>
        </p:txBody>
      </p:sp>
      <p:pic>
        <p:nvPicPr>
          <p:cNvPr id="3" name="Picture 2" descr="A picture containing invertebrate, worm, green&#10;&#10;Description automatically generated">
            <a:extLst>
              <a:ext uri="{FF2B5EF4-FFF2-40B4-BE49-F238E27FC236}">
                <a16:creationId xmlns:a16="http://schemas.microsoft.com/office/drawing/2014/main" id="{16943301-CDE9-014C-90BF-DC6CF97672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5528" y="931286"/>
            <a:ext cx="6930573" cy="5280437"/>
          </a:xfrm>
          <a:prstGeom prst="rect">
            <a:avLst/>
          </a:prstGeom>
        </p:spPr>
      </p:pic>
      <p:sp>
        <p:nvSpPr>
          <p:cNvPr id="2" name="TextBox 1">
            <a:extLst>
              <a:ext uri="{FF2B5EF4-FFF2-40B4-BE49-F238E27FC236}">
                <a16:creationId xmlns:a16="http://schemas.microsoft.com/office/drawing/2014/main" id="{55FAD919-8120-014B-B3D7-458613EBECC4}"/>
              </a:ext>
            </a:extLst>
          </p:cNvPr>
          <p:cNvSpPr txBox="1"/>
          <p:nvPr/>
        </p:nvSpPr>
        <p:spPr>
          <a:xfrm>
            <a:off x="531405" y="3073980"/>
            <a:ext cx="3677221" cy="1569660"/>
          </a:xfrm>
          <a:prstGeom prst="rect">
            <a:avLst/>
          </a:prstGeom>
          <a:noFill/>
        </p:spPr>
        <p:txBody>
          <a:bodyPr wrap="square" rtlCol="0">
            <a:spAutoFit/>
          </a:bodyPr>
          <a:lstStyle/>
          <a:p>
            <a:pPr algn="ctr"/>
            <a:r>
              <a:rPr lang="en-GB" sz="2400" dirty="0">
                <a:solidFill>
                  <a:srgbClr val="0070C0"/>
                </a:solidFill>
              </a:rPr>
              <a:t>What information can you guess without the associated description (metadata)?</a:t>
            </a:r>
          </a:p>
        </p:txBody>
      </p:sp>
    </p:spTree>
    <p:extLst>
      <p:ext uri="{BB962C8B-B14F-4D97-AF65-F5344CB8AC3E}">
        <p14:creationId xmlns:p14="http://schemas.microsoft.com/office/powerpoint/2010/main" val="2847453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21C2D1A-18B4-4E57-AEAE-F6F94593C916}"/>
              </a:ext>
            </a:extLst>
          </p:cNvPr>
          <p:cNvSpPr txBox="1"/>
          <p:nvPr/>
        </p:nvSpPr>
        <p:spPr>
          <a:xfrm>
            <a:off x="8291819" y="5319033"/>
            <a:ext cx="3061981"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María Eugenia Goya</a:t>
            </a:r>
            <a:endParaRPr lang="en-GB" sz="1200" dirty="0"/>
          </a:p>
        </p:txBody>
      </p:sp>
      <p:pic>
        <p:nvPicPr>
          <p:cNvPr id="3" name="Picture 2" descr="A picture containing invertebrate, worm, green&#10;&#10;Description automatically generated">
            <a:extLst>
              <a:ext uri="{FF2B5EF4-FFF2-40B4-BE49-F238E27FC236}">
                <a16:creationId xmlns:a16="http://schemas.microsoft.com/office/drawing/2014/main" id="{16943301-CDE9-014C-90BF-DC6CF97672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2854" y="1569212"/>
            <a:ext cx="4881942" cy="3719576"/>
          </a:xfrm>
          <a:prstGeom prst="rect">
            <a:avLst/>
          </a:prstGeom>
        </p:spPr>
      </p:pic>
      <p:sp>
        <p:nvSpPr>
          <p:cNvPr id="2" name="Rectangle 1"/>
          <p:cNvSpPr/>
          <p:nvPr/>
        </p:nvSpPr>
        <p:spPr>
          <a:xfrm>
            <a:off x="366164" y="5574295"/>
            <a:ext cx="6279924" cy="646331"/>
          </a:xfrm>
          <a:prstGeom prst="rect">
            <a:avLst/>
          </a:prstGeom>
        </p:spPr>
        <p:txBody>
          <a:bodyPr wrap="none">
            <a:spAutoFit/>
          </a:bodyPr>
          <a:lstStyle/>
          <a:p>
            <a:r>
              <a:rPr lang="en-GB" dirty="0">
                <a:hlinkClick r:id="rId4"/>
              </a:rPr>
              <a:t>https://publicomero.bio.ed.ac.uk/webclient/?show=project-58</a:t>
            </a:r>
            <a:endParaRPr lang="pl-PL" dirty="0"/>
          </a:p>
          <a:p>
            <a:r>
              <a:rPr lang="pl-PL" dirty="0">
                <a:hlinkClick r:id="rId5"/>
              </a:rPr>
              <a:t>https://publicomero.bio.ed.ac.uk/webclient/?show=dataset-231</a:t>
            </a:r>
            <a:r>
              <a:rPr lang="pl-PL" dirty="0"/>
              <a:t>  </a:t>
            </a:r>
            <a:endParaRPr lang="en-GB" dirty="0"/>
          </a:p>
        </p:txBody>
      </p:sp>
      <p:sp>
        <p:nvSpPr>
          <p:cNvPr id="6" name="Title 1">
            <a:extLst>
              <a:ext uri="{FF2B5EF4-FFF2-40B4-BE49-F238E27FC236}">
                <a16:creationId xmlns:a16="http://schemas.microsoft.com/office/drawing/2014/main" id="{4A1F9231-CC55-9C48-9231-5D856778C01D}"/>
              </a:ext>
            </a:extLst>
          </p:cNvPr>
          <p:cNvSpPr>
            <a:spLocks noGrp="1"/>
          </p:cNvSpPr>
          <p:nvPr>
            <p:ph type="title"/>
          </p:nvPr>
        </p:nvSpPr>
        <p:spPr>
          <a:xfrm>
            <a:off x="838200" y="365125"/>
            <a:ext cx="10515600" cy="1325563"/>
          </a:xfrm>
        </p:spPr>
        <p:txBody>
          <a:bodyPr/>
          <a:lstStyle/>
          <a:p>
            <a:r>
              <a:rPr lang="pl-PL" dirty="0"/>
              <a:t>Life </a:t>
            </a:r>
            <a:r>
              <a:rPr lang="pl-PL" dirty="0" err="1"/>
              <a:t>example</a:t>
            </a:r>
            <a:r>
              <a:rPr lang="pl-PL" dirty="0"/>
              <a:t> of </a:t>
            </a:r>
            <a:r>
              <a:rPr lang="pl-PL" dirty="0" err="1"/>
              <a:t>metadata</a:t>
            </a:r>
            <a:r>
              <a:rPr lang="pl-PL" dirty="0"/>
              <a:t> </a:t>
            </a:r>
            <a:r>
              <a:rPr lang="pl-PL" dirty="0" err="1"/>
              <a:t>types</a:t>
            </a:r>
            <a:endParaRPr lang="en-GB" dirty="0"/>
          </a:p>
        </p:txBody>
      </p:sp>
    </p:spTree>
    <p:extLst>
      <p:ext uri="{BB962C8B-B14F-4D97-AF65-F5344CB8AC3E}">
        <p14:creationId xmlns:p14="http://schemas.microsoft.com/office/powerpoint/2010/main" val="361507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70418" y="1659285"/>
            <a:ext cx="9464530" cy="3539430"/>
          </a:xfrm>
          <a:prstGeom prst="rect">
            <a:avLst/>
          </a:prstGeom>
          <a:noFill/>
        </p:spPr>
        <p:txBody>
          <a:bodyPr wrap="square">
            <a:spAutoFit/>
          </a:bodyPr>
          <a:lstStyle/>
          <a:p>
            <a:pPr marL="457200" indent="-457200">
              <a:buFont typeface="Arial" panose="020B0604020202020204" pitchFamily="34" charset="0"/>
              <a:buChar char="•"/>
            </a:pPr>
            <a:r>
              <a:rPr lang="en-GB" sz="2800" dirty="0">
                <a:solidFill>
                  <a:srgbClr val="0070C0"/>
                </a:solidFill>
              </a:rPr>
              <a:t>Administrative: relevant to managing it </a:t>
            </a:r>
          </a:p>
          <a:p>
            <a:r>
              <a:rPr lang="en-GB" sz="2800" dirty="0">
                <a:solidFill>
                  <a:srgbClr val="0070C0"/>
                </a:solidFill>
              </a:rPr>
              <a:t>	e.g. Experimental code, PI</a:t>
            </a:r>
          </a:p>
          <a:p>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Descriptive/citation: assists with discovery/identity </a:t>
            </a:r>
          </a:p>
          <a:p>
            <a:r>
              <a:rPr lang="en-GB" sz="2800" dirty="0">
                <a:solidFill>
                  <a:srgbClr val="0070C0"/>
                </a:solidFill>
              </a:rPr>
              <a:t>	e.g. Authors, persistent identifier</a:t>
            </a:r>
          </a:p>
          <a:p>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Structural: how the data came about &amp; is structured </a:t>
            </a:r>
          </a:p>
          <a:p>
            <a:r>
              <a:rPr lang="en-GB" sz="2800" dirty="0">
                <a:solidFill>
                  <a:srgbClr val="0070C0"/>
                </a:solidFill>
              </a:rPr>
              <a:t>	e.g. Collection method, folder structures</a:t>
            </a:r>
          </a:p>
        </p:txBody>
      </p:sp>
      <p:sp>
        <p:nvSpPr>
          <p:cNvPr id="7" name="Title 1">
            <a:extLst>
              <a:ext uri="{FF2B5EF4-FFF2-40B4-BE49-F238E27FC236}">
                <a16:creationId xmlns:a16="http://schemas.microsoft.com/office/drawing/2014/main" id="{4B35E320-09F7-A249-9D11-797D5A963554}"/>
              </a:ext>
            </a:extLst>
          </p:cNvPr>
          <p:cNvSpPr>
            <a:spLocks noGrp="1"/>
          </p:cNvSpPr>
          <p:nvPr>
            <p:ph type="title"/>
          </p:nvPr>
        </p:nvSpPr>
        <p:spPr>
          <a:xfrm>
            <a:off x="838200" y="365125"/>
            <a:ext cx="10515600" cy="1325563"/>
          </a:xfrm>
        </p:spPr>
        <p:txBody>
          <a:bodyPr/>
          <a:lstStyle/>
          <a:p>
            <a:r>
              <a:rPr lang="pl-PL" dirty="0" err="1"/>
              <a:t>Types</a:t>
            </a:r>
            <a:r>
              <a:rPr lang="pl-PL" dirty="0"/>
              <a:t> of </a:t>
            </a:r>
            <a:r>
              <a:rPr lang="pl-PL" dirty="0" err="1"/>
              <a:t>metadata</a:t>
            </a:r>
            <a:endParaRPr lang="en-GB" dirty="0"/>
          </a:p>
        </p:txBody>
      </p:sp>
    </p:spTree>
    <p:extLst>
      <p:ext uri="{BB962C8B-B14F-4D97-AF65-F5344CB8AC3E}">
        <p14:creationId xmlns:p14="http://schemas.microsoft.com/office/powerpoint/2010/main" val="269579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729767" y="100234"/>
            <a:ext cx="9464530" cy="954107"/>
          </a:xfrm>
          <a:prstGeom prst="rect">
            <a:avLst/>
          </a:prstGeom>
          <a:noFill/>
        </p:spPr>
        <p:txBody>
          <a:bodyPr wrap="square">
            <a:spAutoFit/>
          </a:bodyPr>
          <a:lstStyle/>
          <a:p>
            <a:r>
              <a:rPr lang="en-GB" sz="2800" dirty="0">
                <a:solidFill>
                  <a:srgbClr val="0070C0"/>
                </a:solidFill>
              </a:rPr>
              <a:t>Exercise/challenge 1: </a:t>
            </a:r>
          </a:p>
          <a:p>
            <a:pPr algn="ctr"/>
            <a:r>
              <a:rPr lang="en-GB" sz="2800" dirty="0">
                <a:solidFill>
                  <a:srgbClr val="0070C0"/>
                </a:solidFill>
              </a:rPr>
              <a:t>Identifying metadata types</a:t>
            </a:r>
          </a:p>
        </p:txBody>
      </p:sp>
      <p:sp>
        <p:nvSpPr>
          <p:cNvPr id="4" name="TextBox 3">
            <a:extLst>
              <a:ext uri="{FF2B5EF4-FFF2-40B4-BE49-F238E27FC236}">
                <a16:creationId xmlns:a16="http://schemas.microsoft.com/office/drawing/2014/main" id="{544FEB5C-3600-FE4E-B43F-A4B3E93657F2}"/>
              </a:ext>
            </a:extLst>
          </p:cNvPr>
          <p:cNvSpPr txBox="1"/>
          <p:nvPr/>
        </p:nvSpPr>
        <p:spPr>
          <a:xfrm>
            <a:off x="6749144" y="6480767"/>
            <a:ext cx="3812596"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Tomasz Zielinski and Andrés Romanowski</a:t>
            </a:r>
            <a:endParaRPr lang="en-GB" sz="1200" dirty="0"/>
          </a:p>
        </p:txBody>
      </p:sp>
      <p:pic>
        <p:nvPicPr>
          <p:cNvPr id="3" name="Picture 2" descr="Graphical user interface, application, table, Excel&#10;&#10;Description automatically generated">
            <a:extLst>
              <a:ext uri="{FF2B5EF4-FFF2-40B4-BE49-F238E27FC236}">
                <a16:creationId xmlns:a16="http://schemas.microsoft.com/office/drawing/2014/main" id="{45120055-0C4E-A64A-A666-D4512601C814}"/>
              </a:ext>
            </a:extLst>
          </p:cNvPr>
          <p:cNvPicPr>
            <a:picLocks noChangeAspect="1"/>
          </p:cNvPicPr>
          <p:nvPr/>
        </p:nvPicPr>
        <p:blipFill rotWithShape="1">
          <a:blip r:embed="rId3">
            <a:extLst>
              <a:ext uri="{28A0092B-C50C-407E-A947-70E740481C1C}">
                <a14:useLocalDpi xmlns:a14="http://schemas.microsoft.com/office/drawing/2010/main" val="0"/>
              </a:ext>
            </a:extLst>
          </a:blip>
          <a:srcRect r="2407" b="3419"/>
          <a:stretch/>
        </p:blipFill>
        <p:spPr>
          <a:xfrm>
            <a:off x="456350" y="1054341"/>
            <a:ext cx="10301760" cy="5139630"/>
          </a:xfrm>
          <a:prstGeom prst="rect">
            <a:avLst/>
          </a:prstGeom>
        </p:spPr>
      </p:pic>
    </p:spTree>
    <p:extLst>
      <p:ext uri="{BB962C8B-B14F-4D97-AF65-F5344CB8AC3E}">
        <p14:creationId xmlns:p14="http://schemas.microsoft.com/office/powerpoint/2010/main" val="4286087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729767" y="100234"/>
            <a:ext cx="9464530" cy="954107"/>
          </a:xfrm>
          <a:prstGeom prst="rect">
            <a:avLst/>
          </a:prstGeom>
          <a:noFill/>
        </p:spPr>
        <p:txBody>
          <a:bodyPr wrap="square">
            <a:spAutoFit/>
          </a:bodyPr>
          <a:lstStyle/>
          <a:p>
            <a:r>
              <a:rPr lang="en-GB" sz="2800" dirty="0">
                <a:solidFill>
                  <a:srgbClr val="0070C0"/>
                </a:solidFill>
              </a:rPr>
              <a:t>Exercise/challenge 1: </a:t>
            </a:r>
          </a:p>
          <a:p>
            <a:pPr algn="ctr"/>
            <a:r>
              <a:rPr lang="en-GB" sz="2800" dirty="0">
                <a:solidFill>
                  <a:srgbClr val="0070C0"/>
                </a:solidFill>
              </a:rPr>
              <a:t>Identifying metadata types</a:t>
            </a:r>
          </a:p>
        </p:txBody>
      </p:sp>
      <p:sp>
        <p:nvSpPr>
          <p:cNvPr id="4" name="TextBox 3">
            <a:extLst>
              <a:ext uri="{FF2B5EF4-FFF2-40B4-BE49-F238E27FC236}">
                <a16:creationId xmlns:a16="http://schemas.microsoft.com/office/drawing/2014/main" id="{544FEB5C-3600-FE4E-B43F-A4B3E93657F2}"/>
              </a:ext>
            </a:extLst>
          </p:cNvPr>
          <p:cNvSpPr txBox="1"/>
          <p:nvPr/>
        </p:nvSpPr>
        <p:spPr>
          <a:xfrm>
            <a:off x="6749144" y="6480767"/>
            <a:ext cx="3812596"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Tomasz Zielinski and Andrés Romanowski</a:t>
            </a:r>
            <a:endParaRPr lang="en-GB" sz="1200" dirty="0"/>
          </a:p>
        </p:txBody>
      </p:sp>
      <p:pic>
        <p:nvPicPr>
          <p:cNvPr id="7" name="Picture 6" descr="Graphical user interface, application, table, Excel&#10;&#10;Description automatically generated">
            <a:extLst>
              <a:ext uri="{FF2B5EF4-FFF2-40B4-BE49-F238E27FC236}">
                <a16:creationId xmlns:a16="http://schemas.microsoft.com/office/drawing/2014/main" id="{BC560355-C489-6649-9863-0DEC79A7969B}"/>
              </a:ext>
            </a:extLst>
          </p:cNvPr>
          <p:cNvPicPr>
            <a:picLocks noChangeAspect="1"/>
          </p:cNvPicPr>
          <p:nvPr/>
        </p:nvPicPr>
        <p:blipFill rotWithShape="1">
          <a:blip r:embed="rId3">
            <a:extLst>
              <a:ext uri="{28A0092B-C50C-407E-A947-70E740481C1C}">
                <a14:useLocalDpi xmlns:a14="http://schemas.microsoft.com/office/drawing/2010/main" val="0"/>
              </a:ext>
            </a:extLst>
          </a:blip>
          <a:srcRect r="2304" b="3640"/>
          <a:stretch/>
        </p:blipFill>
        <p:spPr>
          <a:xfrm>
            <a:off x="426914" y="1067206"/>
            <a:ext cx="10287737" cy="5185596"/>
          </a:xfrm>
          <a:prstGeom prst="rect">
            <a:avLst/>
          </a:prstGeom>
        </p:spPr>
      </p:pic>
      <p:sp>
        <p:nvSpPr>
          <p:cNvPr id="8" name="Rectangle 7">
            <a:extLst>
              <a:ext uri="{FF2B5EF4-FFF2-40B4-BE49-F238E27FC236}">
                <a16:creationId xmlns:a16="http://schemas.microsoft.com/office/drawing/2014/main" id="{41AA8545-5391-1A40-B90D-6ABD28C838D1}"/>
              </a:ext>
            </a:extLst>
          </p:cNvPr>
          <p:cNvSpPr/>
          <p:nvPr/>
        </p:nvSpPr>
        <p:spPr>
          <a:xfrm>
            <a:off x="9470571" y="201022"/>
            <a:ext cx="2550124" cy="1384995"/>
          </a:xfrm>
          <a:prstGeom prst="rect">
            <a:avLst/>
          </a:prstGeom>
          <a:solidFill>
            <a:schemeClr val="tx1">
              <a:lumMod val="50000"/>
              <a:lumOff val="50000"/>
            </a:schemeClr>
          </a:solidFill>
        </p:spPr>
        <p:txBody>
          <a:bodyPr wrap="square">
            <a:spAutoFit/>
          </a:bodyPr>
          <a:lstStyle/>
          <a:p>
            <a:pPr algn="ctr"/>
            <a:r>
              <a:rPr lang="en-GB" sz="2800" b="1" dirty="0">
                <a:solidFill>
                  <a:schemeClr val="accent1">
                    <a:lumMod val="40000"/>
                    <a:lumOff val="60000"/>
                  </a:schemeClr>
                </a:solidFill>
              </a:rPr>
              <a:t>Administrative</a:t>
            </a:r>
            <a:endParaRPr lang="en-GB" sz="2800" dirty="0"/>
          </a:p>
          <a:p>
            <a:pPr algn="ctr"/>
            <a:r>
              <a:rPr lang="en-GB" sz="2800" b="1" dirty="0">
                <a:solidFill>
                  <a:schemeClr val="accent4">
                    <a:lumMod val="40000"/>
                    <a:lumOff val="60000"/>
                  </a:schemeClr>
                </a:solidFill>
              </a:rPr>
              <a:t>Descriptive</a:t>
            </a:r>
            <a:endParaRPr lang="en-GB" sz="2800" dirty="0"/>
          </a:p>
          <a:p>
            <a:pPr algn="ctr"/>
            <a:r>
              <a:rPr lang="en-GB" sz="2800" b="1" dirty="0">
                <a:solidFill>
                  <a:schemeClr val="accent6">
                    <a:lumMod val="60000"/>
                    <a:lumOff val="40000"/>
                  </a:schemeClr>
                </a:solidFill>
              </a:rPr>
              <a:t>Structural</a:t>
            </a:r>
            <a:endParaRPr lang="en-GB" sz="2800" b="0" i="0" dirty="0">
              <a:effectLst/>
            </a:endParaRPr>
          </a:p>
        </p:txBody>
      </p:sp>
    </p:spTree>
    <p:extLst>
      <p:ext uri="{BB962C8B-B14F-4D97-AF65-F5344CB8AC3E}">
        <p14:creationId xmlns:p14="http://schemas.microsoft.com/office/powerpoint/2010/main" val="983723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5728" y="1690688"/>
            <a:ext cx="10304584" cy="2308324"/>
          </a:xfrm>
          <a:prstGeom prst="rect">
            <a:avLst/>
          </a:prstGeom>
        </p:spPr>
        <p:txBody>
          <a:bodyPr wrap="square">
            <a:spAutoFit/>
          </a:bodyPr>
          <a:lstStyle/>
          <a:p>
            <a:r>
              <a:rPr lang="en-GB" sz="2400" dirty="0">
                <a:solidFill>
                  <a:srgbClr val="0070C0"/>
                </a:solidFill>
              </a:rPr>
              <a:t>What is "data" and what is "metadata" can be a matter of perspective: </a:t>
            </a:r>
            <a:endParaRPr lang="pl-PL" sz="2400" dirty="0">
              <a:solidFill>
                <a:srgbClr val="0070C0"/>
              </a:solidFill>
            </a:endParaRPr>
          </a:p>
          <a:p>
            <a:endParaRPr lang="pl-PL" sz="2400" dirty="0">
              <a:solidFill>
                <a:srgbClr val="0070C0"/>
              </a:solidFill>
            </a:endParaRPr>
          </a:p>
          <a:p>
            <a:r>
              <a:rPr lang="en-GB" sz="2400" b="1" dirty="0">
                <a:solidFill>
                  <a:srgbClr val="0070C0"/>
                </a:solidFill>
              </a:rPr>
              <a:t>Some researchers' metadata can be other researchers' data.</a:t>
            </a:r>
            <a:endParaRPr lang="pl-PL" sz="2400" dirty="0">
              <a:solidFill>
                <a:srgbClr val="0070C0"/>
              </a:solidFill>
            </a:endParaRPr>
          </a:p>
          <a:p>
            <a:pPr marL="285750" indent="-285750">
              <a:buFont typeface="Arial" panose="020B0604020202020204" pitchFamily="34" charset="0"/>
              <a:buChar char="•"/>
            </a:pPr>
            <a:endParaRPr lang="pl-PL" sz="2400" dirty="0">
              <a:solidFill>
                <a:srgbClr val="0070C0"/>
              </a:solidFill>
            </a:endParaRPr>
          </a:p>
          <a:p>
            <a:r>
              <a:rPr lang="pl-PL" sz="2400" dirty="0">
                <a:solidFill>
                  <a:srgbClr val="0070C0"/>
                </a:solidFill>
              </a:rPr>
              <a:t>Think of </a:t>
            </a:r>
            <a:r>
              <a:rPr lang="pl-PL" sz="2400" dirty="0" err="1">
                <a:solidFill>
                  <a:srgbClr val="0070C0"/>
                </a:solidFill>
              </a:rPr>
              <a:t>an</a:t>
            </a:r>
            <a:r>
              <a:rPr lang="pl-PL" sz="2400" dirty="0">
                <a:solidFill>
                  <a:srgbClr val="0070C0"/>
                </a:solidFill>
              </a:rPr>
              <a:t> </a:t>
            </a:r>
            <a:r>
              <a:rPr lang="pl-PL" sz="2400" dirty="0" err="1">
                <a:solidFill>
                  <a:srgbClr val="0070C0"/>
                </a:solidFill>
              </a:rPr>
              <a:t>example</a:t>
            </a:r>
            <a:r>
              <a:rPr lang="pl-PL" sz="2400" dirty="0">
                <a:solidFill>
                  <a:srgbClr val="0070C0"/>
                </a:solidFill>
              </a:rPr>
              <a:t> from our „excel” table</a:t>
            </a:r>
          </a:p>
          <a:p>
            <a:endParaRPr lang="en-GB" sz="2400" dirty="0">
              <a:solidFill>
                <a:srgbClr val="0070C0"/>
              </a:solidFill>
            </a:endParaRPr>
          </a:p>
        </p:txBody>
      </p:sp>
      <p:sp>
        <p:nvSpPr>
          <p:cNvPr id="5" name="Title 1">
            <a:extLst>
              <a:ext uri="{FF2B5EF4-FFF2-40B4-BE49-F238E27FC236}">
                <a16:creationId xmlns:a16="http://schemas.microsoft.com/office/drawing/2014/main" id="{52653BC0-E458-4F4C-982A-94720B229AC9}"/>
              </a:ext>
            </a:extLst>
          </p:cNvPr>
          <p:cNvSpPr>
            <a:spLocks noGrp="1"/>
          </p:cNvSpPr>
          <p:nvPr>
            <p:ph type="title"/>
          </p:nvPr>
        </p:nvSpPr>
        <p:spPr>
          <a:xfrm>
            <a:off x="838200" y="365125"/>
            <a:ext cx="10515600" cy="1325563"/>
          </a:xfrm>
        </p:spPr>
        <p:txBody>
          <a:bodyPr/>
          <a:lstStyle/>
          <a:p>
            <a:r>
              <a:rPr lang="en-GB" dirty="0"/>
              <a:t>Where does data end and metadata start?</a:t>
            </a:r>
          </a:p>
        </p:txBody>
      </p:sp>
    </p:spTree>
    <p:extLst>
      <p:ext uri="{BB962C8B-B14F-4D97-AF65-F5344CB8AC3E}">
        <p14:creationId xmlns:p14="http://schemas.microsoft.com/office/powerpoint/2010/main" val="4064081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4FEB5C-3600-FE4E-B43F-A4B3E93657F2}"/>
              </a:ext>
            </a:extLst>
          </p:cNvPr>
          <p:cNvSpPr txBox="1"/>
          <p:nvPr/>
        </p:nvSpPr>
        <p:spPr>
          <a:xfrm>
            <a:off x="6749144" y="6480767"/>
            <a:ext cx="3812596"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Tomasz Zielinski and Andrés Romanowski</a:t>
            </a:r>
            <a:endParaRPr lang="en-GB" sz="1200" dirty="0"/>
          </a:p>
        </p:txBody>
      </p:sp>
      <p:pic>
        <p:nvPicPr>
          <p:cNvPr id="3" name="Picture 2" descr="Graphical user interface, application, table, Excel&#10;&#10;Description automatically generated">
            <a:extLst>
              <a:ext uri="{FF2B5EF4-FFF2-40B4-BE49-F238E27FC236}">
                <a16:creationId xmlns:a16="http://schemas.microsoft.com/office/drawing/2014/main" id="{45120055-0C4E-A64A-A666-D4512601C814}"/>
              </a:ext>
            </a:extLst>
          </p:cNvPr>
          <p:cNvPicPr>
            <a:picLocks noChangeAspect="1"/>
          </p:cNvPicPr>
          <p:nvPr/>
        </p:nvPicPr>
        <p:blipFill rotWithShape="1">
          <a:blip r:embed="rId3">
            <a:extLst>
              <a:ext uri="{28A0092B-C50C-407E-A947-70E740481C1C}">
                <a14:useLocalDpi xmlns:a14="http://schemas.microsoft.com/office/drawing/2010/main" val="0"/>
              </a:ext>
            </a:extLst>
          </a:blip>
          <a:srcRect r="2407" b="3419"/>
          <a:stretch/>
        </p:blipFill>
        <p:spPr>
          <a:xfrm>
            <a:off x="456350" y="1054341"/>
            <a:ext cx="10301760" cy="5139630"/>
          </a:xfrm>
          <a:prstGeom prst="rect">
            <a:avLst/>
          </a:prstGeom>
        </p:spPr>
      </p:pic>
    </p:spTree>
    <p:extLst>
      <p:ext uri="{BB962C8B-B14F-4D97-AF65-F5344CB8AC3E}">
        <p14:creationId xmlns:p14="http://schemas.microsoft.com/office/powerpoint/2010/main" val="840223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2915</TotalTime>
  <Words>1570</Words>
  <Application>Microsoft Office PowerPoint</Application>
  <PresentationFormat>Panoramiczny</PresentationFormat>
  <Paragraphs>121</Paragraphs>
  <Slides>17</Slides>
  <Notes>9</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17</vt:i4>
      </vt:variant>
    </vt:vector>
  </HeadingPairs>
  <TitlesOfParts>
    <vt:vector size="22" baseType="lpstr">
      <vt:lpstr>Arial</vt:lpstr>
      <vt:lpstr>Calibri</vt:lpstr>
      <vt:lpstr>Calibri Light</vt:lpstr>
      <vt:lpstr>Ubuntu</vt:lpstr>
      <vt:lpstr>Office Theme</vt:lpstr>
      <vt:lpstr>Prezentacja programu PowerPoint</vt:lpstr>
      <vt:lpstr>Metadata is data about the data! </vt:lpstr>
      <vt:lpstr>Prezentacja programu PowerPoint</vt:lpstr>
      <vt:lpstr>Life example of metadata types</vt:lpstr>
      <vt:lpstr>Types of metadata</vt:lpstr>
      <vt:lpstr>Prezentacja programu PowerPoint</vt:lpstr>
      <vt:lpstr>Prezentacja programu PowerPoint</vt:lpstr>
      <vt:lpstr>Where does data end and metadata start?</vt:lpstr>
      <vt:lpstr>Prezentacja programu PowerPoint</vt:lpstr>
      <vt:lpstr>What to include in metadata</vt:lpstr>
      <vt:lpstr>Minimum information standards</vt:lpstr>
      <vt:lpstr>Exercise: Minimal information example</vt:lpstr>
      <vt:lpstr>What can you do if there are no metadata standards defined for your data/field of research?</vt:lpstr>
      <vt:lpstr>Exercise</vt:lpstr>
      <vt:lpstr>Metadata and FAIR guidelines</vt:lpstr>
      <vt:lpstr>Prezentacja programu PowerPoint</vt:lpstr>
      <vt:lpstr>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ZIELINSKI Tomasz</cp:lastModifiedBy>
  <cp:revision>51</cp:revision>
  <dcterms:created xsi:type="dcterms:W3CDTF">2021-06-07T08:35:11Z</dcterms:created>
  <dcterms:modified xsi:type="dcterms:W3CDTF">2021-10-18T21:37:13Z</dcterms:modified>
</cp:coreProperties>
</file>