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6" r:id="rId3"/>
    <p:sldId id="258" r:id="rId4"/>
    <p:sldId id="271" r:id="rId5"/>
    <p:sldId id="278" r:id="rId6"/>
    <p:sldId id="277" r:id="rId7"/>
    <p:sldId id="280" r:id="rId8"/>
    <p:sldId id="259" r:id="rId9"/>
    <p:sldId id="273" r:id="rId10"/>
    <p:sldId id="281" r:id="rId11"/>
    <p:sldId id="282" r:id="rId12"/>
    <p:sldId id="283" r:id="rId13"/>
    <p:sldId id="284" r:id="rId14"/>
    <p:sldId id="285" r:id="rId15"/>
    <p:sldId id="286" r:id="rId16"/>
    <p:sldId id="287" r:id="rId17"/>
    <p:sldId id="275"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78" autoAdjust="0"/>
    <p:restoredTop sz="91837"/>
  </p:normalViewPr>
  <p:slideViewPr>
    <p:cSldViewPr snapToGrid="0">
      <p:cViewPr varScale="1">
        <p:scale>
          <a:sx n="91" d="100"/>
          <a:sy n="91" d="100"/>
        </p:scale>
        <p:origin x="102" y="12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7F229-43F7-7D47-A634-B37BDFAB7535}" type="datetimeFigureOut">
              <a:rPr lang="en-GB" smtClean="0"/>
              <a:t>07/10/2021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4583-82FC-EB4C-9DD9-0626DE3C6BC2}" type="slidenum">
              <a:rPr lang="en-GB" smtClean="0"/>
              <a:t>‹#›</a:t>
            </a:fld>
            <a:endParaRPr lang="en-GB"/>
          </a:p>
        </p:txBody>
      </p:sp>
    </p:spTree>
    <p:extLst>
      <p:ext uri="{BB962C8B-B14F-4D97-AF65-F5344CB8AC3E}">
        <p14:creationId xmlns:p14="http://schemas.microsoft.com/office/powerpoint/2010/main" val="209768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rcid.org/"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orcid.org/0000-0003-0737-2408" TargetMode="External"/><Relationship Id="rId4" Type="http://schemas.openxmlformats.org/officeDocument/2006/relationships/hyperlink" Target="https://orcid.org/0000-0002-0194-5706"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rabidopsis.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genome.jp/kegg/compound/"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orcid.org/"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orcid.org/0000-0003-0737-2408" TargetMode="External"/><Relationship Id="rId4" Type="http://schemas.openxmlformats.org/officeDocument/2006/relationships/hyperlink" Target="https://orcid.org/0000-0002-0194-5706"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rcid.org/"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orcid.org/0000-0003-0737-2408" TargetMode="External"/><Relationship Id="rId4" Type="http://schemas.openxmlformats.org/officeDocument/2006/relationships/hyperlink" Target="https://orcid.org/0000-0002-0194-5706"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arabidopsis.org/"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genome.jp/kegg/compound/"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Have you ever done a search in </a:t>
            </a:r>
            <a:r>
              <a:rPr lang="en-GB" sz="1200" b="0" i="0" kern="1200" dirty="0" err="1">
                <a:solidFill>
                  <a:schemeClr val="tx1"/>
                </a:solidFill>
                <a:effectLst/>
                <a:latin typeface="+mn-lt"/>
                <a:ea typeface="+mn-ea"/>
                <a:cs typeface="+mn-cs"/>
              </a:rPr>
              <a:t>pubmed</a:t>
            </a:r>
            <a:r>
              <a:rPr lang="en-GB" sz="1200" b="0" i="0" kern="1200" dirty="0">
                <a:solidFill>
                  <a:schemeClr val="tx1"/>
                </a:solidFill>
                <a:effectLst/>
                <a:latin typeface="+mn-lt"/>
                <a:ea typeface="+mn-ea"/>
                <a:cs typeface="+mn-cs"/>
              </a:rPr>
              <a:t> and found that you have </a:t>
            </a:r>
            <a:r>
              <a:rPr lang="en-GB" sz="1200" b="0" i="1" kern="1200" dirty="0">
                <a:solidFill>
                  <a:schemeClr val="tx1"/>
                </a:solidFill>
                <a:effectLst/>
                <a:latin typeface="+mn-lt"/>
                <a:ea typeface="+mn-ea"/>
                <a:cs typeface="+mn-cs"/>
              </a:rPr>
              <a:t>doppelganger</a:t>
            </a:r>
            <a:r>
              <a:rPr lang="en-GB" sz="1200" b="0" i="0" kern="1200" dirty="0">
                <a:solidFill>
                  <a:schemeClr val="tx1"/>
                </a:solidFill>
                <a:effectLst/>
                <a:latin typeface="+mn-lt"/>
                <a:ea typeface="+mn-ea"/>
                <a:cs typeface="+mn-cs"/>
              </a:rPr>
              <a:t>? So how can you uniquely associate something you created to just you and no other researcher that has the same name?</a:t>
            </a:r>
          </a:p>
          <a:p>
            <a:r>
              <a:rPr lang="en-GB" sz="1200" b="0" i="0" u="none" strike="noStrike" kern="1200" dirty="0">
                <a:solidFill>
                  <a:schemeClr val="tx1"/>
                </a:solidFill>
                <a:effectLst/>
                <a:latin typeface="+mn-lt"/>
                <a:ea typeface="+mn-ea"/>
                <a:cs typeface="+mn-cs"/>
                <a:hlinkClick r:id="rId3"/>
              </a:rPr>
              <a:t>ORCID</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is a free, unique, persistent identifier that you own and control—forever. It distinguishes you from every other researcher across disciplines, borders, and time.</a:t>
            </a:r>
          </a:p>
          <a:p>
            <a:r>
              <a:rPr lang="en-GB" sz="1200" b="0" i="0" kern="1200" dirty="0">
                <a:solidFill>
                  <a:schemeClr val="tx1"/>
                </a:solidFill>
                <a:effectLst/>
                <a:latin typeface="+mn-lt"/>
                <a:ea typeface="+mn-ea"/>
                <a:cs typeface="+mn-cs"/>
              </a:rPr>
              <a:t>ORCIDs of authors of this episode are:</a:t>
            </a:r>
          </a:p>
          <a:p>
            <a:r>
              <a:rPr lang="en-GB" sz="1200" b="0" i="0" u="none" strike="noStrike" kern="1200" dirty="0">
                <a:solidFill>
                  <a:schemeClr val="tx1"/>
                </a:solidFill>
                <a:effectLst/>
                <a:latin typeface="+mn-lt"/>
                <a:ea typeface="+mn-ea"/>
                <a:cs typeface="+mn-cs"/>
                <a:hlinkClick r:id="rId4"/>
              </a:rPr>
              <a:t>0000-0002-0194-5706</a:t>
            </a:r>
            <a:endParaRPr lang="en-GB" sz="1200" b="0" i="0"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hlinkClick r:id="rId5"/>
              </a:rPr>
              <a:t>0000-0003-0737-2408</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You can connect your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with your professional information—affiliations, grants, publications, peer review, and more. You can use your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to share your information with other systems, ensuring you get recognition for all your contributions, saving you time and hassle, and reducing the risk of errors.</a:t>
            </a:r>
          </a:p>
          <a:p>
            <a:r>
              <a:rPr lang="en-GB" sz="1200" b="0" i="0" kern="1200" dirty="0">
                <a:solidFill>
                  <a:schemeClr val="tx1"/>
                </a:solidFill>
                <a:effectLst/>
                <a:latin typeface="+mn-lt"/>
                <a:ea typeface="+mn-ea"/>
                <a:cs typeface="+mn-cs"/>
              </a:rPr>
              <a:t>If you do not have an </a:t>
            </a:r>
            <a:r>
              <a:rPr lang="en-GB" sz="1200" b="0" i="0" u="none" strike="noStrike" kern="1200" dirty="0">
                <a:solidFill>
                  <a:schemeClr val="tx1"/>
                </a:solidFill>
                <a:effectLst/>
                <a:latin typeface="+mn-lt"/>
                <a:ea typeface="+mn-ea"/>
                <a:cs typeface="+mn-cs"/>
                <a:hlinkClick r:id="rId3"/>
              </a:rPr>
              <a:t>ORCID</a:t>
            </a:r>
            <a:r>
              <a:rPr lang="en-GB" sz="1200" b="0" i="0" kern="1200" dirty="0">
                <a:solidFill>
                  <a:schemeClr val="tx1"/>
                </a:solidFill>
                <a:effectLst/>
                <a:latin typeface="+mn-lt"/>
                <a:ea typeface="+mn-ea"/>
                <a:cs typeface="+mn-cs"/>
              </a:rPr>
              <a:t>, you should register to get one!</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4</a:t>
            </a:fld>
            <a:endParaRPr lang="en-GB"/>
          </a:p>
        </p:txBody>
      </p:sp>
    </p:spTree>
    <p:extLst>
      <p:ext uri="{BB962C8B-B14F-4D97-AF65-F5344CB8AC3E}">
        <p14:creationId xmlns:p14="http://schemas.microsoft.com/office/powerpoint/2010/main" val="1480939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CB04583-82FC-EB4C-9DD9-0626DE3C6BC2}" type="slidenum">
              <a:rPr lang="en-GB" smtClean="0"/>
              <a:t>13</a:t>
            </a:fld>
            <a:endParaRPr lang="en-GB"/>
          </a:p>
        </p:txBody>
      </p:sp>
    </p:spTree>
    <p:extLst>
      <p:ext uri="{BB962C8B-B14F-4D97-AF65-F5344CB8AC3E}">
        <p14:creationId xmlns:p14="http://schemas.microsoft.com/office/powerpoint/2010/main" val="2326135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CB04583-82FC-EB4C-9DD9-0626DE3C6BC2}" type="slidenum">
              <a:rPr lang="en-GB" smtClean="0"/>
              <a:t>14</a:t>
            </a:fld>
            <a:endParaRPr lang="en-GB"/>
          </a:p>
        </p:txBody>
      </p:sp>
    </p:spTree>
    <p:extLst>
      <p:ext uri="{BB962C8B-B14F-4D97-AF65-F5344CB8AC3E}">
        <p14:creationId xmlns:p14="http://schemas.microsoft.com/office/powerpoint/2010/main" val="4025876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CB04583-82FC-EB4C-9DD9-0626DE3C6BC2}" type="slidenum">
              <a:rPr lang="en-GB" smtClean="0"/>
              <a:t>15</a:t>
            </a:fld>
            <a:endParaRPr lang="en-GB"/>
          </a:p>
        </p:txBody>
      </p:sp>
    </p:spTree>
    <p:extLst>
      <p:ext uri="{BB962C8B-B14F-4D97-AF65-F5344CB8AC3E}">
        <p14:creationId xmlns:p14="http://schemas.microsoft.com/office/powerpoint/2010/main" val="1769449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CB04583-82FC-EB4C-9DD9-0626DE3C6BC2}" type="slidenum">
              <a:rPr lang="en-GB" smtClean="0"/>
              <a:t>16</a:t>
            </a:fld>
            <a:endParaRPr lang="en-GB"/>
          </a:p>
        </p:txBody>
      </p:sp>
    </p:spTree>
    <p:extLst>
      <p:ext uri="{BB962C8B-B14F-4D97-AF65-F5344CB8AC3E}">
        <p14:creationId xmlns:p14="http://schemas.microsoft.com/office/powerpoint/2010/main" val="2397368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second metadata example (the Excel table) contains two other types of public IDs. Can you find them? Can you find the meaning behind those Ids?</a:t>
            </a:r>
          </a:p>
          <a:p>
            <a:r>
              <a:rPr lang="en-GB" sz="1200" b="0" i="0" kern="1200" dirty="0">
                <a:solidFill>
                  <a:schemeClr val="tx1"/>
                </a:solidFill>
                <a:effectLst/>
                <a:latin typeface="+mn-lt"/>
                <a:ea typeface="+mn-ea"/>
                <a:cs typeface="+mn-cs"/>
              </a:rPr>
              <a:t>The metadata example contains genes IDs from The Arabidopsis Information Resource </a:t>
            </a:r>
            <a:r>
              <a:rPr lang="en-GB" sz="1200" b="0" i="0" u="none" strike="noStrike" kern="1200" dirty="0">
                <a:solidFill>
                  <a:schemeClr val="tx1"/>
                </a:solidFill>
                <a:effectLst/>
                <a:latin typeface="+mn-lt"/>
                <a:ea typeface="+mn-ea"/>
                <a:cs typeface="+mn-cs"/>
                <a:hlinkClick r:id="rId3"/>
              </a:rPr>
              <a:t>TAIR</a:t>
            </a:r>
            <a:r>
              <a:rPr lang="en-GB" sz="1200" b="0" i="0" kern="1200" dirty="0">
                <a:solidFill>
                  <a:schemeClr val="tx1"/>
                </a:solidFill>
                <a:effectLst/>
                <a:latin typeface="+mn-lt"/>
                <a:ea typeface="+mn-ea"/>
                <a:cs typeface="+mn-cs"/>
              </a:rPr>
              <a:t> and metabolites IDs from </a:t>
            </a:r>
            <a:r>
              <a:rPr lang="en-GB" sz="1200" b="0" i="0" u="none" strike="noStrike" kern="1200" dirty="0">
                <a:solidFill>
                  <a:schemeClr val="tx1"/>
                </a:solidFill>
                <a:effectLst/>
                <a:latin typeface="+mn-lt"/>
                <a:ea typeface="+mn-ea"/>
                <a:cs typeface="+mn-cs"/>
                <a:hlinkClick r:id="rId4"/>
              </a:rPr>
              <a:t>KEGG</a:t>
            </a:r>
            <a:endParaRPr lang="en-GB" sz="1200" b="0" i="0" u="none" strike="noStrike"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5</a:t>
            </a:fld>
            <a:endParaRPr lang="en-GB"/>
          </a:p>
        </p:txBody>
      </p:sp>
    </p:spTree>
    <p:extLst>
      <p:ext uri="{BB962C8B-B14F-4D97-AF65-F5344CB8AC3E}">
        <p14:creationId xmlns:p14="http://schemas.microsoft.com/office/powerpoint/2010/main" val="2155589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Have you ever done a search in </a:t>
            </a:r>
            <a:r>
              <a:rPr lang="en-GB" sz="1200" b="0" i="0" kern="1200" dirty="0" err="1">
                <a:solidFill>
                  <a:schemeClr val="tx1"/>
                </a:solidFill>
                <a:effectLst/>
                <a:latin typeface="+mn-lt"/>
                <a:ea typeface="+mn-ea"/>
                <a:cs typeface="+mn-cs"/>
              </a:rPr>
              <a:t>pubmed</a:t>
            </a:r>
            <a:r>
              <a:rPr lang="en-GB" sz="1200" b="0" i="0" kern="1200" dirty="0">
                <a:solidFill>
                  <a:schemeClr val="tx1"/>
                </a:solidFill>
                <a:effectLst/>
                <a:latin typeface="+mn-lt"/>
                <a:ea typeface="+mn-ea"/>
                <a:cs typeface="+mn-cs"/>
              </a:rPr>
              <a:t> and found that you have </a:t>
            </a:r>
            <a:r>
              <a:rPr lang="en-GB" sz="1200" b="0" i="1" kern="1200" dirty="0">
                <a:solidFill>
                  <a:schemeClr val="tx1"/>
                </a:solidFill>
                <a:effectLst/>
                <a:latin typeface="+mn-lt"/>
                <a:ea typeface="+mn-ea"/>
                <a:cs typeface="+mn-cs"/>
              </a:rPr>
              <a:t>doppelganger</a:t>
            </a:r>
            <a:r>
              <a:rPr lang="en-GB" sz="1200" b="0" i="0" kern="1200" dirty="0">
                <a:solidFill>
                  <a:schemeClr val="tx1"/>
                </a:solidFill>
                <a:effectLst/>
                <a:latin typeface="+mn-lt"/>
                <a:ea typeface="+mn-ea"/>
                <a:cs typeface="+mn-cs"/>
              </a:rPr>
              <a:t>? So how can you uniquely associate something you created to just you and no other researcher that has the same name?</a:t>
            </a:r>
          </a:p>
          <a:p>
            <a:r>
              <a:rPr lang="en-GB" sz="1200" b="0" i="0" u="none" strike="noStrike" kern="1200" dirty="0">
                <a:solidFill>
                  <a:schemeClr val="tx1"/>
                </a:solidFill>
                <a:effectLst/>
                <a:latin typeface="+mn-lt"/>
                <a:ea typeface="+mn-ea"/>
                <a:cs typeface="+mn-cs"/>
                <a:hlinkClick r:id="rId3"/>
              </a:rPr>
              <a:t>ORCID</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is a free, unique, persistent identifier that you own and control—forever. It distinguishes you from every other researcher across disciplines, borders, and time.</a:t>
            </a:r>
          </a:p>
          <a:p>
            <a:r>
              <a:rPr lang="en-GB" sz="1200" b="0" i="0" kern="1200" dirty="0">
                <a:solidFill>
                  <a:schemeClr val="tx1"/>
                </a:solidFill>
                <a:effectLst/>
                <a:latin typeface="+mn-lt"/>
                <a:ea typeface="+mn-ea"/>
                <a:cs typeface="+mn-cs"/>
              </a:rPr>
              <a:t>ORCIDs of authors of this episode are:</a:t>
            </a:r>
          </a:p>
          <a:p>
            <a:r>
              <a:rPr lang="en-GB" sz="1200" b="0" i="0" u="none" strike="noStrike" kern="1200" dirty="0">
                <a:solidFill>
                  <a:schemeClr val="tx1"/>
                </a:solidFill>
                <a:effectLst/>
                <a:latin typeface="+mn-lt"/>
                <a:ea typeface="+mn-ea"/>
                <a:cs typeface="+mn-cs"/>
                <a:hlinkClick r:id="rId4"/>
              </a:rPr>
              <a:t>0000-0002-0194-5706</a:t>
            </a:r>
            <a:endParaRPr lang="en-GB" sz="1200" b="0" i="0"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hlinkClick r:id="rId5"/>
              </a:rPr>
              <a:t>0000-0003-0737-2408</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You can connect your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with your professional information—affiliations, grants, publications, peer review, and more. You can use your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to share your information with other systems, ensuring you get recognition for all your contributions, saving you time and hassle, and reducing the risk of errors.</a:t>
            </a:r>
          </a:p>
          <a:p>
            <a:r>
              <a:rPr lang="en-GB" sz="1200" b="0" i="0" kern="1200" dirty="0">
                <a:solidFill>
                  <a:schemeClr val="tx1"/>
                </a:solidFill>
                <a:effectLst/>
                <a:latin typeface="+mn-lt"/>
                <a:ea typeface="+mn-ea"/>
                <a:cs typeface="+mn-cs"/>
              </a:rPr>
              <a:t>If you do not have an </a:t>
            </a:r>
            <a:r>
              <a:rPr lang="en-GB" sz="1200" b="0" i="0" u="none" strike="noStrike" kern="1200" dirty="0">
                <a:solidFill>
                  <a:schemeClr val="tx1"/>
                </a:solidFill>
                <a:effectLst/>
                <a:latin typeface="+mn-lt"/>
                <a:ea typeface="+mn-ea"/>
                <a:cs typeface="+mn-cs"/>
                <a:hlinkClick r:id="rId3"/>
              </a:rPr>
              <a:t>ORCID</a:t>
            </a:r>
            <a:r>
              <a:rPr lang="en-GB" sz="1200" b="0" i="0" kern="1200" dirty="0">
                <a:solidFill>
                  <a:schemeClr val="tx1"/>
                </a:solidFill>
                <a:effectLst/>
                <a:latin typeface="+mn-lt"/>
                <a:ea typeface="+mn-ea"/>
                <a:cs typeface="+mn-cs"/>
              </a:rPr>
              <a:t>, you should register to get one!</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6</a:t>
            </a:fld>
            <a:endParaRPr lang="en-GB"/>
          </a:p>
        </p:txBody>
      </p:sp>
    </p:spTree>
    <p:extLst>
      <p:ext uri="{BB962C8B-B14F-4D97-AF65-F5344CB8AC3E}">
        <p14:creationId xmlns:p14="http://schemas.microsoft.com/office/powerpoint/2010/main" val="1262549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Have you ever done a search in </a:t>
            </a:r>
            <a:r>
              <a:rPr lang="en-GB" sz="1200" b="0" i="0" kern="1200" dirty="0" err="1">
                <a:solidFill>
                  <a:schemeClr val="tx1"/>
                </a:solidFill>
                <a:effectLst/>
                <a:latin typeface="+mn-lt"/>
                <a:ea typeface="+mn-ea"/>
                <a:cs typeface="+mn-cs"/>
              </a:rPr>
              <a:t>pubmed</a:t>
            </a:r>
            <a:r>
              <a:rPr lang="en-GB" sz="1200" b="0" i="0" kern="1200" dirty="0">
                <a:solidFill>
                  <a:schemeClr val="tx1"/>
                </a:solidFill>
                <a:effectLst/>
                <a:latin typeface="+mn-lt"/>
                <a:ea typeface="+mn-ea"/>
                <a:cs typeface="+mn-cs"/>
              </a:rPr>
              <a:t> and found that you have </a:t>
            </a:r>
            <a:r>
              <a:rPr lang="en-GB" sz="1200" b="0" i="1" kern="1200" dirty="0">
                <a:solidFill>
                  <a:schemeClr val="tx1"/>
                </a:solidFill>
                <a:effectLst/>
                <a:latin typeface="+mn-lt"/>
                <a:ea typeface="+mn-ea"/>
                <a:cs typeface="+mn-cs"/>
              </a:rPr>
              <a:t>doppelganger</a:t>
            </a:r>
            <a:r>
              <a:rPr lang="en-GB" sz="1200" b="0" i="0" kern="1200" dirty="0">
                <a:solidFill>
                  <a:schemeClr val="tx1"/>
                </a:solidFill>
                <a:effectLst/>
                <a:latin typeface="+mn-lt"/>
                <a:ea typeface="+mn-ea"/>
                <a:cs typeface="+mn-cs"/>
              </a:rPr>
              <a:t>? So how can you uniquely associate something you created to just you and no other researcher that has the same name?</a:t>
            </a:r>
          </a:p>
          <a:p>
            <a:r>
              <a:rPr lang="en-GB" sz="1200" b="0" i="0" u="none" strike="noStrike" kern="1200" dirty="0">
                <a:solidFill>
                  <a:schemeClr val="tx1"/>
                </a:solidFill>
                <a:effectLst/>
                <a:latin typeface="+mn-lt"/>
                <a:ea typeface="+mn-ea"/>
                <a:cs typeface="+mn-cs"/>
                <a:hlinkClick r:id="rId3"/>
              </a:rPr>
              <a:t>ORCID</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is a free, unique, persistent identifier that you own and control—forever. It distinguishes you from every other researcher across disciplines, borders, and time.</a:t>
            </a:r>
          </a:p>
          <a:p>
            <a:r>
              <a:rPr lang="en-GB" sz="1200" b="0" i="0" kern="1200" dirty="0">
                <a:solidFill>
                  <a:schemeClr val="tx1"/>
                </a:solidFill>
                <a:effectLst/>
                <a:latin typeface="+mn-lt"/>
                <a:ea typeface="+mn-ea"/>
                <a:cs typeface="+mn-cs"/>
              </a:rPr>
              <a:t>ORCIDs of authors of this episode are:</a:t>
            </a:r>
          </a:p>
          <a:p>
            <a:r>
              <a:rPr lang="en-GB" sz="1200" b="0" i="0" u="none" strike="noStrike" kern="1200" dirty="0">
                <a:solidFill>
                  <a:schemeClr val="tx1"/>
                </a:solidFill>
                <a:effectLst/>
                <a:latin typeface="+mn-lt"/>
                <a:ea typeface="+mn-ea"/>
                <a:cs typeface="+mn-cs"/>
                <a:hlinkClick r:id="rId4"/>
              </a:rPr>
              <a:t>0000-0002-0194-5706</a:t>
            </a:r>
            <a:endParaRPr lang="en-GB" sz="1200" b="0" i="0"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hlinkClick r:id="rId5"/>
              </a:rPr>
              <a:t>0000-0003-0737-2408</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You can connect your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with your professional information—affiliations, grants, publications, peer review, and more. You can use your </a:t>
            </a:r>
            <a:r>
              <a:rPr lang="en-GB" sz="1200" b="0" i="0" kern="1200" dirty="0" err="1">
                <a:solidFill>
                  <a:schemeClr val="tx1"/>
                </a:solidFill>
                <a:effectLst/>
                <a:latin typeface="+mn-lt"/>
                <a:ea typeface="+mn-ea"/>
                <a:cs typeface="+mn-cs"/>
              </a:rPr>
              <a:t>iD</a:t>
            </a:r>
            <a:r>
              <a:rPr lang="en-GB" sz="1200" b="0" i="0" kern="1200" dirty="0">
                <a:solidFill>
                  <a:schemeClr val="tx1"/>
                </a:solidFill>
                <a:effectLst/>
                <a:latin typeface="+mn-lt"/>
                <a:ea typeface="+mn-ea"/>
                <a:cs typeface="+mn-cs"/>
              </a:rPr>
              <a:t> to share your information with other systems, ensuring you get recognition for all your contributions, saving you time and hassle, and reducing the risk of errors.</a:t>
            </a:r>
          </a:p>
          <a:p>
            <a:r>
              <a:rPr lang="en-GB" sz="1200" b="0" i="0" kern="1200" dirty="0">
                <a:solidFill>
                  <a:schemeClr val="tx1"/>
                </a:solidFill>
                <a:effectLst/>
                <a:latin typeface="+mn-lt"/>
                <a:ea typeface="+mn-ea"/>
                <a:cs typeface="+mn-cs"/>
              </a:rPr>
              <a:t>If you do not have an </a:t>
            </a:r>
            <a:r>
              <a:rPr lang="en-GB" sz="1200" b="0" i="0" u="none" strike="noStrike" kern="1200" dirty="0">
                <a:solidFill>
                  <a:schemeClr val="tx1"/>
                </a:solidFill>
                <a:effectLst/>
                <a:latin typeface="+mn-lt"/>
                <a:ea typeface="+mn-ea"/>
                <a:cs typeface="+mn-cs"/>
                <a:hlinkClick r:id="rId3"/>
              </a:rPr>
              <a:t>ORCID</a:t>
            </a:r>
            <a:r>
              <a:rPr lang="en-GB" sz="1200" b="0" i="0" kern="1200" dirty="0">
                <a:solidFill>
                  <a:schemeClr val="tx1"/>
                </a:solidFill>
                <a:effectLst/>
                <a:latin typeface="+mn-lt"/>
                <a:ea typeface="+mn-ea"/>
                <a:cs typeface="+mn-cs"/>
              </a:rPr>
              <a:t>, you should register to get one!</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7</a:t>
            </a:fld>
            <a:endParaRPr lang="en-GB"/>
          </a:p>
        </p:txBody>
      </p:sp>
    </p:spTree>
    <p:extLst>
      <p:ext uri="{BB962C8B-B14F-4D97-AF65-F5344CB8AC3E}">
        <p14:creationId xmlns:p14="http://schemas.microsoft.com/office/powerpoint/2010/main" val="1592911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8</a:t>
            </a:fld>
            <a:endParaRPr lang="en-GB"/>
          </a:p>
        </p:txBody>
      </p:sp>
    </p:spTree>
    <p:extLst>
      <p:ext uri="{BB962C8B-B14F-4D97-AF65-F5344CB8AC3E}">
        <p14:creationId xmlns:p14="http://schemas.microsoft.com/office/powerpoint/2010/main" val="2758379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The second metadata example (the Excel table) contains two other types of public IDs. Can you find them? Can you find the meaning behind those Ids?</a:t>
            </a:r>
          </a:p>
          <a:p>
            <a:r>
              <a:rPr lang="en-GB" sz="1200" b="0" i="0" kern="1200" dirty="0">
                <a:solidFill>
                  <a:schemeClr val="tx1"/>
                </a:solidFill>
                <a:effectLst/>
                <a:latin typeface="+mn-lt"/>
                <a:ea typeface="+mn-ea"/>
                <a:cs typeface="+mn-cs"/>
              </a:rPr>
              <a:t>The metadata example contains genes IDs from The Arabidopsis Information Resource </a:t>
            </a:r>
            <a:r>
              <a:rPr lang="en-GB" sz="1200" b="0" i="0" u="none" strike="noStrike" kern="1200" dirty="0">
                <a:solidFill>
                  <a:schemeClr val="tx1"/>
                </a:solidFill>
                <a:effectLst/>
                <a:latin typeface="+mn-lt"/>
                <a:ea typeface="+mn-ea"/>
                <a:cs typeface="+mn-cs"/>
                <a:hlinkClick r:id="rId3"/>
              </a:rPr>
              <a:t>TAIR</a:t>
            </a:r>
            <a:r>
              <a:rPr lang="en-GB" sz="1200" b="0" i="0" kern="1200" dirty="0">
                <a:solidFill>
                  <a:schemeClr val="tx1"/>
                </a:solidFill>
                <a:effectLst/>
                <a:latin typeface="+mn-lt"/>
                <a:ea typeface="+mn-ea"/>
                <a:cs typeface="+mn-cs"/>
              </a:rPr>
              <a:t> and metabolites IDs from </a:t>
            </a:r>
            <a:r>
              <a:rPr lang="en-GB" sz="1200" b="0" i="0" u="none" strike="noStrike" kern="1200" dirty="0">
                <a:solidFill>
                  <a:schemeClr val="tx1"/>
                </a:solidFill>
                <a:effectLst/>
                <a:latin typeface="+mn-lt"/>
                <a:ea typeface="+mn-ea"/>
                <a:cs typeface="+mn-cs"/>
                <a:hlinkClick r:id="rId4"/>
              </a:rPr>
              <a:t>KEGG</a:t>
            </a:r>
            <a:endParaRPr lang="en-GB" sz="1200" b="0" i="0" u="none" strike="noStrike"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9</a:t>
            </a:fld>
            <a:endParaRPr lang="en-GB"/>
          </a:p>
        </p:txBody>
      </p:sp>
    </p:spTree>
    <p:extLst>
      <p:ext uri="{BB962C8B-B14F-4D97-AF65-F5344CB8AC3E}">
        <p14:creationId xmlns:p14="http://schemas.microsoft.com/office/powerpoint/2010/main" val="1541303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CB04583-82FC-EB4C-9DD9-0626DE3C6BC2}" type="slidenum">
              <a:rPr lang="en-GB" smtClean="0"/>
              <a:t>10</a:t>
            </a:fld>
            <a:endParaRPr lang="en-GB"/>
          </a:p>
        </p:txBody>
      </p:sp>
    </p:spTree>
    <p:extLst>
      <p:ext uri="{BB962C8B-B14F-4D97-AF65-F5344CB8AC3E}">
        <p14:creationId xmlns:p14="http://schemas.microsoft.com/office/powerpoint/2010/main" val="3697197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CB04583-82FC-EB4C-9DD9-0626DE3C6BC2}" type="slidenum">
              <a:rPr lang="en-GB" smtClean="0"/>
              <a:t>11</a:t>
            </a:fld>
            <a:endParaRPr lang="en-GB"/>
          </a:p>
        </p:txBody>
      </p:sp>
    </p:spTree>
    <p:extLst>
      <p:ext uri="{BB962C8B-B14F-4D97-AF65-F5344CB8AC3E}">
        <p14:creationId xmlns:p14="http://schemas.microsoft.com/office/powerpoint/2010/main" val="95044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CB04583-82FC-EB4C-9DD9-0626DE3C6BC2}" type="slidenum">
              <a:rPr lang="en-GB" smtClean="0"/>
              <a:t>12</a:t>
            </a:fld>
            <a:endParaRPr lang="en-GB"/>
          </a:p>
        </p:txBody>
      </p:sp>
    </p:spTree>
    <p:extLst>
      <p:ext uri="{BB962C8B-B14F-4D97-AF65-F5344CB8AC3E}">
        <p14:creationId xmlns:p14="http://schemas.microsoft.com/office/powerpoint/2010/main" val="123931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07/10/2021</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07/10/2021</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07/10/2021</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07/10/2021</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07/10/2021</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07/10/2021</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07/10/2021</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07/10/2021</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07/10/2021</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07/10/2021</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07/10/2021</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07/10/2021</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orcid.org/"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i.org/10.12688/wellcomeopenres.15341.2"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genome.jp/kegg/" TargetMode="External"/><Relationship Id="rId3" Type="http://schemas.openxmlformats.org/officeDocument/2006/relationships/image" Target="../media/image1.png"/><Relationship Id="rId7" Type="http://schemas.openxmlformats.org/officeDocument/2006/relationships/hyperlink" Target="https://www.ncbi.nlm.nih.gov/genban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uniprot.org/" TargetMode="External"/><Relationship Id="rId5" Type="http://schemas.openxmlformats.org/officeDocument/2006/relationships/hyperlink" Target="https://www.ebi.ac.uk/chebi" TargetMode="External"/><Relationship Id="rId4" Type="http://schemas.openxmlformats.org/officeDocument/2006/relationships/hyperlink" Target="https://www.ncbi.nlm.nih.gov/Taxonom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4481343" y="2228671"/>
            <a:ext cx="3229347" cy="769441"/>
          </a:xfrm>
          <a:prstGeom prst="rect">
            <a:avLst/>
          </a:prstGeom>
          <a:noFill/>
        </p:spPr>
        <p:txBody>
          <a:bodyPr wrap="none" rtlCol="0">
            <a:spAutoFit/>
          </a:bodyPr>
          <a:lstStyle/>
          <a:p>
            <a:pPr algn="ctr"/>
            <a:r>
              <a:rPr lang="pl-PL" sz="4400" dirty="0" smtClean="0">
                <a:solidFill>
                  <a:srgbClr val="0070C0"/>
                </a:solidFill>
              </a:rPr>
              <a:t>Being precise</a:t>
            </a:r>
            <a:endParaRPr lang="en-GB" sz="4400" dirty="0">
              <a:solidFill>
                <a:srgbClr val="0070C0"/>
              </a:solidFill>
            </a:endParaRPr>
          </a:p>
        </p:txBody>
      </p:sp>
      <p:pic>
        <p:nvPicPr>
          <p:cNvPr id="5122"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1D6036-BCDA-4EC7-9653-F205FE226493}"/>
              </a:ext>
            </a:extLst>
          </p:cNvPr>
          <p:cNvSpPr txBox="1"/>
          <p:nvPr/>
        </p:nvSpPr>
        <p:spPr>
          <a:xfrm>
            <a:off x="1470869" y="5070039"/>
            <a:ext cx="6096000" cy="369332"/>
          </a:xfrm>
          <a:prstGeom prst="rect">
            <a:avLst/>
          </a:prstGeom>
          <a:noFill/>
        </p:spPr>
        <p:txBody>
          <a:bodyPr wrap="square">
            <a:spAutoFit/>
          </a:bodyPr>
          <a:lstStyle/>
          <a:p>
            <a:r>
              <a:rPr lang="en-GB" dirty="0" smtClean="0">
                <a:highlight>
                  <a:srgbClr val="FFFF00"/>
                </a:highlight>
              </a:rPr>
              <a:t>Open</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061045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6143B8-875F-4DCA-8787-95D765751952}"/>
              </a:ext>
            </a:extLst>
          </p:cNvPr>
          <p:cNvSpPr txBox="1"/>
          <p:nvPr/>
        </p:nvSpPr>
        <p:spPr>
          <a:xfrm>
            <a:off x="597382" y="240994"/>
            <a:ext cx="11368830" cy="646331"/>
          </a:xfrm>
          <a:prstGeom prst="rect">
            <a:avLst/>
          </a:prstGeom>
          <a:noFill/>
        </p:spPr>
        <p:txBody>
          <a:bodyPr wrap="square">
            <a:spAutoFit/>
          </a:bodyPr>
          <a:lstStyle/>
          <a:p>
            <a:r>
              <a:rPr lang="en-GB" sz="3600" dirty="0">
                <a:solidFill>
                  <a:srgbClr val="0070C0"/>
                </a:solidFill>
              </a:rPr>
              <a:t>D</a:t>
            </a:r>
            <a:r>
              <a:rPr lang="en-GB" sz="3600" dirty="0" smtClean="0">
                <a:solidFill>
                  <a:srgbClr val="0070C0"/>
                </a:solidFill>
              </a:rPr>
              <a:t>isambiguation</a:t>
            </a:r>
            <a:endParaRPr lang="en-GB" sz="3600" dirty="0">
              <a:solidFill>
                <a:srgbClr val="0070C0"/>
              </a:solidFill>
            </a:endParaRPr>
          </a:p>
        </p:txBody>
      </p:sp>
      <p:sp>
        <p:nvSpPr>
          <p:cNvPr id="7" name="TextBox 6">
            <a:extLst>
              <a:ext uri="{FF2B5EF4-FFF2-40B4-BE49-F238E27FC236}">
                <a16:creationId xmlns:a16="http://schemas.microsoft.com/office/drawing/2014/main" id="{280516E9-127E-E84A-BC30-0B68C3087BD7}"/>
              </a:ext>
            </a:extLst>
          </p:cNvPr>
          <p:cNvSpPr txBox="1"/>
          <p:nvPr/>
        </p:nvSpPr>
        <p:spPr>
          <a:xfrm>
            <a:off x="935641" y="1300577"/>
            <a:ext cx="9993197" cy="3477875"/>
          </a:xfrm>
          <a:prstGeom prst="rect">
            <a:avLst/>
          </a:prstGeom>
          <a:noFill/>
        </p:spPr>
        <p:txBody>
          <a:bodyPr wrap="square">
            <a:spAutoFit/>
          </a:bodyPr>
          <a:lstStyle/>
          <a:p>
            <a:endParaRPr lang="en-GB" sz="2000" dirty="0">
              <a:solidFill>
                <a:srgbClr val="0070C0"/>
              </a:solidFill>
              <a:latin typeface="Ubuntu"/>
            </a:endParaRPr>
          </a:p>
          <a:p>
            <a:pPr marL="342900" indent="-342900">
              <a:buFont typeface="Arial" panose="020B0604020202020204" pitchFamily="34" charset="0"/>
              <a:buChar char="•"/>
            </a:pPr>
            <a:r>
              <a:rPr lang="en-GB" sz="2000" dirty="0">
                <a:solidFill>
                  <a:srgbClr val="0070C0"/>
                </a:solidFill>
                <a:latin typeface="Ubuntu"/>
              </a:rPr>
              <a:t>Escherichia </a:t>
            </a:r>
            <a:r>
              <a:rPr lang="en-GB" sz="2000" dirty="0" smtClean="0">
                <a:solidFill>
                  <a:srgbClr val="0070C0"/>
                </a:solidFill>
                <a:latin typeface="Ubuntu"/>
              </a:rPr>
              <a:t>coli</a:t>
            </a:r>
            <a:endParaRPr lang="pl-PL" sz="2000" dirty="0">
              <a:solidFill>
                <a:srgbClr val="0070C0"/>
              </a:solidFill>
              <a:latin typeface="Ubuntu"/>
            </a:endParaRPr>
          </a:p>
          <a:p>
            <a:pPr marL="342900" indent="-342900">
              <a:buFont typeface="Arial" panose="020B0604020202020204" pitchFamily="34" charset="0"/>
              <a:buChar char="•"/>
            </a:pPr>
            <a:r>
              <a:rPr lang="pl-PL" sz="2000" dirty="0" smtClean="0">
                <a:solidFill>
                  <a:srgbClr val="0070C0"/>
                </a:solidFill>
                <a:latin typeface="Ubuntu"/>
              </a:rPr>
              <a:t>EColi</a:t>
            </a:r>
          </a:p>
          <a:p>
            <a:pPr marL="342900" indent="-342900">
              <a:buFont typeface="Arial" panose="020B0604020202020204" pitchFamily="34" charset="0"/>
              <a:buChar char="•"/>
            </a:pPr>
            <a:r>
              <a:rPr lang="pl-PL" sz="2000" dirty="0" smtClean="0">
                <a:solidFill>
                  <a:srgbClr val="0070C0"/>
                </a:solidFill>
                <a:latin typeface="Ubuntu"/>
              </a:rPr>
              <a:t>E. coli</a:t>
            </a:r>
          </a:p>
          <a:p>
            <a:pPr marL="342900" indent="-342900">
              <a:buFont typeface="Arial" panose="020B0604020202020204" pitchFamily="34" charset="0"/>
              <a:buChar char="•"/>
            </a:pPr>
            <a:r>
              <a:rPr lang="pl-PL" sz="2000" dirty="0" smtClean="0">
                <a:solidFill>
                  <a:srgbClr val="0070C0"/>
                </a:solidFill>
                <a:latin typeface="Ubuntu"/>
              </a:rPr>
              <a:t>E. Coli</a:t>
            </a:r>
            <a:r>
              <a:rPr lang="pl-PL" sz="2000" dirty="0" smtClean="0">
                <a:solidFill>
                  <a:srgbClr val="0070C0"/>
                </a:solidFill>
                <a:latin typeface="Ubuntu"/>
              </a:rPr>
              <a:t/>
            </a:r>
            <a:br>
              <a:rPr lang="pl-PL" sz="2000" dirty="0" smtClean="0">
                <a:solidFill>
                  <a:srgbClr val="0070C0"/>
                </a:solidFill>
                <a:latin typeface="Ubuntu"/>
              </a:rPr>
            </a:br>
            <a:endParaRPr lang="pl-PL" sz="2000" dirty="0" smtClean="0">
              <a:solidFill>
                <a:srgbClr val="0070C0"/>
              </a:solidFill>
              <a:latin typeface="Ubuntu"/>
            </a:endParaRPr>
          </a:p>
          <a:p>
            <a:pPr marL="342900" indent="-342900">
              <a:buFont typeface="Arial" panose="020B0604020202020204" pitchFamily="34" charset="0"/>
              <a:buChar char="•"/>
            </a:pPr>
            <a:r>
              <a:rPr lang="pl-PL" sz="2000" dirty="0">
                <a:solidFill>
                  <a:srgbClr val="0070C0"/>
                </a:solidFill>
                <a:latin typeface="Ubuntu"/>
              </a:rPr>
              <a:t>Kanamycin </a:t>
            </a:r>
            <a:r>
              <a:rPr lang="pl-PL" sz="2000" dirty="0" smtClean="0">
                <a:solidFill>
                  <a:srgbClr val="0070C0"/>
                </a:solidFill>
                <a:latin typeface="Ubuntu"/>
              </a:rPr>
              <a:t>A</a:t>
            </a:r>
          </a:p>
          <a:p>
            <a:pPr marL="342900" indent="-342900">
              <a:buFont typeface="Arial" panose="020B0604020202020204" pitchFamily="34" charset="0"/>
              <a:buChar char="•"/>
            </a:pPr>
            <a:r>
              <a:rPr lang="pl-PL" sz="2000" dirty="0" smtClean="0">
                <a:solidFill>
                  <a:srgbClr val="0070C0"/>
                </a:solidFill>
                <a:latin typeface="Ubuntu"/>
              </a:rPr>
              <a:t>Kanamycin</a:t>
            </a:r>
          </a:p>
          <a:p>
            <a:pPr marL="342900" indent="-342900">
              <a:buFont typeface="Arial" panose="020B0604020202020204" pitchFamily="34" charset="0"/>
              <a:buChar char="•"/>
            </a:pPr>
            <a:r>
              <a:rPr lang="pl-PL" sz="2000" dirty="0" smtClean="0">
                <a:solidFill>
                  <a:srgbClr val="0070C0"/>
                </a:solidFill>
                <a:latin typeface="Ubuntu"/>
              </a:rPr>
              <a:t>Kanam.</a:t>
            </a:r>
          </a:p>
          <a:p>
            <a:pPr marL="342900" indent="-342900">
              <a:buFont typeface="Arial" panose="020B0604020202020204" pitchFamily="34" charset="0"/>
              <a:buChar char="•"/>
            </a:pPr>
            <a:r>
              <a:rPr lang="pl-PL" sz="2000" dirty="0" smtClean="0">
                <a:solidFill>
                  <a:srgbClr val="0070C0"/>
                </a:solidFill>
                <a:latin typeface="Ubuntu"/>
              </a:rPr>
              <a:t>Kan. </a:t>
            </a:r>
            <a:r>
              <a:rPr lang="pl-PL" sz="2000" dirty="0">
                <a:solidFill>
                  <a:srgbClr val="0070C0"/>
                </a:solidFill>
                <a:latin typeface="Ubuntu"/>
              </a:rPr>
              <a:t>	</a:t>
            </a:r>
            <a:br>
              <a:rPr lang="pl-PL" sz="2000" dirty="0">
                <a:solidFill>
                  <a:srgbClr val="0070C0"/>
                </a:solidFill>
                <a:latin typeface="Ubuntu"/>
              </a:rPr>
            </a:br>
            <a:r>
              <a:rPr lang="pl-PL" sz="2000" dirty="0" smtClean="0">
                <a:solidFill>
                  <a:srgbClr val="0070C0"/>
                </a:solidFill>
                <a:latin typeface="Ubuntu"/>
              </a:rPr>
              <a:t> </a:t>
            </a:r>
            <a:endParaRPr lang="en-GB" sz="2000" b="0" i="0" dirty="0">
              <a:solidFill>
                <a:srgbClr val="0070C0"/>
              </a:solidFill>
              <a:effectLst/>
              <a:latin typeface="Ubuntu"/>
            </a:endParaRPr>
          </a:p>
        </p:txBody>
      </p:sp>
    </p:spTree>
    <p:extLst>
      <p:ext uri="{BB962C8B-B14F-4D97-AF65-F5344CB8AC3E}">
        <p14:creationId xmlns:p14="http://schemas.microsoft.com/office/powerpoint/2010/main" val="304327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6143B8-875F-4DCA-8787-95D765751952}"/>
              </a:ext>
            </a:extLst>
          </p:cNvPr>
          <p:cNvSpPr txBox="1"/>
          <p:nvPr/>
        </p:nvSpPr>
        <p:spPr>
          <a:xfrm>
            <a:off x="597382" y="240994"/>
            <a:ext cx="11368830" cy="646331"/>
          </a:xfrm>
          <a:prstGeom prst="rect">
            <a:avLst/>
          </a:prstGeom>
          <a:noFill/>
        </p:spPr>
        <p:txBody>
          <a:bodyPr wrap="square">
            <a:spAutoFit/>
          </a:bodyPr>
          <a:lstStyle/>
          <a:p>
            <a:r>
              <a:rPr lang="en-GB" sz="3600" dirty="0" smtClean="0">
                <a:solidFill>
                  <a:srgbClr val="0070C0"/>
                </a:solidFill>
              </a:rPr>
              <a:t>List of options == Controlled Vocabulary</a:t>
            </a:r>
            <a:endParaRPr lang="en-GB" sz="3600" dirty="0">
              <a:solidFill>
                <a:srgbClr val="0070C0"/>
              </a:solidFill>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57" y="1198179"/>
            <a:ext cx="5854640" cy="5491654"/>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6544" y="887325"/>
            <a:ext cx="8070996" cy="5344510"/>
          </a:xfrm>
          <a:prstGeom prst="rect">
            <a:avLst/>
          </a:prstGeom>
        </p:spPr>
      </p:pic>
    </p:spTree>
    <p:extLst>
      <p:ext uri="{BB962C8B-B14F-4D97-AF65-F5344CB8AC3E}">
        <p14:creationId xmlns:p14="http://schemas.microsoft.com/office/powerpoint/2010/main" val="877041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6143B8-875F-4DCA-8787-95D765751952}"/>
              </a:ext>
            </a:extLst>
          </p:cNvPr>
          <p:cNvSpPr txBox="1"/>
          <p:nvPr/>
        </p:nvSpPr>
        <p:spPr>
          <a:xfrm>
            <a:off x="597382" y="240994"/>
            <a:ext cx="11368830" cy="646331"/>
          </a:xfrm>
          <a:prstGeom prst="rect">
            <a:avLst/>
          </a:prstGeom>
          <a:noFill/>
        </p:spPr>
        <p:txBody>
          <a:bodyPr wrap="square">
            <a:spAutoFit/>
          </a:bodyPr>
          <a:lstStyle/>
          <a:p>
            <a:r>
              <a:rPr lang="en-GB" sz="3600" dirty="0" smtClean="0">
                <a:solidFill>
                  <a:srgbClr val="0070C0"/>
                </a:solidFill>
              </a:rPr>
              <a:t>Controlled Vocabulary</a:t>
            </a:r>
            <a:endParaRPr lang="en-GB" sz="3600" dirty="0">
              <a:solidFill>
                <a:srgbClr val="0070C0"/>
              </a:solidFill>
            </a:endParaRPr>
          </a:p>
        </p:txBody>
      </p:sp>
      <p:sp>
        <p:nvSpPr>
          <p:cNvPr id="5" name="Rectangle 4"/>
          <p:cNvSpPr/>
          <p:nvPr/>
        </p:nvSpPr>
        <p:spPr>
          <a:xfrm>
            <a:off x="3381829" y="1424539"/>
            <a:ext cx="2590800" cy="4114800"/>
          </a:xfrm>
          <a:prstGeom prst="rect">
            <a:avLst/>
          </a:prstGeom>
          <a:noFill/>
          <a:ln>
            <a:no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Rectangle 5"/>
          <p:cNvSpPr/>
          <p:nvPr/>
        </p:nvSpPr>
        <p:spPr>
          <a:xfrm>
            <a:off x="638629" y="1424539"/>
            <a:ext cx="2590800" cy="4114800"/>
          </a:xfrm>
          <a:prstGeom prst="rect">
            <a:avLst/>
          </a:prstGeom>
          <a:noFill/>
          <a:ln>
            <a:no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Rectangle 8"/>
          <p:cNvSpPr/>
          <p:nvPr/>
        </p:nvSpPr>
        <p:spPr>
          <a:xfrm>
            <a:off x="638629" y="1424539"/>
            <a:ext cx="2438400" cy="1569660"/>
          </a:xfrm>
          <a:prstGeom prst="rect">
            <a:avLst/>
          </a:prstGeom>
          <a:noFill/>
        </p:spPr>
        <p:txBody>
          <a:bodyPr wrap="square">
            <a:spAutoFit/>
          </a:bodyPr>
          <a:lstStyle/>
          <a:p>
            <a:r>
              <a:rPr lang="en-US" sz="2400" b="1" dirty="0" smtClean="0">
                <a:solidFill>
                  <a:srgbClr val="0070C0"/>
                </a:solidFill>
              </a:rPr>
              <a:t>Definition:</a:t>
            </a:r>
          </a:p>
          <a:p>
            <a:r>
              <a:rPr lang="en-US" sz="2400" dirty="0" smtClean="0">
                <a:solidFill>
                  <a:srgbClr val="0070C0"/>
                </a:solidFill>
              </a:rPr>
              <a:t>Any closed, prescribed list of terms</a:t>
            </a:r>
            <a:endParaRPr lang="en-US" sz="2400" dirty="0">
              <a:solidFill>
                <a:srgbClr val="0070C0"/>
              </a:solidFill>
            </a:endParaRPr>
          </a:p>
        </p:txBody>
      </p:sp>
      <p:sp>
        <p:nvSpPr>
          <p:cNvPr id="10" name="Rectangle 9"/>
          <p:cNvSpPr/>
          <p:nvPr/>
        </p:nvSpPr>
        <p:spPr>
          <a:xfrm>
            <a:off x="3381829" y="1424539"/>
            <a:ext cx="2514600" cy="341632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b="1" dirty="0" smtClean="0">
                <a:solidFill>
                  <a:srgbClr val="0070C0"/>
                </a:solidFill>
              </a:rPr>
              <a:t>Key Features:</a:t>
            </a:r>
          </a:p>
          <a:p>
            <a:pPr marL="342900" indent="-342900">
              <a:buFont typeface="Wingdings" charset="2"/>
              <a:buChar char="§"/>
            </a:pPr>
            <a:r>
              <a:rPr lang="en-US" sz="2400" dirty="0" smtClean="0">
                <a:solidFill>
                  <a:srgbClr val="0070C0"/>
                </a:solidFill>
              </a:rPr>
              <a:t>Terms are not usually defined</a:t>
            </a:r>
          </a:p>
          <a:p>
            <a:pPr marL="342900" indent="-342900">
              <a:buFont typeface="Wingdings" charset="2"/>
              <a:buChar char="§"/>
            </a:pPr>
            <a:r>
              <a:rPr lang="en-US" sz="2400" dirty="0" smtClean="0">
                <a:solidFill>
                  <a:srgbClr val="0070C0"/>
                </a:solidFill>
              </a:rPr>
              <a:t>Relationships </a:t>
            </a:r>
            <a:r>
              <a:rPr lang="en-US" sz="2400" dirty="0" smtClean="0">
                <a:solidFill>
                  <a:srgbClr val="0070C0"/>
                </a:solidFill>
              </a:rPr>
              <a:t>between the terms are not usually defined</a:t>
            </a:r>
          </a:p>
          <a:p>
            <a:pPr marL="342900" indent="-342900">
              <a:buFont typeface="Wingdings" charset="2"/>
              <a:buChar char="§"/>
            </a:pPr>
            <a:r>
              <a:rPr lang="en-US" sz="2400" dirty="0">
                <a:solidFill>
                  <a:srgbClr val="0070C0"/>
                </a:solidFill>
              </a:rPr>
              <a:t>S</a:t>
            </a:r>
            <a:r>
              <a:rPr lang="en-US" sz="2400" dirty="0" smtClean="0">
                <a:solidFill>
                  <a:srgbClr val="0070C0"/>
                </a:solidFill>
              </a:rPr>
              <a:t>implest form is a list</a:t>
            </a:r>
            <a:endParaRPr lang="en-US" sz="2400" dirty="0">
              <a:solidFill>
                <a:srgbClr val="0070C0"/>
              </a:solidFill>
            </a:endParaRPr>
          </a:p>
        </p:txBody>
      </p:sp>
      <p:sp>
        <p:nvSpPr>
          <p:cNvPr id="11" name="TextBox 10"/>
          <p:cNvSpPr txBox="1"/>
          <p:nvPr/>
        </p:nvSpPr>
        <p:spPr>
          <a:xfrm>
            <a:off x="4982029" y="3786739"/>
            <a:ext cx="184666" cy="369332"/>
          </a:xfrm>
          <a:prstGeom prst="rect">
            <a:avLst/>
          </a:prstGeom>
          <a:noFill/>
        </p:spPr>
        <p:txBody>
          <a:bodyPr wrap="none" rtlCol="0">
            <a:spAutoFit/>
          </a:bodyPr>
          <a:lstStyle/>
          <a:p>
            <a:endParaRPr lang="en-US" dirty="0">
              <a:solidFill>
                <a:srgbClr val="0070C0"/>
              </a:solidFill>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295400"/>
            <a:ext cx="738739" cy="738739"/>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2229" y="1295400"/>
            <a:ext cx="738739" cy="738739"/>
          </a:xfrm>
          <a:prstGeom prst="rect">
            <a:avLst/>
          </a:prstGeom>
        </p:spPr>
      </p:pic>
      <p:sp>
        <p:nvSpPr>
          <p:cNvPr id="14" name="Rectangle 13"/>
          <p:cNvSpPr/>
          <p:nvPr/>
        </p:nvSpPr>
        <p:spPr>
          <a:xfrm>
            <a:off x="8169291" y="1424539"/>
            <a:ext cx="2514600" cy="2677656"/>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b="1" dirty="0" smtClean="0">
                <a:solidFill>
                  <a:srgbClr val="0070C0"/>
                </a:solidFill>
              </a:rPr>
              <a:t>Example:</a:t>
            </a:r>
            <a:endParaRPr lang="en-US" sz="2400" b="1" dirty="0" smtClean="0">
              <a:solidFill>
                <a:srgbClr val="0070C0"/>
              </a:solidFill>
            </a:endParaRPr>
          </a:p>
          <a:p>
            <a:pPr marL="342900" indent="-342900">
              <a:buFont typeface="Wingdings" charset="2"/>
              <a:buChar char="§"/>
            </a:pPr>
            <a:r>
              <a:rPr lang="en-US" sz="2400" dirty="0" smtClean="0">
                <a:solidFill>
                  <a:srgbClr val="0070C0"/>
                </a:solidFill>
              </a:rPr>
              <a:t>E. coli</a:t>
            </a:r>
          </a:p>
          <a:p>
            <a:pPr marL="342900" indent="-342900">
              <a:buFont typeface="Wingdings" charset="2"/>
              <a:buChar char="§"/>
            </a:pPr>
            <a:r>
              <a:rPr lang="en-US" sz="2400" dirty="0">
                <a:solidFill>
                  <a:srgbClr val="0070C0"/>
                </a:solidFill>
              </a:rPr>
              <a:t>Drosophila </a:t>
            </a:r>
            <a:r>
              <a:rPr lang="en-US" sz="2400" dirty="0" smtClean="0">
                <a:solidFill>
                  <a:srgbClr val="0070C0"/>
                </a:solidFill>
              </a:rPr>
              <a:t>melanogaster</a:t>
            </a:r>
          </a:p>
          <a:p>
            <a:pPr marL="342900" indent="-342900">
              <a:buFont typeface="Wingdings" charset="2"/>
              <a:buChar char="§"/>
            </a:pPr>
            <a:r>
              <a:rPr lang="en-US" sz="2400" dirty="0">
                <a:solidFill>
                  <a:srgbClr val="0070C0"/>
                </a:solidFill>
              </a:rPr>
              <a:t>Homo sapiens</a:t>
            </a:r>
            <a:endParaRPr lang="en-US" sz="2400" dirty="0" smtClean="0">
              <a:solidFill>
                <a:srgbClr val="0070C0"/>
              </a:solidFill>
            </a:endParaRPr>
          </a:p>
          <a:p>
            <a:pPr marL="342900" indent="-342900">
              <a:buFont typeface="Wingdings" charset="2"/>
              <a:buChar char="§"/>
            </a:pPr>
            <a:r>
              <a:rPr lang="en-US" sz="2400" dirty="0">
                <a:solidFill>
                  <a:srgbClr val="0070C0"/>
                </a:solidFill>
              </a:rPr>
              <a:t>Mus </a:t>
            </a:r>
            <a:r>
              <a:rPr lang="en-US" sz="2400" dirty="0" err="1">
                <a:solidFill>
                  <a:srgbClr val="0070C0"/>
                </a:solidFill>
              </a:rPr>
              <a:t>musculus</a:t>
            </a:r>
            <a:endParaRPr lang="en-US" sz="2400" dirty="0" smtClean="0">
              <a:solidFill>
                <a:srgbClr val="0070C0"/>
              </a:solidFill>
            </a:endParaRPr>
          </a:p>
          <a:p>
            <a:pPr marL="342900" indent="-342900">
              <a:buFont typeface="Wingdings" charset="2"/>
              <a:buChar char="§"/>
            </a:pPr>
            <a:r>
              <a:rPr lang="en-US" sz="2400" dirty="0" smtClean="0">
                <a:solidFill>
                  <a:srgbClr val="0070C0"/>
                </a:solidFill>
              </a:rPr>
              <a:t>Salmonella</a:t>
            </a:r>
            <a:endParaRPr lang="en-US" sz="2400" dirty="0" smtClean="0">
              <a:solidFill>
                <a:srgbClr val="0070C0"/>
              </a:solidFill>
            </a:endParaRPr>
          </a:p>
        </p:txBody>
      </p:sp>
    </p:spTree>
    <p:extLst>
      <p:ext uri="{BB962C8B-B14F-4D97-AF65-F5344CB8AC3E}">
        <p14:creationId xmlns:p14="http://schemas.microsoft.com/office/powerpoint/2010/main" val="1596483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6143B8-875F-4DCA-8787-95D765751952}"/>
              </a:ext>
            </a:extLst>
          </p:cNvPr>
          <p:cNvSpPr txBox="1"/>
          <p:nvPr/>
        </p:nvSpPr>
        <p:spPr>
          <a:xfrm>
            <a:off x="597382" y="240994"/>
            <a:ext cx="11368830" cy="646331"/>
          </a:xfrm>
          <a:prstGeom prst="rect">
            <a:avLst/>
          </a:prstGeom>
          <a:noFill/>
        </p:spPr>
        <p:txBody>
          <a:bodyPr wrap="square">
            <a:spAutoFit/>
          </a:bodyPr>
          <a:lstStyle/>
          <a:p>
            <a:r>
              <a:rPr lang="en-GB" sz="3600" dirty="0" smtClean="0">
                <a:solidFill>
                  <a:srgbClr val="0070C0"/>
                </a:solidFill>
              </a:rPr>
              <a:t>Taxonomy</a:t>
            </a:r>
            <a:endParaRPr lang="en-GB" sz="3600" dirty="0">
              <a:solidFill>
                <a:srgbClr val="0070C0"/>
              </a:solidFill>
            </a:endParaRPr>
          </a:p>
        </p:txBody>
      </p:sp>
      <p:sp>
        <p:nvSpPr>
          <p:cNvPr id="14" name="Rectangle 13"/>
          <p:cNvSpPr/>
          <p:nvPr/>
        </p:nvSpPr>
        <p:spPr>
          <a:xfrm>
            <a:off x="638629" y="1424539"/>
            <a:ext cx="2590800" cy="4114800"/>
          </a:xfrm>
          <a:prstGeom prst="rect">
            <a:avLst/>
          </a:prstGeom>
          <a:noFill/>
          <a:ln>
            <a:no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5" name="Rectangle 14"/>
          <p:cNvSpPr/>
          <p:nvPr/>
        </p:nvSpPr>
        <p:spPr>
          <a:xfrm>
            <a:off x="638629" y="1424539"/>
            <a:ext cx="2028371" cy="2308324"/>
          </a:xfrm>
          <a:prstGeom prst="rect">
            <a:avLst/>
          </a:prstGeom>
          <a:noFill/>
        </p:spPr>
        <p:txBody>
          <a:bodyPr wrap="square">
            <a:spAutoFit/>
          </a:bodyPr>
          <a:lstStyle/>
          <a:p>
            <a:r>
              <a:rPr lang="en-US" sz="2400" b="1" dirty="0" smtClean="0">
                <a:solidFill>
                  <a:srgbClr val="0070C0"/>
                </a:solidFill>
              </a:rPr>
              <a:t>Definition:</a:t>
            </a:r>
          </a:p>
          <a:p>
            <a:r>
              <a:rPr lang="en-US" sz="2400" dirty="0">
                <a:solidFill>
                  <a:srgbClr val="0070C0"/>
                </a:solidFill>
              </a:rPr>
              <a:t>Any controlled vocabulary that is arranged in a hierarchy </a:t>
            </a:r>
          </a:p>
        </p:txBody>
      </p:sp>
      <p:sp>
        <p:nvSpPr>
          <p:cNvPr id="16" name="Rectangle 15"/>
          <p:cNvSpPr/>
          <p:nvPr/>
        </p:nvSpPr>
        <p:spPr>
          <a:xfrm>
            <a:off x="3281850" y="1424539"/>
            <a:ext cx="2514600" cy="378565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b="1" dirty="0" smtClean="0">
                <a:solidFill>
                  <a:srgbClr val="0070C0"/>
                </a:solidFill>
              </a:rPr>
              <a:t>Key Features:</a:t>
            </a:r>
          </a:p>
          <a:p>
            <a:pPr marL="342900" indent="-342900">
              <a:buFont typeface="Wingdings" charset="2"/>
              <a:buChar char="§"/>
            </a:pPr>
            <a:r>
              <a:rPr lang="en-US" sz="2400" dirty="0">
                <a:solidFill>
                  <a:srgbClr val="0070C0"/>
                </a:solidFill>
              </a:rPr>
              <a:t>Terms are not usually defined</a:t>
            </a:r>
          </a:p>
          <a:p>
            <a:pPr marL="342900" indent="-342900">
              <a:buFont typeface="Wingdings" charset="2"/>
              <a:buChar char="§"/>
            </a:pPr>
            <a:r>
              <a:rPr lang="en-US" sz="2400" dirty="0" smtClean="0">
                <a:solidFill>
                  <a:srgbClr val="0070C0"/>
                </a:solidFill>
              </a:rPr>
              <a:t>Relationships </a:t>
            </a:r>
            <a:r>
              <a:rPr lang="en-US" sz="2400" dirty="0">
                <a:solidFill>
                  <a:srgbClr val="0070C0"/>
                </a:solidFill>
              </a:rPr>
              <a:t>between the terms are not usually defined</a:t>
            </a:r>
          </a:p>
          <a:p>
            <a:pPr marL="342900" indent="-342900">
              <a:buFont typeface="Wingdings" charset="2"/>
              <a:buChar char="§"/>
            </a:pPr>
            <a:r>
              <a:rPr lang="en-US" sz="2400" dirty="0" smtClean="0">
                <a:solidFill>
                  <a:srgbClr val="0070C0"/>
                </a:solidFill>
              </a:rPr>
              <a:t>Terms </a:t>
            </a:r>
            <a:r>
              <a:rPr lang="en-US" sz="2400" dirty="0">
                <a:solidFill>
                  <a:srgbClr val="0070C0"/>
                </a:solidFill>
              </a:rPr>
              <a:t>are arranged in a hierarchy</a:t>
            </a:r>
          </a:p>
        </p:txBody>
      </p:sp>
      <p:sp>
        <p:nvSpPr>
          <p:cNvPr id="17" name="TextBox 16"/>
          <p:cNvSpPr txBox="1"/>
          <p:nvPr/>
        </p:nvSpPr>
        <p:spPr>
          <a:xfrm>
            <a:off x="5139679" y="3786739"/>
            <a:ext cx="184666" cy="369332"/>
          </a:xfrm>
          <a:prstGeom prst="rect">
            <a:avLst/>
          </a:prstGeom>
          <a:noFill/>
        </p:spPr>
        <p:txBody>
          <a:bodyPr wrap="none" rtlCol="0">
            <a:spAutoFit/>
          </a:bodyPr>
          <a:lstStyle/>
          <a:p>
            <a:endParaRPr lang="en-US" dirty="0">
              <a:solidFill>
                <a:srgbClr val="0070C0"/>
              </a:solidFill>
            </a:endParaRPr>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1295400"/>
            <a:ext cx="738739" cy="738739"/>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1230" y="1295400"/>
            <a:ext cx="738739" cy="738739"/>
          </a:xfrm>
          <a:prstGeom prst="rect">
            <a:avLst/>
          </a:prstGeom>
        </p:spPr>
      </p:pic>
      <p:sp>
        <p:nvSpPr>
          <p:cNvPr id="20" name="Rectangle 19"/>
          <p:cNvSpPr/>
          <p:nvPr/>
        </p:nvSpPr>
        <p:spPr>
          <a:xfrm>
            <a:off x="8169291" y="1424539"/>
            <a:ext cx="3633826" cy="452431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b="1" dirty="0" smtClean="0">
                <a:solidFill>
                  <a:srgbClr val="0070C0"/>
                </a:solidFill>
              </a:rPr>
              <a:t>Example:</a:t>
            </a:r>
            <a:endParaRPr lang="en-US" sz="2400" b="1" dirty="0" smtClean="0">
              <a:solidFill>
                <a:srgbClr val="0070C0"/>
              </a:solidFill>
            </a:endParaRPr>
          </a:p>
          <a:p>
            <a:pPr marL="342900" indent="-342900">
              <a:buFont typeface="Wingdings" charset="2"/>
              <a:buChar char="§"/>
            </a:pPr>
            <a:r>
              <a:rPr lang="en-US" sz="2400" dirty="0" smtClean="0">
                <a:solidFill>
                  <a:srgbClr val="0070C0"/>
                </a:solidFill>
              </a:rPr>
              <a:t>Bacteria</a:t>
            </a:r>
          </a:p>
          <a:p>
            <a:pPr marL="800100" lvl="1" indent="-342900">
              <a:buFont typeface="Wingdings" charset="2"/>
              <a:buChar char="§"/>
            </a:pPr>
            <a:r>
              <a:rPr lang="en-US" sz="2400" dirty="0" smtClean="0">
                <a:solidFill>
                  <a:srgbClr val="0070C0"/>
                </a:solidFill>
              </a:rPr>
              <a:t>E. coli</a:t>
            </a:r>
          </a:p>
          <a:p>
            <a:pPr marL="800100" lvl="1" indent="-342900">
              <a:buFont typeface="Wingdings" charset="2"/>
              <a:buChar char="§"/>
            </a:pPr>
            <a:r>
              <a:rPr lang="en-US" sz="2400" dirty="0" smtClean="0">
                <a:solidFill>
                  <a:srgbClr val="0070C0"/>
                </a:solidFill>
              </a:rPr>
              <a:t>Salmonella</a:t>
            </a:r>
            <a:endParaRPr lang="en-US" sz="2400" dirty="0" smtClean="0">
              <a:solidFill>
                <a:srgbClr val="0070C0"/>
              </a:solidFill>
            </a:endParaRPr>
          </a:p>
          <a:p>
            <a:pPr marL="342900" indent="-342900">
              <a:buFont typeface="Wingdings" charset="2"/>
              <a:buChar char="§"/>
            </a:pPr>
            <a:r>
              <a:rPr lang="en-US" sz="2400" dirty="0" err="1" smtClean="0">
                <a:solidFill>
                  <a:srgbClr val="0070C0"/>
                </a:solidFill>
              </a:rPr>
              <a:t>Eucariota</a:t>
            </a:r>
            <a:endParaRPr lang="en-US" sz="2400" dirty="0" smtClean="0">
              <a:solidFill>
                <a:srgbClr val="0070C0"/>
              </a:solidFill>
            </a:endParaRPr>
          </a:p>
          <a:p>
            <a:pPr marL="800100" lvl="1" indent="-342900">
              <a:buFont typeface="Wingdings" charset="2"/>
              <a:buChar char="§"/>
            </a:pPr>
            <a:r>
              <a:rPr lang="en-US" sz="2400" dirty="0" smtClean="0">
                <a:solidFill>
                  <a:srgbClr val="0070C0"/>
                </a:solidFill>
              </a:rPr>
              <a:t>Mammalia</a:t>
            </a:r>
          </a:p>
          <a:p>
            <a:pPr marL="1257300" lvl="2" indent="-342900">
              <a:buFont typeface="Wingdings" charset="2"/>
              <a:buChar char="§"/>
            </a:pPr>
            <a:r>
              <a:rPr lang="en-US" sz="2400" dirty="0">
                <a:solidFill>
                  <a:srgbClr val="0070C0"/>
                </a:solidFill>
              </a:rPr>
              <a:t>Homo sapiens</a:t>
            </a:r>
            <a:endParaRPr lang="en-US" sz="2400" dirty="0" smtClean="0">
              <a:solidFill>
                <a:srgbClr val="0070C0"/>
              </a:solidFill>
            </a:endParaRPr>
          </a:p>
          <a:p>
            <a:pPr marL="1257300" lvl="2" indent="-342900">
              <a:buFont typeface="Wingdings" charset="2"/>
              <a:buChar char="§"/>
            </a:pPr>
            <a:r>
              <a:rPr lang="en-US" sz="2400" dirty="0">
                <a:solidFill>
                  <a:srgbClr val="0070C0"/>
                </a:solidFill>
              </a:rPr>
              <a:t>Mus </a:t>
            </a:r>
            <a:r>
              <a:rPr lang="en-US" sz="2400" dirty="0" err="1" smtClean="0">
                <a:solidFill>
                  <a:srgbClr val="0070C0"/>
                </a:solidFill>
              </a:rPr>
              <a:t>musculus</a:t>
            </a:r>
            <a:endParaRPr lang="en-US" sz="2400" dirty="0" smtClean="0">
              <a:solidFill>
                <a:srgbClr val="0070C0"/>
              </a:solidFill>
            </a:endParaRPr>
          </a:p>
          <a:p>
            <a:pPr marL="800100" lvl="1" indent="-342900">
              <a:buFont typeface="Wingdings" charset="2"/>
              <a:buChar char="§"/>
            </a:pPr>
            <a:r>
              <a:rPr lang="en-US" sz="2400" dirty="0" err="1" smtClean="0">
                <a:solidFill>
                  <a:srgbClr val="0070C0"/>
                </a:solidFill>
              </a:rPr>
              <a:t>Insecta</a:t>
            </a:r>
            <a:endParaRPr lang="en-US" sz="2400" dirty="0" smtClean="0">
              <a:solidFill>
                <a:srgbClr val="0070C0"/>
              </a:solidFill>
            </a:endParaRPr>
          </a:p>
          <a:p>
            <a:pPr marL="1257300" lvl="2" indent="-342900">
              <a:buFont typeface="Wingdings" charset="2"/>
              <a:buChar char="§"/>
            </a:pPr>
            <a:r>
              <a:rPr lang="en-US" sz="2400" dirty="0">
                <a:solidFill>
                  <a:srgbClr val="0070C0"/>
                </a:solidFill>
              </a:rPr>
              <a:t>Drosophila melanogaster</a:t>
            </a:r>
          </a:p>
          <a:p>
            <a:pPr marL="1257300" lvl="2" indent="-342900">
              <a:buFont typeface="Wingdings" charset="2"/>
              <a:buChar char="§"/>
            </a:pPr>
            <a:endParaRPr lang="en-US" sz="2400" dirty="0" smtClean="0">
              <a:solidFill>
                <a:srgbClr val="0070C0"/>
              </a:solidFill>
            </a:endParaRPr>
          </a:p>
        </p:txBody>
      </p:sp>
    </p:spTree>
    <p:extLst>
      <p:ext uri="{BB962C8B-B14F-4D97-AF65-F5344CB8AC3E}">
        <p14:creationId xmlns:p14="http://schemas.microsoft.com/office/powerpoint/2010/main" val="364613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6143B8-875F-4DCA-8787-95D765751952}"/>
              </a:ext>
            </a:extLst>
          </p:cNvPr>
          <p:cNvSpPr txBox="1"/>
          <p:nvPr/>
        </p:nvSpPr>
        <p:spPr>
          <a:xfrm>
            <a:off x="597382" y="240994"/>
            <a:ext cx="11368830" cy="646331"/>
          </a:xfrm>
          <a:prstGeom prst="rect">
            <a:avLst/>
          </a:prstGeom>
          <a:noFill/>
        </p:spPr>
        <p:txBody>
          <a:bodyPr wrap="square">
            <a:spAutoFit/>
          </a:bodyPr>
          <a:lstStyle/>
          <a:p>
            <a:r>
              <a:rPr lang="en-GB" sz="3600" dirty="0" smtClean="0">
                <a:solidFill>
                  <a:srgbClr val="0070C0"/>
                </a:solidFill>
              </a:rPr>
              <a:t>Ontology</a:t>
            </a:r>
            <a:endParaRPr lang="en-GB" sz="3600" dirty="0">
              <a:solidFill>
                <a:srgbClr val="0070C0"/>
              </a:solidFill>
            </a:endParaRPr>
          </a:p>
        </p:txBody>
      </p:sp>
      <p:sp>
        <p:nvSpPr>
          <p:cNvPr id="14" name="Rectangle 13"/>
          <p:cNvSpPr/>
          <p:nvPr/>
        </p:nvSpPr>
        <p:spPr>
          <a:xfrm>
            <a:off x="2288627" y="1536022"/>
            <a:ext cx="2590800" cy="4114800"/>
          </a:xfrm>
          <a:prstGeom prst="rect">
            <a:avLst/>
          </a:prstGeom>
          <a:noFill/>
          <a:ln>
            <a:no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20" name="Rectangle 19"/>
          <p:cNvSpPr/>
          <p:nvPr/>
        </p:nvSpPr>
        <p:spPr>
          <a:xfrm>
            <a:off x="8169291" y="1424539"/>
            <a:ext cx="3633826" cy="452431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b="1" dirty="0" smtClean="0">
                <a:solidFill>
                  <a:srgbClr val="0070C0"/>
                </a:solidFill>
              </a:rPr>
              <a:t>Example:</a:t>
            </a:r>
            <a:endParaRPr lang="en-US" sz="2400" b="1" dirty="0" smtClean="0">
              <a:solidFill>
                <a:srgbClr val="0070C0"/>
              </a:solidFill>
            </a:endParaRPr>
          </a:p>
          <a:p>
            <a:pPr marL="342900" indent="-342900">
              <a:buFont typeface="Wingdings" charset="2"/>
              <a:buChar char="§"/>
            </a:pPr>
            <a:r>
              <a:rPr lang="en-US" sz="2400" dirty="0" smtClean="0">
                <a:solidFill>
                  <a:srgbClr val="0070C0"/>
                </a:solidFill>
              </a:rPr>
              <a:t>Bacteria</a:t>
            </a:r>
          </a:p>
          <a:p>
            <a:pPr marL="800100" lvl="1" indent="-342900">
              <a:buFont typeface="Wingdings" charset="2"/>
              <a:buChar char="§"/>
            </a:pPr>
            <a:r>
              <a:rPr lang="en-US" sz="2400" dirty="0" smtClean="0">
                <a:solidFill>
                  <a:srgbClr val="0070C0"/>
                </a:solidFill>
              </a:rPr>
              <a:t>E. coli</a:t>
            </a:r>
          </a:p>
          <a:p>
            <a:pPr marL="800100" lvl="1" indent="-342900">
              <a:buFont typeface="Wingdings" charset="2"/>
              <a:buChar char="§"/>
            </a:pPr>
            <a:r>
              <a:rPr lang="en-US" sz="2400" dirty="0" smtClean="0">
                <a:solidFill>
                  <a:srgbClr val="0070C0"/>
                </a:solidFill>
              </a:rPr>
              <a:t>Salmonella</a:t>
            </a:r>
            <a:endParaRPr lang="en-US" sz="2400" dirty="0" smtClean="0">
              <a:solidFill>
                <a:srgbClr val="0070C0"/>
              </a:solidFill>
            </a:endParaRPr>
          </a:p>
          <a:p>
            <a:pPr marL="342900" indent="-342900">
              <a:buFont typeface="Wingdings" charset="2"/>
              <a:buChar char="§"/>
            </a:pPr>
            <a:r>
              <a:rPr lang="en-US" sz="2400" dirty="0" err="1" smtClean="0">
                <a:solidFill>
                  <a:srgbClr val="0070C0"/>
                </a:solidFill>
              </a:rPr>
              <a:t>Eucariota</a:t>
            </a:r>
            <a:endParaRPr lang="en-US" sz="2400" dirty="0" smtClean="0">
              <a:solidFill>
                <a:srgbClr val="0070C0"/>
              </a:solidFill>
            </a:endParaRPr>
          </a:p>
          <a:p>
            <a:pPr marL="800100" lvl="1" indent="-342900">
              <a:buFont typeface="Wingdings" charset="2"/>
              <a:buChar char="§"/>
            </a:pPr>
            <a:r>
              <a:rPr lang="en-US" sz="2400" dirty="0" smtClean="0">
                <a:solidFill>
                  <a:srgbClr val="0070C0"/>
                </a:solidFill>
              </a:rPr>
              <a:t>Mammalia</a:t>
            </a:r>
          </a:p>
          <a:p>
            <a:pPr marL="1257300" lvl="2" indent="-342900">
              <a:buFont typeface="Wingdings" charset="2"/>
              <a:buChar char="§"/>
            </a:pPr>
            <a:r>
              <a:rPr lang="en-US" sz="2400" dirty="0">
                <a:solidFill>
                  <a:srgbClr val="0070C0"/>
                </a:solidFill>
              </a:rPr>
              <a:t>Homo sapiens</a:t>
            </a:r>
            <a:endParaRPr lang="en-US" sz="2400" dirty="0" smtClean="0">
              <a:solidFill>
                <a:srgbClr val="0070C0"/>
              </a:solidFill>
            </a:endParaRPr>
          </a:p>
          <a:p>
            <a:pPr marL="1257300" lvl="2" indent="-342900">
              <a:buFont typeface="Wingdings" charset="2"/>
              <a:buChar char="§"/>
            </a:pPr>
            <a:r>
              <a:rPr lang="en-US" sz="2400" dirty="0">
                <a:solidFill>
                  <a:srgbClr val="0070C0"/>
                </a:solidFill>
              </a:rPr>
              <a:t>Mus </a:t>
            </a:r>
            <a:r>
              <a:rPr lang="en-US" sz="2400" dirty="0" err="1" smtClean="0">
                <a:solidFill>
                  <a:srgbClr val="0070C0"/>
                </a:solidFill>
              </a:rPr>
              <a:t>musculus</a:t>
            </a:r>
            <a:endParaRPr lang="en-US" sz="2400" dirty="0" smtClean="0">
              <a:solidFill>
                <a:srgbClr val="0070C0"/>
              </a:solidFill>
            </a:endParaRPr>
          </a:p>
          <a:p>
            <a:pPr marL="800100" lvl="1" indent="-342900">
              <a:buFont typeface="Wingdings" charset="2"/>
              <a:buChar char="§"/>
            </a:pPr>
            <a:r>
              <a:rPr lang="en-US" sz="2400" dirty="0" err="1" smtClean="0">
                <a:solidFill>
                  <a:srgbClr val="0070C0"/>
                </a:solidFill>
              </a:rPr>
              <a:t>Insecta</a:t>
            </a:r>
            <a:endParaRPr lang="en-US" sz="2400" dirty="0" smtClean="0">
              <a:solidFill>
                <a:srgbClr val="0070C0"/>
              </a:solidFill>
            </a:endParaRPr>
          </a:p>
          <a:p>
            <a:pPr marL="1257300" lvl="2" indent="-342900">
              <a:buFont typeface="Wingdings" charset="2"/>
              <a:buChar char="§"/>
            </a:pPr>
            <a:r>
              <a:rPr lang="en-US" sz="2400" dirty="0">
                <a:solidFill>
                  <a:srgbClr val="0070C0"/>
                </a:solidFill>
              </a:rPr>
              <a:t>Drosophila melanogaster</a:t>
            </a:r>
          </a:p>
          <a:p>
            <a:pPr marL="1257300" lvl="2" indent="-342900">
              <a:buFont typeface="Wingdings" charset="2"/>
              <a:buChar char="§"/>
            </a:pPr>
            <a:endParaRPr lang="en-US" sz="2400" dirty="0" smtClean="0">
              <a:solidFill>
                <a:srgbClr val="0070C0"/>
              </a:solidFill>
            </a:endParaRPr>
          </a:p>
        </p:txBody>
      </p:sp>
      <p:sp>
        <p:nvSpPr>
          <p:cNvPr id="11" name="Rectangle 10"/>
          <p:cNvSpPr/>
          <p:nvPr/>
        </p:nvSpPr>
        <p:spPr>
          <a:xfrm>
            <a:off x="638629" y="1424539"/>
            <a:ext cx="2637971" cy="1938992"/>
          </a:xfrm>
          <a:prstGeom prst="rect">
            <a:avLst/>
          </a:prstGeom>
          <a:noFill/>
        </p:spPr>
        <p:txBody>
          <a:bodyPr wrap="square">
            <a:spAutoFit/>
          </a:bodyPr>
          <a:lstStyle/>
          <a:p>
            <a:r>
              <a:rPr lang="en-US" sz="2400" b="1" dirty="0" smtClean="0">
                <a:solidFill>
                  <a:srgbClr val="0070C0"/>
                </a:solidFill>
              </a:rPr>
              <a:t>Definition:</a:t>
            </a:r>
          </a:p>
          <a:p>
            <a:r>
              <a:rPr lang="en-US" sz="2400" dirty="0">
                <a:solidFill>
                  <a:srgbClr val="0070C0"/>
                </a:solidFill>
              </a:rPr>
              <a:t>A formal conceptualization of a specified domain</a:t>
            </a:r>
          </a:p>
        </p:txBody>
      </p:sp>
      <p:sp>
        <p:nvSpPr>
          <p:cNvPr id="12" name="Rectangle 11"/>
          <p:cNvSpPr/>
          <p:nvPr/>
        </p:nvSpPr>
        <p:spPr>
          <a:xfrm>
            <a:off x="3003329" y="1447800"/>
            <a:ext cx="4669223" cy="378565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b="1" dirty="0" smtClean="0">
                <a:solidFill>
                  <a:srgbClr val="0070C0"/>
                </a:solidFill>
              </a:rPr>
              <a:t>Key Features:</a:t>
            </a:r>
          </a:p>
          <a:p>
            <a:pPr marL="342900" indent="-342900">
              <a:buFont typeface="Wingdings" charset="2"/>
              <a:buChar char="§"/>
            </a:pPr>
            <a:r>
              <a:rPr lang="en-US" sz="2400" dirty="0">
                <a:solidFill>
                  <a:srgbClr val="0070C0"/>
                </a:solidFill>
              </a:rPr>
              <a:t>Terms are defined</a:t>
            </a:r>
          </a:p>
          <a:p>
            <a:pPr marL="342900" indent="-342900">
              <a:buFont typeface="Wingdings" charset="2"/>
              <a:buChar char="§"/>
            </a:pPr>
            <a:r>
              <a:rPr lang="en-US" sz="2400" dirty="0">
                <a:solidFill>
                  <a:srgbClr val="0070C0"/>
                </a:solidFill>
              </a:rPr>
              <a:t>Relationships between terms are defined, allowing logical inference and sophisticated data queries</a:t>
            </a:r>
          </a:p>
          <a:p>
            <a:pPr marL="342900" indent="-342900">
              <a:buFont typeface="Wingdings" charset="2"/>
              <a:buChar char="§"/>
            </a:pPr>
            <a:r>
              <a:rPr lang="en-US" sz="2400" dirty="0">
                <a:solidFill>
                  <a:srgbClr val="0070C0"/>
                </a:solidFill>
              </a:rPr>
              <a:t>Terms are arranged in a hierarchy</a:t>
            </a:r>
          </a:p>
          <a:p>
            <a:pPr marL="342900" indent="-342900">
              <a:buFont typeface="Wingdings" charset="2"/>
              <a:buChar char="§"/>
            </a:pPr>
            <a:r>
              <a:rPr lang="en-US" sz="2400" dirty="0">
                <a:solidFill>
                  <a:srgbClr val="0070C0"/>
                </a:solidFill>
              </a:rPr>
              <a:t>Expressed in a knowledge representation language such as RDFS, OBO, or OWL</a:t>
            </a:r>
          </a:p>
        </p:txBody>
      </p:sp>
      <p:sp>
        <p:nvSpPr>
          <p:cNvPr id="13" name="TextBox 12"/>
          <p:cNvSpPr txBox="1"/>
          <p:nvPr/>
        </p:nvSpPr>
        <p:spPr>
          <a:xfrm>
            <a:off x="4982029" y="3786739"/>
            <a:ext cx="184666" cy="369332"/>
          </a:xfrm>
          <a:prstGeom prst="rect">
            <a:avLst/>
          </a:prstGeom>
          <a:noFill/>
        </p:spPr>
        <p:txBody>
          <a:bodyPr wrap="none" rtlCol="0">
            <a:spAutoFit/>
          </a:bodyPr>
          <a:lstStyle/>
          <a:p>
            <a:endParaRPr lang="en-US" dirty="0">
              <a:solidFill>
                <a:srgbClr val="0070C0"/>
              </a:solidFill>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5400"/>
            <a:ext cx="738739" cy="738739"/>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3729" y="1295400"/>
            <a:ext cx="738739" cy="738739"/>
          </a:xfrm>
          <a:prstGeom prst="rect">
            <a:avLst/>
          </a:prstGeom>
        </p:spPr>
      </p:pic>
    </p:spTree>
    <p:extLst>
      <p:ext uri="{BB962C8B-B14F-4D97-AF65-F5344CB8AC3E}">
        <p14:creationId xmlns:p14="http://schemas.microsoft.com/office/powerpoint/2010/main" val="3604029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6143B8-875F-4DCA-8787-95D765751952}"/>
              </a:ext>
            </a:extLst>
          </p:cNvPr>
          <p:cNvSpPr txBox="1"/>
          <p:nvPr/>
        </p:nvSpPr>
        <p:spPr>
          <a:xfrm>
            <a:off x="597382" y="240994"/>
            <a:ext cx="11368830" cy="646331"/>
          </a:xfrm>
          <a:prstGeom prst="rect">
            <a:avLst/>
          </a:prstGeom>
          <a:noFill/>
        </p:spPr>
        <p:txBody>
          <a:bodyPr wrap="square">
            <a:spAutoFit/>
          </a:bodyPr>
          <a:lstStyle/>
          <a:p>
            <a:r>
              <a:rPr lang="en-GB" sz="3600" dirty="0" smtClean="0">
                <a:solidFill>
                  <a:srgbClr val="0070C0"/>
                </a:solidFill>
              </a:rPr>
              <a:t>Ontology</a:t>
            </a:r>
            <a:endParaRPr lang="en-GB" sz="3600" dirty="0">
              <a:solidFill>
                <a:srgbClr val="0070C0"/>
              </a:solidFill>
            </a:endParaRPr>
          </a:p>
        </p:txBody>
      </p:sp>
      <p:sp>
        <p:nvSpPr>
          <p:cNvPr id="14" name="Rectangle 13"/>
          <p:cNvSpPr/>
          <p:nvPr/>
        </p:nvSpPr>
        <p:spPr>
          <a:xfrm>
            <a:off x="2288627" y="1536022"/>
            <a:ext cx="2590800" cy="4114800"/>
          </a:xfrm>
          <a:prstGeom prst="rect">
            <a:avLst/>
          </a:prstGeom>
          <a:noFill/>
          <a:ln>
            <a:no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20" name="Rectangle 19"/>
          <p:cNvSpPr/>
          <p:nvPr/>
        </p:nvSpPr>
        <p:spPr>
          <a:xfrm>
            <a:off x="8169291" y="1424539"/>
            <a:ext cx="3633826" cy="4524315"/>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b="1" dirty="0" smtClean="0">
                <a:solidFill>
                  <a:srgbClr val="0070C0"/>
                </a:solidFill>
              </a:rPr>
              <a:t>Example:</a:t>
            </a:r>
            <a:endParaRPr lang="en-US" sz="2400" b="1" dirty="0" smtClean="0">
              <a:solidFill>
                <a:srgbClr val="0070C0"/>
              </a:solidFill>
            </a:endParaRPr>
          </a:p>
          <a:p>
            <a:pPr marL="342900" indent="-342900">
              <a:buFont typeface="Wingdings" charset="2"/>
              <a:buChar char="§"/>
            </a:pPr>
            <a:r>
              <a:rPr lang="en-US" sz="2400" dirty="0" smtClean="0">
                <a:solidFill>
                  <a:srgbClr val="0070C0"/>
                </a:solidFill>
              </a:rPr>
              <a:t>Bacteria</a:t>
            </a:r>
          </a:p>
          <a:p>
            <a:pPr marL="800100" lvl="1" indent="-342900">
              <a:buFont typeface="Wingdings" charset="2"/>
              <a:buChar char="§"/>
            </a:pPr>
            <a:r>
              <a:rPr lang="en-US" sz="2400" dirty="0" smtClean="0">
                <a:solidFill>
                  <a:srgbClr val="0070C0"/>
                </a:solidFill>
              </a:rPr>
              <a:t>E. coli</a:t>
            </a:r>
          </a:p>
          <a:p>
            <a:pPr marL="800100" lvl="1" indent="-342900">
              <a:buFont typeface="Wingdings" charset="2"/>
              <a:buChar char="§"/>
            </a:pPr>
            <a:r>
              <a:rPr lang="en-US" sz="2400" dirty="0" smtClean="0">
                <a:solidFill>
                  <a:srgbClr val="0070C0"/>
                </a:solidFill>
              </a:rPr>
              <a:t>Salmonella</a:t>
            </a:r>
            <a:endParaRPr lang="en-US" sz="2400" dirty="0" smtClean="0">
              <a:solidFill>
                <a:srgbClr val="0070C0"/>
              </a:solidFill>
            </a:endParaRPr>
          </a:p>
          <a:p>
            <a:pPr marL="342900" indent="-342900">
              <a:buFont typeface="Wingdings" charset="2"/>
              <a:buChar char="§"/>
            </a:pPr>
            <a:r>
              <a:rPr lang="en-US" sz="2400" dirty="0" err="1" smtClean="0">
                <a:solidFill>
                  <a:srgbClr val="0070C0"/>
                </a:solidFill>
              </a:rPr>
              <a:t>Eucariota</a:t>
            </a:r>
            <a:endParaRPr lang="en-US" sz="2400" dirty="0" smtClean="0">
              <a:solidFill>
                <a:srgbClr val="0070C0"/>
              </a:solidFill>
            </a:endParaRPr>
          </a:p>
          <a:p>
            <a:pPr marL="800100" lvl="1" indent="-342900">
              <a:buFont typeface="Wingdings" charset="2"/>
              <a:buChar char="§"/>
            </a:pPr>
            <a:r>
              <a:rPr lang="en-US" sz="2400" dirty="0" smtClean="0">
                <a:solidFill>
                  <a:srgbClr val="0070C0"/>
                </a:solidFill>
              </a:rPr>
              <a:t>Mammalia</a:t>
            </a:r>
          </a:p>
          <a:p>
            <a:pPr marL="1257300" lvl="2" indent="-342900">
              <a:buFont typeface="Wingdings" charset="2"/>
              <a:buChar char="§"/>
            </a:pPr>
            <a:r>
              <a:rPr lang="en-US" sz="2400" dirty="0">
                <a:solidFill>
                  <a:srgbClr val="0070C0"/>
                </a:solidFill>
              </a:rPr>
              <a:t>Homo sapiens</a:t>
            </a:r>
            <a:endParaRPr lang="en-US" sz="2400" dirty="0" smtClean="0">
              <a:solidFill>
                <a:srgbClr val="0070C0"/>
              </a:solidFill>
            </a:endParaRPr>
          </a:p>
          <a:p>
            <a:pPr marL="1257300" lvl="2" indent="-342900">
              <a:buFont typeface="Wingdings" charset="2"/>
              <a:buChar char="§"/>
            </a:pPr>
            <a:r>
              <a:rPr lang="en-US" sz="2400" dirty="0">
                <a:solidFill>
                  <a:srgbClr val="0070C0"/>
                </a:solidFill>
              </a:rPr>
              <a:t>Mus </a:t>
            </a:r>
            <a:r>
              <a:rPr lang="en-US" sz="2400" dirty="0" err="1" smtClean="0">
                <a:solidFill>
                  <a:srgbClr val="0070C0"/>
                </a:solidFill>
              </a:rPr>
              <a:t>musculus</a:t>
            </a:r>
            <a:endParaRPr lang="en-US" sz="2400" dirty="0" smtClean="0">
              <a:solidFill>
                <a:srgbClr val="0070C0"/>
              </a:solidFill>
            </a:endParaRPr>
          </a:p>
          <a:p>
            <a:pPr marL="800100" lvl="1" indent="-342900">
              <a:buFont typeface="Wingdings" charset="2"/>
              <a:buChar char="§"/>
            </a:pPr>
            <a:r>
              <a:rPr lang="en-US" sz="2400" dirty="0" err="1" smtClean="0">
                <a:solidFill>
                  <a:srgbClr val="0070C0"/>
                </a:solidFill>
              </a:rPr>
              <a:t>Insecta</a:t>
            </a:r>
            <a:endParaRPr lang="en-US" sz="2400" dirty="0" smtClean="0">
              <a:solidFill>
                <a:srgbClr val="0070C0"/>
              </a:solidFill>
            </a:endParaRPr>
          </a:p>
          <a:p>
            <a:pPr marL="1257300" lvl="2" indent="-342900">
              <a:buFont typeface="Wingdings" charset="2"/>
              <a:buChar char="§"/>
            </a:pPr>
            <a:r>
              <a:rPr lang="en-US" sz="2400" dirty="0">
                <a:solidFill>
                  <a:srgbClr val="0070C0"/>
                </a:solidFill>
              </a:rPr>
              <a:t>Drosophila melanogaster</a:t>
            </a:r>
          </a:p>
          <a:p>
            <a:pPr marL="1257300" lvl="2" indent="-342900">
              <a:buFont typeface="Wingdings" charset="2"/>
              <a:buChar char="§"/>
            </a:pPr>
            <a:endParaRPr lang="en-US" sz="2400" dirty="0" smtClean="0">
              <a:solidFill>
                <a:srgbClr val="0070C0"/>
              </a:solidFill>
            </a:endParaRPr>
          </a:p>
        </p:txBody>
      </p:sp>
      <p:sp>
        <p:nvSpPr>
          <p:cNvPr id="11" name="Rectangle 10"/>
          <p:cNvSpPr/>
          <p:nvPr/>
        </p:nvSpPr>
        <p:spPr>
          <a:xfrm>
            <a:off x="638629" y="1424539"/>
            <a:ext cx="2637971" cy="1938992"/>
          </a:xfrm>
          <a:prstGeom prst="rect">
            <a:avLst/>
          </a:prstGeom>
          <a:noFill/>
        </p:spPr>
        <p:txBody>
          <a:bodyPr wrap="square">
            <a:spAutoFit/>
          </a:bodyPr>
          <a:lstStyle/>
          <a:p>
            <a:r>
              <a:rPr lang="en-US" sz="2400" b="1" dirty="0" smtClean="0">
                <a:solidFill>
                  <a:srgbClr val="0070C0"/>
                </a:solidFill>
              </a:rPr>
              <a:t>Definition:</a:t>
            </a:r>
          </a:p>
          <a:p>
            <a:r>
              <a:rPr lang="en-US" sz="2400" dirty="0">
                <a:solidFill>
                  <a:srgbClr val="0070C0"/>
                </a:solidFill>
              </a:rPr>
              <a:t>A formal conceptualization of a specified domain</a:t>
            </a:r>
          </a:p>
        </p:txBody>
      </p:sp>
      <p:sp>
        <p:nvSpPr>
          <p:cNvPr id="13" name="TextBox 12"/>
          <p:cNvSpPr txBox="1"/>
          <p:nvPr/>
        </p:nvSpPr>
        <p:spPr>
          <a:xfrm>
            <a:off x="4982029" y="3786739"/>
            <a:ext cx="184666" cy="369332"/>
          </a:xfrm>
          <a:prstGeom prst="rect">
            <a:avLst/>
          </a:prstGeom>
          <a:noFill/>
        </p:spPr>
        <p:txBody>
          <a:bodyPr wrap="none" rtlCol="0">
            <a:spAutoFit/>
          </a:bodyPr>
          <a:lstStyle/>
          <a:p>
            <a:endParaRPr lang="en-US" dirty="0">
              <a:solidFill>
                <a:srgbClr val="0070C0"/>
              </a:solidFill>
            </a:endParaRP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95400"/>
            <a:ext cx="738739" cy="738739"/>
          </a:xfrm>
          <a:prstGeom prst="rect">
            <a:avLst/>
          </a:prstGeom>
        </p:spPr>
      </p:pic>
      <p:sp>
        <p:nvSpPr>
          <p:cNvPr id="2" name="TextBox 1"/>
          <p:cNvSpPr txBox="1"/>
          <p:nvPr/>
        </p:nvSpPr>
        <p:spPr>
          <a:xfrm>
            <a:off x="5973112" y="2533243"/>
            <a:ext cx="906017" cy="369332"/>
          </a:xfrm>
          <a:prstGeom prst="rect">
            <a:avLst/>
          </a:prstGeom>
          <a:noFill/>
        </p:spPr>
        <p:txBody>
          <a:bodyPr wrap="none" rtlCol="0">
            <a:spAutoFit/>
          </a:bodyPr>
          <a:lstStyle/>
          <a:p>
            <a:r>
              <a:rPr lang="en-GB" dirty="0" smtClean="0">
                <a:solidFill>
                  <a:schemeClr val="accent6">
                    <a:lumMod val="75000"/>
                  </a:schemeClr>
                </a:solidFill>
              </a:rPr>
              <a:t>nucleus</a:t>
            </a:r>
            <a:endParaRPr lang="en-GB" dirty="0">
              <a:solidFill>
                <a:schemeClr val="accent6">
                  <a:lumMod val="75000"/>
                </a:schemeClr>
              </a:solidFill>
            </a:endParaRPr>
          </a:p>
        </p:txBody>
      </p:sp>
      <p:cxnSp>
        <p:nvCxnSpPr>
          <p:cNvPr id="5" name="Straight Arrow Connector 4"/>
          <p:cNvCxnSpPr/>
          <p:nvPr/>
        </p:nvCxnSpPr>
        <p:spPr>
          <a:xfrm flipH="1" flipV="1">
            <a:off x="6971540" y="2781706"/>
            <a:ext cx="1135903" cy="241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7119849" y="2847765"/>
            <a:ext cx="1034257" cy="369332"/>
          </a:xfrm>
          <a:prstGeom prst="rect">
            <a:avLst/>
          </a:prstGeom>
          <a:noFill/>
        </p:spPr>
        <p:txBody>
          <a:bodyPr wrap="none" rtlCol="0">
            <a:spAutoFit/>
          </a:bodyPr>
          <a:lstStyle/>
          <a:p>
            <a:r>
              <a:rPr lang="en-GB" dirty="0" err="1" smtClean="0">
                <a:solidFill>
                  <a:srgbClr val="FFC000"/>
                </a:solidFill>
              </a:rPr>
              <a:t>has_part</a:t>
            </a:r>
            <a:endParaRPr lang="en-GB" dirty="0">
              <a:solidFill>
                <a:srgbClr val="FFC000"/>
              </a:solidFill>
            </a:endParaRPr>
          </a:p>
        </p:txBody>
      </p:sp>
      <p:sp>
        <p:nvSpPr>
          <p:cNvPr id="15" name="TextBox 14"/>
          <p:cNvSpPr txBox="1"/>
          <p:nvPr/>
        </p:nvSpPr>
        <p:spPr>
          <a:xfrm>
            <a:off x="6276713" y="3980052"/>
            <a:ext cx="1017859" cy="369332"/>
          </a:xfrm>
          <a:prstGeom prst="rect">
            <a:avLst/>
          </a:prstGeom>
          <a:noFill/>
        </p:spPr>
        <p:txBody>
          <a:bodyPr wrap="square" rtlCol="0">
            <a:spAutoFit/>
          </a:bodyPr>
          <a:lstStyle/>
          <a:p>
            <a:r>
              <a:rPr lang="en-GB" dirty="0" smtClean="0">
                <a:solidFill>
                  <a:schemeClr val="accent6">
                    <a:lumMod val="75000"/>
                  </a:schemeClr>
                </a:solidFill>
              </a:rPr>
              <a:t>placenta</a:t>
            </a:r>
            <a:endParaRPr lang="en-GB" dirty="0">
              <a:solidFill>
                <a:schemeClr val="accent6">
                  <a:lumMod val="75000"/>
                </a:schemeClr>
              </a:solidFill>
            </a:endParaRPr>
          </a:p>
        </p:txBody>
      </p:sp>
      <p:cxnSp>
        <p:nvCxnSpPr>
          <p:cNvPr id="16" name="Straight Arrow Connector 15"/>
          <p:cNvCxnSpPr/>
          <p:nvPr/>
        </p:nvCxnSpPr>
        <p:spPr>
          <a:xfrm flipH="1">
            <a:off x="7256550" y="3538617"/>
            <a:ext cx="1261242" cy="441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396818" y="3747152"/>
            <a:ext cx="1161929" cy="369332"/>
          </a:xfrm>
          <a:prstGeom prst="rect">
            <a:avLst/>
          </a:prstGeom>
          <a:noFill/>
        </p:spPr>
        <p:txBody>
          <a:bodyPr wrap="square" rtlCol="0">
            <a:spAutoFit/>
          </a:bodyPr>
          <a:lstStyle/>
          <a:p>
            <a:r>
              <a:rPr lang="en-GB" dirty="0" err="1" smtClean="0">
                <a:solidFill>
                  <a:srgbClr val="FFC000"/>
                </a:solidFill>
              </a:rPr>
              <a:t>has_part</a:t>
            </a:r>
            <a:endParaRPr lang="en-GB" dirty="0">
              <a:solidFill>
                <a:srgbClr val="FFC000"/>
              </a:solidFill>
            </a:endParaRPr>
          </a:p>
        </p:txBody>
      </p:sp>
      <p:sp>
        <p:nvSpPr>
          <p:cNvPr id="23" name="Rectangle 22"/>
          <p:cNvSpPr/>
          <p:nvPr/>
        </p:nvSpPr>
        <p:spPr>
          <a:xfrm>
            <a:off x="3003329" y="1447800"/>
            <a:ext cx="4859195" cy="83099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buFont typeface="Wingdings" charset="2"/>
              <a:buChar char="§"/>
            </a:pPr>
            <a:r>
              <a:rPr lang="en-US" sz="2400" dirty="0" smtClean="0">
                <a:solidFill>
                  <a:srgbClr val="0070C0"/>
                </a:solidFill>
              </a:rPr>
              <a:t>Relationships between terms are </a:t>
            </a:r>
            <a:r>
              <a:rPr lang="en-US" sz="2400" dirty="0">
                <a:solidFill>
                  <a:srgbClr val="0070C0"/>
                </a:solidFill>
              </a:rPr>
              <a:t>defined, allowing </a:t>
            </a:r>
            <a:r>
              <a:rPr lang="en-US" sz="2400" dirty="0" smtClean="0">
                <a:solidFill>
                  <a:srgbClr val="0070C0"/>
                </a:solidFill>
              </a:rPr>
              <a:t>logical inference</a:t>
            </a:r>
            <a:endParaRPr lang="en-US" sz="2400" dirty="0">
              <a:solidFill>
                <a:srgbClr val="0070C0"/>
              </a:solidFill>
            </a:endParaRPr>
          </a:p>
        </p:txBody>
      </p:sp>
    </p:spTree>
    <p:extLst>
      <p:ext uri="{BB962C8B-B14F-4D97-AF65-F5344CB8AC3E}">
        <p14:creationId xmlns:p14="http://schemas.microsoft.com/office/powerpoint/2010/main" val="149453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C:\Users\brushm\AppData\Roaming\PixelMetrics\CaptureWiz\Temp\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8266" y="240994"/>
            <a:ext cx="8227062" cy="64904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6143B8-875F-4DCA-8787-95D765751952}"/>
              </a:ext>
            </a:extLst>
          </p:cNvPr>
          <p:cNvSpPr txBox="1"/>
          <p:nvPr/>
        </p:nvSpPr>
        <p:spPr>
          <a:xfrm>
            <a:off x="597382" y="240994"/>
            <a:ext cx="11368830" cy="646331"/>
          </a:xfrm>
          <a:prstGeom prst="rect">
            <a:avLst/>
          </a:prstGeom>
          <a:noFill/>
        </p:spPr>
        <p:txBody>
          <a:bodyPr wrap="square">
            <a:spAutoFit/>
          </a:bodyPr>
          <a:lstStyle/>
          <a:p>
            <a:r>
              <a:rPr lang="en-GB" sz="3600" dirty="0" smtClean="0">
                <a:solidFill>
                  <a:srgbClr val="0070C0"/>
                </a:solidFill>
              </a:rPr>
              <a:t>Ontologies</a:t>
            </a:r>
            <a:endParaRPr lang="en-GB" sz="3600" dirty="0">
              <a:solidFill>
                <a:srgbClr val="0070C0"/>
              </a:solidFill>
            </a:endParaRPr>
          </a:p>
        </p:txBody>
      </p:sp>
      <p:sp>
        <p:nvSpPr>
          <p:cNvPr id="14" name="Rectangle 13"/>
          <p:cNvSpPr/>
          <p:nvPr/>
        </p:nvSpPr>
        <p:spPr>
          <a:xfrm>
            <a:off x="2288627" y="1536022"/>
            <a:ext cx="2590800" cy="4114800"/>
          </a:xfrm>
          <a:prstGeom prst="rect">
            <a:avLst/>
          </a:prstGeom>
          <a:noFill/>
          <a:ln>
            <a:no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Tree>
    <p:extLst>
      <p:ext uri="{BB962C8B-B14F-4D97-AF65-F5344CB8AC3E}">
        <p14:creationId xmlns:p14="http://schemas.microsoft.com/office/powerpoint/2010/main" val="22579411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6143B8-875F-4DCA-8787-95D765751952}"/>
              </a:ext>
            </a:extLst>
          </p:cNvPr>
          <p:cNvSpPr txBox="1"/>
          <p:nvPr/>
        </p:nvSpPr>
        <p:spPr>
          <a:xfrm>
            <a:off x="191199" y="284955"/>
            <a:ext cx="11368830" cy="369332"/>
          </a:xfrm>
          <a:prstGeom prst="rect">
            <a:avLst/>
          </a:prstGeom>
          <a:noFill/>
        </p:spPr>
        <p:txBody>
          <a:bodyPr wrap="square">
            <a:spAutoFit/>
          </a:bodyPr>
          <a:lstStyle/>
          <a:p>
            <a:r>
              <a:rPr lang="en-GB" dirty="0">
                <a:solidFill>
                  <a:srgbClr val="0070C0"/>
                </a:solidFill>
              </a:rPr>
              <a:t>What can you do if there are no metadata standards defined for your data/field of research?</a:t>
            </a:r>
          </a:p>
        </p:txBody>
      </p:sp>
      <p:sp>
        <p:nvSpPr>
          <p:cNvPr id="9" name="TextBox 8">
            <a:extLst>
              <a:ext uri="{FF2B5EF4-FFF2-40B4-BE49-F238E27FC236}">
                <a16:creationId xmlns:a16="http://schemas.microsoft.com/office/drawing/2014/main" id="{E9D07E7F-B664-4EFF-9111-16987AF071BC}"/>
              </a:ext>
            </a:extLst>
          </p:cNvPr>
          <p:cNvSpPr txBox="1"/>
          <p:nvPr/>
        </p:nvSpPr>
        <p:spPr>
          <a:xfrm>
            <a:off x="1454680" y="1604969"/>
            <a:ext cx="8984435" cy="923330"/>
          </a:xfrm>
          <a:prstGeom prst="rect">
            <a:avLst/>
          </a:prstGeom>
          <a:solidFill>
            <a:schemeClr val="bg2"/>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dirty="0"/>
              <a:t>Think about the minimum information that someone else (from your lab or from any other lab in the world) would need to know about your dataset to be able to work with it without any further inputs from you.</a:t>
            </a:r>
          </a:p>
        </p:txBody>
      </p:sp>
      <p:sp>
        <p:nvSpPr>
          <p:cNvPr id="10" name="Arrow: Down 9">
            <a:extLst>
              <a:ext uri="{FF2B5EF4-FFF2-40B4-BE49-F238E27FC236}">
                <a16:creationId xmlns:a16="http://schemas.microsoft.com/office/drawing/2014/main" id="{7340A17E-31D2-475A-BA2C-35AAED0AD526}"/>
              </a:ext>
            </a:extLst>
          </p:cNvPr>
          <p:cNvSpPr/>
          <p:nvPr/>
        </p:nvSpPr>
        <p:spPr>
          <a:xfrm rot="16200000">
            <a:off x="674865" y="1756240"/>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9192F00A-2C5F-48A9-B805-67228F67457B}"/>
              </a:ext>
            </a:extLst>
          </p:cNvPr>
          <p:cNvSpPr txBox="1"/>
          <p:nvPr/>
        </p:nvSpPr>
        <p:spPr>
          <a:xfrm>
            <a:off x="1454679" y="3012468"/>
            <a:ext cx="8984435" cy="369332"/>
          </a:xfrm>
          <a:prstGeom prst="rect">
            <a:avLst/>
          </a:prstGeom>
          <a:solidFill>
            <a:schemeClr val="bg2"/>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t>Think as a consumer</a:t>
            </a:r>
            <a:r>
              <a:rPr lang="en-GB" dirty="0"/>
              <a:t> of your data not the producer!</a:t>
            </a:r>
          </a:p>
        </p:txBody>
      </p:sp>
      <p:sp>
        <p:nvSpPr>
          <p:cNvPr id="13" name="Arrow: Down 12">
            <a:extLst>
              <a:ext uri="{FF2B5EF4-FFF2-40B4-BE49-F238E27FC236}">
                <a16:creationId xmlns:a16="http://schemas.microsoft.com/office/drawing/2014/main" id="{0D3B298D-171F-4B6C-8C65-EC7C7194CD31}"/>
              </a:ext>
            </a:extLst>
          </p:cNvPr>
          <p:cNvSpPr/>
          <p:nvPr/>
        </p:nvSpPr>
        <p:spPr>
          <a:xfrm rot="16200000">
            <a:off x="674866" y="2883715"/>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78007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A655DF-653D-4F7E-9024-9CE64FF8848B}"/>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4: </a:t>
            </a:r>
          </a:p>
          <a:p>
            <a:pPr algn="ctr"/>
            <a:endParaRPr lang="en-GB" sz="2800" dirty="0">
              <a:solidFill>
                <a:srgbClr val="0070C0"/>
              </a:solidFill>
            </a:endParaRPr>
          </a:p>
          <a:p>
            <a:pPr algn="ctr"/>
            <a:r>
              <a:rPr lang="en-GB" sz="2800" dirty="0">
                <a:solidFill>
                  <a:srgbClr val="0070C0"/>
                </a:solidFill>
              </a:rPr>
              <a:t>What to include - discussion</a:t>
            </a:r>
          </a:p>
        </p:txBody>
      </p:sp>
      <p:pic>
        <p:nvPicPr>
          <p:cNvPr id="5" name="Picture 2" descr="Ed_DaSH">
            <a:extLst>
              <a:ext uri="{FF2B5EF4-FFF2-40B4-BE49-F238E27FC236}">
                <a16:creationId xmlns:a16="http://schemas.microsoft.com/office/drawing/2014/main" id="{A0CF61AD-DF67-4E9F-9ED3-07CEF1D8EB0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01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403196" y="133212"/>
            <a:ext cx="11385608" cy="3139321"/>
          </a:xfrm>
          <a:prstGeom prst="rect">
            <a:avLst/>
          </a:prstGeom>
          <a:noFill/>
        </p:spPr>
        <p:txBody>
          <a:bodyPr wrap="square">
            <a:spAutoFit/>
          </a:bodyPr>
          <a:lstStyle/>
          <a:p>
            <a:endParaRPr lang="pl-PL" sz="2200" b="0" i="0" dirty="0" smtClean="0">
              <a:solidFill>
                <a:srgbClr val="0070C0"/>
              </a:solidFill>
              <a:effectLst/>
              <a:latin typeface="Ubuntu"/>
            </a:endParaRPr>
          </a:p>
          <a:p>
            <a:endParaRPr lang="pl-PL" sz="2200" b="0" i="0" dirty="0" smtClean="0">
              <a:solidFill>
                <a:srgbClr val="0070C0"/>
              </a:solidFill>
              <a:effectLst/>
              <a:latin typeface="Ubuntu"/>
            </a:endParaRPr>
          </a:p>
          <a:p>
            <a:endParaRPr lang="pl-PL" sz="2200" dirty="0">
              <a:solidFill>
                <a:srgbClr val="0070C0"/>
              </a:solidFill>
              <a:latin typeface="Ubuntu"/>
            </a:endParaRPr>
          </a:p>
          <a:p>
            <a:endParaRPr lang="pl-PL" sz="2200" b="0" i="0" dirty="0" smtClean="0">
              <a:solidFill>
                <a:srgbClr val="0070C0"/>
              </a:solidFill>
              <a:effectLst/>
              <a:latin typeface="Ubuntu"/>
            </a:endParaRPr>
          </a:p>
          <a:p>
            <a:r>
              <a:rPr lang="en-GB" sz="2200" b="0" i="0" dirty="0" smtClean="0">
                <a:solidFill>
                  <a:srgbClr val="0070C0"/>
                </a:solidFill>
                <a:effectLst/>
                <a:latin typeface="Ubuntu"/>
              </a:rPr>
              <a:t>Metadata </a:t>
            </a:r>
            <a:r>
              <a:rPr lang="en-GB" sz="2200" b="0" i="0" dirty="0">
                <a:solidFill>
                  <a:srgbClr val="0070C0"/>
                </a:solidFill>
                <a:effectLst/>
                <a:latin typeface="Ubuntu"/>
              </a:rPr>
              <a:t>should be </a:t>
            </a:r>
            <a:r>
              <a:rPr lang="en-GB" sz="2200" dirty="0">
                <a:solidFill>
                  <a:srgbClr val="0070C0"/>
                </a:solidFill>
                <a:latin typeface="Ubuntu"/>
              </a:rPr>
              <a:t>interoperable, i.e. should </a:t>
            </a:r>
            <a:r>
              <a:rPr lang="en-GB" sz="2200" dirty="0" smtClean="0">
                <a:solidFill>
                  <a:srgbClr val="0070C0"/>
                </a:solidFill>
                <a:latin typeface="Ubuntu"/>
              </a:rPr>
              <a:t>use</a:t>
            </a:r>
            <a:endParaRPr lang="pl-PL" sz="2200" dirty="0" smtClean="0">
              <a:solidFill>
                <a:srgbClr val="0070C0"/>
              </a:solidFill>
              <a:latin typeface="Ubuntu"/>
            </a:endParaRPr>
          </a:p>
          <a:p>
            <a:pPr marL="342900" indent="-342900">
              <a:buFont typeface="Arial" panose="020B0604020202020204" pitchFamily="34" charset="0"/>
              <a:buChar char="•"/>
            </a:pPr>
            <a:r>
              <a:rPr lang="en-GB" sz="2200" dirty="0" smtClean="0">
                <a:solidFill>
                  <a:srgbClr val="0070C0"/>
                </a:solidFill>
                <a:latin typeface="Ubuntu"/>
              </a:rPr>
              <a:t>formal</a:t>
            </a:r>
            <a:r>
              <a:rPr lang="en-GB" sz="2200" dirty="0">
                <a:solidFill>
                  <a:srgbClr val="0070C0"/>
                </a:solidFill>
                <a:latin typeface="Ubuntu"/>
              </a:rPr>
              <a:t>, </a:t>
            </a:r>
            <a:endParaRPr lang="pl-PL" sz="2200" dirty="0" smtClean="0">
              <a:solidFill>
                <a:srgbClr val="0070C0"/>
              </a:solidFill>
              <a:latin typeface="Ubuntu"/>
            </a:endParaRPr>
          </a:p>
          <a:p>
            <a:pPr marL="342900" indent="-342900">
              <a:buFont typeface="Arial" panose="020B0604020202020204" pitchFamily="34" charset="0"/>
              <a:buChar char="•"/>
            </a:pPr>
            <a:r>
              <a:rPr lang="en-GB" sz="2200" dirty="0" smtClean="0">
                <a:solidFill>
                  <a:srgbClr val="0070C0"/>
                </a:solidFill>
                <a:latin typeface="Ubuntu"/>
              </a:rPr>
              <a:t>accessible</a:t>
            </a:r>
            <a:r>
              <a:rPr lang="en-GB" sz="2200" dirty="0">
                <a:solidFill>
                  <a:srgbClr val="0070C0"/>
                </a:solidFill>
                <a:latin typeface="Ubuntu"/>
              </a:rPr>
              <a:t>, </a:t>
            </a:r>
            <a:endParaRPr lang="pl-PL" sz="2200" dirty="0" smtClean="0">
              <a:solidFill>
                <a:srgbClr val="0070C0"/>
              </a:solidFill>
              <a:latin typeface="Ubuntu"/>
            </a:endParaRPr>
          </a:p>
          <a:p>
            <a:pPr marL="342900" indent="-342900">
              <a:buFont typeface="Arial" panose="020B0604020202020204" pitchFamily="34" charset="0"/>
              <a:buChar char="•"/>
            </a:pPr>
            <a:r>
              <a:rPr lang="en-GB" sz="2200" dirty="0" smtClean="0">
                <a:solidFill>
                  <a:srgbClr val="0070C0"/>
                </a:solidFill>
                <a:latin typeface="Ubuntu"/>
              </a:rPr>
              <a:t>shared</a:t>
            </a:r>
            <a:r>
              <a:rPr lang="en-GB" sz="2200" dirty="0">
                <a:solidFill>
                  <a:srgbClr val="0070C0"/>
                </a:solidFill>
                <a:latin typeface="Ubuntu"/>
              </a:rPr>
              <a:t>, </a:t>
            </a:r>
            <a:endParaRPr lang="pl-PL" sz="2200" dirty="0" smtClean="0">
              <a:solidFill>
                <a:srgbClr val="0070C0"/>
              </a:solidFill>
              <a:latin typeface="Ubuntu"/>
            </a:endParaRPr>
          </a:p>
          <a:p>
            <a:pPr marL="342900" indent="-342900">
              <a:buFont typeface="Arial" panose="020B0604020202020204" pitchFamily="34" charset="0"/>
              <a:buChar char="•"/>
            </a:pPr>
            <a:r>
              <a:rPr lang="en-GB" sz="2200" dirty="0" smtClean="0">
                <a:solidFill>
                  <a:srgbClr val="0070C0"/>
                </a:solidFill>
                <a:latin typeface="Ubuntu"/>
              </a:rPr>
              <a:t>and </a:t>
            </a:r>
            <a:r>
              <a:rPr lang="en-GB" sz="2200" dirty="0">
                <a:solidFill>
                  <a:srgbClr val="0070C0"/>
                </a:solidFill>
                <a:latin typeface="Ubuntu"/>
              </a:rPr>
              <a:t>broadly applicable terms/language.</a:t>
            </a:r>
            <a:endParaRPr lang="en-GB" sz="2200" b="0" i="0" dirty="0">
              <a:solidFill>
                <a:srgbClr val="0070C0"/>
              </a:solidFill>
              <a:effectLst/>
              <a:latin typeface="Ubuntu"/>
            </a:endParaRPr>
          </a:p>
        </p:txBody>
      </p:sp>
    </p:spTree>
    <p:extLst>
      <p:ext uri="{BB962C8B-B14F-4D97-AF65-F5344CB8AC3E}">
        <p14:creationId xmlns:p14="http://schemas.microsoft.com/office/powerpoint/2010/main" val="72902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127D420B-FFAE-0F45-A57A-2D425EC88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794" y="376837"/>
            <a:ext cx="8033842" cy="6033579"/>
          </a:xfrm>
          <a:prstGeom prst="rect">
            <a:avLst/>
          </a:prstGeom>
        </p:spPr>
      </p:pic>
    </p:spTree>
    <p:extLst>
      <p:ext uri="{BB962C8B-B14F-4D97-AF65-F5344CB8AC3E}">
        <p14:creationId xmlns:p14="http://schemas.microsoft.com/office/powerpoint/2010/main" val="374772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ogo&#10;&#10;Description automatically generated">
            <a:extLst>
              <a:ext uri="{FF2B5EF4-FFF2-40B4-BE49-F238E27FC236}">
                <a16:creationId xmlns:a16="http://schemas.microsoft.com/office/drawing/2014/main" id="{0582AB40-2AC4-154A-A1B3-0C2DBD1A86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7018" y="1063870"/>
            <a:ext cx="5759704" cy="3029604"/>
          </a:xfrm>
          <a:prstGeom prst="rect">
            <a:avLst/>
          </a:prstGeom>
        </p:spPr>
      </p:pic>
      <p:sp>
        <p:nvSpPr>
          <p:cNvPr id="2" name="Rectangle 1"/>
          <p:cNvSpPr/>
          <p:nvPr/>
        </p:nvSpPr>
        <p:spPr>
          <a:xfrm>
            <a:off x="4535096" y="5274025"/>
            <a:ext cx="1891030" cy="369332"/>
          </a:xfrm>
          <a:prstGeom prst="rect">
            <a:avLst/>
          </a:prstGeom>
        </p:spPr>
        <p:txBody>
          <a:bodyPr wrap="none">
            <a:spAutoFit/>
          </a:bodyPr>
          <a:lstStyle/>
          <a:p>
            <a:r>
              <a:rPr lang="en-GB" dirty="0">
                <a:hlinkClick r:id="rId5"/>
              </a:rPr>
              <a:t>https://orcid.org</a:t>
            </a:r>
            <a:r>
              <a:rPr lang="en-GB" dirty="0" smtClean="0">
                <a:hlinkClick r:id="rId5"/>
              </a:rPr>
              <a:t>/</a:t>
            </a:r>
            <a:r>
              <a:rPr lang="pl-PL" dirty="0" smtClean="0"/>
              <a:t> </a:t>
            </a:r>
            <a:endParaRPr lang="en-GB" dirty="0"/>
          </a:p>
        </p:txBody>
      </p:sp>
      <p:sp>
        <p:nvSpPr>
          <p:cNvPr id="5" name="Rectangle 4"/>
          <p:cNvSpPr/>
          <p:nvPr/>
        </p:nvSpPr>
        <p:spPr>
          <a:xfrm>
            <a:off x="3242525" y="4415557"/>
            <a:ext cx="5840060" cy="369332"/>
          </a:xfrm>
          <a:prstGeom prst="rect">
            <a:avLst/>
          </a:prstGeom>
        </p:spPr>
        <p:txBody>
          <a:bodyPr wrap="none">
            <a:spAutoFit/>
          </a:bodyPr>
          <a:lstStyle/>
          <a:p>
            <a:pPr algn="ctr"/>
            <a:r>
              <a:rPr lang="en-GB" dirty="0">
                <a:solidFill>
                  <a:srgbClr val="0070C0"/>
                </a:solidFill>
                <a:latin typeface="Ubuntu"/>
              </a:rPr>
              <a:t>Free, unique, and persistent identifier which you control</a:t>
            </a:r>
          </a:p>
        </p:txBody>
      </p:sp>
    </p:spTree>
    <p:extLst>
      <p:ext uri="{BB962C8B-B14F-4D97-AF65-F5344CB8AC3E}">
        <p14:creationId xmlns:p14="http://schemas.microsoft.com/office/powerpoint/2010/main" val="66778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smtClean="0">
                <a:solidFill>
                  <a:srgbClr val="0070C0"/>
                </a:solidFill>
              </a:rPr>
              <a:t>Exercise: </a:t>
            </a:r>
            <a:endParaRPr lang="en-GB" sz="2800" dirty="0">
              <a:solidFill>
                <a:srgbClr val="0070C0"/>
              </a:solidFill>
            </a:endParaRPr>
          </a:p>
          <a:p>
            <a:pPr algn="ctr"/>
            <a:endParaRPr lang="en-GB" sz="2800" dirty="0">
              <a:solidFill>
                <a:srgbClr val="0070C0"/>
              </a:solidFill>
            </a:endParaRPr>
          </a:p>
          <a:p>
            <a:pPr algn="ctr"/>
            <a:r>
              <a:rPr lang="pl-PL" sz="2800" dirty="0" smtClean="0">
                <a:solidFill>
                  <a:srgbClr val="0070C0"/>
                </a:solidFill>
              </a:rPr>
              <a:t>ORCID </a:t>
            </a:r>
            <a:r>
              <a:rPr lang="en-GB" sz="2800" dirty="0" smtClean="0">
                <a:solidFill>
                  <a:srgbClr val="0070C0"/>
                </a:solidFill>
              </a:rPr>
              <a:t>in </a:t>
            </a:r>
            <a:r>
              <a:rPr lang="en-GB" sz="2800" dirty="0">
                <a:solidFill>
                  <a:srgbClr val="0070C0"/>
                </a:solidFill>
              </a:rPr>
              <a:t>action</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476125" y="3789266"/>
            <a:ext cx="5169557" cy="369332"/>
          </a:xfrm>
          <a:prstGeom prst="rect">
            <a:avLst/>
          </a:prstGeom>
        </p:spPr>
        <p:txBody>
          <a:bodyPr wrap="none">
            <a:spAutoFit/>
          </a:bodyPr>
          <a:lstStyle/>
          <a:p>
            <a:r>
              <a:rPr lang="en-GB" dirty="0">
                <a:solidFill>
                  <a:srgbClr val="0070C0"/>
                </a:solidFill>
                <a:hlinkClick r:id="rId4"/>
              </a:rPr>
              <a:t>https://</a:t>
            </a:r>
            <a:r>
              <a:rPr lang="en-GB" dirty="0" smtClean="0">
                <a:solidFill>
                  <a:srgbClr val="0070C0"/>
                </a:solidFill>
                <a:hlinkClick r:id="rId4"/>
              </a:rPr>
              <a:t>doi.org/10.12688/wellcomeopenres.15341.2</a:t>
            </a:r>
            <a:r>
              <a:rPr lang="pl-PL" dirty="0" smtClean="0">
                <a:solidFill>
                  <a:srgbClr val="0070C0"/>
                </a:solidFill>
              </a:rPr>
              <a:t> </a:t>
            </a:r>
            <a:endParaRPr lang="en-GB" dirty="0">
              <a:solidFill>
                <a:srgbClr val="0070C0"/>
              </a:solidFill>
            </a:endParaRPr>
          </a:p>
        </p:txBody>
      </p:sp>
    </p:spTree>
    <p:extLst>
      <p:ext uri="{BB962C8B-B14F-4D97-AF65-F5344CB8AC3E}">
        <p14:creationId xmlns:p14="http://schemas.microsoft.com/office/powerpoint/2010/main" val="1872273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80516E9-127E-E84A-BC30-0B68C3087BD7}"/>
              </a:ext>
            </a:extLst>
          </p:cNvPr>
          <p:cNvSpPr txBox="1"/>
          <p:nvPr/>
        </p:nvSpPr>
        <p:spPr>
          <a:xfrm>
            <a:off x="935641" y="1300577"/>
            <a:ext cx="9993197" cy="3785652"/>
          </a:xfrm>
          <a:prstGeom prst="rect">
            <a:avLst/>
          </a:prstGeom>
          <a:noFill/>
        </p:spPr>
        <p:txBody>
          <a:bodyPr wrap="square">
            <a:spAutoFit/>
          </a:bodyPr>
          <a:lstStyle/>
          <a:p>
            <a:r>
              <a:rPr lang="en-GB" sz="2000" dirty="0">
                <a:solidFill>
                  <a:srgbClr val="0070C0"/>
                </a:solidFill>
                <a:latin typeface="Ubuntu"/>
              </a:rPr>
              <a:t>Similarly, other registries can be used to identify many biological concepts and entities</a:t>
            </a:r>
            <a:r>
              <a:rPr lang="en-GB" sz="2000" dirty="0" smtClean="0">
                <a:solidFill>
                  <a:srgbClr val="0070C0"/>
                </a:solidFill>
                <a:latin typeface="Ubuntu"/>
              </a:rPr>
              <a:t>:</a:t>
            </a:r>
            <a:endParaRPr lang="pl-PL" sz="2000" dirty="0" smtClean="0">
              <a:solidFill>
                <a:srgbClr val="0070C0"/>
              </a:solidFill>
              <a:latin typeface="Ubuntu"/>
            </a:endParaRPr>
          </a:p>
          <a:p>
            <a:endParaRPr lang="en-GB" sz="2000" dirty="0">
              <a:solidFill>
                <a:srgbClr val="0070C0"/>
              </a:solidFill>
              <a:latin typeface="Ubuntu"/>
            </a:endParaRPr>
          </a:p>
          <a:p>
            <a:pPr marL="342900" indent="-342900">
              <a:buFont typeface="Arial" panose="020B0604020202020204" pitchFamily="34" charset="0"/>
              <a:buChar char="•"/>
            </a:pPr>
            <a:r>
              <a:rPr lang="en-GB" sz="2000" dirty="0">
                <a:solidFill>
                  <a:srgbClr val="0070C0"/>
                </a:solidFill>
                <a:latin typeface="Ubuntu"/>
              </a:rPr>
              <a:t>species e.g. NCBI </a:t>
            </a:r>
            <a:r>
              <a:rPr lang="en-GB" sz="2000" dirty="0" smtClean="0">
                <a:solidFill>
                  <a:srgbClr val="0070C0"/>
                </a:solidFill>
                <a:latin typeface="Ubuntu"/>
              </a:rPr>
              <a:t>taxonomy</a:t>
            </a:r>
            <a:r>
              <a:rPr lang="pl-PL" sz="2000" dirty="0">
                <a:solidFill>
                  <a:srgbClr val="0070C0"/>
                </a:solidFill>
                <a:latin typeface="Ubuntu"/>
              </a:rPr>
              <a:t> </a:t>
            </a:r>
            <a:r>
              <a:rPr lang="pl-PL" sz="2000" dirty="0" smtClean="0">
                <a:solidFill>
                  <a:srgbClr val="0070C0"/>
                </a:solidFill>
                <a:latin typeface="Ubuntu"/>
              </a:rPr>
              <a:t/>
            </a:r>
            <a:br>
              <a:rPr lang="pl-PL" sz="2000" dirty="0" smtClean="0">
                <a:solidFill>
                  <a:srgbClr val="0070C0"/>
                </a:solidFill>
                <a:latin typeface="Ubuntu"/>
              </a:rPr>
            </a:br>
            <a:r>
              <a:rPr lang="pl-PL" sz="2000" dirty="0" smtClean="0">
                <a:solidFill>
                  <a:srgbClr val="0070C0"/>
                </a:solidFill>
                <a:latin typeface="Ubuntu"/>
                <a:hlinkClick r:id="rId4"/>
              </a:rPr>
              <a:t>https</a:t>
            </a:r>
            <a:r>
              <a:rPr lang="pl-PL" sz="2000" dirty="0">
                <a:solidFill>
                  <a:srgbClr val="0070C0"/>
                </a:solidFill>
                <a:latin typeface="Ubuntu"/>
                <a:hlinkClick r:id="rId4"/>
              </a:rPr>
              <a:t>://</a:t>
            </a:r>
            <a:r>
              <a:rPr lang="pl-PL" sz="2000" dirty="0" smtClean="0">
                <a:solidFill>
                  <a:srgbClr val="0070C0"/>
                </a:solidFill>
                <a:latin typeface="Ubuntu"/>
                <a:hlinkClick r:id="rId4"/>
              </a:rPr>
              <a:t>www.ncbi.nlm.nih.gov/Taxonomy</a:t>
            </a:r>
            <a:r>
              <a:rPr lang="pl-PL" sz="2000" dirty="0" smtClean="0">
                <a:solidFill>
                  <a:srgbClr val="0070C0"/>
                </a:solidFill>
                <a:latin typeface="Ubuntu"/>
              </a:rPr>
              <a:t> </a:t>
            </a:r>
            <a:endParaRPr lang="en-GB" sz="2000" dirty="0">
              <a:solidFill>
                <a:srgbClr val="0070C0"/>
              </a:solidFill>
              <a:latin typeface="Ubuntu"/>
            </a:endParaRPr>
          </a:p>
          <a:p>
            <a:pPr marL="342900" indent="-342900">
              <a:buFont typeface="Arial" panose="020B0604020202020204" pitchFamily="34" charset="0"/>
              <a:buChar char="•"/>
            </a:pPr>
            <a:r>
              <a:rPr lang="en-GB" sz="2000" dirty="0">
                <a:solidFill>
                  <a:srgbClr val="0070C0"/>
                </a:solidFill>
                <a:latin typeface="Ubuntu"/>
              </a:rPr>
              <a:t>chemicals e.g. </a:t>
            </a:r>
            <a:r>
              <a:rPr lang="en-GB" sz="2000" dirty="0" err="1" smtClean="0">
                <a:solidFill>
                  <a:srgbClr val="0070C0"/>
                </a:solidFill>
                <a:latin typeface="Ubuntu"/>
              </a:rPr>
              <a:t>ChEBI</a:t>
            </a:r>
            <a:r>
              <a:rPr lang="pl-PL" sz="2000" dirty="0">
                <a:solidFill>
                  <a:srgbClr val="0070C0"/>
                </a:solidFill>
                <a:latin typeface="Ubuntu"/>
              </a:rPr>
              <a:t> </a:t>
            </a:r>
            <a:r>
              <a:rPr lang="pl-PL" sz="2000" dirty="0" smtClean="0">
                <a:solidFill>
                  <a:srgbClr val="0070C0"/>
                </a:solidFill>
                <a:latin typeface="Ubuntu"/>
              </a:rPr>
              <a:t>	</a:t>
            </a:r>
            <a:br>
              <a:rPr lang="pl-PL" sz="2000" dirty="0" smtClean="0">
                <a:solidFill>
                  <a:srgbClr val="0070C0"/>
                </a:solidFill>
                <a:latin typeface="Ubuntu"/>
              </a:rPr>
            </a:br>
            <a:r>
              <a:rPr lang="pl-PL" sz="2000" dirty="0" smtClean="0">
                <a:solidFill>
                  <a:srgbClr val="0070C0"/>
                </a:solidFill>
                <a:latin typeface="Ubuntu"/>
                <a:hlinkClick r:id="rId5"/>
              </a:rPr>
              <a:t>https</a:t>
            </a:r>
            <a:r>
              <a:rPr lang="pl-PL" sz="2000" dirty="0">
                <a:solidFill>
                  <a:srgbClr val="0070C0"/>
                </a:solidFill>
                <a:latin typeface="Ubuntu"/>
                <a:hlinkClick r:id="rId5"/>
              </a:rPr>
              <a:t>://</a:t>
            </a:r>
            <a:r>
              <a:rPr lang="pl-PL" sz="2000" dirty="0" smtClean="0">
                <a:solidFill>
                  <a:srgbClr val="0070C0"/>
                </a:solidFill>
                <a:latin typeface="Ubuntu"/>
                <a:hlinkClick r:id="rId5"/>
              </a:rPr>
              <a:t>www.ebi.ac.uk/chebi</a:t>
            </a:r>
            <a:r>
              <a:rPr lang="pl-PL" sz="2000" dirty="0" smtClean="0">
                <a:solidFill>
                  <a:srgbClr val="0070C0"/>
                </a:solidFill>
                <a:latin typeface="Ubuntu"/>
              </a:rPr>
              <a:t> </a:t>
            </a:r>
            <a:endParaRPr lang="en-GB" sz="2000" dirty="0">
              <a:solidFill>
                <a:srgbClr val="0070C0"/>
              </a:solidFill>
              <a:latin typeface="Ubuntu"/>
            </a:endParaRPr>
          </a:p>
          <a:p>
            <a:pPr marL="342900" indent="-342900">
              <a:buFont typeface="Arial" panose="020B0604020202020204" pitchFamily="34" charset="0"/>
              <a:buChar char="•"/>
            </a:pPr>
            <a:r>
              <a:rPr lang="en-GB" sz="2000" dirty="0">
                <a:solidFill>
                  <a:srgbClr val="0070C0"/>
                </a:solidFill>
                <a:latin typeface="Ubuntu"/>
              </a:rPr>
              <a:t>proteins e.g. </a:t>
            </a:r>
            <a:r>
              <a:rPr lang="en-GB" sz="2000" dirty="0" err="1" smtClean="0">
                <a:solidFill>
                  <a:srgbClr val="0070C0"/>
                </a:solidFill>
                <a:latin typeface="Ubuntu"/>
              </a:rPr>
              <a:t>UniProt</a:t>
            </a:r>
            <a:r>
              <a:rPr lang="pl-PL" sz="2000" dirty="0">
                <a:solidFill>
                  <a:srgbClr val="0070C0"/>
                </a:solidFill>
                <a:latin typeface="Ubuntu"/>
              </a:rPr>
              <a:t> </a:t>
            </a:r>
            <a:r>
              <a:rPr lang="pl-PL" sz="2000" dirty="0" smtClean="0">
                <a:solidFill>
                  <a:srgbClr val="0070C0"/>
                </a:solidFill>
                <a:latin typeface="Ubuntu"/>
              </a:rPr>
              <a:t>		</a:t>
            </a:r>
            <a:br>
              <a:rPr lang="pl-PL" sz="2000" dirty="0" smtClean="0">
                <a:solidFill>
                  <a:srgbClr val="0070C0"/>
                </a:solidFill>
                <a:latin typeface="Ubuntu"/>
              </a:rPr>
            </a:br>
            <a:r>
              <a:rPr lang="pl-PL" sz="2000" dirty="0" smtClean="0">
                <a:solidFill>
                  <a:srgbClr val="0070C0"/>
                </a:solidFill>
                <a:latin typeface="Ubuntu"/>
                <a:hlinkClick r:id="rId6"/>
              </a:rPr>
              <a:t>https</a:t>
            </a:r>
            <a:r>
              <a:rPr lang="pl-PL" sz="2000" dirty="0">
                <a:solidFill>
                  <a:srgbClr val="0070C0"/>
                </a:solidFill>
                <a:latin typeface="Ubuntu"/>
                <a:hlinkClick r:id="rId6"/>
              </a:rPr>
              <a:t>://www.uniprot.org</a:t>
            </a:r>
            <a:r>
              <a:rPr lang="pl-PL" sz="2000" dirty="0" smtClean="0">
                <a:solidFill>
                  <a:srgbClr val="0070C0"/>
                </a:solidFill>
                <a:latin typeface="Ubuntu"/>
                <a:hlinkClick r:id="rId6"/>
              </a:rPr>
              <a:t>/</a:t>
            </a:r>
            <a:r>
              <a:rPr lang="pl-PL" sz="2000" dirty="0" smtClean="0">
                <a:solidFill>
                  <a:srgbClr val="0070C0"/>
                </a:solidFill>
                <a:latin typeface="Ubuntu"/>
              </a:rPr>
              <a:t> </a:t>
            </a:r>
            <a:endParaRPr lang="en-GB" sz="2000" dirty="0">
              <a:solidFill>
                <a:srgbClr val="0070C0"/>
              </a:solidFill>
              <a:latin typeface="Ubuntu"/>
            </a:endParaRPr>
          </a:p>
          <a:p>
            <a:pPr marL="342900" indent="-342900">
              <a:buFont typeface="Arial" panose="020B0604020202020204" pitchFamily="34" charset="0"/>
              <a:buChar char="•"/>
            </a:pPr>
            <a:r>
              <a:rPr lang="en-GB" sz="2000" dirty="0">
                <a:solidFill>
                  <a:srgbClr val="0070C0"/>
                </a:solidFill>
                <a:latin typeface="Ubuntu"/>
              </a:rPr>
              <a:t>genes e.g. </a:t>
            </a:r>
            <a:r>
              <a:rPr lang="en-GB" sz="2000" dirty="0" err="1" smtClean="0">
                <a:solidFill>
                  <a:srgbClr val="0070C0"/>
                </a:solidFill>
                <a:latin typeface="Ubuntu"/>
              </a:rPr>
              <a:t>GenBank</a:t>
            </a:r>
            <a:r>
              <a:rPr lang="pl-PL" sz="2000" dirty="0">
                <a:solidFill>
                  <a:srgbClr val="0070C0"/>
                </a:solidFill>
                <a:latin typeface="Ubuntu"/>
              </a:rPr>
              <a:t>		</a:t>
            </a:r>
            <a:r>
              <a:rPr lang="pl-PL" sz="2000" dirty="0" smtClean="0">
                <a:solidFill>
                  <a:srgbClr val="0070C0"/>
                </a:solidFill>
                <a:latin typeface="Ubuntu"/>
              </a:rPr>
              <a:t/>
            </a:r>
            <a:br>
              <a:rPr lang="pl-PL" sz="2000" dirty="0" smtClean="0">
                <a:solidFill>
                  <a:srgbClr val="0070C0"/>
                </a:solidFill>
                <a:latin typeface="Ubuntu"/>
              </a:rPr>
            </a:br>
            <a:r>
              <a:rPr lang="pl-PL" sz="2000" dirty="0" smtClean="0">
                <a:solidFill>
                  <a:srgbClr val="0070C0"/>
                </a:solidFill>
                <a:latin typeface="Ubuntu"/>
                <a:hlinkClick r:id="rId7"/>
              </a:rPr>
              <a:t>https</a:t>
            </a:r>
            <a:r>
              <a:rPr lang="pl-PL" sz="2000" dirty="0">
                <a:solidFill>
                  <a:srgbClr val="0070C0"/>
                </a:solidFill>
                <a:latin typeface="Ubuntu"/>
                <a:hlinkClick r:id="rId7"/>
              </a:rPr>
              <a:t>://www.ncbi.nlm.nih.gov/genbank</a:t>
            </a:r>
            <a:r>
              <a:rPr lang="pl-PL" sz="2000" dirty="0" smtClean="0">
                <a:solidFill>
                  <a:srgbClr val="0070C0"/>
                </a:solidFill>
                <a:latin typeface="Ubuntu"/>
                <a:hlinkClick r:id="rId7"/>
              </a:rPr>
              <a:t>/</a:t>
            </a:r>
            <a:r>
              <a:rPr lang="pl-PL" sz="2000" dirty="0" smtClean="0">
                <a:solidFill>
                  <a:srgbClr val="0070C0"/>
                </a:solidFill>
                <a:latin typeface="Ubuntu"/>
              </a:rPr>
              <a:t> </a:t>
            </a:r>
            <a:endParaRPr lang="en-GB" sz="2000" dirty="0">
              <a:solidFill>
                <a:srgbClr val="0070C0"/>
              </a:solidFill>
              <a:latin typeface="Ubuntu"/>
            </a:endParaRPr>
          </a:p>
          <a:p>
            <a:pPr marL="342900" indent="-342900">
              <a:buFont typeface="Arial" panose="020B0604020202020204" pitchFamily="34" charset="0"/>
              <a:buChar char="•"/>
            </a:pPr>
            <a:r>
              <a:rPr lang="en-GB" sz="2000" dirty="0">
                <a:solidFill>
                  <a:srgbClr val="0070C0"/>
                </a:solidFill>
                <a:latin typeface="Ubuntu"/>
              </a:rPr>
              <a:t>metabolic reactions, enzymes </a:t>
            </a:r>
            <a:r>
              <a:rPr lang="en-GB" sz="2000" dirty="0" err="1">
                <a:solidFill>
                  <a:srgbClr val="0070C0"/>
                </a:solidFill>
                <a:latin typeface="Ubuntu"/>
              </a:rPr>
              <a:t>e.g</a:t>
            </a:r>
            <a:r>
              <a:rPr lang="en-GB" sz="2000" dirty="0">
                <a:solidFill>
                  <a:srgbClr val="0070C0"/>
                </a:solidFill>
                <a:latin typeface="Ubuntu"/>
              </a:rPr>
              <a:t> </a:t>
            </a:r>
            <a:r>
              <a:rPr lang="en-GB" sz="2000" dirty="0" smtClean="0">
                <a:solidFill>
                  <a:srgbClr val="0070C0"/>
                </a:solidFill>
                <a:latin typeface="Ubuntu"/>
              </a:rPr>
              <a:t>KEGG</a:t>
            </a:r>
            <a:r>
              <a:rPr lang="pl-PL" sz="2000" dirty="0">
                <a:solidFill>
                  <a:srgbClr val="0070C0"/>
                </a:solidFill>
                <a:latin typeface="Ubuntu"/>
              </a:rPr>
              <a:t> </a:t>
            </a:r>
            <a:r>
              <a:rPr lang="pl-PL" sz="2000" dirty="0" smtClean="0">
                <a:solidFill>
                  <a:srgbClr val="0070C0"/>
                </a:solidFill>
                <a:latin typeface="Ubuntu"/>
              </a:rPr>
              <a:t/>
            </a:r>
            <a:br>
              <a:rPr lang="pl-PL" sz="2000" dirty="0" smtClean="0">
                <a:solidFill>
                  <a:srgbClr val="0070C0"/>
                </a:solidFill>
                <a:latin typeface="Ubuntu"/>
              </a:rPr>
            </a:br>
            <a:r>
              <a:rPr lang="pl-PL" sz="2000" dirty="0" smtClean="0">
                <a:solidFill>
                  <a:srgbClr val="0070C0"/>
                </a:solidFill>
                <a:latin typeface="Ubuntu"/>
                <a:hlinkClick r:id="rId8"/>
              </a:rPr>
              <a:t>https</a:t>
            </a:r>
            <a:r>
              <a:rPr lang="pl-PL" sz="2000" dirty="0">
                <a:solidFill>
                  <a:srgbClr val="0070C0"/>
                </a:solidFill>
                <a:latin typeface="Ubuntu"/>
                <a:hlinkClick r:id="rId8"/>
              </a:rPr>
              <a:t>://www.genome.jp/kegg</a:t>
            </a:r>
            <a:r>
              <a:rPr lang="pl-PL" sz="2000" dirty="0" smtClean="0">
                <a:solidFill>
                  <a:srgbClr val="0070C0"/>
                </a:solidFill>
                <a:latin typeface="Ubuntu"/>
                <a:hlinkClick r:id="rId8"/>
              </a:rPr>
              <a:t>/</a:t>
            </a:r>
            <a:r>
              <a:rPr lang="pl-PL" sz="2000" dirty="0" smtClean="0">
                <a:solidFill>
                  <a:srgbClr val="0070C0"/>
                </a:solidFill>
                <a:latin typeface="Ubuntu"/>
              </a:rPr>
              <a:t> </a:t>
            </a:r>
            <a:endParaRPr lang="en-GB" sz="2000" b="0" i="0" dirty="0">
              <a:solidFill>
                <a:srgbClr val="0070C0"/>
              </a:solidFill>
              <a:effectLst/>
              <a:latin typeface="Ubuntu"/>
            </a:endParaRPr>
          </a:p>
        </p:txBody>
      </p:sp>
      <p:sp>
        <p:nvSpPr>
          <p:cNvPr id="6" name="Rectangle 5">
            <a:extLst>
              <a:ext uri="{FF2B5EF4-FFF2-40B4-BE49-F238E27FC236}">
                <a16:creationId xmlns:a16="http://schemas.microsoft.com/office/drawing/2014/main" id="{0BC63AE1-BA01-DB49-9E34-8940234F6FD5}"/>
              </a:ext>
            </a:extLst>
          </p:cNvPr>
          <p:cNvSpPr/>
          <p:nvPr/>
        </p:nvSpPr>
        <p:spPr>
          <a:xfrm>
            <a:off x="7618842" y="4386747"/>
            <a:ext cx="2714019" cy="923330"/>
          </a:xfrm>
          <a:prstGeom prst="rect">
            <a:avLst/>
          </a:prstGeom>
        </p:spPr>
        <p:txBody>
          <a:bodyPr wrap="square">
            <a:spAutoFit/>
          </a:bodyPr>
          <a:lstStyle/>
          <a:p>
            <a:r>
              <a:rPr lang="en-GB" dirty="0">
                <a:solidFill>
                  <a:srgbClr val="0070C0"/>
                </a:solidFill>
                <a:latin typeface="Ubuntu"/>
              </a:rPr>
              <a:t>NCBI or </a:t>
            </a:r>
            <a:r>
              <a:rPr lang="en-GB" dirty="0" err="1">
                <a:solidFill>
                  <a:srgbClr val="0070C0"/>
                </a:solidFill>
                <a:latin typeface="Ubuntu"/>
              </a:rPr>
              <a:t>BioPortal</a:t>
            </a:r>
            <a:r>
              <a:rPr lang="en-GB" dirty="0">
                <a:solidFill>
                  <a:srgbClr val="0070C0"/>
                </a:solidFill>
                <a:latin typeface="Ubuntu"/>
              </a:rPr>
              <a:t> are good places to start searching for a registry or a term.</a:t>
            </a:r>
          </a:p>
        </p:txBody>
      </p:sp>
    </p:spTree>
    <p:extLst>
      <p:ext uri="{BB962C8B-B14F-4D97-AF65-F5344CB8AC3E}">
        <p14:creationId xmlns:p14="http://schemas.microsoft.com/office/powerpoint/2010/main" val="281098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80516E9-127E-E84A-BC30-0B68C3087BD7}"/>
              </a:ext>
            </a:extLst>
          </p:cNvPr>
          <p:cNvSpPr txBox="1"/>
          <p:nvPr/>
        </p:nvSpPr>
        <p:spPr>
          <a:xfrm>
            <a:off x="935641" y="1300577"/>
            <a:ext cx="9993197" cy="1323439"/>
          </a:xfrm>
          <a:prstGeom prst="rect">
            <a:avLst/>
          </a:prstGeom>
          <a:noFill/>
        </p:spPr>
        <p:txBody>
          <a:bodyPr wrap="square">
            <a:spAutoFit/>
          </a:bodyPr>
          <a:lstStyle/>
          <a:p>
            <a:r>
              <a:rPr lang="pl-PL" sz="2000" dirty="0" smtClean="0">
                <a:solidFill>
                  <a:srgbClr val="0070C0"/>
                </a:solidFill>
                <a:latin typeface="Ubuntu"/>
              </a:rPr>
              <a:t>Finding registry or terms</a:t>
            </a:r>
            <a:r>
              <a:rPr lang="en-GB" sz="2000" dirty="0" smtClean="0">
                <a:solidFill>
                  <a:srgbClr val="0070C0"/>
                </a:solidFill>
                <a:latin typeface="Ubuntu"/>
              </a:rPr>
              <a:t>:</a:t>
            </a:r>
            <a:endParaRPr lang="pl-PL" sz="2000" dirty="0" smtClean="0">
              <a:solidFill>
                <a:srgbClr val="0070C0"/>
              </a:solidFill>
              <a:latin typeface="Ubuntu"/>
            </a:endParaRPr>
          </a:p>
          <a:p>
            <a:endParaRPr lang="en-GB" sz="2000" dirty="0">
              <a:solidFill>
                <a:srgbClr val="0070C0"/>
              </a:solidFill>
              <a:latin typeface="Ubuntu"/>
            </a:endParaRPr>
          </a:p>
          <a:p>
            <a:pPr marL="342900" indent="-342900">
              <a:buFont typeface="Arial" panose="020B0604020202020204" pitchFamily="34" charset="0"/>
              <a:buChar char="•"/>
            </a:pPr>
            <a:r>
              <a:rPr lang="pl-PL" sz="2000" dirty="0">
                <a:solidFill>
                  <a:srgbClr val="0070C0"/>
                </a:solidFill>
                <a:latin typeface="Ubuntu"/>
              </a:rPr>
              <a:t>[BioPortal](https://bioportal.bioontology.org/) </a:t>
            </a:r>
            <a:endParaRPr lang="pl-PL" sz="2000" dirty="0" smtClean="0">
              <a:solidFill>
                <a:srgbClr val="0070C0"/>
              </a:solidFill>
              <a:latin typeface="Ubuntu"/>
            </a:endParaRPr>
          </a:p>
          <a:p>
            <a:pPr marL="342900" indent="-342900">
              <a:buFont typeface="Arial" panose="020B0604020202020204" pitchFamily="34" charset="0"/>
              <a:buChar char="•"/>
            </a:pPr>
            <a:r>
              <a:rPr lang="pl-PL" sz="2000" dirty="0" smtClean="0">
                <a:solidFill>
                  <a:srgbClr val="0070C0"/>
                </a:solidFill>
                <a:latin typeface="Ubuntu"/>
              </a:rPr>
              <a:t>[</a:t>
            </a:r>
            <a:r>
              <a:rPr lang="pl-PL" sz="2000" dirty="0">
                <a:solidFill>
                  <a:srgbClr val="0070C0"/>
                </a:solidFill>
                <a:latin typeface="Ubuntu"/>
              </a:rPr>
              <a:t>NCBI](https://www.ncbi.nlm.nih.gov/) </a:t>
            </a:r>
            <a:endParaRPr lang="en-GB" sz="2000" b="0" i="0" dirty="0">
              <a:solidFill>
                <a:srgbClr val="0070C0"/>
              </a:solidFill>
              <a:effectLst/>
              <a:latin typeface="Ubuntu"/>
            </a:endParaRPr>
          </a:p>
        </p:txBody>
      </p:sp>
    </p:spTree>
    <p:extLst>
      <p:ext uri="{BB962C8B-B14F-4D97-AF65-F5344CB8AC3E}">
        <p14:creationId xmlns:p14="http://schemas.microsoft.com/office/powerpoint/2010/main" val="2003576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smtClean="0">
                <a:solidFill>
                  <a:srgbClr val="0070C0"/>
                </a:solidFill>
              </a:rPr>
              <a:t>Exercise: </a:t>
            </a:r>
            <a:endParaRPr lang="en-GB" sz="2800" dirty="0">
              <a:solidFill>
                <a:srgbClr val="0070C0"/>
              </a:solidFill>
            </a:endParaRPr>
          </a:p>
          <a:p>
            <a:pPr algn="ctr"/>
            <a:r>
              <a:rPr lang="en-GB" sz="2800" dirty="0">
                <a:solidFill>
                  <a:srgbClr val="0070C0"/>
                </a:solidFill>
              </a:rPr>
              <a:t>Public ID in action</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4">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3: </a:t>
            </a:r>
          </a:p>
          <a:p>
            <a:pPr algn="ctr"/>
            <a:endParaRPr lang="en-GB" sz="2800" dirty="0">
              <a:solidFill>
                <a:srgbClr val="0070C0"/>
              </a:solidFill>
            </a:endParaRPr>
          </a:p>
          <a:p>
            <a:pPr algn="ctr"/>
            <a:r>
              <a:rPr lang="en-GB" sz="2800" dirty="0">
                <a:solidFill>
                  <a:srgbClr val="0070C0"/>
                </a:solidFill>
              </a:rPr>
              <a:t>Public ID in action</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811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2634</TotalTime>
  <Words>1068</Words>
  <Application>Microsoft Office PowerPoint</Application>
  <PresentationFormat>Widescreen</PresentationFormat>
  <Paragraphs>158</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Ubuntu</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ZIELINSKI Tomasz</cp:lastModifiedBy>
  <cp:revision>54</cp:revision>
  <dcterms:created xsi:type="dcterms:W3CDTF">2021-06-07T08:35:11Z</dcterms:created>
  <dcterms:modified xsi:type="dcterms:W3CDTF">2021-10-07T00:49:23Z</dcterms:modified>
</cp:coreProperties>
</file>