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293" r:id="rId3"/>
    <p:sldId id="259" r:id="rId4"/>
    <p:sldId id="309" r:id="rId5"/>
    <p:sldId id="292" r:id="rId6"/>
    <p:sldId id="295" r:id="rId7"/>
    <p:sldId id="298" r:id="rId8"/>
    <p:sldId id="297" r:id="rId9"/>
    <p:sldId id="299" r:id="rId10"/>
    <p:sldId id="301" r:id="rId11"/>
    <p:sldId id="300" r:id="rId12"/>
    <p:sldId id="302" r:id="rId13"/>
    <p:sldId id="303" r:id="rId14"/>
    <p:sldId id="308" r:id="rId15"/>
    <p:sldId id="304" r:id="rId16"/>
    <p:sldId id="307" r:id="rId17"/>
    <p:sldId id="306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A72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88571"/>
  </p:normalViewPr>
  <p:slideViewPr>
    <p:cSldViewPr snapToGrid="0">
      <p:cViewPr varScale="1">
        <p:scale>
          <a:sx n="106" d="100"/>
          <a:sy n="106" d="100"/>
        </p:scale>
        <p:origin x="13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dryad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hedata.org/" TargetMode="External"/><Relationship Id="rId5" Type="http://schemas.openxmlformats.org/officeDocument/2006/relationships/hyperlink" Target="http://figshare.com/" TargetMode="External"/><Relationship Id="rId4" Type="http://schemas.openxmlformats.org/officeDocument/2006/relationships/hyperlink" Target="http://zenodo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3238676" y="2663036"/>
            <a:ext cx="5955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 smtClean="0">
                <a:solidFill>
                  <a:srgbClr val="0070C0"/>
                </a:solidFill>
              </a:rPr>
              <a:t>Public repositories</a:t>
            </a:r>
            <a:endParaRPr lang="en-GB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Higher </a:t>
            </a:r>
            <a:r>
              <a:rPr lang="en-GB" dirty="0" smtClean="0">
                <a:solidFill>
                  <a:srgbClr val="0070C0"/>
                </a:solidFill>
              </a:rPr>
              <a:t>exposure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Data specific features (e.g. Visulization)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Enforced minimal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API for data retrival / agregation /searching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Curated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Better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Interlinking between data types</a:t>
            </a:r>
          </a:p>
          <a:p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56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Domain specific repositories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2384" y="2064189"/>
            <a:ext cx="10981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Exercise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7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Use recommendations: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BioMed</a:t>
            </a:r>
            <a:r>
              <a:rPr lang="en-GB" dirty="0">
                <a:solidFill>
                  <a:srgbClr val="0070C0"/>
                </a:solidFill>
              </a:rPr>
              <a:t> Central / Springer Nature](https://www.springernature.com/gp/authors/research-data-policy/recommended-repositories)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eLife</a:t>
            </a:r>
            <a:r>
              <a:rPr lang="en-GB" dirty="0">
                <a:solidFill>
                  <a:srgbClr val="0070C0"/>
                </a:solidFill>
              </a:rPr>
              <a:t>](https://submit.elifesciences.org/html/elife_author_instructions.html#policies)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[Elsevier](https://www.elsevier.com/about/policies/research-data)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[EMBO Press](https://www.embopress.org/page/journal/14602075/authorguide#datadeposition)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[F1000 Research](https://f1000research.com/for-authors/data-guidelines)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GIGAscience</a:t>
            </a:r>
            <a:r>
              <a:rPr lang="en-GB" dirty="0">
                <a:solidFill>
                  <a:srgbClr val="0070C0"/>
                </a:solidFill>
              </a:rPr>
              <a:t> - OUP](https://academic.oup.com/gigascience/pages/instructions_to_authors)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PLoS</a:t>
            </a:r>
            <a:r>
              <a:rPr lang="en-GB" dirty="0">
                <a:solidFill>
                  <a:srgbClr val="0070C0"/>
                </a:solidFill>
              </a:rPr>
              <a:t>](https://journals.plos.org/plosbiology/s/recommended-repositories)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[Scientific Data - Nature](https://www.nature.com/sdata/policies/repositories)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[Taylor and Francis](https://authorservices.taylorandfrancis.com/data-sharing-policies/repositories/)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[BBSRC](https://bbsrc.ukri.org/research/resources/)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[NERC](https://nerc.ukri.org/research/sites/environmental-data-service-eds/policy/)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[Royal Society](https://royalsociety.org/journals/ethics-policies/data-sharing-mining/)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- </a:t>
            </a:r>
            <a:r>
              <a:rPr lang="en-GB" dirty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Wellcome</a:t>
            </a:r>
            <a:r>
              <a:rPr lang="en-GB" dirty="0">
                <a:solidFill>
                  <a:srgbClr val="0070C0"/>
                </a:solidFill>
              </a:rPr>
              <a:t> Open Research](https://wellcomeopenresearch.org/for-authors/data-guidelines)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err="1" smtClean="0"/>
          </a:p>
          <a:p>
            <a:r>
              <a:rPr lang="pl-PL" dirty="0" smtClean="0">
                <a:solidFill>
                  <a:srgbClr val="0070C0"/>
                </a:solidFill>
              </a:rPr>
              <a:t>FAIRSharing.org – search </a:t>
            </a:r>
            <a:r>
              <a:rPr lang="pl-PL" dirty="0" smtClean="0">
                <a:solidFill>
                  <a:srgbClr val="0070C0"/>
                </a:solidFill>
              </a:rPr>
              <a:t>engine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rgbClr val="0070C0"/>
                </a:solidFill>
              </a:rPr>
              <a:t>Repositories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rgbClr val="0070C0"/>
                </a:solidFill>
              </a:rPr>
              <a:t>Data standards</a:t>
            </a:r>
          </a:p>
          <a:p>
            <a:pPr marL="285750" indent="-285750">
              <a:buFontTx/>
              <a:buChar char="-"/>
            </a:pPr>
            <a:r>
              <a:rPr lang="pl-PL" dirty="0" smtClean="0">
                <a:solidFill>
                  <a:srgbClr val="0070C0"/>
                </a:solidFill>
              </a:rPr>
              <a:t>Policies</a:t>
            </a:r>
          </a:p>
          <a:p>
            <a:pPr marL="285750" indent="-285750">
              <a:buFontTx/>
              <a:buChar char="-"/>
            </a:pP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(too) many options for each type</a:t>
            </a:r>
            <a:endParaRPr lang="en-GB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9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err="1" smtClean="0"/>
          </a:p>
          <a:p>
            <a:r>
              <a:rPr lang="pl-PL" dirty="0" smtClean="0">
                <a:solidFill>
                  <a:srgbClr val="0070C0"/>
                </a:solidFill>
              </a:rPr>
              <a:t>Excercise</a:t>
            </a:r>
            <a:endParaRPr lang="en-GB" dirty="0" err="1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Finding repository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Who is behind it? What is its funding?</a:t>
            </a:r>
          </a:p>
          <a:p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Q</a:t>
            </a:r>
            <a:r>
              <a:rPr lang="en-GB" dirty="0" err="1" smtClean="0">
                <a:solidFill>
                  <a:srgbClr val="0070C0"/>
                </a:solidFill>
              </a:rPr>
              <a:t>uality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of </a:t>
            </a:r>
            <a:r>
              <a:rPr lang="en-GB" dirty="0" smtClean="0">
                <a:solidFill>
                  <a:srgbClr val="0070C0"/>
                </a:solidFill>
              </a:rPr>
              <a:t>interaction</a:t>
            </a:r>
            <a:r>
              <a:rPr lang="pl-PL" dirty="0" smtClean="0">
                <a:solidFill>
                  <a:srgbClr val="0070C0"/>
                </a:solidFill>
              </a:rPr>
              <a:t>/interface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r>
              <a:rPr lang="pl-PL" dirty="0" smtClean="0">
                <a:solidFill>
                  <a:srgbClr val="0070C0"/>
                </a:solidFill>
              </a:rPr>
              <a:t/>
            </a:r>
            <a:br>
              <a:rPr lang="pl-PL" dirty="0" smtClean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is </a:t>
            </a:r>
            <a:r>
              <a:rPr lang="en-GB" dirty="0">
                <a:solidFill>
                  <a:srgbClr val="0070C0"/>
                </a:solidFill>
              </a:rPr>
              <a:t>the interaction for purposes of data deposit or reuse efficient, effective and satisfactory for you?</a:t>
            </a:r>
          </a:p>
          <a:p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T</a:t>
            </a:r>
            <a:r>
              <a:rPr lang="en-GB" dirty="0" err="1" smtClean="0">
                <a:solidFill>
                  <a:srgbClr val="0070C0"/>
                </a:solidFill>
              </a:rPr>
              <a:t>ake</a:t>
            </a:r>
            <a:r>
              <a:rPr lang="en-GB" dirty="0" smtClean="0">
                <a:solidFill>
                  <a:srgbClr val="0070C0"/>
                </a:solidFill>
              </a:rPr>
              <a:t>-up </a:t>
            </a:r>
            <a:r>
              <a:rPr lang="en-GB" dirty="0">
                <a:solidFill>
                  <a:srgbClr val="0070C0"/>
                </a:solidFill>
              </a:rPr>
              <a:t>and impact: </a:t>
            </a:r>
            <a:endParaRPr lang="pl-PL" dirty="0" smtClean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	</a:t>
            </a:r>
            <a:r>
              <a:rPr lang="en-GB" dirty="0" smtClean="0">
                <a:solidFill>
                  <a:srgbClr val="0070C0"/>
                </a:solidFill>
              </a:rPr>
              <a:t>what </a:t>
            </a:r>
            <a:r>
              <a:rPr lang="en-GB" dirty="0">
                <a:solidFill>
                  <a:srgbClr val="0070C0"/>
                </a:solidFill>
              </a:rPr>
              <a:t>can I put in it? </a:t>
            </a:r>
            <a:r>
              <a:rPr lang="pl-PL" dirty="0">
                <a:solidFill>
                  <a:srgbClr val="0070C0"/>
                </a:solidFill>
              </a:rPr>
              <a:t/>
            </a:r>
            <a:br>
              <a:rPr lang="pl-PL" dirty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i</a:t>
            </a:r>
            <a:r>
              <a:rPr lang="en-GB" dirty="0" smtClean="0">
                <a:solidFill>
                  <a:srgbClr val="0070C0"/>
                </a:solidFill>
              </a:rPr>
              <a:t>s </a:t>
            </a:r>
            <a:r>
              <a:rPr lang="en-GB" dirty="0">
                <a:solidFill>
                  <a:srgbClr val="0070C0"/>
                </a:solidFill>
              </a:rPr>
              <a:t>anyone else using it? </a:t>
            </a:r>
            <a:r>
              <a:rPr lang="pl-PL" dirty="0">
                <a:solidFill>
                  <a:srgbClr val="0070C0"/>
                </a:solidFill>
              </a:rPr>
              <a:t/>
            </a:r>
            <a:br>
              <a:rPr lang="pl-PL" dirty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w</a:t>
            </a:r>
            <a:r>
              <a:rPr lang="en-GB" dirty="0" smtClean="0">
                <a:solidFill>
                  <a:srgbClr val="0070C0"/>
                </a:solidFill>
              </a:rPr>
              <a:t>ill </a:t>
            </a:r>
            <a:r>
              <a:rPr lang="en-GB" dirty="0">
                <a:solidFill>
                  <a:srgbClr val="0070C0"/>
                </a:solidFill>
              </a:rPr>
              <a:t>others be able to find stuff deposited in </a:t>
            </a:r>
            <a:r>
              <a:rPr lang="en-GB" dirty="0" smtClean="0">
                <a:solidFill>
                  <a:srgbClr val="0070C0"/>
                </a:solidFill>
              </a:rPr>
              <a:t>it?</a:t>
            </a:r>
            <a:r>
              <a:rPr lang="pl-PL" dirty="0" smtClean="0">
                <a:solidFill>
                  <a:srgbClr val="0070C0"/>
                </a:solidFill>
              </a:rPr>
              <a:t/>
            </a:r>
            <a:br>
              <a:rPr lang="pl-PL" dirty="0" smtClean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is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the repository linked to other data </a:t>
            </a:r>
            <a:r>
              <a:rPr lang="en-GB" dirty="0" smtClean="0">
                <a:solidFill>
                  <a:srgbClr val="0070C0"/>
                </a:solidFill>
              </a:rPr>
              <a:t>repositories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br>
              <a:rPr lang="pl-PL" dirty="0" smtClean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</a:t>
            </a:r>
            <a:r>
              <a:rPr lang="pl-PL" dirty="0">
                <a:solidFill>
                  <a:srgbClr val="0070C0"/>
                </a:solidFill>
              </a:rPr>
              <a:t>c</a:t>
            </a:r>
            <a:r>
              <a:rPr lang="en-GB" dirty="0" smtClean="0">
                <a:solidFill>
                  <a:srgbClr val="0070C0"/>
                </a:solidFill>
              </a:rPr>
              <a:t>an </a:t>
            </a:r>
            <a:r>
              <a:rPr lang="en-GB" dirty="0">
                <a:solidFill>
                  <a:srgbClr val="0070C0"/>
                </a:solidFill>
              </a:rPr>
              <a:t>others cite the </a:t>
            </a:r>
            <a:r>
              <a:rPr lang="en-GB" dirty="0" smtClean="0">
                <a:solidFill>
                  <a:srgbClr val="0070C0"/>
                </a:solidFill>
              </a:rPr>
              <a:t>data?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P</a:t>
            </a:r>
            <a:r>
              <a:rPr lang="en-GB" dirty="0" err="1" smtClean="0">
                <a:solidFill>
                  <a:srgbClr val="0070C0"/>
                </a:solidFill>
              </a:rPr>
              <a:t>olicy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and process: </a:t>
            </a:r>
            <a:r>
              <a:rPr lang="pl-PL" dirty="0" smtClean="0">
                <a:solidFill>
                  <a:srgbClr val="0070C0"/>
                </a:solidFill>
              </a:rPr>
              <a:t/>
            </a:r>
            <a:br>
              <a:rPr lang="pl-PL" dirty="0" smtClean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d</a:t>
            </a:r>
            <a:r>
              <a:rPr lang="en-GB" dirty="0" err="1" smtClean="0">
                <a:solidFill>
                  <a:srgbClr val="0070C0"/>
                </a:solidFill>
              </a:rPr>
              <a:t>oes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it help </a:t>
            </a:r>
            <a:r>
              <a:rPr lang="en-GB" dirty="0" smtClean="0">
                <a:solidFill>
                  <a:srgbClr val="0070C0"/>
                </a:solidFill>
              </a:rPr>
              <a:t>meet</a:t>
            </a:r>
            <a:r>
              <a:rPr lang="pl-PL" dirty="0" smtClean="0">
                <a:solidFill>
                  <a:srgbClr val="0070C0"/>
                </a:solidFill>
              </a:rPr>
              <a:t>ing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community </a:t>
            </a:r>
            <a:r>
              <a:rPr lang="en-GB" dirty="0" smtClean="0">
                <a:solidFill>
                  <a:srgbClr val="0070C0"/>
                </a:solidFill>
              </a:rPr>
              <a:t>standards</a:t>
            </a:r>
            <a:r>
              <a:rPr lang="pl-PL" dirty="0" smtClean="0">
                <a:solidFill>
                  <a:srgbClr val="0070C0"/>
                </a:solidFill>
              </a:rPr>
              <a:t>,</a:t>
            </a:r>
            <a:r>
              <a:rPr lang="en-GB" dirty="0" smtClean="0">
                <a:solidFill>
                  <a:srgbClr val="0070C0"/>
                </a:solidFill>
              </a:rPr>
              <a:t> good practice</a:t>
            </a:r>
            <a:r>
              <a:rPr lang="pl-PL" dirty="0" smtClean="0">
                <a:solidFill>
                  <a:srgbClr val="0070C0"/>
                </a:solidFill>
              </a:rPr>
              <a:t>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pl-PL" dirty="0" smtClean="0">
                <a:solidFill>
                  <a:srgbClr val="0070C0"/>
                </a:solidFill>
              </a:rPr>
              <a:t>and</a:t>
            </a:r>
            <a:r>
              <a:rPr lang="en-GB" dirty="0" smtClean="0">
                <a:solidFill>
                  <a:srgbClr val="0070C0"/>
                </a:solidFill>
              </a:rPr>
              <a:t> policies</a:t>
            </a:r>
            <a:r>
              <a:rPr lang="pl-PL" dirty="0" smtClean="0">
                <a:solidFill>
                  <a:srgbClr val="0070C0"/>
                </a:solidFill>
              </a:rPr>
              <a:t>?</a:t>
            </a:r>
            <a:br>
              <a:rPr lang="pl-PL" dirty="0" smtClean="0">
                <a:solidFill>
                  <a:srgbClr val="0070C0"/>
                </a:solidFill>
              </a:rPr>
            </a:br>
            <a:r>
              <a:rPr lang="pl-PL" dirty="0" smtClean="0">
                <a:solidFill>
                  <a:srgbClr val="0070C0"/>
                </a:solidFill>
              </a:rPr>
              <a:t>	is it curated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Evaluating a </a:t>
            </a:r>
            <a:r>
              <a:rPr lang="en-GB" b="1" dirty="0" smtClean="0">
                <a:solidFill>
                  <a:srgbClr val="0070C0"/>
                </a:solidFill>
              </a:rPr>
              <a:t>data </a:t>
            </a:r>
            <a:r>
              <a:rPr lang="en-GB" b="1" dirty="0">
                <a:solidFill>
                  <a:srgbClr val="0070C0"/>
                </a:solidFill>
              </a:rPr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241031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err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Find suitable repository(</a:t>
            </a:r>
            <a:r>
              <a:rPr lang="en-GB" dirty="0" err="1" smtClean="0">
                <a:solidFill>
                  <a:srgbClr val="0070C0"/>
                </a:solidFill>
              </a:rPr>
              <a:t>ies</a:t>
            </a:r>
            <a:r>
              <a:rPr lang="en-GB" dirty="0" smtClean="0">
                <a:solidFill>
                  <a:srgbClr val="0070C0"/>
                </a:solidFill>
              </a:rPr>
              <a:t>) as soon as you get your data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If repository permits embargo deposit data as soon as you get it (especially if analysed externally)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Deposit simultaneously to a very specialized repo and a „main stream” one</a:t>
            </a:r>
            <a:r>
              <a:rPr lang="pl-PL" dirty="0" smtClean="0">
                <a:solidFill>
                  <a:srgbClr val="0070C0"/>
                </a:solidFill>
              </a:rPr>
              <a:t> (better discovery)</a:t>
            </a:r>
            <a:endParaRPr lang="en-GB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Cross link your repositories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Add </a:t>
            </a:r>
            <a:r>
              <a:rPr lang="en-GB" dirty="0" smtClean="0">
                <a:solidFill>
                  <a:srgbClr val="0070C0"/>
                </a:solidFill>
              </a:rPr>
              <a:t>data availability</a:t>
            </a:r>
            <a:r>
              <a:rPr lang="pl-PL" dirty="0" smtClean="0">
                <a:solidFill>
                  <a:srgbClr val="0070C0"/>
                </a:solidFill>
              </a:rPr>
              <a:t> section to your papers and list all the public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>
                <a:solidFill>
                  <a:srgbClr val="0070C0"/>
                </a:solidFill>
              </a:rPr>
              <a:t>List your data sets in ORCID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Repositories </a:t>
            </a:r>
            <a:r>
              <a:rPr lang="pl-PL" dirty="0" smtClean="0">
                <a:solidFill>
                  <a:srgbClr val="0070C0"/>
                </a:solidFill>
              </a:rPr>
              <a:t>Summary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dirty="0" err="1" smtClean="0"/>
          </a:p>
          <a:p>
            <a:r>
              <a:rPr lang="en-GB" dirty="0">
                <a:solidFill>
                  <a:srgbClr val="0070C0"/>
                </a:solidFill>
              </a:rPr>
              <a:t>Why is choosing a domain specific repositories over </a:t>
            </a:r>
            <a:r>
              <a:rPr lang="en-GB" dirty="0" err="1">
                <a:solidFill>
                  <a:srgbClr val="0070C0"/>
                </a:solidFill>
              </a:rPr>
              <a:t>zenodo</a:t>
            </a:r>
            <a:r>
              <a:rPr lang="en-GB" dirty="0">
                <a:solidFill>
                  <a:srgbClr val="0070C0"/>
                </a:solidFill>
              </a:rPr>
              <a:t> more FAIR</a:t>
            </a:r>
            <a:r>
              <a:rPr lang="en-GB" dirty="0" smtClean="0">
                <a:solidFill>
                  <a:srgbClr val="0070C0"/>
                </a:solidFill>
              </a:rPr>
              <a:t>?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How can selecting a repository for your data as soon as you do an experiment (or even before!) can benefit you research and help your data become FAIR</a:t>
            </a:r>
            <a:r>
              <a:rPr lang="en-GB" dirty="0" smtClean="0">
                <a:solidFill>
                  <a:srgbClr val="0070C0"/>
                </a:solidFill>
              </a:rPr>
              <a:t>?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What’s your favourite research data repository? Why?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Repositories and FAIR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Research data repositories are online repositories that enable the preservation, curation and publication of research ‘products</a:t>
            </a:r>
            <a:r>
              <a:rPr lang="en-GB" sz="2800" dirty="0" smtClean="0">
                <a:solidFill>
                  <a:srgbClr val="0070C0"/>
                </a:solidFill>
              </a:rPr>
              <a:t>’:</a:t>
            </a:r>
            <a:endParaRPr lang="pl-PL" sz="2800" dirty="0" smtClean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data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smtClean="0">
                <a:solidFill>
                  <a:srgbClr val="0070C0"/>
                </a:solidFill>
              </a:rPr>
              <a:t>protocols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smtClean="0">
                <a:solidFill>
                  <a:srgbClr val="0070C0"/>
                </a:solidFill>
              </a:rPr>
              <a:t>Repositories are crucial for</a:t>
            </a:r>
          </a:p>
          <a:p>
            <a:r>
              <a:rPr lang="pl-PL" sz="2800" dirty="0" smtClean="0">
                <a:solidFill>
                  <a:srgbClr val="0070C0"/>
                </a:solidFill>
              </a:rPr>
              <a:t>FINDABLE and ACCESSIBLE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5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24689" y="1104523"/>
            <a:ext cx="106016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There are general "data agnostic" repositories, for example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>
                <a:solidFill>
                  <a:srgbClr val="0070C0"/>
                </a:solidFill>
              </a:rPr>
              <a:t>Dryad](</a:t>
            </a:r>
            <a:r>
              <a:rPr lang="en-GB" dirty="0">
                <a:solidFill>
                  <a:srgbClr val="0070C0"/>
                </a:solidFill>
                <a:hlinkClick r:id="rId3"/>
              </a:rPr>
              <a:t>http://datadryad.org</a:t>
            </a:r>
            <a:r>
              <a:rPr lang="en-GB" dirty="0" smtClean="0">
                <a:solidFill>
                  <a:srgbClr val="0070C0"/>
                </a:solidFill>
              </a:rPr>
              <a:t>),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Zenodo</a:t>
            </a:r>
            <a:r>
              <a:rPr lang="en-GB" dirty="0">
                <a:solidFill>
                  <a:srgbClr val="0070C0"/>
                </a:solidFill>
              </a:rPr>
              <a:t>](</a:t>
            </a:r>
            <a:r>
              <a:rPr lang="en-GB" dirty="0">
                <a:solidFill>
                  <a:srgbClr val="0070C0"/>
                </a:solidFill>
                <a:hlinkClick r:id="rId4"/>
              </a:rPr>
              <a:t>http://zenodo.org</a:t>
            </a:r>
            <a:r>
              <a:rPr lang="en-GB" dirty="0" smtClean="0">
                <a:solidFill>
                  <a:srgbClr val="0070C0"/>
                </a:solidFill>
              </a:rPr>
              <a:t>),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FigShare</a:t>
            </a:r>
            <a:r>
              <a:rPr lang="en-GB" dirty="0">
                <a:solidFill>
                  <a:srgbClr val="0070C0"/>
                </a:solidFill>
              </a:rPr>
              <a:t>](</a:t>
            </a:r>
            <a:r>
              <a:rPr lang="en-GB" dirty="0">
                <a:solidFill>
                  <a:srgbClr val="0070C0"/>
                </a:solidFill>
                <a:hlinkClick r:id="rId5"/>
              </a:rPr>
              <a:t>http://figshare.com</a:t>
            </a:r>
            <a:r>
              <a:rPr lang="en-GB" dirty="0" smtClean="0">
                <a:solidFill>
                  <a:srgbClr val="0070C0"/>
                </a:solidFill>
              </a:rPr>
              <a:t>),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Dataverse</a:t>
            </a:r>
            <a:r>
              <a:rPr lang="en-GB" dirty="0">
                <a:solidFill>
                  <a:srgbClr val="0070C0"/>
                </a:solidFill>
              </a:rPr>
              <a:t>](</a:t>
            </a:r>
            <a:r>
              <a:rPr lang="en-GB" dirty="0">
                <a:solidFill>
                  <a:srgbClr val="0070C0"/>
                </a:solidFill>
                <a:hlinkClick r:id="rId6"/>
              </a:rPr>
              <a:t>http://thedata.org</a:t>
            </a:r>
            <a:r>
              <a:rPr lang="en-GB" dirty="0" smtClean="0">
                <a:solidFill>
                  <a:srgbClr val="0070C0"/>
                </a:solidFill>
              </a:rPr>
              <a:t>).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Or </a:t>
            </a:r>
            <a:r>
              <a:rPr lang="en-GB" dirty="0" smtClean="0">
                <a:solidFill>
                  <a:srgbClr val="0070C0"/>
                </a:solidFill>
              </a:rPr>
              <a:t>domain</a:t>
            </a:r>
            <a:r>
              <a:rPr lang="pl-PL" dirty="0" smtClean="0">
                <a:solidFill>
                  <a:srgbClr val="0070C0"/>
                </a:solidFill>
              </a:rPr>
              <a:t> (type)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specific, for example</a:t>
            </a:r>
            <a:r>
              <a:rPr lang="en-GB" dirty="0" smtClean="0">
                <a:solidFill>
                  <a:srgbClr val="0070C0"/>
                </a:solidFill>
              </a:rPr>
              <a:t>: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UniProt</a:t>
            </a:r>
            <a:r>
              <a:rPr lang="en-GB" dirty="0">
                <a:solidFill>
                  <a:srgbClr val="0070C0"/>
                </a:solidFill>
              </a:rPr>
              <a:t>](https://www.uniprot.org/) protein data</a:t>
            </a:r>
            <a:r>
              <a:rPr lang="en-GB" dirty="0" smtClean="0">
                <a:solidFill>
                  <a:srgbClr val="0070C0"/>
                </a:solidFill>
              </a:rPr>
              <a:t>,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GenBank</a:t>
            </a:r>
            <a:r>
              <a:rPr lang="en-GB" dirty="0">
                <a:solidFill>
                  <a:srgbClr val="0070C0"/>
                </a:solidFill>
              </a:rPr>
              <a:t>](https://www.ncbi.nlm.nih.gov/genbank/) sequence data</a:t>
            </a:r>
            <a:r>
              <a:rPr lang="en-GB" dirty="0" smtClean="0">
                <a:solidFill>
                  <a:srgbClr val="0070C0"/>
                </a:solidFill>
              </a:rPr>
              <a:t>,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 err="1">
                <a:solidFill>
                  <a:srgbClr val="0070C0"/>
                </a:solidFill>
              </a:rPr>
              <a:t>MetaboLights</a:t>
            </a:r>
            <a:r>
              <a:rPr lang="en-GB" dirty="0">
                <a:solidFill>
                  <a:srgbClr val="0070C0"/>
                </a:solidFill>
              </a:rPr>
              <a:t>](https://www.ebi.ac.uk/metabolights/) metabolomics </a:t>
            </a:r>
            <a:r>
              <a:rPr lang="en-GB" dirty="0" smtClean="0">
                <a:solidFill>
                  <a:srgbClr val="0070C0"/>
                </a:solidFill>
              </a:rPr>
              <a:t>data</a:t>
            </a:r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</a:rPr>
              <a:t>[</a:t>
            </a:r>
            <a:r>
              <a:rPr lang="en-GB" dirty="0">
                <a:solidFill>
                  <a:srgbClr val="0070C0"/>
                </a:solidFill>
              </a:rPr>
              <a:t>GitHub](https://github.com/) for code.</a:t>
            </a:r>
          </a:p>
        </p:txBody>
      </p:sp>
    </p:spTree>
    <p:extLst>
      <p:ext uri="{BB962C8B-B14F-4D97-AF65-F5344CB8AC3E}">
        <p14:creationId xmlns:p14="http://schemas.microsoft.com/office/powerpoint/2010/main" val="13441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19277" y="3244334"/>
            <a:ext cx="415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https://</a:t>
            </a:r>
            <a:r>
              <a:rPr lang="en-GB" dirty="0" smtClean="0">
                <a:solidFill>
                  <a:srgbClr val="0070C0"/>
                </a:solidFill>
              </a:rPr>
              <a:t>doi.org/10.5281/zenodo.5045374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Public record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7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19277" y="3244334"/>
            <a:ext cx="4153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https://</a:t>
            </a:r>
            <a:r>
              <a:rPr lang="en-GB" dirty="0" smtClean="0">
                <a:solidFill>
                  <a:srgbClr val="0070C0"/>
                </a:solidFill>
              </a:rPr>
              <a:t>doi.org/10.5281/zenodo.5045374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Dataset discovery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General repositories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pl-PL" dirty="0" smtClean="0">
                <a:solidFill>
                  <a:srgbClr val="0070C0"/>
                </a:solidFill>
              </a:rPr>
              <a:t>are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a good place to keep your data separate from paper. 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It </a:t>
            </a:r>
            <a:r>
              <a:rPr lang="en-GB" dirty="0">
                <a:solidFill>
                  <a:srgbClr val="0070C0"/>
                </a:solidFill>
              </a:rPr>
              <a:t>gives access to all files, allowing you to cite the data as well (or instead of) the paper</a:t>
            </a:r>
            <a:r>
              <a:rPr lang="en-GB" dirty="0" smtClean="0">
                <a:solidFill>
                  <a:srgbClr val="0070C0"/>
                </a:solidFill>
              </a:rPr>
              <a:t>.</a:t>
            </a:r>
            <a:endParaRPr lang="pl-PL" dirty="0" smtClean="0">
              <a:solidFill>
                <a:srgbClr val="0070C0"/>
              </a:solidFill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But they are not great in data discovery and agreggation.</a:t>
            </a:r>
          </a:p>
          <a:p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2384" y="2064189"/>
            <a:ext cx="10981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solidFill>
                  <a:srgbClr val="0070C0"/>
                </a:solidFill>
              </a:rPr>
              <a:t>M</a:t>
            </a:r>
            <a:r>
              <a:rPr lang="en-GB" dirty="0" err="1" smtClean="0">
                <a:solidFill>
                  <a:srgbClr val="0070C0"/>
                </a:solidFill>
              </a:rPr>
              <a:t>inimal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data set to consist of the data required to replicate all study findings reported in the article, as well as related metadata and </a:t>
            </a:r>
            <a:r>
              <a:rPr lang="en-GB" dirty="0" smtClean="0">
                <a:solidFill>
                  <a:srgbClr val="0070C0"/>
                </a:solidFill>
              </a:rPr>
              <a:t>methods</a:t>
            </a:r>
            <a:r>
              <a:rPr lang="pl-PL" dirty="0" smtClean="0">
                <a:solidFill>
                  <a:srgbClr val="0070C0"/>
                </a:solidFill>
              </a:rPr>
              <a:t>.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endParaRPr lang="pl-PL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The values behind the means, standard deviations and other measures reported;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The values used to build graphs;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The points extracted from images for analysis.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 smtClean="0">
                <a:solidFill>
                  <a:srgbClr val="0070C0"/>
                </a:solidFill>
              </a:rPr>
              <a:t>(no need for </a:t>
            </a:r>
            <a:r>
              <a:rPr lang="en-GB" dirty="0" smtClean="0">
                <a:solidFill>
                  <a:srgbClr val="0070C0"/>
                </a:solidFill>
              </a:rPr>
              <a:t>raw </a:t>
            </a:r>
            <a:r>
              <a:rPr lang="en-GB" dirty="0">
                <a:solidFill>
                  <a:srgbClr val="0070C0"/>
                </a:solidFill>
              </a:rPr>
              <a:t>data </a:t>
            </a:r>
            <a:r>
              <a:rPr lang="en-GB" dirty="0" smtClean="0">
                <a:solidFill>
                  <a:srgbClr val="0070C0"/>
                </a:solidFill>
              </a:rPr>
              <a:t>if </a:t>
            </a:r>
            <a:r>
              <a:rPr lang="en-GB" dirty="0">
                <a:solidFill>
                  <a:srgbClr val="0070C0"/>
                </a:solidFill>
              </a:rPr>
              <a:t>the standard in the field is to share data that have been processed</a:t>
            </a:r>
            <a:r>
              <a:rPr lang="pl-PL" dirty="0" smtClean="0">
                <a:solidFill>
                  <a:srgbClr val="0070C0"/>
                </a:solidFill>
              </a:rPr>
              <a:t>)</a:t>
            </a:r>
          </a:p>
          <a:p>
            <a:endParaRPr lang="pl-PL" dirty="0" smtClean="0">
              <a:solidFill>
                <a:srgbClr val="0070C0"/>
              </a:solidFill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https://journals.plos.org/plosbiology/s/data-availability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smtClean="0">
                <a:solidFill>
                  <a:srgbClr val="0070C0"/>
                </a:solidFill>
              </a:rPr>
              <a:t>Minimal data set (after PLOS)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4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702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record</vt:lpstr>
      <vt:lpstr>Dataset discovery</vt:lpstr>
      <vt:lpstr>PowerPoint Presentation</vt:lpstr>
      <vt:lpstr>Minimal data set (after PLOS)</vt:lpstr>
      <vt:lpstr>Domain specific repositories</vt:lpstr>
      <vt:lpstr>Domain specific repositories</vt:lpstr>
      <vt:lpstr>Finding repository</vt:lpstr>
      <vt:lpstr>Finding repository</vt:lpstr>
      <vt:lpstr>Finding repository</vt:lpstr>
      <vt:lpstr>Evaluating a data repository</vt:lpstr>
      <vt:lpstr>Repositories Summary</vt:lpstr>
      <vt:lpstr>Repositories and FAIR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67</cp:revision>
  <dcterms:created xsi:type="dcterms:W3CDTF">2021-06-07T08:35:11Z</dcterms:created>
  <dcterms:modified xsi:type="dcterms:W3CDTF">2021-10-04T18:13:23Z</dcterms:modified>
</cp:coreProperties>
</file>