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56" r:id="rId3"/>
    <p:sldId id="259" r:id="rId4"/>
    <p:sldId id="279" r:id="rId5"/>
    <p:sldId id="274" r:id="rId6"/>
    <p:sldId id="281" r:id="rId7"/>
    <p:sldId id="283" r:id="rId8"/>
    <p:sldId id="271" r:id="rId9"/>
    <p:sldId id="284" r:id="rId10"/>
    <p:sldId id="277" r:id="rId11"/>
    <p:sldId id="285" r:id="rId12"/>
    <p:sldId id="273" r:id="rId13"/>
    <p:sldId id="287" r:id="rId14"/>
    <p:sldId id="286" r:id="rId15"/>
    <p:sldId id="288" r:id="rId16"/>
    <p:sldId id="289" r:id="rId17"/>
    <p:sldId id="278" r:id="rId18"/>
    <p:sldId id="290" r:id="rId19"/>
    <p:sldId id="262" r:id="rId20"/>
    <p:sldId id="272" r:id="rId21"/>
    <p:sldId id="291" r:id="rId22"/>
    <p:sldId id="292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8571"/>
  </p:normalViewPr>
  <p:slideViewPr>
    <p:cSldViewPr snapToGrid="0">
      <p:cViewPr varScale="1">
        <p:scale>
          <a:sx n="146" d="100"/>
          <a:sy n="146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nk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238676" y="2663036"/>
            <a:ext cx="58109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Working with files</a:t>
            </a:r>
            <a:endParaRPr lang="en-GB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10600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Don'ts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spaces (use _ or - instead</a:t>
            </a:r>
            <a:r>
              <a:rPr lang="en-GB" sz="2800" dirty="0" smtClean="0">
                <a:solidFill>
                  <a:srgbClr val="0070C0"/>
                </a:solidFill>
              </a:rPr>
              <a:t>)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</a:t>
            </a:r>
            <a:r>
              <a:rPr lang="en-GB" sz="2800" dirty="0" smtClean="0">
                <a:solidFill>
                  <a:srgbClr val="0070C0"/>
                </a:solidFill>
              </a:rPr>
              <a:t>commas</a:t>
            </a:r>
            <a:r>
              <a:rPr lang="pl-PL" sz="2800" dirty="0" smtClean="0">
                <a:solidFill>
                  <a:srgbClr val="0070C0"/>
                </a:solidFill>
              </a:rPr>
              <a:t> and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special characters </a:t>
            </a: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en-GB" sz="2800" dirty="0" smtClean="0">
                <a:solidFill>
                  <a:srgbClr val="0070C0"/>
                </a:solidFill>
              </a:rPr>
              <a:t>(</a:t>
            </a:r>
            <a:r>
              <a:rPr lang="en-GB" sz="2800" dirty="0">
                <a:solidFill>
                  <a:srgbClr val="0070C0"/>
                </a:solidFill>
              </a:rPr>
              <a:t>e.g. ~ ! @ # $ % &lt; &gt; ?[ ] { } ‘)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Avoid </a:t>
            </a:r>
            <a:r>
              <a:rPr lang="en-GB" sz="2800" dirty="0">
                <a:solidFill>
                  <a:srgbClr val="0070C0"/>
                </a:solidFill>
              </a:rPr>
              <a:t>using language specific characters (</a:t>
            </a:r>
            <a:r>
              <a:rPr lang="en-GB" sz="2800" dirty="0" err="1">
                <a:solidFill>
                  <a:srgbClr val="0070C0"/>
                </a:solidFill>
              </a:rPr>
              <a:t>e.g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óężé</a:t>
            </a:r>
            <a:r>
              <a:rPr lang="en-GB" sz="2800" dirty="0" smtClean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106000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Don'ts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Avoid </a:t>
            </a:r>
            <a:r>
              <a:rPr lang="en-GB" sz="2800" dirty="0">
                <a:solidFill>
                  <a:srgbClr val="0070C0"/>
                </a:solidFill>
              </a:rPr>
              <a:t>using long </a:t>
            </a:r>
            <a:r>
              <a:rPr lang="en-GB" sz="2800" dirty="0" smtClean="0">
                <a:solidFill>
                  <a:srgbClr val="0070C0"/>
                </a:solidFill>
              </a:rPr>
              <a:t>names</a:t>
            </a:r>
            <a:r>
              <a:rPr lang="pl-PL" sz="2800" dirty="0" smtClean="0">
                <a:solidFill>
                  <a:srgbClr val="0070C0"/>
                </a:solidFill>
              </a:rPr>
              <a:t> (should not exceed 30 characters)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repeating </a:t>
            </a:r>
            <a:r>
              <a:rPr lang="pl-PL" sz="2800" dirty="0" smtClean="0">
                <a:solidFill>
                  <a:srgbClr val="0070C0"/>
                </a:solidFill>
              </a:rPr>
              <a:t>information from parent </a:t>
            </a:r>
            <a:r>
              <a:rPr lang="en-GB" sz="2800" dirty="0" smtClean="0">
                <a:solidFill>
                  <a:srgbClr val="0070C0"/>
                </a:solidFill>
              </a:rPr>
              <a:t>elements</a:t>
            </a:r>
            <a:r>
              <a:rPr lang="pl-PL" sz="2800" dirty="0">
                <a:solidFill>
                  <a:srgbClr val="0070C0"/>
                </a:solidFill>
              </a:rPr>
              <a:t/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ELN_MI_20200101.tiff</a:t>
            </a:r>
            <a:r>
              <a:rPr lang="pl-PL" sz="2800" dirty="0" smtClean="0">
                <a:solidFill>
                  <a:srgbClr val="0070C0"/>
                </a:solidFill>
              </a:rPr>
              <a:t> </a:t>
            </a:r>
            <a:r>
              <a:rPr lang="pl-PL" sz="2800" dirty="0">
                <a:solidFill>
                  <a:srgbClr val="0070C0"/>
                </a:solidFill>
              </a:rPr>
              <a:t>in </a:t>
            </a:r>
            <a:r>
              <a:rPr lang="pl-PL" sz="28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Electron_Microscopy</a:t>
            </a:r>
            <a:r>
              <a:rPr lang="pl-PL" sz="2800" dirty="0" smtClean="0">
                <a:solidFill>
                  <a:srgbClr val="0070C0"/>
                </a:solidFill>
              </a:rPr>
              <a:t> folder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Avoid u</a:t>
            </a:r>
            <a:r>
              <a:rPr lang="en-GB" sz="2800" dirty="0" smtClean="0">
                <a:solidFill>
                  <a:srgbClr val="0070C0"/>
                </a:solidFill>
              </a:rPr>
              <a:t>s</a:t>
            </a:r>
            <a:r>
              <a:rPr lang="pl-PL" sz="2800" dirty="0" smtClean="0">
                <a:solidFill>
                  <a:srgbClr val="0070C0"/>
                </a:solidFill>
              </a:rPr>
              <a:t>ing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deep paths with long names </a:t>
            </a: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en-GB" sz="2800" dirty="0" smtClean="0">
                <a:solidFill>
                  <a:srgbClr val="0070C0"/>
                </a:solidFill>
              </a:rPr>
              <a:t>(</a:t>
            </a:r>
            <a:r>
              <a:rPr lang="en-GB" sz="2800" dirty="0">
                <a:solidFill>
                  <a:srgbClr val="0070C0"/>
                </a:solidFill>
              </a:rPr>
              <a:t>i.e. deeply nested folders with long names) </a:t>
            </a: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26763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2: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pl-PL" sz="2800" dirty="0" smtClean="0">
                <a:solidFill>
                  <a:srgbClr val="0070C0"/>
                </a:solidFill>
              </a:rPr>
              <a:t>A good name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Folders permit grouping relevant data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Folders help to keep files names short</a:t>
            </a: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714778" y="444110"/>
            <a:ext cx="3601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Folders vs Files</a:t>
            </a:r>
            <a:endParaRPr lang="en-GB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</a:t>
            </a:r>
            <a:r>
              <a:rPr lang="pl-PL" sz="2800" dirty="0" smtClean="0">
                <a:solidFill>
                  <a:srgbClr val="0070C0"/>
                </a:solidFill>
              </a:rPr>
              <a:t>3</a:t>
            </a:r>
            <a:r>
              <a:rPr lang="en-GB" sz="2800" dirty="0" smtClean="0">
                <a:solidFill>
                  <a:srgbClr val="0070C0"/>
                </a:solidFill>
              </a:rPr>
              <a:t>: </a:t>
            </a:r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Folders vs Files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1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177" t="16804" r="25358" b="42624"/>
          <a:stretch/>
        </p:blipFill>
        <p:spPr>
          <a:xfrm>
            <a:off x="1240971" y="894806"/>
            <a:ext cx="9259093" cy="44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4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177" t="58900" r="25358" b="3766"/>
          <a:stretch/>
        </p:blipFill>
        <p:spPr>
          <a:xfrm>
            <a:off x="999307" y="1090748"/>
            <a:ext cx="9259093" cy="40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Regardless of whether you are using long filenames or incorporating some of the variables within the folder structure, document it!</a:t>
            </a:r>
          </a:p>
          <a:p>
            <a:r>
              <a:rPr lang="en-GB" sz="2800" dirty="0">
                <a:solidFill>
                  <a:srgbClr val="0070C0"/>
                </a:solidFill>
              </a:rPr>
              <a:t/>
            </a:r>
            <a:br>
              <a:rPr lang="en-GB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Always include a PROJECT_STRUCTURE (or README) file describing your file naming and folder organisation conventions.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87288" y="858421"/>
            <a:ext cx="8837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Use folders to group related files. A single folder will make it easy to locate them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Name </a:t>
            </a:r>
            <a:r>
              <a:rPr lang="en-GB" sz="2800" dirty="0">
                <a:solidFill>
                  <a:srgbClr val="0070C0"/>
                </a:solidFill>
              </a:rPr>
              <a:t>folders appropriately: use descriptive names after the areas of work to which they relate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Structure folders hierarchically: use broader topics for your main folders and increase in specificity as you go down the hierarchy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Be consistent: agree on a naming convention from the outset of your research project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3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3: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Organization for computing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0627F8-4A14-1643-A887-04CD18B4F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5206" r="12285" b="9124"/>
          <a:stretch/>
        </p:blipFill>
        <p:spPr>
          <a:xfrm>
            <a:off x="2343002" y="1147676"/>
            <a:ext cx="7582046" cy="4855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187279" y="0"/>
            <a:ext cx="4767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Project </a:t>
            </a:r>
            <a:r>
              <a:rPr lang="en-GB" sz="4400" dirty="0" smtClean="0">
                <a:solidFill>
                  <a:srgbClr val="0070C0"/>
                </a:solidFill>
              </a:rPr>
              <a:t>organization</a:t>
            </a:r>
            <a:endParaRPr lang="en-GB" sz="40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4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CE134-0A16-344C-9733-9C37179972B0}"/>
              </a:ext>
            </a:extLst>
          </p:cNvPr>
          <p:cNvSpPr/>
          <p:nvPr/>
        </p:nvSpPr>
        <p:spPr>
          <a:xfrm>
            <a:off x="7344304" y="6317597"/>
            <a:ext cx="347636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/>
              <a:t>Figure credits: Andrés Romanowski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488283" y="215448"/>
            <a:ext cx="9348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Backing up your project files and folders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6A8BB-6E1B-5E43-83C2-4F8F05A73369}"/>
              </a:ext>
            </a:extLst>
          </p:cNvPr>
          <p:cNvSpPr txBox="1"/>
          <p:nvPr/>
        </p:nvSpPr>
        <p:spPr>
          <a:xfrm>
            <a:off x="948099" y="1355649"/>
            <a:ext cx="100484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Back up (almost) everything created by a human or recorded by a machine as soon as it is created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Always backup your files in 3 places, at least one should be off-site</a:t>
            </a:r>
            <a:r>
              <a:rPr lang="en-GB" sz="2800" dirty="0" smtClean="0">
                <a:solidFill>
                  <a:srgbClr val="0070C0"/>
                </a:solidFill>
              </a:rPr>
              <a:t>.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USB sticks are a failure-prone option and are not a valid solution for backup of scientific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robust backup cannot be achieved manually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0070C0"/>
                </a:solidFill>
              </a:rPr>
              <a:t>Plan, plan, revise, update, adhere</a:t>
            </a:r>
          </a:p>
          <a:p>
            <a:r>
              <a:rPr lang="en-GB" sz="2800" dirty="0" smtClean="0">
                <a:solidFill>
                  <a:srgbClr val="0070C0"/>
                </a:solidFill>
              </a:rPr>
              <a:t> 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If </a:t>
            </a:r>
            <a:r>
              <a:rPr lang="en-GB" sz="2800" dirty="0">
                <a:solidFill>
                  <a:srgbClr val="0070C0"/>
                </a:solidFill>
              </a:rPr>
              <a:t>you change the strategy document it in PROJECT_STRUCTURE </a:t>
            </a: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pl-PL" sz="2800" dirty="0" smtClean="0">
                <a:solidFill>
                  <a:srgbClr val="0070C0"/>
                </a:solidFill>
              </a:rPr>
              <a:t>(</a:t>
            </a:r>
            <a:r>
              <a:rPr lang="en-GB" sz="2800" dirty="0" smtClean="0">
                <a:solidFill>
                  <a:srgbClr val="0070C0"/>
                </a:solidFill>
              </a:rPr>
              <a:t>why </a:t>
            </a:r>
            <a:r>
              <a:rPr lang="en-GB" sz="2800" dirty="0">
                <a:solidFill>
                  <a:srgbClr val="0070C0"/>
                </a:solidFill>
              </a:rPr>
              <a:t>you made the change and </a:t>
            </a:r>
            <a:r>
              <a:rPr lang="en-GB" sz="2800" dirty="0" smtClean="0">
                <a:solidFill>
                  <a:srgbClr val="0070C0"/>
                </a:solidFill>
              </a:rPr>
              <a:t>when</a:t>
            </a:r>
            <a:r>
              <a:rPr lang="pl-PL" sz="2800" dirty="0" smtClean="0">
                <a:solidFill>
                  <a:srgbClr val="0070C0"/>
                </a:solidFill>
              </a:rPr>
              <a:t>)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Update </a:t>
            </a:r>
            <a:r>
              <a:rPr lang="en-GB" sz="2800" dirty="0">
                <a:solidFill>
                  <a:srgbClr val="0070C0"/>
                </a:solidFill>
              </a:rPr>
              <a:t>the locations and names of files which followed the old </a:t>
            </a:r>
            <a:r>
              <a:rPr lang="en-GB" sz="2800" dirty="0" smtClean="0">
                <a:solidFill>
                  <a:srgbClr val="0070C0"/>
                </a:solidFill>
              </a:rPr>
              <a:t>convention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Bulk renaming of files can be done with the software such as Ant </a:t>
            </a:r>
            <a:r>
              <a:rPr lang="en-GB" sz="2800" dirty="0" err="1">
                <a:solidFill>
                  <a:srgbClr val="0070C0"/>
                </a:solidFill>
              </a:rPr>
              <a:t>Renamer</a:t>
            </a:r>
            <a:r>
              <a:rPr lang="en-GB" sz="2800" dirty="0">
                <a:solidFill>
                  <a:srgbClr val="0070C0"/>
                </a:solidFill>
              </a:rPr>
              <a:t>, </a:t>
            </a:r>
            <a:r>
              <a:rPr lang="en-GB" sz="2800" dirty="0" err="1">
                <a:solidFill>
                  <a:srgbClr val="0070C0"/>
                </a:solidFill>
              </a:rPr>
              <a:t>RenameIT</a:t>
            </a:r>
            <a:r>
              <a:rPr lang="en-GB" sz="2800" dirty="0">
                <a:solidFill>
                  <a:srgbClr val="0070C0"/>
                </a:solidFill>
              </a:rPr>
              <a:t> or Rename4Mac.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57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113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In groups, discuss: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How can a strategy for folder organisation and naming convention help in achieving FAIR data?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Consistent naming and organization of files in folders has two main goals</a:t>
            </a:r>
            <a:r>
              <a:rPr lang="en-GB" sz="2800" dirty="0" smtClean="0">
                <a:solidFill>
                  <a:srgbClr val="0070C0"/>
                </a:solidFill>
              </a:rPr>
              <a:t>:</a:t>
            </a:r>
            <a:endParaRPr lang="pl-PL" sz="2800" dirty="0" smtClean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F</a:t>
            </a:r>
            <a:r>
              <a:rPr lang="en-GB" sz="2800" dirty="0" err="1" smtClean="0">
                <a:solidFill>
                  <a:srgbClr val="0070C0"/>
                </a:solidFill>
              </a:rPr>
              <a:t>ind</a:t>
            </a:r>
            <a:r>
              <a:rPr lang="en-GB" sz="2800" dirty="0" smtClean="0">
                <a:solidFill>
                  <a:srgbClr val="0070C0"/>
                </a:solidFill>
              </a:rPr>
              <a:t> files</a:t>
            </a:r>
            <a:r>
              <a:rPr lang="pl-PL" sz="2800" dirty="0" smtClean="0">
                <a:solidFill>
                  <a:srgbClr val="0070C0"/>
                </a:solidFill>
              </a:rPr>
              <a:t> quickly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Ability to tell the file content without opening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90841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It </a:t>
            </a:r>
            <a:r>
              <a:rPr lang="en-GB" sz="2800" dirty="0">
                <a:solidFill>
                  <a:srgbClr val="0070C0"/>
                </a:solidFill>
              </a:rPr>
              <a:t>is important to develop standardized, </a:t>
            </a:r>
            <a:r>
              <a:rPr lang="en-GB" sz="2800" dirty="0" smtClean="0">
                <a:solidFill>
                  <a:srgbClr val="0070C0"/>
                </a:solidFill>
              </a:rPr>
              <a:t>naming</a:t>
            </a:r>
            <a:r>
              <a:rPr lang="pl-PL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 smtClean="0">
                <a:solidFill>
                  <a:srgbClr val="0070C0"/>
                </a:solidFill>
              </a:rPr>
              <a:t>convention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consistent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encoding </a:t>
            </a:r>
            <a:r>
              <a:rPr lang="pl-PL" sz="2800" dirty="0">
                <a:solidFill>
                  <a:srgbClr val="0070C0"/>
                </a:solidFill>
              </a:rPr>
              <a:t>of experimental </a:t>
            </a:r>
            <a:r>
              <a:rPr lang="pl-PL" sz="2800" dirty="0" smtClean="0">
                <a:solidFill>
                  <a:srgbClr val="0070C0"/>
                </a:solidFill>
              </a:rPr>
              <a:t>factors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meaningful to you and your </a:t>
            </a:r>
            <a:r>
              <a:rPr lang="en-GB" sz="2800" dirty="0" smtClean="0">
                <a:solidFill>
                  <a:srgbClr val="0070C0"/>
                </a:solidFill>
              </a:rPr>
              <a:t>collaborators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give you a sense of the </a:t>
            </a:r>
            <a:r>
              <a:rPr lang="en-GB" sz="2800" dirty="0" smtClean="0">
                <a:solidFill>
                  <a:srgbClr val="0070C0"/>
                </a:solidFill>
              </a:rPr>
              <a:t>content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easily identify if something is missing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Naming and sorting 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Include date in the name.</a:t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en-GB" sz="2400" dirty="0" smtClean="0">
                <a:solidFill>
                  <a:srgbClr val="0070C0"/>
                </a:solidFill>
              </a:rPr>
              <a:t>Use YYYY-MM-DD</a:t>
            </a:r>
            <a:r>
              <a:rPr lang="pl-PL" sz="2400" dirty="0" smtClean="0">
                <a:solidFill>
                  <a:srgbClr val="0070C0"/>
                </a:solidFill>
              </a:rPr>
              <a:t> or YYYMMDD format, eg. 20210920</a:t>
            </a:r>
            <a:r>
              <a:rPr lang="pl-PL" sz="2400" dirty="0">
                <a:solidFill>
                  <a:srgbClr val="0070C0"/>
                </a:solidFill>
              </a:rPr>
              <a:t/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 smtClean="0">
                <a:solidFill>
                  <a:srgbClr val="0070C0"/>
                </a:solidFill>
              </a:rPr>
              <a:t/>
            </a:r>
            <a:br>
              <a:rPr lang="pl-PL" sz="2400" dirty="0" smtClean="0">
                <a:solidFill>
                  <a:srgbClr val="0070C0"/>
                </a:solidFill>
              </a:rPr>
            </a:br>
            <a:r>
              <a:rPr lang="pl-PL" sz="2400" dirty="0" smtClean="0">
                <a:solidFill>
                  <a:srgbClr val="0070C0"/>
                </a:solidFill>
              </a:rPr>
              <a:t>Add date at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the end of the file UNLESS you </a:t>
            </a:r>
            <a:r>
              <a:rPr lang="en-GB" sz="2400" dirty="0" smtClean="0">
                <a:solidFill>
                  <a:srgbClr val="0070C0"/>
                </a:solidFill>
              </a:rPr>
              <a:t>organize files </a:t>
            </a:r>
            <a:r>
              <a:rPr lang="en-GB" sz="2400" dirty="0">
                <a:solidFill>
                  <a:srgbClr val="0070C0"/>
                </a:solidFill>
              </a:rPr>
              <a:t>chronologically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Include </a:t>
            </a:r>
            <a:r>
              <a:rPr lang="en-GB" sz="2800" dirty="0">
                <a:solidFill>
                  <a:srgbClr val="0070C0"/>
                </a:solidFill>
              </a:rPr>
              <a:t>version number (if applicable</a:t>
            </a:r>
            <a:r>
              <a:rPr lang="en-GB" sz="2800" dirty="0" smtClean="0">
                <a:solidFill>
                  <a:srgbClr val="0070C0"/>
                </a:solidFill>
              </a:rPr>
              <a:t>)</a:t>
            </a:r>
            <a:r>
              <a:rPr lang="pl-PL" sz="2800" dirty="0" smtClean="0">
                <a:solidFill>
                  <a:srgbClr val="0070C0"/>
                </a:solidFill>
              </a:rPr>
              <a:t> (ortogonal to date)</a:t>
            </a:r>
            <a:r>
              <a:rPr lang="pl-PL" sz="2800" dirty="0">
                <a:solidFill>
                  <a:srgbClr val="0070C0"/>
                </a:solidFill>
              </a:rPr>
              <a:t/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/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400" dirty="0" smtClean="0">
                <a:solidFill>
                  <a:srgbClr val="0070C0"/>
                </a:solidFill>
              </a:rPr>
              <a:t>U</a:t>
            </a:r>
            <a:r>
              <a:rPr lang="en-GB" sz="2400" dirty="0" smtClean="0">
                <a:solidFill>
                  <a:srgbClr val="0070C0"/>
                </a:solidFill>
              </a:rPr>
              <a:t>se </a:t>
            </a:r>
            <a:r>
              <a:rPr lang="en-GB" sz="2400" dirty="0">
                <a:solidFill>
                  <a:srgbClr val="0070C0"/>
                </a:solidFill>
              </a:rPr>
              <a:t>leading zeroes (i.e.: v005 instead of v5</a:t>
            </a:r>
            <a:r>
              <a:rPr lang="en-GB" sz="2400" dirty="0" smtClean="0">
                <a:solidFill>
                  <a:srgbClr val="0070C0"/>
                </a:solidFill>
              </a:rPr>
              <a:t>)</a:t>
            </a:r>
            <a:endParaRPr lang="en-GB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89734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Encode shortly biological or experimental relevant information,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smtClean="0">
                <a:solidFill>
                  <a:srgbClr val="0070C0"/>
                </a:solidFill>
              </a:rPr>
              <a:t>data catagory, etc. </a:t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pl-PL" sz="2800" dirty="0" smtClean="0">
                <a:solidFill>
                  <a:srgbClr val="0070C0"/>
                </a:solidFill>
              </a:rPr>
              <a:t>Example information to include: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sample, site, patient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drug treatments, doses, names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environmntal conditions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genotypes, markers,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technique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Data operation: normalized, cleaned, detrended, clustered</a:t>
            </a:r>
            <a:br>
              <a:rPr lang="pl-PL" sz="2800" dirty="0" smtClean="0">
                <a:solidFill>
                  <a:srgbClr val="0070C0"/>
                </a:solidFill>
              </a:rPr>
            </a:br>
            <a:r>
              <a:rPr lang="pl-PL" sz="2800" dirty="0" smtClean="0">
                <a:solidFill>
                  <a:srgbClr val="0070C0"/>
                </a:solidFill>
              </a:rPr>
              <a:t/>
            </a:r>
            <a:br>
              <a:rPr lang="pl-PL" sz="2800" dirty="0" smtClean="0">
                <a:solidFill>
                  <a:srgbClr val="0070C0"/>
                </a:solidFill>
              </a:rPr>
            </a:br>
            <a:endParaRPr lang="pl-PL" sz="2800" dirty="0" smtClean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203570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Add leading zeros to 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Add prefixes to numerical values: eg. S003, TR005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</a:t>
            </a:r>
            <a:r>
              <a:rPr lang="en-GB" sz="2800" u="sng" dirty="0" smtClean="0">
                <a:solidFill>
                  <a:srgbClr val="0070C0"/>
                </a:solidFill>
              </a:rPr>
              <a:t>:</a:t>
            </a:r>
            <a:endParaRPr lang="pl-PL" sz="2800" u="sng" dirty="0" smtClean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Make </a:t>
            </a:r>
            <a:r>
              <a:rPr lang="en-GB" sz="2800" dirty="0">
                <a:solidFill>
                  <a:srgbClr val="0070C0"/>
                </a:solidFill>
              </a:rPr>
              <a:t>sure the </a:t>
            </a:r>
            <a:r>
              <a:rPr lang="en-GB" sz="2800" dirty="0" smtClean="0">
                <a:solidFill>
                  <a:srgbClr val="0070C0"/>
                </a:solidFill>
              </a:rPr>
              <a:t>file </a:t>
            </a:r>
            <a:r>
              <a:rPr lang="en-GB" sz="2800" dirty="0">
                <a:solidFill>
                  <a:srgbClr val="0070C0"/>
                </a:solidFill>
              </a:rPr>
              <a:t>format extension is present at the end of the name (e.g. .doc, .</a:t>
            </a:r>
            <a:r>
              <a:rPr lang="en-GB" sz="2800" dirty="0" err="1" smtClean="0">
                <a:solidFill>
                  <a:srgbClr val="0070C0"/>
                </a:solidFill>
              </a:rPr>
              <a:t>xls</a:t>
            </a:r>
            <a:r>
              <a:rPr lang="pl-PL" sz="2800" dirty="0" smtClean="0">
                <a:solidFill>
                  <a:srgbClr val="0070C0"/>
                </a:solidFill>
              </a:rPr>
              <a:t>x</a:t>
            </a:r>
            <a:r>
              <a:rPr lang="en-GB" sz="2800" dirty="0" smtClean="0">
                <a:solidFill>
                  <a:srgbClr val="0070C0"/>
                </a:solidFill>
              </a:rPr>
              <a:t>, </a:t>
            </a:r>
            <a:r>
              <a:rPr lang="en-GB" sz="2800" dirty="0">
                <a:solidFill>
                  <a:srgbClr val="0070C0"/>
                </a:solidFill>
              </a:rPr>
              <a:t>.mov, .</a:t>
            </a:r>
            <a:r>
              <a:rPr lang="en-GB" sz="2800" dirty="0" err="1">
                <a:solidFill>
                  <a:srgbClr val="0070C0"/>
                </a:solidFill>
              </a:rPr>
              <a:t>tif</a:t>
            </a:r>
            <a:r>
              <a:rPr lang="en-GB" sz="2800" dirty="0" smtClean="0">
                <a:solidFill>
                  <a:srgbClr val="0070C0"/>
                </a:solidFill>
              </a:rPr>
              <a:t>)</a:t>
            </a:r>
            <a:endParaRPr lang="pl-PL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a PROJECT_STRUCTURE (README) file in your top directory which details your naming convention, directory structure and abbreviations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2003831" y="444110"/>
            <a:ext cx="3023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389932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724</Words>
  <Application>Microsoft Office PowerPoint</Application>
  <PresentationFormat>Widescreen</PresentationFormat>
  <Paragraphs>108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50</cp:revision>
  <dcterms:created xsi:type="dcterms:W3CDTF">2021-06-07T08:35:11Z</dcterms:created>
  <dcterms:modified xsi:type="dcterms:W3CDTF">2021-09-06T13:27:03Z</dcterms:modified>
</cp:coreProperties>
</file>