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9" r:id="rId3"/>
    <p:sldId id="257" r:id="rId4"/>
    <p:sldId id="273" r:id="rId5"/>
    <p:sldId id="258" r:id="rId6"/>
    <p:sldId id="269" r:id="rId7"/>
    <p:sldId id="270" r:id="rId8"/>
    <p:sldId id="262" r:id="rId9"/>
    <p:sldId id="271" r:id="rId10"/>
    <p:sldId id="272" r:id="rId11"/>
    <p:sldId id="339" r:id="rId12"/>
    <p:sldId id="340" r:id="rId13"/>
    <p:sldId id="341" r:id="rId14"/>
    <p:sldId id="335" r:id="rId15"/>
    <p:sldId id="336" r:id="rId16"/>
    <p:sldId id="337" r:id="rId17"/>
    <p:sldId id="338" r:id="rId18"/>
    <p:sldId id="268" r:id="rId19"/>
    <p:sldId id="319" r:id="rId20"/>
    <p:sldId id="34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88571"/>
  </p:normalViewPr>
  <p:slideViewPr>
    <p:cSldViewPr snapToGrid="0">
      <p:cViewPr varScale="1">
        <p:scale>
          <a:sx n="101" d="100"/>
          <a:sy n="101" d="100"/>
        </p:scale>
        <p:origin x="9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22/10/2021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Most of the funders require that you present a DMP together with your grant applications. Some institutions ask eve their PhD students to prepare a DMP for their PhD project.</a:t>
            </a:r>
          </a:p>
          <a:p>
            <a:r>
              <a:rPr lang="en-GB" sz="1200" b="0" i="0" kern="1200" dirty="0">
                <a:solidFill>
                  <a:schemeClr val="tx1"/>
                </a:solidFill>
                <a:effectLst/>
                <a:latin typeface="+mn-lt"/>
                <a:ea typeface="+mn-ea"/>
                <a:cs typeface="+mn-cs"/>
              </a:rPr>
              <a:t>You should think how you are going to manage your data (our outputs, in general) for each of your projects (or even individual assay types). For individual project the main focus should be on: </a:t>
            </a:r>
            <a:r>
              <a:rPr lang="en-GB" sz="1200" b="1" i="0" kern="1200" dirty="0">
                <a:solidFill>
                  <a:schemeClr val="tx1"/>
                </a:solidFill>
                <a:effectLst/>
                <a:latin typeface="+mn-lt"/>
                <a:ea typeface="+mn-ea"/>
                <a:cs typeface="+mn-cs"/>
              </a:rPr>
              <a:t>what data will be produced, how they will be stored and organized, how you are going to describe them and track them</a:t>
            </a:r>
            <a:r>
              <a:rPr lang="en-GB" sz="1200" b="0" i="0" kern="1200" dirty="0">
                <a:solidFill>
                  <a:schemeClr val="tx1"/>
                </a:solidFill>
                <a:effectLst/>
                <a:latin typeface="+mn-lt"/>
                <a:ea typeface="+mn-ea"/>
                <a:cs typeface="+mn-cs"/>
              </a:rPr>
              <a:t>. For example what file formats will be generated, how you are going to name your files, and how you will link it to your laboratory notes.</a:t>
            </a:r>
          </a:p>
          <a:p>
            <a:r>
              <a:rPr lang="en-GB" sz="1200" b="0" i="0" kern="1200" dirty="0">
                <a:solidFill>
                  <a:schemeClr val="tx1"/>
                </a:solidFill>
                <a:effectLst/>
                <a:latin typeface="+mn-lt"/>
                <a:ea typeface="+mn-ea"/>
                <a:cs typeface="+mn-cs"/>
              </a:rPr>
              <a:t>For grant applications, DMP tend to be less technical, for example no need to discuss folder structures, but, they should emphasize the </a:t>
            </a:r>
            <a:r>
              <a:rPr lang="en-GB" sz="1200" b="1" i="0" kern="1200" dirty="0">
                <a:solidFill>
                  <a:schemeClr val="tx1"/>
                </a:solidFill>
                <a:effectLst/>
                <a:latin typeface="+mn-lt"/>
                <a:ea typeface="+mn-ea"/>
                <a:cs typeface="+mn-cs"/>
              </a:rPr>
              <a:t>data safety (as preservation and access), data longevity, sharing, discovery and re-use</a:t>
            </a:r>
            <a:r>
              <a:rPr lang="en-GB" sz="1200" b="0" i="0" kern="1200" dirty="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5</a:t>
            </a:fld>
            <a:endParaRPr lang="en-GB"/>
          </a:p>
        </p:txBody>
      </p:sp>
    </p:spTree>
    <p:extLst>
      <p:ext uri="{BB962C8B-B14F-4D97-AF65-F5344CB8AC3E}">
        <p14:creationId xmlns:p14="http://schemas.microsoft.com/office/powerpoint/2010/main" val="201065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800" dirty="0">
                <a:solidFill>
                  <a:srgbClr val="000000"/>
                </a:solidFill>
                <a:effectLst/>
                <a:latin typeface="Calibri" panose="020F0502020204030204" pitchFamily="34" charset="0"/>
                <a:ea typeface="Calibri" panose="020F0502020204030204" pitchFamily="34" charset="0"/>
              </a:rPr>
              <a:t>1.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2. T</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3.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4.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5. T</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6. T</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7. T</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8.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9.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10. T</a:t>
            </a:r>
            <a:endParaRPr lang="en-GB" sz="1800" dirty="0">
              <a:effectLst/>
              <a:latin typeface="Calibri" panose="020F0502020204030204" pitchFamily="34" charset="0"/>
              <a:ea typeface="Calibri" panose="020F0502020204030204" pitchFamily="34" charset="0"/>
            </a:endParaRP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19</a:t>
            </a:fld>
            <a:endParaRPr lang="en-GB"/>
          </a:p>
        </p:txBody>
      </p:sp>
    </p:spTree>
    <p:extLst>
      <p:ext uri="{BB962C8B-B14F-4D97-AF65-F5344CB8AC3E}">
        <p14:creationId xmlns:p14="http://schemas.microsoft.com/office/powerpoint/2010/main" val="3187225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800" dirty="0">
                <a:solidFill>
                  <a:srgbClr val="000000"/>
                </a:solidFill>
                <a:effectLst/>
                <a:latin typeface="Calibri" panose="020F0502020204030204" pitchFamily="34" charset="0"/>
                <a:ea typeface="Calibri" panose="020F0502020204030204" pitchFamily="34" charset="0"/>
              </a:rPr>
              <a:t>1.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2. T</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3.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4.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5. T</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6. T</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7. T</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8.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9.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10. T</a:t>
            </a:r>
            <a:endParaRPr lang="en-GB" sz="1800" dirty="0">
              <a:effectLst/>
              <a:latin typeface="Calibri" panose="020F0502020204030204" pitchFamily="34" charset="0"/>
              <a:ea typeface="Calibri" panose="020F0502020204030204" pitchFamily="34" charset="0"/>
            </a:endParaRP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20</a:t>
            </a:fld>
            <a:endParaRPr lang="en-GB"/>
          </a:p>
        </p:txBody>
      </p:sp>
    </p:spTree>
    <p:extLst>
      <p:ext uri="{BB962C8B-B14F-4D97-AF65-F5344CB8AC3E}">
        <p14:creationId xmlns:p14="http://schemas.microsoft.com/office/powerpoint/2010/main" val="2730361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22/10/2021</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22/10/2021</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22/10/2021</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22/10/2021</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22/10/2021</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22/10/2021</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22/10/2021</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22/10/2021</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22/10/2021</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22/10/2021</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22/10/2021</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3FB77-D8DB-4AB9-8EA5-EE8C3B57A5E1}" type="datetimeFigureOut">
              <a:rPr lang="en-GB" smtClean="0"/>
              <a:t>22/10/2021</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DC165-5060-4138-94DB-52D3146D23E9}" type="slidenum">
              <a:rPr lang="en-GB" smtClean="0"/>
              <a:t>‹#›</a:t>
            </a:fld>
            <a:endParaRPr lang="en-GB"/>
          </a:p>
        </p:txBody>
      </p:sp>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ad.carpentries.org/2021-10-22_ed-dash_fair-bio-practice"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ed.ac.uk/information-services/research-support/research-data-service/during/data-storage"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wiki.ed.ac.uk/x/tet_H"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wiki.ed.ac.uk/display/RDMS/Benchling+tutorial+and+resources" TargetMode="Externa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2.png"/><Relationship Id="rId4" Type="http://schemas.openxmlformats.org/officeDocument/2006/relationships/hyperlink" Target="https://www.wiki.ed.ac.uk/x/f0SkGw"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ed.ac.uk/information-services/research-support/research-data-service/after/datavaul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ed.ac.uk/information-services/research-support/research-data-service/after/data-repositor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www.wiki.ed.ac.uk/display/RDMS/Suggested+data+repositories" TargetMode="External"/><Relationship Id="rId4" Type="http://schemas.openxmlformats.org/officeDocument/2006/relationships/hyperlink" Target="https://publicomero.bio.ed.ac.uk/"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wiki.ed.ac.uk/display/ResearchServices/Charges" TargetMode="External"/><Relationship Id="rId7" Type="http://schemas.openxmlformats.org/officeDocument/2006/relationships/hyperlink" Target="https://www.ed.ac.uk/information-services/computing/computing-infrastructure/virtual-hosting/availability"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ed.ac.uk/information-services/computing/audio-visual-multi-media/web-hosting/hosting-service-options" TargetMode="External"/><Relationship Id="rId5" Type="http://schemas.openxmlformats.org/officeDocument/2006/relationships/hyperlink" Target="https://www.ed.ac.uk/information-services/research-support/research-data-service/after/datavault/cost" TargetMode="External"/><Relationship Id="rId4" Type="http://schemas.openxmlformats.org/officeDocument/2006/relationships/hyperlink" Target="https://www.wiki.ed.ac.uk/display/ResearchServices/Version+Control+Services"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pad.carpentries.org/2021-10-22_ed-dash_fair-bio-practice" TargetMode="Externa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3" Type="http://schemas.openxmlformats.org/officeDocument/2006/relationships/hyperlink" Target="https://pad.carpentries.org/2021-10-22_ed-dash_fair-bio-practic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mponline.dcc.ac.uk/"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www.wiki.ed.ac.uk/x/yesNGQ"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ad.carpentries.org/2021-10-22_ed-dash_fair-bio-practic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ed.ac.uk/information-services/research-support/research-data-service"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438164-4DB1-4C47-B854-138D904993BB}"/>
              </a:ext>
            </a:extLst>
          </p:cNvPr>
          <p:cNvSpPr txBox="1"/>
          <p:nvPr/>
        </p:nvSpPr>
        <p:spPr>
          <a:xfrm>
            <a:off x="332371" y="444110"/>
            <a:ext cx="6366487" cy="769441"/>
          </a:xfrm>
          <a:prstGeom prst="rect">
            <a:avLst/>
          </a:prstGeom>
          <a:noFill/>
        </p:spPr>
        <p:txBody>
          <a:bodyPr wrap="none" rtlCol="0">
            <a:spAutoFit/>
          </a:bodyPr>
          <a:lstStyle/>
          <a:p>
            <a:pPr algn="ctr"/>
            <a:r>
              <a:rPr lang="en-GB" sz="4400" dirty="0">
                <a:solidFill>
                  <a:srgbClr val="0070C0"/>
                </a:solidFill>
              </a:rPr>
              <a:t>The research data life cycle</a:t>
            </a:r>
          </a:p>
        </p:txBody>
      </p:sp>
      <p:pic>
        <p:nvPicPr>
          <p:cNvPr id="5122" name="Picture 2" descr="Ed_DaSH">
            <a:extLst>
              <a:ext uri="{FF2B5EF4-FFF2-40B4-BE49-F238E27FC236}">
                <a16:creationId xmlns:a16="http://schemas.microsoft.com/office/drawing/2014/main" id="{9D1BBF7C-A031-41E6-BB30-3FB40874A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41D6036-BCDA-4EC7-9653-F205FE226493}"/>
              </a:ext>
            </a:extLst>
          </p:cNvPr>
          <p:cNvSpPr txBox="1"/>
          <p:nvPr/>
        </p:nvSpPr>
        <p:spPr>
          <a:xfrm>
            <a:off x="1092764" y="6231018"/>
            <a:ext cx="7207173" cy="369332"/>
          </a:xfrm>
          <a:prstGeom prst="rect">
            <a:avLst/>
          </a:prstGeom>
          <a:noFill/>
        </p:spPr>
        <p:txBody>
          <a:bodyPr wrap="square">
            <a:spAutoFit/>
          </a:bodyPr>
          <a:lstStyle/>
          <a:p>
            <a:r>
              <a:rPr lang="en-GB" dirty="0"/>
              <a:t>Open </a:t>
            </a:r>
            <a:r>
              <a:rPr lang="en-GB" dirty="0">
                <a:hlinkClick r:id="rId3"/>
              </a:rPr>
              <a:t>https://pad.carpentries.org/2021-10-22_ed-dash_fair-bio-practice</a:t>
            </a:r>
            <a:r>
              <a:rPr lang="en-GB" dirty="0"/>
              <a:t> </a:t>
            </a:r>
            <a:endParaRPr lang="en-GB" dirty="0">
              <a:highlight>
                <a:srgbClr val="FFFF00"/>
              </a:highlight>
            </a:endParaRPr>
          </a:p>
        </p:txBody>
      </p:sp>
      <p:sp>
        <p:nvSpPr>
          <p:cNvPr id="8" name="Arrow: Down 7">
            <a:extLst>
              <a:ext uri="{FF2B5EF4-FFF2-40B4-BE49-F238E27FC236}">
                <a16:creationId xmlns:a16="http://schemas.microsoft.com/office/drawing/2014/main" id="{490697C4-1D52-44B3-9145-1E4126021820}"/>
              </a:ext>
            </a:extLst>
          </p:cNvPr>
          <p:cNvSpPr/>
          <p:nvPr/>
        </p:nvSpPr>
        <p:spPr>
          <a:xfrm rot="16200000">
            <a:off x="410999" y="6105291"/>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EB57F70E-68B7-3245-9552-72579C7C9B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8464" y="524403"/>
            <a:ext cx="5918040" cy="5995654"/>
          </a:xfrm>
          <a:prstGeom prst="rect">
            <a:avLst/>
          </a:prstGeom>
        </p:spPr>
      </p:pic>
      <p:sp>
        <p:nvSpPr>
          <p:cNvPr id="9" name="TextBox 8">
            <a:extLst>
              <a:ext uri="{FF2B5EF4-FFF2-40B4-BE49-F238E27FC236}">
                <a16:creationId xmlns:a16="http://schemas.microsoft.com/office/drawing/2014/main" id="{EDC798CC-BF79-804D-9C06-9D013B892C24}"/>
              </a:ext>
            </a:extLst>
          </p:cNvPr>
          <p:cNvSpPr txBox="1"/>
          <p:nvPr/>
        </p:nvSpPr>
        <p:spPr>
          <a:xfrm>
            <a:off x="8897484" y="6507110"/>
            <a:ext cx="3061981" cy="276999"/>
          </a:xfrm>
          <a:prstGeom prst="rect">
            <a:avLst/>
          </a:prstGeom>
          <a:noFill/>
        </p:spPr>
        <p:txBody>
          <a:bodyPr wrap="square">
            <a:spAutoFit/>
          </a:bodyPr>
          <a:lstStyle/>
          <a:p>
            <a:r>
              <a:rPr lang="en-GB" sz="1200" b="0" i="1" dirty="0">
                <a:solidFill>
                  <a:srgbClr val="333333"/>
                </a:solidFill>
                <a:effectLst/>
                <a:latin typeface="Ubuntu"/>
              </a:rPr>
              <a:t>Figure </a:t>
            </a:r>
            <a:r>
              <a:rPr lang="en-GB" sz="1200" b="0" i="1">
                <a:solidFill>
                  <a:srgbClr val="333333"/>
                </a:solidFill>
                <a:effectLst/>
                <a:latin typeface="Ubuntu"/>
              </a:rPr>
              <a:t>credits: </a:t>
            </a:r>
            <a:r>
              <a:rPr lang="en-GB" sz="1200" i="1">
                <a:solidFill>
                  <a:srgbClr val="333333"/>
                </a:solidFill>
                <a:latin typeface="Ubuntu"/>
              </a:rPr>
              <a:t>Tomasz </a:t>
            </a:r>
            <a:r>
              <a:rPr lang="en-GB" sz="1200" i="1" dirty="0">
                <a:solidFill>
                  <a:srgbClr val="333333"/>
                </a:solidFill>
                <a:latin typeface="Ubuntu"/>
              </a:rPr>
              <a:t>Zielinski</a:t>
            </a:r>
            <a:endParaRPr lang="en-GB" sz="1200" dirty="0"/>
          </a:p>
        </p:txBody>
      </p:sp>
    </p:spTree>
    <p:extLst>
      <p:ext uri="{BB962C8B-B14F-4D97-AF65-F5344CB8AC3E}">
        <p14:creationId xmlns:p14="http://schemas.microsoft.com/office/powerpoint/2010/main" val="2061045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268E435B-ABCF-4E47-99FC-7B83F9E836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EF75148-C2ED-43D3-9AFC-0148A8784CF8}"/>
              </a:ext>
            </a:extLst>
          </p:cNvPr>
          <p:cNvSpPr txBox="1"/>
          <p:nvPr/>
        </p:nvSpPr>
        <p:spPr>
          <a:xfrm>
            <a:off x="1956883" y="1152070"/>
            <a:ext cx="8053760"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t>It is an active storage solution, which is backed up off site (3 secure locations).</a:t>
            </a:r>
          </a:p>
          <a:p>
            <a:pPr marL="285750" indent="-285750">
              <a:lnSpc>
                <a:spcPct val="150000"/>
              </a:lnSpc>
              <a:buFont typeface="Arial" panose="020B0604020202020204" pitchFamily="34" charset="0"/>
              <a:buChar char="•"/>
            </a:pPr>
            <a:r>
              <a:rPr lang="en-GB" dirty="0"/>
              <a:t>500 Gb per PhD student of free storage (there is a fee for more space).</a:t>
            </a:r>
          </a:p>
          <a:p>
            <a:pPr marL="285750" indent="-285750">
              <a:lnSpc>
                <a:spcPct val="150000"/>
              </a:lnSpc>
              <a:buFont typeface="Arial" panose="020B0604020202020204" pitchFamily="34" charset="0"/>
              <a:buChar char="•"/>
            </a:pPr>
            <a:r>
              <a:rPr lang="en-GB" dirty="0"/>
              <a:t>Data can be shared with all lab members or with someone specific within the UoE community.</a:t>
            </a:r>
          </a:p>
          <a:p>
            <a:pPr marL="285750" indent="-285750">
              <a:lnSpc>
                <a:spcPct val="150000"/>
              </a:lnSpc>
              <a:buFont typeface="Arial" panose="020B0604020202020204" pitchFamily="34" charset="0"/>
              <a:buChar char="•"/>
            </a:pPr>
            <a:r>
              <a:rPr lang="en-GB" dirty="0"/>
              <a:t>Closed when you leave University (there is a small grace period before deletion).</a:t>
            </a:r>
          </a:p>
        </p:txBody>
      </p:sp>
      <p:sp>
        <p:nvSpPr>
          <p:cNvPr id="6" name="TextBox 5">
            <a:extLst>
              <a:ext uri="{FF2B5EF4-FFF2-40B4-BE49-F238E27FC236}">
                <a16:creationId xmlns:a16="http://schemas.microsoft.com/office/drawing/2014/main" id="{1ACFE7B6-EEC6-491B-8FDB-BDDEC13AB997}"/>
              </a:ext>
            </a:extLst>
          </p:cNvPr>
          <p:cNvSpPr txBox="1"/>
          <p:nvPr/>
        </p:nvSpPr>
        <p:spPr>
          <a:xfrm>
            <a:off x="1125416" y="4361301"/>
            <a:ext cx="9941168" cy="646331"/>
          </a:xfrm>
          <a:prstGeom prst="rect">
            <a:avLst/>
          </a:prstGeom>
          <a:noFill/>
        </p:spPr>
        <p:txBody>
          <a:bodyPr wrap="square">
            <a:spAutoFit/>
          </a:bodyPr>
          <a:lstStyle/>
          <a:p>
            <a:r>
              <a:rPr lang="en-GB" dirty="0">
                <a:hlinkClick r:id="rId3"/>
              </a:rPr>
              <a:t>https://www.ed.ac.uk/information-services/research-support/research-data-service/during/data-storage</a:t>
            </a:r>
            <a:endParaRPr lang="en-GB" dirty="0"/>
          </a:p>
          <a:p>
            <a:r>
              <a:rPr lang="en-GB" dirty="0">
                <a:hlinkClick r:id="rId4"/>
              </a:rPr>
              <a:t>https://www.wiki.ed.ac.uk/x/tet_H</a:t>
            </a:r>
            <a:r>
              <a:rPr lang="en-GB" dirty="0"/>
              <a:t>  </a:t>
            </a:r>
          </a:p>
        </p:txBody>
      </p:sp>
      <p:sp>
        <p:nvSpPr>
          <p:cNvPr id="7" name="Arrow: Down 6">
            <a:extLst>
              <a:ext uri="{FF2B5EF4-FFF2-40B4-BE49-F238E27FC236}">
                <a16:creationId xmlns:a16="http://schemas.microsoft.com/office/drawing/2014/main" id="{7FC09654-64CA-4B4E-83DC-39E2EBA03F2A}"/>
              </a:ext>
            </a:extLst>
          </p:cNvPr>
          <p:cNvSpPr/>
          <p:nvPr/>
        </p:nvSpPr>
        <p:spPr>
          <a:xfrm>
            <a:off x="5705033" y="3429000"/>
            <a:ext cx="781934" cy="8062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0C50DA4B-3502-4997-9D40-09033F3CCC73}"/>
              </a:ext>
            </a:extLst>
          </p:cNvPr>
          <p:cNvSpPr txBox="1"/>
          <p:nvPr/>
        </p:nvSpPr>
        <p:spPr>
          <a:xfrm>
            <a:off x="6620674" y="3595175"/>
            <a:ext cx="4199996" cy="369332"/>
          </a:xfrm>
          <a:prstGeom prst="rect">
            <a:avLst/>
          </a:prstGeom>
          <a:noFill/>
        </p:spPr>
        <p:txBody>
          <a:bodyPr wrap="none" rtlCol="0">
            <a:spAutoFit/>
          </a:bodyPr>
          <a:lstStyle/>
          <a:p>
            <a:r>
              <a:rPr lang="en-GB" dirty="0"/>
              <a:t>For more information, visit the link</a:t>
            </a:r>
            <a:r>
              <a:rPr lang="pl-PL" dirty="0"/>
              <a:t>s</a:t>
            </a:r>
            <a:r>
              <a:rPr lang="en-GB" dirty="0"/>
              <a:t> below.</a:t>
            </a:r>
          </a:p>
        </p:txBody>
      </p:sp>
      <p:sp>
        <p:nvSpPr>
          <p:cNvPr id="9" name="TextBox 8">
            <a:extLst>
              <a:ext uri="{FF2B5EF4-FFF2-40B4-BE49-F238E27FC236}">
                <a16:creationId xmlns:a16="http://schemas.microsoft.com/office/drawing/2014/main" id="{573716CB-7B45-42F4-BF46-7C09BBFD4156}"/>
              </a:ext>
            </a:extLst>
          </p:cNvPr>
          <p:cNvSpPr txBox="1"/>
          <p:nvPr/>
        </p:nvSpPr>
        <p:spPr>
          <a:xfrm>
            <a:off x="2277762" y="5531795"/>
            <a:ext cx="7732881" cy="923330"/>
          </a:xfrm>
          <a:prstGeom prst="rect">
            <a:avLst/>
          </a:prstGeom>
          <a:noFill/>
        </p:spPr>
        <p:txBody>
          <a:bodyPr wrap="square" numCol="3">
            <a:spAutoFit/>
          </a:bodyPr>
          <a:lstStyle/>
          <a:p>
            <a:pPr marL="285750" indent="-285750">
              <a:buFont typeface="Arial" panose="020B0604020202020204" pitchFamily="34" charset="0"/>
              <a:buChar char="•"/>
            </a:pPr>
            <a:r>
              <a:rPr lang="en-GB" dirty="0"/>
              <a:t>UoE Data </a:t>
            </a:r>
            <a:r>
              <a:rPr lang="en-GB" dirty="0" err="1"/>
              <a:t>SafeHaven</a:t>
            </a:r>
            <a:endParaRPr lang="en-GB" dirty="0"/>
          </a:p>
          <a:p>
            <a:pPr marL="285750" indent="-285750">
              <a:buFont typeface="Arial" panose="020B0604020202020204" pitchFamily="34" charset="0"/>
              <a:buChar char="•"/>
            </a:pPr>
            <a:r>
              <a:rPr lang="en-GB" dirty="0"/>
              <a:t>UoE </a:t>
            </a:r>
            <a:r>
              <a:rPr lang="en-GB" dirty="0" err="1"/>
              <a:t>DataSync</a:t>
            </a:r>
            <a:endParaRPr lang="en-GB" dirty="0"/>
          </a:p>
          <a:p>
            <a:pPr marL="285750" indent="-285750">
              <a:buFont typeface="Arial" panose="020B0604020202020204" pitchFamily="34" charset="0"/>
              <a:buChar char="•"/>
            </a:pPr>
            <a:r>
              <a:rPr lang="en-GB" dirty="0"/>
              <a:t>UoE Wiki</a:t>
            </a:r>
          </a:p>
          <a:p>
            <a:pPr marL="285750" indent="-285750">
              <a:buFont typeface="Arial" panose="020B0604020202020204" pitchFamily="34" charset="0"/>
              <a:buChar char="•"/>
            </a:pPr>
            <a:r>
              <a:rPr lang="en-GB" dirty="0"/>
              <a:t>UoE SharePoint</a:t>
            </a:r>
          </a:p>
          <a:p>
            <a:pPr marL="285750" indent="-285750">
              <a:buFont typeface="Arial" panose="020B0604020202020204" pitchFamily="34" charset="0"/>
              <a:buChar char="•"/>
            </a:pPr>
            <a:r>
              <a:rPr lang="en-GB" dirty="0"/>
              <a:t>UoE ECDF</a:t>
            </a:r>
          </a:p>
          <a:p>
            <a:pPr marL="285750" indent="-285750">
              <a:buFont typeface="Arial" panose="020B0604020202020204" pitchFamily="34" charset="0"/>
              <a:buChar char="•"/>
            </a:pPr>
            <a:r>
              <a:rPr lang="en-GB" dirty="0"/>
              <a:t>UoE GitLab</a:t>
            </a:r>
          </a:p>
          <a:p>
            <a:pPr marL="285750" indent="-285750">
              <a:buFont typeface="Arial" panose="020B0604020202020204" pitchFamily="34" charset="0"/>
              <a:buChar char="•"/>
            </a:pPr>
            <a:r>
              <a:rPr lang="en-GB" dirty="0"/>
              <a:t>UoE Subversion</a:t>
            </a:r>
          </a:p>
        </p:txBody>
      </p:sp>
      <p:sp>
        <p:nvSpPr>
          <p:cNvPr id="10" name="TextBox 9">
            <a:extLst>
              <a:ext uri="{FF2B5EF4-FFF2-40B4-BE49-F238E27FC236}">
                <a16:creationId xmlns:a16="http://schemas.microsoft.com/office/drawing/2014/main" id="{2DE95651-93C5-4ACB-9DB8-44BE36B18E3B}"/>
              </a:ext>
            </a:extLst>
          </p:cNvPr>
          <p:cNvSpPr txBox="1"/>
          <p:nvPr/>
        </p:nvSpPr>
        <p:spPr>
          <a:xfrm>
            <a:off x="1854783" y="5162463"/>
            <a:ext cx="1307730" cy="369332"/>
          </a:xfrm>
          <a:prstGeom prst="rect">
            <a:avLst/>
          </a:prstGeom>
          <a:noFill/>
        </p:spPr>
        <p:txBody>
          <a:bodyPr wrap="none" rtlCol="0">
            <a:spAutoFit/>
          </a:bodyPr>
          <a:lstStyle/>
          <a:p>
            <a:r>
              <a:rPr lang="en-GB" dirty="0">
                <a:solidFill>
                  <a:srgbClr val="002060"/>
                </a:solidFill>
              </a:rPr>
              <a:t>Other tools:</a:t>
            </a:r>
          </a:p>
        </p:txBody>
      </p:sp>
      <p:sp>
        <p:nvSpPr>
          <p:cNvPr id="11" name="TextBox 10">
            <a:extLst>
              <a:ext uri="{FF2B5EF4-FFF2-40B4-BE49-F238E27FC236}">
                <a16:creationId xmlns:a16="http://schemas.microsoft.com/office/drawing/2014/main" id="{0B72F59E-464E-4BC5-89A1-053FD5537CF2}"/>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During: UoE </a:t>
            </a:r>
            <a:r>
              <a:rPr lang="en-GB" sz="3600" dirty="0" err="1">
                <a:solidFill>
                  <a:srgbClr val="0070C0"/>
                </a:solidFill>
              </a:rPr>
              <a:t>DataStore</a:t>
            </a:r>
            <a:endParaRPr lang="en-GB" sz="3600" dirty="0">
              <a:solidFill>
                <a:srgbClr val="0070C0"/>
              </a:solidFill>
            </a:endParaRPr>
          </a:p>
        </p:txBody>
      </p:sp>
    </p:spTree>
    <p:extLst>
      <p:ext uri="{BB962C8B-B14F-4D97-AF65-F5344CB8AC3E}">
        <p14:creationId xmlns:p14="http://schemas.microsoft.com/office/powerpoint/2010/main" val="3785654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C9FF973-45CA-41FD-BB6B-42C0F5A93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46370D1-A3EE-455F-8797-E479AE9FF044}"/>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During: ELNs</a:t>
            </a:r>
          </a:p>
        </p:txBody>
      </p:sp>
      <p:pic>
        <p:nvPicPr>
          <p:cNvPr id="6" name="Picture 5">
            <a:extLst>
              <a:ext uri="{FF2B5EF4-FFF2-40B4-BE49-F238E27FC236}">
                <a16:creationId xmlns:a16="http://schemas.microsoft.com/office/drawing/2014/main" id="{C8B61867-6CC9-478E-99BE-9B99AA72766C}"/>
              </a:ext>
            </a:extLst>
          </p:cNvPr>
          <p:cNvPicPr>
            <a:picLocks noChangeAspect="1"/>
          </p:cNvPicPr>
          <p:nvPr/>
        </p:nvPicPr>
        <p:blipFill>
          <a:blip r:embed="rId3"/>
          <a:stretch>
            <a:fillRect/>
          </a:stretch>
        </p:blipFill>
        <p:spPr>
          <a:xfrm>
            <a:off x="2165881" y="1355075"/>
            <a:ext cx="3105579" cy="1800000"/>
          </a:xfrm>
          <a:prstGeom prst="rect">
            <a:avLst/>
          </a:prstGeom>
        </p:spPr>
      </p:pic>
      <p:sp>
        <p:nvSpPr>
          <p:cNvPr id="7" name="TextBox 6">
            <a:extLst>
              <a:ext uri="{FF2B5EF4-FFF2-40B4-BE49-F238E27FC236}">
                <a16:creationId xmlns:a16="http://schemas.microsoft.com/office/drawing/2014/main" id="{0930AE01-4FD4-4070-BBF6-8972C6227CA6}"/>
              </a:ext>
            </a:extLst>
          </p:cNvPr>
          <p:cNvSpPr txBox="1"/>
          <p:nvPr/>
        </p:nvSpPr>
        <p:spPr>
          <a:xfrm>
            <a:off x="2514667" y="3219450"/>
            <a:ext cx="2225289" cy="369332"/>
          </a:xfrm>
          <a:prstGeom prst="rect">
            <a:avLst/>
          </a:prstGeom>
          <a:noFill/>
        </p:spPr>
        <p:txBody>
          <a:bodyPr wrap="none" rtlCol="0">
            <a:spAutoFit/>
          </a:bodyPr>
          <a:lstStyle/>
          <a:p>
            <a:r>
              <a:rPr lang="en-GB" dirty="0" err="1"/>
              <a:t>WikiBench</a:t>
            </a:r>
            <a:r>
              <a:rPr lang="en-GB" dirty="0"/>
              <a:t> (UoE Wiki)</a:t>
            </a:r>
          </a:p>
        </p:txBody>
      </p:sp>
      <p:pic>
        <p:nvPicPr>
          <p:cNvPr id="8" name="Picture 7">
            <a:extLst>
              <a:ext uri="{FF2B5EF4-FFF2-40B4-BE49-F238E27FC236}">
                <a16:creationId xmlns:a16="http://schemas.microsoft.com/office/drawing/2014/main" id="{2CC1983E-7DA6-4E7E-84A6-880C9CE60993}"/>
              </a:ext>
            </a:extLst>
          </p:cNvPr>
          <p:cNvPicPr>
            <a:picLocks noChangeAspect="1"/>
          </p:cNvPicPr>
          <p:nvPr/>
        </p:nvPicPr>
        <p:blipFill>
          <a:blip r:embed="rId4"/>
          <a:stretch>
            <a:fillRect/>
          </a:stretch>
        </p:blipFill>
        <p:spPr>
          <a:xfrm>
            <a:off x="5958829" y="1355075"/>
            <a:ext cx="3145507" cy="1800000"/>
          </a:xfrm>
          <a:prstGeom prst="rect">
            <a:avLst/>
          </a:prstGeom>
        </p:spPr>
      </p:pic>
      <p:sp>
        <p:nvSpPr>
          <p:cNvPr id="9" name="TextBox 8">
            <a:extLst>
              <a:ext uri="{FF2B5EF4-FFF2-40B4-BE49-F238E27FC236}">
                <a16:creationId xmlns:a16="http://schemas.microsoft.com/office/drawing/2014/main" id="{471A02D1-234D-439C-AD2F-5B3239DE413C}"/>
              </a:ext>
            </a:extLst>
          </p:cNvPr>
          <p:cNvSpPr txBox="1"/>
          <p:nvPr/>
        </p:nvSpPr>
        <p:spPr>
          <a:xfrm>
            <a:off x="6458211" y="3219450"/>
            <a:ext cx="2146742" cy="369332"/>
          </a:xfrm>
          <a:prstGeom prst="rect">
            <a:avLst/>
          </a:prstGeom>
          <a:noFill/>
        </p:spPr>
        <p:txBody>
          <a:bodyPr wrap="none" rtlCol="0">
            <a:spAutoFit/>
          </a:bodyPr>
          <a:lstStyle/>
          <a:p>
            <a:r>
              <a:rPr lang="en-GB" dirty="0"/>
              <a:t>Benchling (UoE Wiki)</a:t>
            </a:r>
          </a:p>
        </p:txBody>
      </p:sp>
      <p:sp>
        <p:nvSpPr>
          <p:cNvPr id="10" name="TextBox 9">
            <a:extLst>
              <a:ext uri="{FF2B5EF4-FFF2-40B4-BE49-F238E27FC236}">
                <a16:creationId xmlns:a16="http://schemas.microsoft.com/office/drawing/2014/main" id="{D4A816E5-1C46-4482-B916-3A4065A28965}"/>
              </a:ext>
            </a:extLst>
          </p:cNvPr>
          <p:cNvSpPr txBox="1"/>
          <p:nvPr/>
        </p:nvSpPr>
        <p:spPr>
          <a:xfrm>
            <a:off x="0" y="6596390"/>
            <a:ext cx="2647314" cy="246221"/>
          </a:xfrm>
          <a:prstGeom prst="rect">
            <a:avLst/>
          </a:prstGeom>
          <a:noFill/>
        </p:spPr>
        <p:txBody>
          <a:bodyPr wrap="square" rtlCol="0">
            <a:spAutoFit/>
          </a:bodyPr>
          <a:lstStyle/>
          <a:p>
            <a:r>
              <a:rPr lang="en-GB" sz="1000" dirty="0"/>
              <a:t>Image credit: Dr Andrés Romanowski</a:t>
            </a:r>
          </a:p>
        </p:txBody>
      </p:sp>
      <p:pic>
        <p:nvPicPr>
          <p:cNvPr id="11" name="Picture 10">
            <a:extLst>
              <a:ext uri="{FF2B5EF4-FFF2-40B4-BE49-F238E27FC236}">
                <a16:creationId xmlns:a16="http://schemas.microsoft.com/office/drawing/2014/main" id="{CF9F897E-966C-4F5E-AF41-4A15B4EE821E}"/>
              </a:ext>
            </a:extLst>
          </p:cNvPr>
          <p:cNvPicPr>
            <a:picLocks noChangeAspect="1"/>
          </p:cNvPicPr>
          <p:nvPr/>
        </p:nvPicPr>
        <p:blipFill>
          <a:blip r:embed="rId5"/>
          <a:stretch>
            <a:fillRect/>
          </a:stretch>
        </p:blipFill>
        <p:spPr>
          <a:xfrm>
            <a:off x="2133802" y="3833249"/>
            <a:ext cx="3085347" cy="1800000"/>
          </a:xfrm>
          <a:prstGeom prst="rect">
            <a:avLst/>
          </a:prstGeom>
        </p:spPr>
      </p:pic>
      <p:sp>
        <p:nvSpPr>
          <p:cNvPr id="12" name="TextBox 11">
            <a:extLst>
              <a:ext uri="{FF2B5EF4-FFF2-40B4-BE49-F238E27FC236}">
                <a16:creationId xmlns:a16="http://schemas.microsoft.com/office/drawing/2014/main" id="{DD200613-904F-4B9F-AF94-22EC4EAED8A3}"/>
              </a:ext>
            </a:extLst>
          </p:cNvPr>
          <p:cNvSpPr txBox="1"/>
          <p:nvPr/>
        </p:nvSpPr>
        <p:spPr>
          <a:xfrm>
            <a:off x="3247415" y="5716468"/>
            <a:ext cx="858120" cy="369332"/>
          </a:xfrm>
          <a:prstGeom prst="rect">
            <a:avLst/>
          </a:prstGeom>
          <a:noFill/>
        </p:spPr>
        <p:txBody>
          <a:bodyPr wrap="none" rtlCol="0">
            <a:spAutoFit/>
          </a:bodyPr>
          <a:lstStyle/>
          <a:p>
            <a:r>
              <a:rPr lang="en-GB" dirty="0"/>
              <a:t>RSpace</a:t>
            </a:r>
          </a:p>
        </p:txBody>
      </p:sp>
      <p:pic>
        <p:nvPicPr>
          <p:cNvPr id="13" name="Picture 12">
            <a:extLst>
              <a:ext uri="{FF2B5EF4-FFF2-40B4-BE49-F238E27FC236}">
                <a16:creationId xmlns:a16="http://schemas.microsoft.com/office/drawing/2014/main" id="{FCF4C46B-F0F3-4FA1-B97B-A3D1E1BD46C2}"/>
              </a:ext>
            </a:extLst>
          </p:cNvPr>
          <p:cNvPicPr>
            <a:picLocks noChangeAspect="1"/>
          </p:cNvPicPr>
          <p:nvPr/>
        </p:nvPicPr>
        <p:blipFill>
          <a:blip r:embed="rId6"/>
          <a:stretch>
            <a:fillRect/>
          </a:stretch>
        </p:blipFill>
        <p:spPr>
          <a:xfrm>
            <a:off x="5984506" y="3920245"/>
            <a:ext cx="3094151" cy="1800000"/>
          </a:xfrm>
          <a:prstGeom prst="rect">
            <a:avLst/>
          </a:prstGeom>
        </p:spPr>
      </p:pic>
      <p:sp>
        <p:nvSpPr>
          <p:cNvPr id="14" name="TextBox 13">
            <a:extLst>
              <a:ext uri="{FF2B5EF4-FFF2-40B4-BE49-F238E27FC236}">
                <a16:creationId xmlns:a16="http://schemas.microsoft.com/office/drawing/2014/main" id="{49B596B8-2FFF-4450-8793-0F7686E36DBF}"/>
              </a:ext>
            </a:extLst>
          </p:cNvPr>
          <p:cNvSpPr txBox="1"/>
          <p:nvPr/>
        </p:nvSpPr>
        <p:spPr>
          <a:xfrm>
            <a:off x="7112170" y="5682376"/>
            <a:ext cx="1304331" cy="369332"/>
          </a:xfrm>
          <a:prstGeom prst="rect">
            <a:avLst/>
          </a:prstGeom>
          <a:noFill/>
        </p:spPr>
        <p:txBody>
          <a:bodyPr wrap="none" rtlCol="0">
            <a:spAutoFit/>
          </a:bodyPr>
          <a:lstStyle/>
          <a:p>
            <a:r>
              <a:rPr lang="en-GB" dirty="0" err="1"/>
              <a:t>LabArchives</a:t>
            </a:r>
            <a:endParaRPr lang="en-GB" dirty="0"/>
          </a:p>
        </p:txBody>
      </p:sp>
    </p:spTree>
    <p:extLst>
      <p:ext uri="{BB962C8B-B14F-4D97-AF65-F5344CB8AC3E}">
        <p14:creationId xmlns:p14="http://schemas.microsoft.com/office/powerpoint/2010/main" val="1739819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50F45D-C521-4C01-894C-EF488C482759}"/>
              </a:ext>
            </a:extLst>
          </p:cNvPr>
          <p:cNvSpPr txBox="1"/>
          <p:nvPr/>
        </p:nvSpPr>
        <p:spPr>
          <a:xfrm>
            <a:off x="4123982" y="1723397"/>
            <a:ext cx="3392129" cy="369332"/>
          </a:xfrm>
          <a:prstGeom prst="rect">
            <a:avLst/>
          </a:prstGeom>
          <a:noFill/>
          <a:ln>
            <a:solidFill>
              <a:schemeClr val="tx1"/>
            </a:solidFill>
          </a:ln>
        </p:spPr>
        <p:txBody>
          <a:bodyPr wrap="square" rtlCol="0">
            <a:spAutoFit/>
          </a:bodyPr>
          <a:lstStyle/>
          <a:p>
            <a:r>
              <a:rPr lang="en-GB" dirty="0"/>
              <a:t>Does my group already use one?</a:t>
            </a:r>
          </a:p>
        </p:txBody>
      </p:sp>
      <p:sp>
        <p:nvSpPr>
          <p:cNvPr id="5" name="TextBox 4">
            <a:extLst>
              <a:ext uri="{FF2B5EF4-FFF2-40B4-BE49-F238E27FC236}">
                <a16:creationId xmlns:a16="http://schemas.microsoft.com/office/drawing/2014/main" id="{49768F4D-7DA9-4406-BA15-ED39FE425CB0}"/>
              </a:ext>
            </a:extLst>
          </p:cNvPr>
          <p:cNvSpPr txBox="1"/>
          <p:nvPr/>
        </p:nvSpPr>
        <p:spPr>
          <a:xfrm>
            <a:off x="3361981" y="3126651"/>
            <a:ext cx="1524000" cy="369332"/>
          </a:xfrm>
          <a:prstGeom prst="rect">
            <a:avLst/>
          </a:prstGeom>
          <a:noFill/>
          <a:ln>
            <a:solidFill>
              <a:schemeClr val="tx1"/>
            </a:solidFill>
          </a:ln>
        </p:spPr>
        <p:txBody>
          <a:bodyPr wrap="square" rtlCol="0">
            <a:spAutoFit/>
          </a:bodyPr>
          <a:lstStyle/>
          <a:p>
            <a:r>
              <a:rPr lang="en-GB" dirty="0"/>
              <a:t>Use that one!</a:t>
            </a:r>
          </a:p>
        </p:txBody>
      </p:sp>
      <p:sp>
        <p:nvSpPr>
          <p:cNvPr id="6" name="Arrow: Down 5">
            <a:extLst>
              <a:ext uri="{FF2B5EF4-FFF2-40B4-BE49-F238E27FC236}">
                <a16:creationId xmlns:a16="http://schemas.microsoft.com/office/drawing/2014/main" id="{F7FBBB2B-B17E-42E0-836E-827C5B6E9BFE}"/>
              </a:ext>
            </a:extLst>
          </p:cNvPr>
          <p:cNvSpPr/>
          <p:nvPr/>
        </p:nvSpPr>
        <p:spPr>
          <a:xfrm rot="1246448">
            <a:off x="3907671" y="2301663"/>
            <a:ext cx="432620" cy="6160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Down 6">
            <a:extLst>
              <a:ext uri="{FF2B5EF4-FFF2-40B4-BE49-F238E27FC236}">
                <a16:creationId xmlns:a16="http://schemas.microsoft.com/office/drawing/2014/main" id="{929321AB-E866-42E7-9220-DE230A2FAE54}"/>
              </a:ext>
            </a:extLst>
          </p:cNvPr>
          <p:cNvSpPr/>
          <p:nvPr/>
        </p:nvSpPr>
        <p:spPr>
          <a:xfrm>
            <a:off x="6630631" y="2244967"/>
            <a:ext cx="484340" cy="7294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27F8171-3E77-486A-8677-504827B15541}"/>
              </a:ext>
            </a:extLst>
          </p:cNvPr>
          <p:cNvSpPr txBox="1"/>
          <p:nvPr/>
        </p:nvSpPr>
        <p:spPr>
          <a:xfrm>
            <a:off x="3396969" y="2244967"/>
            <a:ext cx="485518" cy="369332"/>
          </a:xfrm>
          <a:prstGeom prst="rect">
            <a:avLst/>
          </a:prstGeom>
          <a:noFill/>
        </p:spPr>
        <p:txBody>
          <a:bodyPr wrap="none" rtlCol="0">
            <a:spAutoFit/>
          </a:bodyPr>
          <a:lstStyle/>
          <a:p>
            <a:r>
              <a:rPr lang="en-GB" dirty="0"/>
              <a:t>Yes</a:t>
            </a:r>
          </a:p>
        </p:txBody>
      </p:sp>
      <p:sp>
        <p:nvSpPr>
          <p:cNvPr id="9" name="TextBox 8">
            <a:extLst>
              <a:ext uri="{FF2B5EF4-FFF2-40B4-BE49-F238E27FC236}">
                <a16:creationId xmlns:a16="http://schemas.microsoft.com/office/drawing/2014/main" id="{E90648CE-232C-48CD-9A8E-83E4D2F4E6B6}"/>
              </a:ext>
            </a:extLst>
          </p:cNvPr>
          <p:cNvSpPr txBox="1"/>
          <p:nvPr/>
        </p:nvSpPr>
        <p:spPr>
          <a:xfrm>
            <a:off x="7114971" y="2264555"/>
            <a:ext cx="455574" cy="369332"/>
          </a:xfrm>
          <a:prstGeom prst="rect">
            <a:avLst/>
          </a:prstGeom>
          <a:noFill/>
        </p:spPr>
        <p:txBody>
          <a:bodyPr wrap="none" rtlCol="0">
            <a:spAutoFit/>
          </a:bodyPr>
          <a:lstStyle/>
          <a:p>
            <a:r>
              <a:rPr lang="en-GB" dirty="0"/>
              <a:t>No</a:t>
            </a:r>
          </a:p>
        </p:txBody>
      </p:sp>
      <p:sp>
        <p:nvSpPr>
          <p:cNvPr id="10" name="TextBox 9">
            <a:extLst>
              <a:ext uri="{FF2B5EF4-FFF2-40B4-BE49-F238E27FC236}">
                <a16:creationId xmlns:a16="http://schemas.microsoft.com/office/drawing/2014/main" id="{31A00BBD-9CFF-4C57-8C48-43CFA09DC209}"/>
              </a:ext>
            </a:extLst>
          </p:cNvPr>
          <p:cNvSpPr txBox="1"/>
          <p:nvPr/>
        </p:nvSpPr>
        <p:spPr>
          <a:xfrm>
            <a:off x="5956032" y="3126651"/>
            <a:ext cx="3732432" cy="2308324"/>
          </a:xfrm>
          <a:prstGeom prst="rect">
            <a:avLst/>
          </a:prstGeom>
          <a:noFill/>
          <a:ln>
            <a:solidFill>
              <a:schemeClr val="tx1"/>
            </a:solidFill>
          </a:ln>
        </p:spPr>
        <p:txBody>
          <a:bodyPr wrap="square" rtlCol="0">
            <a:spAutoFit/>
          </a:bodyPr>
          <a:lstStyle/>
          <a:p>
            <a:r>
              <a:rPr lang="en-GB" dirty="0"/>
              <a:t>Things to take into account:</a:t>
            </a:r>
          </a:p>
          <a:p>
            <a:pPr marL="285750" indent="-285750">
              <a:buFont typeface="Arial" panose="020B0604020202020204" pitchFamily="34" charset="0"/>
              <a:buChar char="•"/>
            </a:pPr>
            <a:r>
              <a:rPr lang="en-GB" dirty="0"/>
              <a:t>Cost</a:t>
            </a:r>
          </a:p>
          <a:p>
            <a:pPr marL="285750" indent="-285750">
              <a:buFont typeface="Arial" panose="020B0604020202020204" pitchFamily="34" charset="0"/>
              <a:buChar char="•"/>
            </a:pPr>
            <a:r>
              <a:rPr lang="en-GB" dirty="0"/>
              <a:t>Traceable? (data cannot be deleted and are time stamped)</a:t>
            </a:r>
          </a:p>
          <a:p>
            <a:pPr marL="285750" indent="-285750">
              <a:buFont typeface="Arial" panose="020B0604020202020204" pitchFamily="34" charset="0"/>
              <a:buChar char="•"/>
            </a:pPr>
            <a:r>
              <a:rPr lang="en-GB" dirty="0"/>
              <a:t>Where are the servers located?</a:t>
            </a:r>
          </a:p>
          <a:p>
            <a:pPr marL="285750" indent="-285750">
              <a:buFont typeface="Arial" panose="020B0604020202020204" pitchFamily="34" charset="0"/>
              <a:buChar char="•"/>
            </a:pPr>
            <a:r>
              <a:rPr lang="en-GB" dirty="0"/>
              <a:t>Can the data be downloaded?</a:t>
            </a:r>
          </a:p>
          <a:p>
            <a:pPr marL="285750" indent="-285750">
              <a:buFont typeface="Arial" panose="020B0604020202020204" pitchFamily="34" charset="0"/>
              <a:buChar char="•"/>
            </a:pPr>
            <a:r>
              <a:rPr lang="en-GB" dirty="0"/>
              <a:t>What happens to the data when someone leaves the group?</a:t>
            </a:r>
          </a:p>
        </p:txBody>
      </p:sp>
      <p:pic>
        <p:nvPicPr>
          <p:cNvPr id="11" name="Picture 2" descr="Ed_DaSH">
            <a:extLst>
              <a:ext uri="{FF2B5EF4-FFF2-40B4-BE49-F238E27FC236}">
                <a16:creationId xmlns:a16="http://schemas.microsoft.com/office/drawing/2014/main" id="{BED82D8C-E854-494F-B45B-55559EADB8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0828687-EF21-4E2D-8B01-918745154219}"/>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Choosing an ELN</a:t>
            </a:r>
          </a:p>
        </p:txBody>
      </p:sp>
    </p:spTree>
    <p:extLst>
      <p:ext uri="{BB962C8B-B14F-4D97-AF65-F5344CB8AC3E}">
        <p14:creationId xmlns:p14="http://schemas.microsoft.com/office/powerpoint/2010/main" val="973171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enchling More than Doubles Customer Base for the Second Consecutive Year">
            <a:extLst>
              <a:ext uri="{FF2B5EF4-FFF2-40B4-BE49-F238E27FC236}">
                <a16:creationId xmlns:a16="http://schemas.microsoft.com/office/drawing/2014/main" id="{9101F16B-1916-44E1-9864-1DB16731A3D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8432" y="4649015"/>
            <a:ext cx="2477730" cy="130209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2191B376-8A78-4477-B3D6-25452DBB4693}"/>
              </a:ext>
            </a:extLst>
          </p:cNvPr>
          <p:cNvSpPr>
            <a:spLocks noGrp="1"/>
          </p:cNvSpPr>
          <p:nvPr>
            <p:ph type="title"/>
          </p:nvPr>
        </p:nvSpPr>
        <p:spPr>
          <a:xfrm>
            <a:off x="2124074" y="975721"/>
            <a:ext cx="8229600" cy="852704"/>
          </a:xfrm>
        </p:spPr>
        <p:txBody>
          <a:bodyPr>
            <a:normAutofit/>
          </a:bodyPr>
          <a:lstStyle/>
          <a:p>
            <a:pPr algn="ctr"/>
            <a:r>
              <a:rPr lang="en-GB" sz="4000" dirty="0">
                <a:solidFill>
                  <a:srgbClr val="00B0F0"/>
                </a:solidFill>
              </a:rPr>
              <a:t>ELNs Resources</a:t>
            </a:r>
            <a:endParaRPr lang="en-GB" sz="4000" dirty="0">
              <a:solidFill>
                <a:srgbClr val="00B0F0"/>
              </a:solidFill>
              <a:cs typeface="Calibri Light"/>
            </a:endParaRPr>
          </a:p>
        </p:txBody>
      </p:sp>
      <p:sp>
        <p:nvSpPr>
          <p:cNvPr id="6" name="TextBox 5">
            <a:extLst>
              <a:ext uri="{FF2B5EF4-FFF2-40B4-BE49-F238E27FC236}">
                <a16:creationId xmlns:a16="http://schemas.microsoft.com/office/drawing/2014/main" id="{492D271C-ED4A-4257-A3CE-99533264E2EA}"/>
              </a:ext>
            </a:extLst>
          </p:cNvPr>
          <p:cNvSpPr txBox="1"/>
          <p:nvPr/>
        </p:nvSpPr>
        <p:spPr>
          <a:xfrm>
            <a:off x="2768087" y="4323202"/>
            <a:ext cx="7585587" cy="369332"/>
          </a:xfrm>
          <a:prstGeom prst="rect">
            <a:avLst/>
          </a:prstGeom>
          <a:noFill/>
        </p:spPr>
        <p:txBody>
          <a:bodyPr wrap="square">
            <a:spAutoFit/>
          </a:bodyPr>
          <a:lstStyle/>
          <a:p>
            <a:r>
              <a:rPr lang="en-GB" dirty="0">
                <a:hlinkClick r:id="rId3"/>
              </a:rPr>
              <a:t>https://www.wiki.ed.ac.uk/display/RDMS/Benchling+tutorial+and+resources</a:t>
            </a:r>
            <a:r>
              <a:rPr lang="en-GB" dirty="0"/>
              <a:t> </a:t>
            </a:r>
          </a:p>
        </p:txBody>
      </p:sp>
      <p:sp>
        <p:nvSpPr>
          <p:cNvPr id="7" name="TextBox 6">
            <a:extLst>
              <a:ext uri="{FF2B5EF4-FFF2-40B4-BE49-F238E27FC236}">
                <a16:creationId xmlns:a16="http://schemas.microsoft.com/office/drawing/2014/main" id="{C3CE6178-025B-467F-9704-448D29DF3070}"/>
              </a:ext>
            </a:extLst>
          </p:cNvPr>
          <p:cNvSpPr txBox="1"/>
          <p:nvPr/>
        </p:nvSpPr>
        <p:spPr>
          <a:xfrm>
            <a:off x="4559322" y="2276919"/>
            <a:ext cx="3775899" cy="369332"/>
          </a:xfrm>
          <a:prstGeom prst="rect">
            <a:avLst/>
          </a:prstGeom>
          <a:noFill/>
        </p:spPr>
        <p:txBody>
          <a:bodyPr wrap="square">
            <a:spAutoFit/>
          </a:bodyPr>
          <a:lstStyle/>
          <a:p>
            <a:r>
              <a:rPr lang="en-GB" dirty="0">
                <a:hlinkClick r:id="rId4"/>
              </a:rPr>
              <a:t>https://www.wiki.ed.ac.uk/x/f0SkGw</a:t>
            </a:r>
            <a:r>
              <a:rPr lang="pl-PL" dirty="0"/>
              <a:t> </a:t>
            </a:r>
            <a:endParaRPr lang="en-GB" dirty="0"/>
          </a:p>
        </p:txBody>
      </p:sp>
      <p:sp>
        <p:nvSpPr>
          <p:cNvPr id="8" name="TextBox 7">
            <a:extLst>
              <a:ext uri="{FF2B5EF4-FFF2-40B4-BE49-F238E27FC236}">
                <a16:creationId xmlns:a16="http://schemas.microsoft.com/office/drawing/2014/main" id="{BCA826FE-E772-4196-8A00-E06D06B2B0D3}"/>
              </a:ext>
            </a:extLst>
          </p:cNvPr>
          <p:cNvSpPr txBox="1"/>
          <p:nvPr/>
        </p:nvSpPr>
        <p:spPr>
          <a:xfrm>
            <a:off x="2124074" y="3788415"/>
            <a:ext cx="3162404" cy="369332"/>
          </a:xfrm>
          <a:prstGeom prst="rect">
            <a:avLst/>
          </a:prstGeom>
          <a:noFill/>
        </p:spPr>
        <p:txBody>
          <a:bodyPr wrap="none" rtlCol="0">
            <a:spAutoFit/>
          </a:bodyPr>
          <a:lstStyle/>
          <a:p>
            <a:r>
              <a:rPr lang="en-GB" dirty="0"/>
              <a:t>Hands-on tutorial on Benchling:</a:t>
            </a:r>
          </a:p>
        </p:txBody>
      </p:sp>
      <p:pic>
        <p:nvPicPr>
          <p:cNvPr id="11" name="Picture 10">
            <a:extLst>
              <a:ext uri="{FF2B5EF4-FFF2-40B4-BE49-F238E27FC236}">
                <a16:creationId xmlns:a16="http://schemas.microsoft.com/office/drawing/2014/main" id="{DA5622B1-1F52-448A-AD12-C50A44465FF8}"/>
              </a:ext>
            </a:extLst>
          </p:cNvPr>
          <p:cNvPicPr>
            <a:picLocks noChangeAspect="1"/>
          </p:cNvPicPr>
          <p:nvPr/>
        </p:nvPicPr>
        <p:blipFill>
          <a:blip r:embed="rId5"/>
          <a:stretch>
            <a:fillRect/>
          </a:stretch>
        </p:blipFill>
        <p:spPr>
          <a:xfrm flipH="1">
            <a:off x="8185278" y="1796972"/>
            <a:ext cx="516739" cy="1383912"/>
          </a:xfrm>
          <a:prstGeom prst="rect">
            <a:avLst/>
          </a:prstGeom>
        </p:spPr>
      </p:pic>
      <p:pic>
        <p:nvPicPr>
          <p:cNvPr id="12" name="Picture 2" descr="Ed_DaSH">
            <a:extLst>
              <a:ext uri="{FF2B5EF4-FFF2-40B4-BE49-F238E27FC236}">
                <a16:creationId xmlns:a16="http://schemas.microsoft.com/office/drawing/2014/main" id="{83A56BFD-F495-400A-B1A3-2F50A41B89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DA156DC-5E5D-464D-9CED-1BAEF9786583}"/>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During: ELNs</a:t>
            </a:r>
          </a:p>
        </p:txBody>
      </p:sp>
      <p:pic>
        <p:nvPicPr>
          <p:cNvPr id="14" name="Picture 13">
            <a:extLst>
              <a:ext uri="{FF2B5EF4-FFF2-40B4-BE49-F238E27FC236}">
                <a16:creationId xmlns:a16="http://schemas.microsoft.com/office/drawing/2014/main" id="{3C3D73E2-FC9F-4261-9183-A8CB720EA025}"/>
              </a:ext>
            </a:extLst>
          </p:cNvPr>
          <p:cNvPicPr>
            <a:picLocks noChangeAspect="1"/>
          </p:cNvPicPr>
          <p:nvPr/>
        </p:nvPicPr>
        <p:blipFill>
          <a:blip r:embed="rId5"/>
          <a:stretch>
            <a:fillRect/>
          </a:stretch>
        </p:blipFill>
        <p:spPr>
          <a:xfrm rot="10800000" flipH="1">
            <a:off x="3987365" y="1796972"/>
            <a:ext cx="516739" cy="1383912"/>
          </a:xfrm>
          <a:prstGeom prst="rect">
            <a:avLst/>
          </a:prstGeom>
        </p:spPr>
      </p:pic>
    </p:spTree>
    <p:extLst>
      <p:ext uri="{BB962C8B-B14F-4D97-AF65-F5344CB8AC3E}">
        <p14:creationId xmlns:p14="http://schemas.microsoft.com/office/powerpoint/2010/main" val="3656962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C65D11-187F-415C-B5B7-D269A1D22511}"/>
              </a:ext>
            </a:extLst>
          </p:cNvPr>
          <p:cNvSpPr txBox="1">
            <a:spLocks/>
          </p:cNvSpPr>
          <p:nvPr/>
        </p:nvSpPr>
        <p:spPr bwMode="auto">
          <a:xfrm>
            <a:off x="3604261" y="193664"/>
            <a:ext cx="6097088" cy="6074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lang="en-GB" sz="3200" kern="1200" dirty="0">
                <a:solidFill>
                  <a:schemeClr val="tx1"/>
                </a:solidFill>
                <a:latin typeface="+mj-lt"/>
                <a:ea typeface="ＭＳ Ｐゴシック" charset="-128"/>
                <a:cs typeface="ＭＳ Ｐゴシック" charset="-128"/>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9pPr>
          </a:lstStyle>
          <a:p>
            <a:r>
              <a:rPr lang="en-GB" sz="2800" dirty="0">
                <a:solidFill>
                  <a:schemeClr val="bg1"/>
                </a:solidFill>
                <a:latin typeface="Arial" panose="020B0604020202020204" pitchFamily="34" charset="0"/>
                <a:cs typeface="Arial" panose="020B0604020202020204" pitchFamily="34" charset="0"/>
              </a:rPr>
              <a:t>RDM </a:t>
            </a:r>
            <a:r>
              <a:rPr lang="pl-PL" sz="2800" dirty="0">
                <a:solidFill>
                  <a:schemeClr val="bg1"/>
                </a:solidFill>
                <a:latin typeface="Arial" panose="020B0604020202020204" pitchFamily="34" charset="0"/>
                <a:cs typeface="Arial" panose="020B0604020202020204" pitchFamily="34" charset="0"/>
              </a:rPr>
              <a:t>as part of </a:t>
            </a:r>
            <a:r>
              <a:rPr lang="en-GB" sz="2800" dirty="0">
                <a:solidFill>
                  <a:schemeClr val="bg1"/>
                </a:solidFill>
                <a:latin typeface="Arial" panose="020B0604020202020204" pitchFamily="34" charset="0"/>
                <a:cs typeface="Arial" panose="020B0604020202020204" pitchFamily="34" charset="0"/>
              </a:rPr>
              <a:t>the </a:t>
            </a:r>
            <a:r>
              <a:rPr lang="pl-PL" sz="2800" dirty="0">
                <a:solidFill>
                  <a:schemeClr val="bg1"/>
                </a:solidFill>
                <a:latin typeface="Arial" panose="020B0604020202020204" pitchFamily="34" charset="0"/>
                <a:cs typeface="Arial" panose="020B0604020202020204" pitchFamily="34" charset="0"/>
              </a:rPr>
              <a:t>workflow</a:t>
            </a:r>
            <a:endParaRPr lang="en-GB" sz="2800" kern="0" dirty="0">
              <a:solidFill>
                <a:schemeClr val="bg1"/>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B4A1FDA6-9A54-40DF-AB76-AC86A3DBCAFE}"/>
              </a:ext>
            </a:extLst>
          </p:cNvPr>
          <p:cNvSpPr txBox="1"/>
          <p:nvPr/>
        </p:nvSpPr>
        <p:spPr>
          <a:xfrm>
            <a:off x="2069120" y="1331780"/>
            <a:ext cx="8053760"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t>‘Golden’ copy of data.</a:t>
            </a:r>
          </a:p>
          <a:p>
            <a:pPr marL="285750" indent="-285750">
              <a:lnSpc>
                <a:spcPct val="150000"/>
              </a:lnSpc>
              <a:buFont typeface="Arial" panose="020B0604020202020204" pitchFamily="34" charset="0"/>
              <a:buChar char="•"/>
            </a:pPr>
            <a:r>
              <a:rPr lang="en-GB" dirty="0"/>
              <a:t>Full encryption for sensitive data.</a:t>
            </a:r>
          </a:p>
          <a:p>
            <a:pPr marL="285750" indent="-285750">
              <a:lnSpc>
                <a:spcPct val="150000"/>
              </a:lnSpc>
              <a:buFont typeface="Arial" panose="020B0604020202020204" pitchFamily="34" charset="0"/>
              <a:buChar char="•"/>
            </a:pPr>
            <a:r>
              <a:rPr lang="en-GB" dirty="0"/>
              <a:t>Long term storage of research data.</a:t>
            </a:r>
          </a:p>
          <a:p>
            <a:pPr marL="285750" indent="-285750">
              <a:lnSpc>
                <a:spcPct val="150000"/>
              </a:lnSpc>
              <a:buFont typeface="Arial" panose="020B0604020202020204" pitchFamily="34" charset="0"/>
              <a:buChar char="•"/>
            </a:pPr>
            <a:r>
              <a:rPr lang="en-GB" dirty="0"/>
              <a:t>Permanent dataset identifier DOI.</a:t>
            </a:r>
          </a:p>
          <a:p>
            <a:pPr marL="285750" indent="-285750">
              <a:lnSpc>
                <a:spcPct val="150000"/>
              </a:lnSpc>
              <a:buFont typeface="Arial" panose="020B0604020202020204" pitchFamily="34" charset="0"/>
              <a:buChar char="•"/>
            </a:pPr>
            <a:r>
              <a:rPr lang="en-GB" dirty="0"/>
              <a:t>Required by funders (e.g.: BBSRC requires 10 years of long term data storage after a research project has finished).</a:t>
            </a:r>
          </a:p>
        </p:txBody>
      </p:sp>
      <p:sp>
        <p:nvSpPr>
          <p:cNvPr id="14" name="TextBox 13">
            <a:extLst>
              <a:ext uri="{FF2B5EF4-FFF2-40B4-BE49-F238E27FC236}">
                <a16:creationId xmlns:a16="http://schemas.microsoft.com/office/drawing/2014/main" id="{6D8FC977-CB4F-4AA9-8254-B3840E55B9EC}"/>
              </a:ext>
            </a:extLst>
          </p:cNvPr>
          <p:cNvSpPr txBox="1"/>
          <p:nvPr/>
        </p:nvSpPr>
        <p:spPr>
          <a:xfrm>
            <a:off x="1265074" y="5028539"/>
            <a:ext cx="9661852" cy="646331"/>
          </a:xfrm>
          <a:prstGeom prst="rect">
            <a:avLst/>
          </a:prstGeom>
          <a:noFill/>
        </p:spPr>
        <p:txBody>
          <a:bodyPr wrap="square">
            <a:spAutoFit/>
          </a:bodyPr>
          <a:lstStyle/>
          <a:p>
            <a:r>
              <a:rPr lang="en-GB" dirty="0">
                <a:hlinkClick r:id="rId2"/>
              </a:rPr>
              <a:t>https://www.wiki.ed.ac.uk/x/3smBGQ</a:t>
            </a:r>
            <a:endParaRPr lang="pl-PL" dirty="0">
              <a:hlinkClick r:id="rId2"/>
            </a:endParaRPr>
          </a:p>
          <a:p>
            <a:r>
              <a:rPr lang="en-GB" dirty="0">
                <a:hlinkClick r:id="rId2"/>
              </a:rPr>
              <a:t>https://www.ed.ac.uk/information-services/research-support/research-data-service/after/datavault</a:t>
            </a:r>
            <a:r>
              <a:rPr lang="en-GB" dirty="0"/>
              <a:t> </a:t>
            </a:r>
          </a:p>
        </p:txBody>
      </p:sp>
      <p:pic>
        <p:nvPicPr>
          <p:cNvPr id="15" name="Picture 2" descr="Ed_DaSH">
            <a:extLst>
              <a:ext uri="{FF2B5EF4-FFF2-40B4-BE49-F238E27FC236}">
                <a16:creationId xmlns:a16="http://schemas.microsoft.com/office/drawing/2014/main" id="{C3A7EB11-F737-4E59-98C0-89D512297C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EEED67F-1E1B-4255-ACD6-15E77A5FB269}"/>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After: UoE </a:t>
            </a:r>
            <a:r>
              <a:rPr lang="en-GB" sz="3600" dirty="0" err="1">
                <a:solidFill>
                  <a:srgbClr val="0070C0"/>
                </a:solidFill>
              </a:rPr>
              <a:t>DataVault</a:t>
            </a:r>
            <a:endParaRPr lang="en-GB" sz="3600" dirty="0">
              <a:solidFill>
                <a:srgbClr val="0070C0"/>
              </a:solidFill>
            </a:endParaRPr>
          </a:p>
        </p:txBody>
      </p:sp>
      <p:sp>
        <p:nvSpPr>
          <p:cNvPr id="19" name="Arrow: Down 18">
            <a:extLst>
              <a:ext uri="{FF2B5EF4-FFF2-40B4-BE49-F238E27FC236}">
                <a16:creationId xmlns:a16="http://schemas.microsoft.com/office/drawing/2014/main" id="{A2186F0E-0C8E-4E20-8320-4482DEA668F0}"/>
              </a:ext>
            </a:extLst>
          </p:cNvPr>
          <p:cNvSpPr/>
          <p:nvPr/>
        </p:nvSpPr>
        <p:spPr>
          <a:xfrm>
            <a:off x="5162422" y="4112075"/>
            <a:ext cx="781934" cy="8062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5FBF0767-F103-4FC1-BDDF-531007A5F7D3}"/>
              </a:ext>
            </a:extLst>
          </p:cNvPr>
          <p:cNvSpPr txBox="1"/>
          <p:nvPr/>
        </p:nvSpPr>
        <p:spPr>
          <a:xfrm>
            <a:off x="6078063" y="4388466"/>
            <a:ext cx="4199996" cy="369332"/>
          </a:xfrm>
          <a:prstGeom prst="rect">
            <a:avLst/>
          </a:prstGeom>
          <a:noFill/>
        </p:spPr>
        <p:txBody>
          <a:bodyPr wrap="none" rtlCol="0">
            <a:spAutoFit/>
          </a:bodyPr>
          <a:lstStyle/>
          <a:p>
            <a:r>
              <a:rPr lang="en-GB" dirty="0"/>
              <a:t>For more information, visit the link</a:t>
            </a:r>
            <a:r>
              <a:rPr lang="pl-PL" dirty="0"/>
              <a:t>s</a:t>
            </a:r>
            <a:r>
              <a:rPr lang="en-GB" dirty="0"/>
              <a:t> below.</a:t>
            </a:r>
          </a:p>
        </p:txBody>
      </p:sp>
    </p:spTree>
    <p:extLst>
      <p:ext uri="{BB962C8B-B14F-4D97-AF65-F5344CB8AC3E}">
        <p14:creationId xmlns:p14="http://schemas.microsoft.com/office/powerpoint/2010/main" val="462202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C65D11-187F-415C-B5B7-D269A1D22511}"/>
              </a:ext>
            </a:extLst>
          </p:cNvPr>
          <p:cNvSpPr txBox="1">
            <a:spLocks/>
          </p:cNvSpPr>
          <p:nvPr/>
        </p:nvSpPr>
        <p:spPr bwMode="auto">
          <a:xfrm>
            <a:off x="3604261" y="193664"/>
            <a:ext cx="6097088" cy="6074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lang="en-GB" sz="3200" kern="1200" dirty="0">
                <a:solidFill>
                  <a:schemeClr val="tx1"/>
                </a:solidFill>
                <a:latin typeface="+mj-lt"/>
                <a:ea typeface="ＭＳ Ｐゴシック" charset="-128"/>
                <a:cs typeface="ＭＳ Ｐゴシック" charset="-128"/>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9pPr>
          </a:lstStyle>
          <a:p>
            <a:r>
              <a:rPr lang="en-GB" sz="2800" dirty="0">
                <a:solidFill>
                  <a:schemeClr val="bg1"/>
                </a:solidFill>
                <a:latin typeface="Arial" panose="020B0604020202020204" pitchFamily="34" charset="0"/>
                <a:cs typeface="Arial" panose="020B0604020202020204" pitchFamily="34" charset="0"/>
              </a:rPr>
              <a:t>RDM </a:t>
            </a:r>
            <a:r>
              <a:rPr lang="pl-PL" sz="2800" dirty="0">
                <a:solidFill>
                  <a:schemeClr val="bg1"/>
                </a:solidFill>
                <a:latin typeface="Arial" panose="020B0604020202020204" pitchFamily="34" charset="0"/>
                <a:cs typeface="Arial" panose="020B0604020202020204" pitchFamily="34" charset="0"/>
              </a:rPr>
              <a:t>as part of </a:t>
            </a:r>
            <a:r>
              <a:rPr lang="en-GB" sz="2800" dirty="0">
                <a:solidFill>
                  <a:schemeClr val="bg1"/>
                </a:solidFill>
                <a:latin typeface="Arial" panose="020B0604020202020204" pitchFamily="34" charset="0"/>
                <a:cs typeface="Arial" panose="020B0604020202020204" pitchFamily="34" charset="0"/>
              </a:rPr>
              <a:t>the </a:t>
            </a:r>
            <a:r>
              <a:rPr lang="pl-PL" sz="2800" dirty="0">
                <a:solidFill>
                  <a:schemeClr val="bg1"/>
                </a:solidFill>
                <a:latin typeface="Arial" panose="020B0604020202020204" pitchFamily="34" charset="0"/>
                <a:cs typeface="Arial" panose="020B0604020202020204" pitchFamily="34" charset="0"/>
              </a:rPr>
              <a:t>workflow</a:t>
            </a:r>
            <a:endParaRPr lang="en-GB" sz="2800" kern="0" dirty="0">
              <a:solidFill>
                <a:schemeClr val="bg1"/>
              </a:solidFill>
              <a:latin typeface="Arial" panose="020B0604020202020204" pitchFamily="34" charset="0"/>
              <a:cs typeface="Arial" panose="020B0604020202020204" pitchFamily="34" charset="0"/>
            </a:endParaRPr>
          </a:p>
        </p:txBody>
      </p:sp>
      <p:pic>
        <p:nvPicPr>
          <p:cNvPr id="15" name="Picture 2" descr="Ed_DaSH">
            <a:extLst>
              <a:ext uri="{FF2B5EF4-FFF2-40B4-BE49-F238E27FC236}">
                <a16:creationId xmlns:a16="http://schemas.microsoft.com/office/drawing/2014/main" id="{C3A7EB11-F737-4E59-98C0-89D512297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EEED67F-1E1B-4255-ACD6-15E77A5FB269}"/>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After: UoE </a:t>
            </a:r>
            <a:r>
              <a:rPr lang="en-GB" sz="3600" dirty="0" err="1">
                <a:solidFill>
                  <a:srgbClr val="0070C0"/>
                </a:solidFill>
              </a:rPr>
              <a:t>DataShare</a:t>
            </a:r>
            <a:endParaRPr lang="en-GB" sz="3600" dirty="0">
              <a:solidFill>
                <a:srgbClr val="0070C0"/>
              </a:solidFill>
            </a:endParaRPr>
          </a:p>
        </p:txBody>
      </p:sp>
      <p:sp>
        <p:nvSpPr>
          <p:cNvPr id="19" name="Arrow: Down 18">
            <a:extLst>
              <a:ext uri="{FF2B5EF4-FFF2-40B4-BE49-F238E27FC236}">
                <a16:creationId xmlns:a16="http://schemas.microsoft.com/office/drawing/2014/main" id="{A2186F0E-0C8E-4E20-8320-4482DEA668F0}"/>
              </a:ext>
            </a:extLst>
          </p:cNvPr>
          <p:cNvSpPr/>
          <p:nvPr/>
        </p:nvSpPr>
        <p:spPr>
          <a:xfrm>
            <a:off x="5162422" y="4383372"/>
            <a:ext cx="781934" cy="8062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5FBF0767-F103-4FC1-BDDF-531007A5F7D3}"/>
              </a:ext>
            </a:extLst>
          </p:cNvPr>
          <p:cNvSpPr txBox="1"/>
          <p:nvPr/>
        </p:nvSpPr>
        <p:spPr>
          <a:xfrm>
            <a:off x="6078063" y="4659763"/>
            <a:ext cx="4199996" cy="369332"/>
          </a:xfrm>
          <a:prstGeom prst="rect">
            <a:avLst/>
          </a:prstGeom>
          <a:noFill/>
        </p:spPr>
        <p:txBody>
          <a:bodyPr wrap="none" rtlCol="0">
            <a:spAutoFit/>
          </a:bodyPr>
          <a:lstStyle/>
          <a:p>
            <a:r>
              <a:rPr lang="en-GB" dirty="0"/>
              <a:t>For more information, visit the link</a:t>
            </a:r>
            <a:r>
              <a:rPr lang="pl-PL" dirty="0"/>
              <a:t>s</a:t>
            </a:r>
            <a:r>
              <a:rPr lang="en-GB" dirty="0"/>
              <a:t> below.</a:t>
            </a:r>
          </a:p>
        </p:txBody>
      </p:sp>
      <p:sp>
        <p:nvSpPr>
          <p:cNvPr id="9" name="TextBox 8">
            <a:extLst>
              <a:ext uri="{FF2B5EF4-FFF2-40B4-BE49-F238E27FC236}">
                <a16:creationId xmlns:a16="http://schemas.microsoft.com/office/drawing/2014/main" id="{DBC65D3C-A2FF-4BD0-B253-B03D3D508145}"/>
              </a:ext>
            </a:extLst>
          </p:cNvPr>
          <p:cNvSpPr txBox="1"/>
          <p:nvPr/>
        </p:nvSpPr>
        <p:spPr>
          <a:xfrm>
            <a:off x="807624" y="1274109"/>
            <a:ext cx="10576753" cy="29578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t>A big advantage of depositing your data is that they will be preserved - even for your own future use.</a:t>
            </a:r>
          </a:p>
          <a:p>
            <a:pPr marL="285750" indent="-285750">
              <a:lnSpc>
                <a:spcPct val="150000"/>
              </a:lnSpc>
              <a:buFont typeface="Arial" panose="020B0604020202020204" pitchFamily="34" charset="0"/>
              <a:buChar char="•"/>
            </a:pPr>
            <a:r>
              <a:rPr lang="en-GB" dirty="0"/>
              <a:t>The data submission process creates a permanent record, a persistent identifier (DOI), and a suggested citation, so that your work can be formally attributed when re-analysed by others.</a:t>
            </a:r>
          </a:p>
          <a:p>
            <a:pPr marL="285750" indent="-285750">
              <a:lnSpc>
                <a:spcPct val="150000"/>
              </a:lnSpc>
              <a:buFont typeface="Arial" panose="020B0604020202020204" pitchFamily="34" charset="0"/>
              <a:buChar char="•"/>
            </a:pPr>
            <a:r>
              <a:rPr lang="en-GB" dirty="0"/>
              <a:t>Your data will be discoverable through search engines to maximise visibility and impact. The service can provide you with usage statistics so you know when your data has been downloaded.</a:t>
            </a:r>
          </a:p>
          <a:p>
            <a:pPr marL="285750" indent="-285750">
              <a:lnSpc>
                <a:spcPct val="150000"/>
              </a:lnSpc>
              <a:buFont typeface="Arial" panose="020B0604020202020204" pitchFamily="34" charset="0"/>
              <a:buChar char="•"/>
            </a:pPr>
            <a:r>
              <a:rPr lang="en-GB" dirty="0"/>
              <a:t>You do not need to maintain your own website to deliver your data; once deposited, management of your data is assured by Research Data Service staff.</a:t>
            </a:r>
          </a:p>
        </p:txBody>
      </p:sp>
      <p:sp>
        <p:nvSpPr>
          <p:cNvPr id="10" name="TextBox 9">
            <a:extLst>
              <a:ext uri="{FF2B5EF4-FFF2-40B4-BE49-F238E27FC236}">
                <a16:creationId xmlns:a16="http://schemas.microsoft.com/office/drawing/2014/main" id="{47A48DBD-FA5E-435D-A04A-1F30835CBD23}"/>
              </a:ext>
            </a:extLst>
          </p:cNvPr>
          <p:cNvSpPr txBox="1"/>
          <p:nvPr/>
        </p:nvSpPr>
        <p:spPr>
          <a:xfrm>
            <a:off x="807624" y="5260725"/>
            <a:ext cx="10123485" cy="646331"/>
          </a:xfrm>
          <a:prstGeom prst="rect">
            <a:avLst/>
          </a:prstGeom>
          <a:noFill/>
        </p:spPr>
        <p:txBody>
          <a:bodyPr wrap="square">
            <a:spAutoFit/>
          </a:bodyPr>
          <a:lstStyle/>
          <a:p>
            <a:r>
              <a:rPr lang="en-GB" dirty="0">
                <a:hlinkClick r:id="rId3"/>
              </a:rPr>
              <a:t>https://www.wiki.ed.ac.uk/x/XbRVHQ</a:t>
            </a:r>
            <a:endParaRPr lang="pl-PL" dirty="0">
              <a:hlinkClick r:id="rId3"/>
            </a:endParaRPr>
          </a:p>
          <a:p>
            <a:r>
              <a:rPr lang="en-GB" dirty="0">
                <a:hlinkClick r:id="rId3"/>
              </a:rPr>
              <a:t>https://www.ed.ac.uk/information-services/research-support/research-data-service/after/data-repository</a:t>
            </a:r>
            <a:r>
              <a:rPr lang="en-GB" dirty="0"/>
              <a:t> </a:t>
            </a:r>
          </a:p>
        </p:txBody>
      </p:sp>
    </p:spTree>
    <p:extLst>
      <p:ext uri="{BB962C8B-B14F-4D97-AF65-F5344CB8AC3E}">
        <p14:creationId xmlns:p14="http://schemas.microsoft.com/office/powerpoint/2010/main" val="996093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C65D11-187F-415C-B5B7-D269A1D22511}"/>
              </a:ext>
            </a:extLst>
          </p:cNvPr>
          <p:cNvSpPr txBox="1">
            <a:spLocks/>
          </p:cNvSpPr>
          <p:nvPr/>
        </p:nvSpPr>
        <p:spPr bwMode="auto">
          <a:xfrm>
            <a:off x="3604261" y="193664"/>
            <a:ext cx="6097088" cy="6074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lang="en-GB" sz="3200" kern="1200" dirty="0">
                <a:solidFill>
                  <a:schemeClr val="tx1"/>
                </a:solidFill>
                <a:latin typeface="+mj-lt"/>
                <a:ea typeface="ＭＳ Ｐゴシック" charset="-128"/>
                <a:cs typeface="ＭＳ Ｐゴシック" charset="-128"/>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9pPr>
          </a:lstStyle>
          <a:p>
            <a:r>
              <a:rPr lang="en-GB" sz="2800" dirty="0">
                <a:solidFill>
                  <a:schemeClr val="bg1"/>
                </a:solidFill>
                <a:latin typeface="Arial" panose="020B0604020202020204" pitchFamily="34" charset="0"/>
                <a:cs typeface="Arial" panose="020B0604020202020204" pitchFamily="34" charset="0"/>
              </a:rPr>
              <a:t>RDM </a:t>
            </a:r>
            <a:r>
              <a:rPr lang="pl-PL" sz="2800" dirty="0">
                <a:solidFill>
                  <a:schemeClr val="bg1"/>
                </a:solidFill>
                <a:latin typeface="Arial" panose="020B0604020202020204" pitchFamily="34" charset="0"/>
                <a:cs typeface="Arial" panose="020B0604020202020204" pitchFamily="34" charset="0"/>
              </a:rPr>
              <a:t>as part of </a:t>
            </a:r>
            <a:r>
              <a:rPr lang="en-GB" sz="2800" dirty="0">
                <a:solidFill>
                  <a:schemeClr val="bg1"/>
                </a:solidFill>
                <a:latin typeface="Arial" panose="020B0604020202020204" pitchFamily="34" charset="0"/>
                <a:cs typeface="Arial" panose="020B0604020202020204" pitchFamily="34" charset="0"/>
              </a:rPr>
              <a:t>the </a:t>
            </a:r>
            <a:r>
              <a:rPr lang="pl-PL" sz="2800" dirty="0">
                <a:solidFill>
                  <a:schemeClr val="bg1"/>
                </a:solidFill>
                <a:latin typeface="Arial" panose="020B0604020202020204" pitchFamily="34" charset="0"/>
                <a:cs typeface="Arial" panose="020B0604020202020204" pitchFamily="34" charset="0"/>
              </a:rPr>
              <a:t>workflow</a:t>
            </a:r>
            <a:endParaRPr lang="en-GB" sz="2800" kern="0" dirty="0">
              <a:solidFill>
                <a:schemeClr val="bg1"/>
              </a:solidFill>
              <a:latin typeface="Arial" panose="020B0604020202020204" pitchFamily="34" charset="0"/>
              <a:cs typeface="Arial" panose="020B0604020202020204" pitchFamily="34" charset="0"/>
            </a:endParaRPr>
          </a:p>
        </p:txBody>
      </p:sp>
      <p:pic>
        <p:nvPicPr>
          <p:cNvPr id="15" name="Picture 2" descr="Ed_DaSH">
            <a:extLst>
              <a:ext uri="{FF2B5EF4-FFF2-40B4-BE49-F238E27FC236}">
                <a16:creationId xmlns:a16="http://schemas.microsoft.com/office/drawing/2014/main" id="{C3A7EB11-F737-4E59-98C0-89D512297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EEED67F-1E1B-4255-ACD6-15E77A5FB269}"/>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After: SBS Public </a:t>
            </a:r>
            <a:r>
              <a:rPr lang="en-GB" sz="3600" dirty="0" err="1">
                <a:solidFill>
                  <a:srgbClr val="0070C0"/>
                </a:solidFill>
              </a:rPr>
              <a:t>Omero</a:t>
            </a:r>
            <a:endParaRPr lang="en-GB" sz="3600" dirty="0">
              <a:solidFill>
                <a:srgbClr val="0070C0"/>
              </a:solidFill>
            </a:endParaRPr>
          </a:p>
        </p:txBody>
      </p:sp>
      <p:pic>
        <p:nvPicPr>
          <p:cNvPr id="11" name="Picture 10">
            <a:extLst>
              <a:ext uri="{FF2B5EF4-FFF2-40B4-BE49-F238E27FC236}">
                <a16:creationId xmlns:a16="http://schemas.microsoft.com/office/drawing/2014/main" id="{F091F10E-860C-4540-B4B1-315A37893979}"/>
              </a:ext>
            </a:extLst>
          </p:cNvPr>
          <p:cNvPicPr>
            <a:picLocks noChangeAspect="1"/>
          </p:cNvPicPr>
          <p:nvPr/>
        </p:nvPicPr>
        <p:blipFill>
          <a:blip r:embed="rId3"/>
          <a:stretch>
            <a:fillRect/>
          </a:stretch>
        </p:blipFill>
        <p:spPr>
          <a:xfrm>
            <a:off x="2305715" y="1153525"/>
            <a:ext cx="7415365" cy="4327170"/>
          </a:xfrm>
          <a:prstGeom prst="rect">
            <a:avLst/>
          </a:prstGeom>
        </p:spPr>
      </p:pic>
      <p:sp>
        <p:nvSpPr>
          <p:cNvPr id="12" name="TextBox 11">
            <a:extLst>
              <a:ext uri="{FF2B5EF4-FFF2-40B4-BE49-F238E27FC236}">
                <a16:creationId xmlns:a16="http://schemas.microsoft.com/office/drawing/2014/main" id="{877571C0-0152-498A-AF09-7D556DF114DE}"/>
              </a:ext>
            </a:extLst>
          </p:cNvPr>
          <p:cNvSpPr txBox="1"/>
          <p:nvPr/>
        </p:nvSpPr>
        <p:spPr>
          <a:xfrm>
            <a:off x="4478105" y="5499465"/>
            <a:ext cx="4572000" cy="369332"/>
          </a:xfrm>
          <a:prstGeom prst="rect">
            <a:avLst/>
          </a:prstGeom>
          <a:noFill/>
        </p:spPr>
        <p:txBody>
          <a:bodyPr wrap="square">
            <a:spAutoFit/>
          </a:bodyPr>
          <a:lstStyle/>
          <a:p>
            <a:r>
              <a:rPr lang="en-GB" dirty="0">
                <a:hlinkClick r:id="rId4"/>
              </a:rPr>
              <a:t>https://publicomero.bio.ed.ac.uk/</a:t>
            </a:r>
            <a:r>
              <a:rPr lang="en-GB" dirty="0"/>
              <a:t> </a:t>
            </a:r>
          </a:p>
        </p:txBody>
      </p:sp>
      <p:sp>
        <p:nvSpPr>
          <p:cNvPr id="13" name="TextBox 12">
            <a:extLst>
              <a:ext uri="{FF2B5EF4-FFF2-40B4-BE49-F238E27FC236}">
                <a16:creationId xmlns:a16="http://schemas.microsoft.com/office/drawing/2014/main" id="{4681D1EB-D7D2-4AD0-8273-66F6628859B3}"/>
              </a:ext>
            </a:extLst>
          </p:cNvPr>
          <p:cNvSpPr txBox="1"/>
          <p:nvPr/>
        </p:nvSpPr>
        <p:spPr>
          <a:xfrm>
            <a:off x="2681662" y="6339559"/>
            <a:ext cx="7415365" cy="369332"/>
          </a:xfrm>
          <a:prstGeom prst="rect">
            <a:avLst/>
          </a:prstGeom>
          <a:noFill/>
        </p:spPr>
        <p:txBody>
          <a:bodyPr wrap="square">
            <a:spAutoFit/>
          </a:bodyPr>
          <a:lstStyle/>
          <a:p>
            <a:pPr marL="285750" indent="-285750">
              <a:buFont typeface="Arial" panose="020B0604020202020204" pitchFamily="34" charset="0"/>
              <a:buChar char="•"/>
            </a:pPr>
            <a:r>
              <a:rPr lang="en-GB" dirty="0">
                <a:hlinkClick r:id="rId5"/>
              </a:rPr>
              <a:t>https://www.wiki.ed.ac.uk/display/RDMS/Suggested+data+repositories</a:t>
            </a:r>
            <a:r>
              <a:rPr lang="en-GB" dirty="0"/>
              <a:t> </a:t>
            </a:r>
          </a:p>
        </p:txBody>
      </p:sp>
      <p:sp>
        <p:nvSpPr>
          <p:cNvPr id="14" name="TextBox 13">
            <a:extLst>
              <a:ext uri="{FF2B5EF4-FFF2-40B4-BE49-F238E27FC236}">
                <a16:creationId xmlns:a16="http://schemas.microsoft.com/office/drawing/2014/main" id="{311F5080-30CE-4A99-86A9-1EA8A607775E}"/>
              </a:ext>
            </a:extLst>
          </p:cNvPr>
          <p:cNvSpPr txBox="1"/>
          <p:nvPr/>
        </p:nvSpPr>
        <p:spPr>
          <a:xfrm>
            <a:off x="133326" y="5970227"/>
            <a:ext cx="4344779" cy="369332"/>
          </a:xfrm>
          <a:prstGeom prst="rect">
            <a:avLst/>
          </a:prstGeom>
          <a:noFill/>
        </p:spPr>
        <p:txBody>
          <a:bodyPr wrap="none" rtlCol="0">
            <a:spAutoFit/>
          </a:bodyPr>
          <a:lstStyle/>
          <a:p>
            <a:r>
              <a:rPr lang="en-GB" dirty="0" err="1">
                <a:solidFill>
                  <a:srgbClr val="002060"/>
                </a:solidFill>
              </a:rPr>
              <a:t>BioRDM’s</a:t>
            </a:r>
            <a:r>
              <a:rPr lang="en-GB" dirty="0">
                <a:solidFill>
                  <a:srgbClr val="002060"/>
                </a:solidFill>
              </a:rPr>
              <a:t> list of suggested data repositories:</a:t>
            </a:r>
          </a:p>
        </p:txBody>
      </p:sp>
      <p:sp>
        <p:nvSpPr>
          <p:cNvPr id="17" name="TextBox 16">
            <a:extLst>
              <a:ext uri="{FF2B5EF4-FFF2-40B4-BE49-F238E27FC236}">
                <a16:creationId xmlns:a16="http://schemas.microsoft.com/office/drawing/2014/main" id="{34933852-3D7C-4365-8439-AB672A92D767}"/>
              </a:ext>
            </a:extLst>
          </p:cNvPr>
          <p:cNvSpPr txBox="1"/>
          <p:nvPr/>
        </p:nvSpPr>
        <p:spPr>
          <a:xfrm>
            <a:off x="0" y="6653304"/>
            <a:ext cx="2647314" cy="261610"/>
          </a:xfrm>
          <a:prstGeom prst="rect">
            <a:avLst/>
          </a:prstGeom>
          <a:noFill/>
        </p:spPr>
        <p:txBody>
          <a:bodyPr wrap="square" rtlCol="0">
            <a:spAutoFit/>
          </a:bodyPr>
          <a:lstStyle/>
          <a:p>
            <a:r>
              <a:rPr lang="en-GB" sz="1100" dirty="0"/>
              <a:t>Image credit: Dr Andrés Romanowski</a:t>
            </a:r>
          </a:p>
        </p:txBody>
      </p:sp>
    </p:spTree>
    <p:extLst>
      <p:ext uri="{BB962C8B-B14F-4D97-AF65-F5344CB8AC3E}">
        <p14:creationId xmlns:p14="http://schemas.microsoft.com/office/powerpoint/2010/main" val="3358587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C65D11-187F-415C-B5B7-D269A1D22511}"/>
              </a:ext>
            </a:extLst>
          </p:cNvPr>
          <p:cNvSpPr txBox="1">
            <a:spLocks/>
          </p:cNvSpPr>
          <p:nvPr/>
        </p:nvSpPr>
        <p:spPr bwMode="auto">
          <a:xfrm>
            <a:off x="3604261" y="193664"/>
            <a:ext cx="6097088" cy="6074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lang="en-GB" sz="3200" kern="1200" dirty="0">
                <a:solidFill>
                  <a:schemeClr val="tx1"/>
                </a:solidFill>
                <a:latin typeface="+mj-lt"/>
                <a:ea typeface="ＭＳ Ｐゴシック" charset="-128"/>
                <a:cs typeface="ＭＳ Ｐゴシック" charset="-128"/>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9pPr>
          </a:lstStyle>
          <a:p>
            <a:r>
              <a:rPr lang="en-GB" sz="2800" dirty="0">
                <a:solidFill>
                  <a:schemeClr val="bg1"/>
                </a:solidFill>
                <a:latin typeface="Arial" panose="020B0604020202020204" pitchFamily="34" charset="0"/>
                <a:cs typeface="Arial" panose="020B0604020202020204" pitchFamily="34" charset="0"/>
              </a:rPr>
              <a:t>RDM </a:t>
            </a:r>
            <a:r>
              <a:rPr lang="pl-PL" sz="2800" dirty="0">
                <a:solidFill>
                  <a:schemeClr val="bg1"/>
                </a:solidFill>
                <a:latin typeface="Arial" panose="020B0604020202020204" pitchFamily="34" charset="0"/>
                <a:cs typeface="Arial" panose="020B0604020202020204" pitchFamily="34" charset="0"/>
              </a:rPr>
              <a:t>as part of </a:t>
            </a:r>
            <a:r>
              <a:rPr lang="en-GB" sz="2800" dirty="0">
                <a:solidFill>
                  <a:schemeClr val="bg1"/>
                </a:solidFill>
                <a:latin typeface="Arial" panose="020B0604020202020204" pitchFamily="34" charset="0"/>
                <a:cs typeface="Arial" panose="020B0604020202020204" pitchFamily="34" charset="0"/>
              </a:rPr>
              <a:t>the </a:t>
            </a:r>
            <a:r>
              <a:rPr lang="pl-PL" sz="2800" dirty="0">
                <a:solidFill>
                  <a:schemeClr val="bg1"/>
                </a:solidFill>
                <a:latin typeface="Arial" panose="020B0604020202020204" pitchFamily="34" charset="0"/>
                <a:cs typeface="Arial" panose="020B0604020202020204" pitchFamily="34" charset="0"/>
              </a:rPr>
              <a:t>workflow</a:t>
            </a:r>
            <a:endParaRPr lang="en-GB" sz="2800" kern="0" dirty="0">
              <a:solidFill>
                <a:schemeClr val="bg1"/>
              </a:solidFill>
              <a:latin typeface="Arial" panose="020B0604020202020204" pitchFamily="34" charset="0"/>
              <a:cs typeface="Arial" panose="020B0604020202020204" pitchFamily="34" charset="0"/>
            </a:endParaRPr>
          </a:p>
        </p:txBody>
      </p:sp>
      <p:pic>
        <p:nvPicPr>
          <p:cNvPr id="15" name="Picture 2" descr="Ed_DaSH">
            <a:extLst>
              <a:ext uri="{FF2B5EF4-FFF2-40B4-BE49-F238E27FC236}">
                <a16:creationId xmlns:a16="http://schemas.microsoft.com/office/drawing/2014/main" id="{C3A7EB11-F737-4E59-98C0-89D512297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EEED67F-1E1B-4255-ACD6-15E77A5FB269}"/>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Is this all for free?</a:t>
            </a:r>
          </a:p>
        </p:txBody>
      </p:sp>
      <p:sp>
        <p:nvSpPr>
          <p:cNvPr id="10" name="TextBox 9">
            <a:extLst>
              <a:ext uri="{FF2B5EF4-FFF2-40B4-BE49-F238E27FC236}">
                <a16:creationId xmlns:a16="http://schemas.microsoft.com/office/drawing/2014/main" id="{EEA3DADF-9B9A-4084-A973-9CDEB37FB1A7}"/>
              </a:ext>
            </a:extLst>
          </p:cNvPr>
          <p:cNvSpPr txBox="1"/>
          <p:nvPr/>
        </p:nvSpPr>
        <p:spPr>
          <a:xfrm>
            <a:off x="515880" y="1134756"/>
            <a:ext cx="11594004" cy="5262979"/>
          </a:xfrm>
          <a:prstGeom prst="rect">
            <a:avLst/>
          </a:prstGeom>
          <a:noFill/>
        </p:spPr>
        <p:txBody>
          <a:bodyPr wrap="square">
            <a:spAutoFit/>
          </a:bodyPr>
          <a:lstStyle/>
          <a:p>
            <a:pPr algn="l"/>
            <a:r>
              <a:rPr lang="en-GB" sz="1600" b="1" i="0" dirty="0">
                <a:solidFill>
                  <a:srgbClr val="172B4D"/>
                </a:solidFill>
                <a:effectLst/>
                <a:latin typeface="-apple-system"/>
              </a:rPr>
              <a:t>Some RDS costs</a:t>
            </a:r>
            <a:endParaRPr lang="en-GB" sz="1600" b="0" i="0" dirty="0">
              <a:solidFill>
                <a:srgbClr val="172B4D"/>
              </a:solidFill>
              <a:effectLst/>
              <a:latin typeface="-apple-system"/>
            </a:endParaRPr>
          </a:p>
          <a:p>
            <a:r>
              <a:rPr lang="en-GB" sz="1600" b="0" i="0" dirty="0" err="1">
                <a:solidFill>
                  <a:srgbClr val="172B4D"/>
                </a:solidFill>
                <a:effectLst/>
                <a:latin typeface="-apple-system"/>
              </a:rPr>
              <a:t>DataStore</a:t>
            </a:r>
            <a:r>
              <a:rPr lang="en-GB" sz="1600" b="0" i="0" dirty="0">
                <a:solidFill>
                  <a:srgbClr val="172B4D"/>
                </a:solidFill>
                <a:effectLst/>
                <a:latin typeface="-apple-system"/>
              </a:rPr>
              <a:t> 500Gb default free storage space, then storage per TB/year - £175 </a:t>
            </a:r>
          </a:p>
          <a:p>
            <a:r>
              <a:rPr lang="en-GB" sz="1600" b="0" i="0" dirty="0" err="1">
                <a:solidFill>
                  <a:srgbClr val="172B4D"/>
                </a:solidFill>
                <a:effectLst/>
                <a:latin typeface="-apple-system"/>
              </a:rPr>
              <a:t>DataVault</a:t>
            </a:r>
            <a:r>
              <a:rPr lang="en-GB" sz="1600" b="0" i="0" dirty="0">
                <a:solidFill>
                  <a:srgbClr val="172B4D"/>
                </a:solidFill>
                <a:effectLst/>
                <a:latin typeface="-apple-system"/>
              </a:rPr>
              <a:t> storage per TB for 10 years  - £500</a:t>
            </a:r>
          </a:p>
          <a:p>
            <a:pPr algn="l"/>
            <a:r>
              <a:rPr lang="en-GB" sz="1600" b="0" i="0" dirty="0">
                <a:solidFill>
                  <a:srgbClr val="172B4D"/>
                </a:solidFill>
                <a:effectLst/>
                <a:latin typeface="-apple-system"/>
              </a:rPr>
              <a:t>Eddie storage per TB/year - £400</a:t>
            </a:r>
          </a:p>
          <a:p>
            <a:pPr algn="l"/>
            <a:r>
              <a:rPr lang="en-GB" sz="1600" b="0" i="0" dirty="0" err="1">
                <a:solidFill>
                  <a:srgbClr val="172B4D"/>
                </a:solidFill>
                <a:effectLst/>
                <a:latin typeface="-apple-system"/>
              </a:rPr>
              <a:t>DataShare</a:t>
            </a:r>
            <a:r>
              <a:rPr lang="en-GB" sz="1600" b="0" i="0" dirty="0">
                <a:solidFill>
                  <a:srgbClr val="172B4D"/>
                </a:solidFill>
                <a:effectLst/>
                <a:latin typeface="-apple-system"/>
              </a:rPr>
              <a:t> – free</a:t>
            </a:r>
          </a:p>
          <a:p>
            <a:pPr algn="l"/>
            <a:r>
              <a:rPr lang="en-GB" sz="1600" dirty="0" err="1">
                <a:solidFill>
                  <a:srgbClr val="172B4D"/>
                </a:solidFill>
                <a:latin typeface="-apple-system"/>
              </a:rPr>
              <a:t>DataSync</a:t>
            </a:r>
            <a:r>
              <a:rPr lang="en-GB" sz="1600" dirty="0">
                <a:solidFill>
                  <a:srgbClr val="172B4D"/>
                </a:solidFill>
                <a:latin typeface="-apple-system"/>
              </a:rPr>
              <a:t> – free (20Gb default quota + </a:t>
            </a:r>
            <a:r>
              <a:rPr lang="en-GB" sz="1600" dirty="0" err="1">
                <a:solidFill>
                  <a:srgbClr val="172B4D"/>
                </a:solidFill>
                <a:latin typeface="-apple-system"/>
              </a:rPr>
              <a:t>DataStore</a:t>
            </a:r>
            <a:r>
              <a:rPr lang="en-GB" sz="1600" dirty="0">
                <a:solidFill>
                  <a:srgbClr val="172B4D"/>
                </a:solidFill>
                <a:latin typeface="-apple-system"/>
              </a:rPr>
              <a:t> space)</a:t>
            </a:r>
            <a:endParaRPr lang="en-GB" sz="1600" b="0" i="0" dirty="0">
              <a:solidFill>
                <a:srgbClr val="172B4D"/>
              </a:solidFill>
              <a:effectLst/>
              <a:latin typeface="-apple-system"/>
            </a:endParaRPr>
          </a:p>
          <a:p>
            <a:pPr algn="l"/>
            <a:r>
              <a:rPr lang="en-GB" sz="1600" b="0" i="0" dirty="0">
                <a:solidFill>
                  <a:srgbClr val="172B4D"/>
                </a:solidFill>
                <a:effectLst/>
                <a:latin typeface="-apple-system"/>
              </a:rPr>
              <a:t>GitLab - free (50Mb default quota)</a:t>
            </a:r>
          </a:p>
          <a:p>
            <a:pPr algn="l"/>
            <a:r>
              <a:rPr lang="en-GB" sz="1600" b="0" i="0" dirty="0">
                <a:solidFill>
                  <a:srgbClr val="172B4D"/>
                </a:solidFill>
                <a:effectLst/>
                <a:latin typeface="-apple-system"/>
              </a:rPr>
              <a:t>Subversion - No charge up to 10GB &gt;10 GB by arrangement</a:t>
            </a:r>
          </a:p>
          <a:p>
            <a:pPr algn="l"/>
            <a:endParaRPr lang="en-GB" sz="1600" b="0" i="0" dirty="0">
              <a:solidFill>
                <a:srgbClr val="172B4D"/>
              </a:solidFill>
              <a:effectLst/>
              <a:latin typeface="-apple-system"/>
            </a:endParaRPr>
          </a:p>
          <a:p>
            <a:pPr algn="l"/>
            <a:r>
              <a:rPr lang="en-GB" sz="1600" b="1" i="0" dirty="0">
                <a:solidFill>
                  <a:srgbClr val="172B4D"/>
                </a:solidFill>
                <a:effectLst/>
                <a:latin typeface="-apple-system"/>
              </a:rPr>
              <a:t>Note/disclaimer:</a:t>
            </a:r>
            <a:r>
              <a:rPr lang="en-GB" sz="1600" b="0" i="0" dirty="0">
                <a:solidFill>
                  <a:srgbClr val="172B4D"/>
                </a:solidFill>
                <a:effectLst/>
                <a:latin typeface="-apple-system"/>
              </a:rPr>
              <a:t> These prices </a:t>
            </a:r>
            <a:r>
              <a:rPr lang="en-GB" sz="1600" b="0" i="1" dirty="0">
                <a:solidFill>
                  <a:srgbClr val="172B4D"/>
                </a:solidFill>
                <a:effectLst/>
                <a:latin typeface="-apple-system"/>
              </a:rPr>
              <a:t>might not reflect current pricing </a:t>
            </a:r>
            <a:r>
              <a:rPr lang="en-GB" sz="1600" b="0" i="0" dirty="0">
                <a:solidFill>
                  <a:srgbClr val="172B4D"/>
                </a:solidFill>
                <a:effectLst/>
                <a:latin typeface="-apple-system"/>
              </a:rPr>
              <a:t>and are present here to give you a ballpark estimate (last checked: Sept 2020). Check current values through this link or contact RDS: </a:t>
            </a:r>
            <a:r>
              <a:rPr lang="en-GB" sz="1600" b="0" i="0" u="none" strike="noStrike" dirty="0">
                <a:solidFill>
                  <a:srgbClr val="0052CC"/>
                </a:solidFill>
                <a:effectLst/>
                <a:latin typeface="-apple-system"/>
                <a:hlinkClick r:id="rId3"/>
              </a:rPr>
              <a:t>more information on these charges</a:t>
            </a:r>
            <a:endParaRPr lang="en-GB" sz="1600" b="0" i="0" dirty="0">
              <a:solidFill>
                <a:srgbClr val="172B4D"/>
              </a:solidFill>
              <a:effectLst/>
              <a:latin typeface="-apple-system"/>
            </a:endParaRPr>
          </a:p>
          <a:p>
            <a:pPr algn="l"/>
            <a:r>
              <a:rPr lang="en-GB" sz="1600" b="0" i="0" dirty="0">
                <a:solidFill>
                  <a:srgbClr val="172B4D"/>
                </a:solidFill>
                <a:effectLst/>
                <a:latin typeface="-apple-system"/>
              </a:rPr>
              <a:t>Version control services description and cost: </a:t>
            </a:r>
            <a:r>
              <a:rPr lang="en-GB" sz="1600" b="0" i="0" u="none" strike="noStrike" dirty="0">
                <a:solidFill>
                  <a:srgbClr val="0052CC"/>
                </a:solidFill>
                <a:effectLst/>
                <a:latin typeface="-apple-system"/>
                <a:hlinkClick r:id="rId4"/>
              </a:rPr>
              <a:t>Version Control Services</a:t>
            </a:r>
            <a:r>
              <a:rPr lang="en-GB" sz="1600" b="0" i="0" u="none" strike="noStrike" dirty="0">
                <a:solidFill>
                  <a:srgbClr val="0052CC"/>
                </a:solidFill>
                <a:effectLst/>
                <a:latin typeface="-apple-system"/>
              </a:rPr>
              <a:t>.</a:t>
            </a:r>
            <a:endParaRPr lang="en-GB" sz="1600" b="0" i="0" dirty="0">
              <a:solidFill>
                <a:srgbClr val="172B4D"/>
              </a:solidFill>
              <a:effectLst/>
              <a:latin typeface="-apple-system"/>
            </a:endParaRPr>
          </a:p>
          <a:p>
            <a:pPr algn="l"/>
            <a:r>
              <a:rPr lang="en-GB" sz="1600" b="0" i="0" dirty="0">
                <a:solidFill>
                  <a:srgbClr val="172B4D"/>
                </a:solidFill>
                <a:effectLst/>
                <a:latin typeface="-apple-system"/>
              </a:rPr>
              <a:t>More info on </a:t>
            </a:r>
            <a:r>
              <a:rPr lang="en-GB" sz="1600" b="0" i="0" dirty="0" err="1">
                <a:solidFill>
                  <a:srgbClr val="172B4D"/>
                </a:solidFill>
                <a:effectLst/>
                <a:latin typeface="-apple-system"/>
              </a:rPr>
              <a:t>DataVault</a:t>
            </a:r>
            <a:r>
              <a:rPr lang="en-GB" sz="1600" b="0" i="0" dirty="0">
                <a:solidFill>
                  <a:srgbClr val="172B4D"/>
                </a:solidFill>
                <a:effectLst/>
                <a:latin typeface="-apple-system"/>
              </a:rPr>
              <a:t>: </a:t>
            </a:r>
            <a:r>
              <a:rPr lang="en-GB" sz="1600" b="0" i="0" u="none" strike="noStrike" dirty="0">
                <a:solidFill>
                  <a:srgbClr val="0052CC"/>
                </a:solidFill>
                <a:effectLst/>
                <a:latin typeface="-apple-system"/>
                <a:hlinkClick r:id="rId5"/>
              </a:rPr>
              <a:t>https://www.ed.ac.uk/information-services/research-support/research-data-service/after/datavault/cost</a:t>
            </a:r>
            <a:r>
              <a:rPr lang="en-GB" sz="1600" b="0" i="0" u="none" strike="noStrike" dirty="0">
                <a:solidFill>
                  <a:srgbClr val="0052CC"/>
                </a:solidFill>
                <a:effectLst/>
                <a:latin typeface="-apple-system"/>
              </a:rPr>
              <a:t>.</a:t>
            </a:r>
            <a:endParaRPr lang="en-GB" sz="1600" b="0" i="0" dirty="0">
              <a:solidFill>
                <a:srgbClr val="172B4D"/>
              </a:solidFill>
              <a:effectLst/>
              <a:latin typeface="-apple-system"/>
            </a:endParaRPr>
          </a:p>
          <a:p>
            <a:pPr algn="l"/>
            <a:br>
              <a:rPr lang="en-GB" sz="1600" b="0" i="0" dirty="0">
                <a:solidFill>
                  <a:srgbClr val="172B4D"/>
                </a:solidFill>
                <a:effectLst/>
                <a:latin typeface="-apple-system"/>
              </a:rPr>
            </a:br>
            <a:r>
              <a:rPr lang="en-GB" sz="1600" b="1" i="0" dirty="0">
                <a:solidFill>
                  <a:srgbClr val="172B4D"/>
                </a:solidFill>
                <a:effectLst/>
                <a:latin typeface="-apple-system"/>
              </a:rPr>
              <a:t>BioRDM costs</a:t>
            </a:r>
            <a:endParaRPr lang="en-GB" sz="1600" b="0" i="0" dirty="0">
              <a:solidFill>
                <a:srgbClr val="172B4D"/>
              </a:solidFill>
              <a:effectLst/>
              <a:latin typeface="-apple-system"/>
            </a:endParaRPr>
          </a:p>
          <a:p>
            <a:pPr algn="l"/>
            <a:r>
              <a:rPr lang="en-GB" sz="1600" b="0" i="0" dirty="0">
                <a:solidFill>
                  <a:srgbClr val="172B4D"/>
                </a:solidFill>
                <a:effectLst/>
                <a:latin typeface="-apple-system"/>
              </a:rPr>
              <a:t>Professional Data Curation Services: for more information and an up to date quote e-mail the BioRDM team.</a:t>
            </a:r>
          </a:p>
          <a:p>
            <a:pPr algn="l"/>
            <a:r>
              <a:rPr lang="en-GB" sz="1600" dirty="0">
                <a:solidFill>
                  <a:srgbClr val="172B4D"/>
                </a:solidFill>
                <a:latin typeface="-apple-system"/>
              </a:rPr>
              <a:t>SBS Public </a:t>
            </a:r>
            <a:r>
              <a:rPr lang="en-GB" sz="1600" dirty="0" err="1">
                <a:solidFill>
                  <a:srgbClr val="172B4D"/>
                </a:solidFill>
                <a:latin typeface="-apple-system"/>
              </a:rPr>
              <a:t>Omero</a:t>
            </a:r>
            <a:r>
              <a:rPr lang="en-GB" sz="1600" dirty="0">
                <a:solidFill>
                  <a:srgbClr val="172B4D"/>
                </a:solidFill>
                <a:latin typeface="-apple-system"/>
              </a:rPr>
              <a:t>: Free for SBS researchers.</a:t>
            </a:r>
            <a:endParaRPr lang="en-GB" sz="1600" b="0" i="0" dirty="0">
              <a:solidFill>
                <a:srgbClr val="172B4D"/>
              </a:solidFill>
              <a:effectLst/>
              <a:latin typeface="-apple-system"/>
            </a:endParaRPr>
          </a:p>
          <a:p>
            <a:pPr algn="l"/>
            <a:br>
              <a:rPr lang="en-GB" sz="1600" b="0" i="0" dirty="0">
                <a:solidFill>
                  <a:srgbClr val="172B4D"/>
                </a:solidFill>
                <a:effectLst/>
                <a:latin typeface="-apple-system"/>
              </a:rPr>
            </a:br>
            <a:r>
              <a:rPr lang="en-GB" sz="1600" b="1" i="0" dirty="0">
                <a:solidFill>
                  <a:srgbClr val="172B4D"/>
                </a:solidFill>
                <a:effectLst/>
                <a:latin typeface="-apple-system"/>
              </a:rPr>
              <a:t>More info and other costs</a:t>
            </a:r>
            <a:endParaRPr lang="en-GB" sz="1600" b="0" i="0" dirty="0">
              <a:solidFill>
                <a:srgbClr val="172B4D"/>
              </a:solidFill>
              <a:effectLst/>
              <a:latin typeface="-apple-system"/>
            </a:endParaRPr>
          </a:p>
          <a:p>
            <a:pPr algn="l"/>
            <a:r>
              <a:rPr lang="en-GB" sz="1600" b="0" i="0" dirty="0">
                <a:solidFill>
                  <a:srgbClr val="172B4D"/>
                </a:solidFill>
                <a:effectLst/>
                <a:latin typeface="-apple-system"/>
              </a:rPr>
              <a:t>Web Hosting: </a:t>
            </a:r>
            <a:r>
              <a:rPr lang="en-GB" sz="1600" b="0" i="0" u="none" strike="noStrike" dirty="0">
                <a:solidFill>
                  <a:srgbClr val="0052CC"/>
                </a:solidFill>
                <a:effectLst/>
                <a:latin typeface="-apple-system"/>
                <a:hlinkClick r:id="rId6"/>
              </a:rPr>
              <a:t>https://www.ed.ac.uk/information-services/computing/audio-visual-multi-media/web-hosting/hosting-service-options</a:t>
            </a:r>
            <a:r>
              <a:rPr lang="en-GB" sz="1600" b="0" i="0" u="none" strike="noStrike" dirty="0">
                <a:solidFill>
                  <a:srgbClr val="0052CC"/>
                </a:solidFill>
                <a:effectLst/>
                <a:latin typeface="-apple-system"/>
              </a:rPr>
              <a:t>.</a:t>
            </a:r>
            <a:endParaRPr lang="en-GB" sz="1600" b="0" i="0" dirty="0">
              <a:solidFill>
                <a:srgbClr val="172B4D"/>
              </a:solidFill>
              <a:effectLst/>
              <a:latin typeface="-apple-system"/>
            </a:endParaRPr>
          </a:p>
          <a:p>
            <a:pPr algn="l"/>
            <a:r>
              <a:rPr lang="en-GB" sz="1600" b="0" i="0" dirty="0">
                <a:solidFill>
                  <a:srgbClr val="172B4D"/>
                </a:solidFill>
                <a:effectLst/>
                <a:latin typeface="-apple-system"/>
              </a:rPr>
              <a:t>VM: </a:t>
            </a:r>
            <a:r>
              <a:rPr lang="en-GB" sz="1600" b="0" i="0" u="none" strike="noStrike" dirty="0">
                <a:solidFill>
                  <a:srgbClr val="0052CC"/>
                </a:solidFill>
                <a:effectLst/>
                <a:latin typeface="-apple-system"/>
                <a:hlinkClick r:id="rId7"/>
              </a:rPr>
              <a:t>https://www.ed.ac.uk/information-services/computing/computing-infrastructure/virtual-hosting/availability</a:t>
            </a:r>
            <a:r>
              <a:rPr lang="en-GB" sz="1600" b="0" i="0" u="none" strike="noStrike" dirty="0">
                <a:solidFill>
                  <a:srgbClr val="0052CC"/>
                </a:solidFill>
                <a:effectLst/>
                <a:latin typeface="-apple-system"/>
              </a:rPr>
              <a:t>.</a:t>
            </a:r>
            <a:endParaRPr lang="en-GB" sz="1600" b="0" i="0" dirty="0">
              <a:solidFill>
                <a:srgbClr val="172B4D"/>
              </a:solidFill>
              <a:effectLst/>
              <a:latin typeface="-apple-system"/>
            </a:endParaRPr>
          </a:p>
        </p:txBody>
      </p:sp>
    </p:spTree>
    <p:extLst>
      <p:ext uri="{BB962C8B-B14F-4D97-AF65-F5344CB8AC3E}">
        <p14:creationId xmlns:p14="http://schemas.microsoft.com/office/powerpoint/2010/main" val="4122250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Ed_DaSH">
            <a:extLst>
              <a:ext uri="{FF2B5EF4-FFF2-40B4-BE49-F238E27FC236}">
                <a16:creationId xmlns:a16="http://schemas.microsoft.com/office/drawing/2014/main" id="{381D5798-7259-49FA-92FA-9DBA7ABAEE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8565959-91AC-416B-8E5F-D550B9E166C9}"/>
              </a:ext>
            </a:extLst>
          </p:cNvPr>
          <p:cNvSpPr txBox="1"/>
          <p:nvPr/>
        </p:nvSpPr>
        <p:spPr>
          <a:xfrm>
            <a:off x="1377482" y="1527445"/>
            <a:ext cx="9331158" cy="14296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2000" dirty="0">
                <a:solidFill>
                  <a:srgbClr val="333333"/>
                </a:solidFill>
              </a:rPr>
              <a:t>Show that you are thinking about what will happen with your data during and after the project. </a:t>
            </a:r>
          </a:p>
          <a:p>
            <a:pPr marL="285750" indent="-285750">
              <a:lnSpc>
                <a:spcPct val="150000"/>
              </a:lnSpc>
              <a:buFont typeface="Arial" panose="020B0604020202020204" pitchFamily="34" charset="0"/>
              <a:buChar char="•"/>
            </a:pPr>
            <a:r>
              <a:rPr lang="en-GB" sz="2000" dirty="0">
                <a:solidFill>
                  <a:srgbClr val="333333"/>
                </a:solidFill>
              </a:rPr>
              <a:t>How your data is going to be FAIR.</a:t>
            </a:r>
          </a:p>
        </p:txBody>
      </p:sp>
      <p:sp>
        <p:nvSpPr>
          <p:cNvPr id="15" name="TextBox 14">
            <a:extLst>
              <a:ext uri="{FF2B5EF4-FFF2-40B4-BE49-F238E27FC236}">
                <a16:creationId xmlns:a16="http://schemas.microsoft.com/office/drawing/2014/main" id="{630C94FB-AFA8-444E-941A-F6F46F510873}"/>
              </a:ext>
            </a:extLst>
          </p:cNvPr>
          <p:cNvSpPr txBox="1"/>
          <p:nvPr/>
        </p:nvSpPr>
        <p:spPr>
          <a:xfrm>
            <a:off x="1931673" y="4048496"/>
            <a:ext cx="8328654" cy="830997"/>
          </a:xfrm>
          <a:prstGeom prst="rect">
            <a:avLst/>
          </a:prstGeom>
          <a:solidFill>
            <a:schemeClr val="accent1">
              <a:lumMod val="20000"/>
              <a:lumOff val="80000"/>
            </a:schemeClr>
          </a:solidFill>
        </p:spPr>
        <p:txBody>
          <a:bodyPr wrap="square">
            <a:spAutoFit/>
          </a:bodyPr>
          <a:lstStyle/>
          <a:p>
            <a:pPr algn="ctr"/>
            <a:r>
              <a:rPr lang="en-GB" sz="2400" dirty="0">
                <a:solidFill>
                  <a:srgbClr val="0070C0"/>
                </a:solidFill>
              </a:rPr>
              <a:t>Data management &amp; admin should be done throughout the project, not at the end!</a:t>
            </a:r>
          </a:p>
        </p:txBody>
      </p:sp>
      <p:sp>
        <p:nvSpPr>
          <p:cNvPr id="7" name="TextBox 6">
            <a:extLst>
              <a:ext uri="{FF2B5EF4-FFF2-40B4-BE49-F238E27FC236}">
                <a16:creationId xmlns:a16="http://schemas.microsoft.com/office/drawing/2014/main" id="{841DA0EB-4AF5-4219-9A86-19B94239EDA5}"/>
              </a:ext>
            </a:extLst>
          </p:cNvPr>
          <p:cNvSpPr txBox="1"/>
          <p:nvPr/>
        </p:nvSpPr>
        <p:spPr>
          <a:xfrm>
            <a:off x="515880" y="488425"/>
            <a:ext cx="9464530" cy="1200329"/>
          </a:xfrm>
          <a:prstGeom prst="rect">
            <a:avLst/>
          </a:prstGeom>
          <a:noFill/>
        </p:spPr>
        <p:txBody>
          <a:bodyPr wrap="square">
            <a:spAutoFit/>
          </a:bodyPr>
          <a:lstStyle/>
          <a:p>
            <a:r>
              <a:rPr lang="en-GB" sz="3600" dirty="0">
                <a:solidFill>
                  <a:srgbClr val="0070C0"/>
                </a:solidFill>
              </a:rPr>
              <a:t>Data Management Plans</a:t>
            </a:r>
          </a:p>
          <a:p>
            <a:pPr algn="ctr"/>
            <a:endParaRPr lang="en-GB" sz="3600" dirty="0">
              <a:solidFill>
                <a:srgbClr val="0070C0"/>
              </a:solidFill>
            </a:endParaRPr>
          </a:p>
        </p:txBody>
      </p:sp>
    </p:spTree>
    <p:extLst>
      <p:ext uri="{BB962C8B-B14F-4D97-AF65-F5344CB8AC3E}">
        <p14:creationId xmlns:p14="http://schemas.microsoft.com/office/powerpoint/2010/main" val="3946935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86E0-B0CC-4664-8D5D-FE79BD5CB56F}"/>
              </a:ext>
            </a:extLst>
          </p:cNvPr>
          <p:cNvSpPr>
            <a:spLocks noGrp="1"/>
          </p:cNvSpPr>
          <p:nvPr>
            <p:ph type="title"/>
          </p:nvPr>
        </p:nvSpPr>
        <p:spPr>
          <a:xfrm>
            <a:off x="965199" y="851517"/>
            <a:ext cx="6140451" cy="1461778"/>
          </a:xfrm>
        </p:spPr>
        <p:txBody>
          <a:bodyPr>
            <a:normAutofit/>
          </a:bodyPr>
          <a:lstStyle/>
          <a:p>
            <a:r>
              <a:rPr lang="en-GB" sz="4000" dirty="0">
                <a:solidFill>
                  <a:srgbClr val="0070C0"/>
                </a:solidFill>
              </a:rPr>
              <a:t>Data Management Plan Quiz</a:t>
            </a:r>
          </a:p>
        </p:txBody>
      </p:sp>
      <p:pic>
        <p:nvPicPr>
          <p:cNvPr id="5" name="Graphic 4" descr="Questions with solid fill">
            <a:extLst>
              <a:ext uri="{FF2B5EF4-FFF2-40B4-BE49-F238E27FC236}">
                <a16:creationId xmlns:a16="http://schemas.microsoft.com/office/drawing/2014/main" id="{02CE7069-253F-AF44-8C83-23BBE5DB17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5330" y="2105470"/>
            <a:ext cx="3217333" cy="3217333"/>
          </a:xfrm>
          <a:prstGeom prst="rect">
            <a:avLst/>
          </a:prstGeom>
        </p:spPr>
      </p:pic>
      <p:sp>
        <p:nvSpPr>
          <p:cNvPr id="7" name="TextBox 6">
            <a:extLst>
              <a:ext uri="{FF2B5EF4-FFF2-40B4-BE49-F238E27FC236}">
                <a16:creationId xmlns:a16="http://schemas.microsoft.com/office/drawing/2014/main" id="{4E4F3A1C-D299-4C90-903C-08B2A4E6A071}"/>
              </a:ext>
            </a:extLst>
          </p:cNvPr>
          <p:cNvSpPr txBox="1"/>
          <p:nvPr/>
        </p:nvSpPr>
        <p:spPr>
          <a:xfrm>
            <a:off x="1092764" y="6231018"/>
            <a:ext cx="7207173" cy="369332"/>
          </a:xfrm>
          <a:prstGeom prst="rect">
            <a:avLst/>
          </a:prstGeom>
          <a:noFill/>
        </p:spPr>
        <p:txBody>
          <a:bodyPr wrap="square">
            <a:spAutoFit/>
          </a:bodyPr>
          <a:lstStyle/>
          <a:p>
            <a:r>
              <a:rPr lang="en-GB" dirty="0"/>
              <a:t>Open </a:t>
            </a:r>
            <a:r>
              <a:rPr lang="en-GB" dirty="0">
                <a:hlinkClick r:id="rId5"/>
              </a:rPr>
              <a:t>https://pad.carpentries.org/2021-10-22_ed-dash_fair-bio-practice</a:t>
            </a:r>
            <a:r>
              <a:rPr lang="en-GB" dirty="0"/>
              <a:t> </a:t>
            </a:r>
            <a:endParaRPr lang="en-GB" dirty="0">
              <a:highlight>
                <a:srgbClr val="FFFF00"/>
              </a:highlight>
            </a:endParaRPr>
          </a:p>
        </p:txBody>
      </p:sp>
      <p:sp>
        <p:nvSpPr>
          <p:cNvPr id="8" name="Arrow: Down 7">
            <a:extLst>
              <a:ext uri="{FF2B5EF4-FFF2-40B4-BE49-F238E27FC236}">
                <a16:creationId xmlns:a16="http://schemas.microsoft.com/office/drawing/2014/main" id="{F191515C-8821-4EB1-90D1-42A41AD0CA74}"/>
              </a:ext>
            </a:extLst>
          </p:cNvPr>
          <p:cNvSpPr/>
          <p:nvPr/>
        </p:nvSpPr>
        <p:spPr>
          <a:xfrm rot="16200000">
            <a:off x="410999" y="6105291"/>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1040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853859"/>
            <a:ext cx="9464530" cy="1384995"/>
          </a:xfrm>
          <a:prstGeom prst="rect">
            <a:avLst/>
          </a:prstGeom>
          <a:noFill/>
        </p:spPr>
        <p:txBody>
          <a:bodyPr wrap="square">
            <a:spAutoFit/>
          </a:bodyPr>
          <a:lstStyle/>
          <a:p>
            <a:r>
              <a:rPr lang="en-GB" sz="2800" dirty="0">
                <a:solidFill>
                  <a:srgbClr val="0070C0"/>
                </a:solidFill>
              </a:rPr>
              <a:t>Exercise/challenge 1: </a:t>
            </a:r>
          </a:p>
          <a:p>
            <a:pPr algn="ctr"/>
            <a:endParaRPr lang="en-GB" sz="2800" dirty="0">
              <a:solidFill>
                <a:srgbClr val="0070C0"/>
              </a:solidFill>
            </a:endParaRPr>
          </a:p>
          <a:p>
            <a:pPr algn="ctr"/>
            <a:r>
              <a:rPr lang="en-GB" sz="2800" dirty="0">
                <a:solidFill>
                  <a:srgbClr val="0070C0"/>
                </a:solidFill>
              </a:rPr>
              <a:t>Action plan challenge</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2AE8896-E5A3-4790-9F67-4A2C0091A6E9}"/>
              </a:ext>
            </a:extLst>
          </p:cNvPr>
          <p:cNvSpPr txBox="1"/>
          <p:nvPr/>
        </p:nvSpPr>
        <p:spPr>
          <a:xfrm>
            <a:off x="1092764" y="6231018"/>
            <a:ext cx="7207173" cy="369332"/>
          </a:xfrm>
          <a:prstGeom prst="rect">
            <a:avLst/>
          </a:prstGeom>
          <a:noFill/>
        </p:spPr>
        <p:txBody>
          <a:bodyPr wrap="square">
            <a:spAutoFit/>
          </a:bodyPr>
          <a:lstStyle/>
          <a:p>
            <a:r>
              <a:rPr lang="en-GB" dirty="0"/>
              <a:t>Open </a:t>
            </a:r>
            <a:r>
              <a:rPr lang="en-GB" dirty="0">
                <a:hlinkClick r:id="rId3"/>
              </a:rPr>
              <a:t>https://pad.carpentries.org/2021-10-22_ed-dash_fair-bio-practice</a:t>
            </a:r>
            <a:r>
              <a:rPr lang="en-GB" dirty="0"/>
              <a:t> </a:t>
            </a:r>
            <a:endParaRPr lang="en-GB" dirty="0">
              <a:highlight>
                <a:srgbClr val="FFFF00"/>
              </a:highlight>
            </a:endParaRPr>
          </a:p>
        </p:txBody>
      </p:sp>
      <p:sp>
        <p:nvSpPr>
          <p:cNvPr id="7" name="Arrow: Down 6">
            <a:extLst>
              <a:ext uri="{FF2B5EF4-FFF2-40B4-BE49-F238E27FC236}">
                <a16:creationId xmlns:a16="http://schemas.microsoft.com/office/drawing/2014/main" id="{CB1E8065-DB68-4D67-AAEF-E9F39A3AFDD1}"/>
              </a:ext>
            </a:extLst>
          </p:cNvPr>
          <p:cNvSpPr/>
          <p:nvPr/>
        </p:nvSpPr>
        <p:spPr>
          <a:xfrm rot="16200000">
            <a:off x="410999" y="6105291"/>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86087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86E0-B0CC-4664-8D5D-FE79BD5CB56F}"/>
              </a:ext>
            </a:extLst>
          </p:cNvPr>
          <p:cNvSpPr>
            <a:spLocks noGrp="1"/>
          </p:cNvSpPr>
          <p:nvPr>
            <p:ph type="title"/>
          </p:nvPr>
        </p:nvSpPr>
        <p:spPr>
          <a:xfrm>
            <a:off x="114300" y="247185"/>
            <a:ext cx="9267825" cy="789295"/>
          </a:xfrm>
        </p:spPr>
        <p:txBody>
          <a:bodyPr>
            <a:normAutofit/>
          </a:bodyPr>
          <a:lstStyle/>
          <a:p>
            <a:r>
              <a:rPr lang="en-GB" sz="4000" dirty="0">
                <a:solidFill>
                  <a:srgbClr val="0070C0"/>
                </a:solidFill>
              </a:rPr>
              <a:t>Data Management Plan Quiz - Solutions</a:t>
            </a:r>
          </a:p>
        </p:txBody>
      </p:sp>
      <p:pic>
        <p:nvPicPr>
          <p:cNvPr id="5" name="Graphic 4" descr="Questions with solid fill">
            <a:extLst>
              <a:ext uri="{FF2B5EF4-FFF2-40B4-BE49-F238E27FC236}">
                <a16:creationId xmlns:a16="http://schemas.microsoft.com/office/drawing/2014/main" id="{02CE7069-253F-AF44-8C83-23BBE5DB17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06930" y="3428999"/>
            <a:ext cx="3217333" cy="3217333"/>
          </a:xfrm>
          <a:prstGeom prst="rect">
            <a:avLst/>
          </a:prstGeom>
        </p:spPr>
      </p:pic>
      <p:sp>
        <p:nvSpPr>
          <p:cNvPr id="6" name="TextBox 5">
            <a:extLst>
              <a:ext uri="{FF2B5EF4-FFF2-40B4-BE49-F238E27FC236}">
                <a16:creationId xmlns:a16="http://schemas.microsoft.com/office/drawing/2014/main" id="{096B19E8-A17A-4167-BCEB-313B5DE2C0A9}"/>
              </a:ext>
            </a:extLst>
          </p:cNvPr>
          <p:cNvSpPr txBox="1"/>
          <p:nvPr/>
        </p:nvSpPr>
        <p:spPr>
          <a:xfrm>
            <a:off x="881590" y="1305340"/>
            <a:ext cx="8424335" cy="4593565"/>
          </a:xfrm>
          <a:prstGeom prst="rect">
            <a:avLst/>
          </a:prstGeom>
          <a:noFill/>
        </p:spPr>
        <p:txBody>
          <a:bodyPr wrap="square">
            <a:spAutoFit/>
          </a:bodyPr>
          <a:lstStyle/>
          <a:p>
            <a:pPr algn="l">
              <a:spcAft>
                <a:spcPts val="300"/>
              </a:spcAft>
            </a:pPr>
            <a:r>
              <a:rPr lang="en-GB" b="0" i="0" dirty="0">
                <a:solidFill>
                  <a:srgbClr val="485365"/>
                </a:solidFill>
                <a:effectLst/>
                <a:latin typeface="Quicksand"/>
              </a:rPr>
              <a:t>1. The best time to do data management is at the end of a project, when you've collected all the data you're managing. </a:t>
            </a:r>
            <a:r>
              <a:rPr lang="en-GB" b="0" i="0" dirty="0">
                <a:solidFill>
                  <a:srgbClr val="C00000"/>
                </a:solidFill>
                <a:effectLst/>
                <a:latin typeface="Quicksand"/>
              </a:rPr>
              <a:t>FALSE</a:t>
            </a:r>
          </a:p>
          <a:p>
            <a:pPr algn="l">
              <a:spcAft>
                <a:spcPts val="300"/>
              </a:spcAft>
            </a:pPr>
            <a:r>
              <a:rPr lang="en-GB" b="0" i="0" dirty="0">
                <a:solidFill>
                  <a:srgbClr val="485365"/>
                </a:solidFill>
                <a:effectLst/>
                <a:latin typeface="Quicksand"/>
              </a:rPr>
              <a:t>2. Data management plans (DMPs) detail what will happen to data before collection begins. </a:t>
            </a:r>
            <a:r>
              <a:rPr lang="en-GB" b="0" i="0" dirty="0">
                <a:solidFill>
                  <a:srgbClr val="00B050"/>
                </a:solidFill>
                <a:effectLst/>
                <a:latin typeface="Quicksand"/>
              </a:rPr>
              <a:t>TRUE</a:t>
            </a:r>
          </a:p>
          <a:p>
            <a:pPr algn="l">
              <a:spcAft>
                <a:spcPts val="300"/>
              </a:spcAft>
            </a:pPr>
            <a:r>
              <a:rPr lang="en-GB" b="0" i="0" dirty="0">
                <a:solidFill>
                  <a:srgbClr val="485365"/>
                </a:solidFill>
                <a:effectLst/>
                <a:latin typeface="Quicksand"/>
              </a:rPr>
              <a:t>3. The best storage method for data is multiple backups to USBs. </a:t>
            </a:r>
            <a:r>
              <a:rPr lang="en-GB" b="0" i="0" dirty="0">
                <a:solidFill>
                  <a:srgbClr val="C00000"/>
                </a:solidFill>
                <a:effectLst/>
                <a:latin typeface="Quicksand"/>
              </a:rPr>
              <a:t>FALSE</a:t>
            </a:r>
            <a:endParaRPr lang="en-GB" b="0" i="0" dirty="0">
              <a:solidFill>
                <a:srgbClr val="485365"/>
              </a:solidFill>
              <a:effectLst/>
              <a:latin typeface="Quicksand"/>
            </a:endParaRPr>
          </a:p>
          <a:p>
            <a:pPr algn="l">
              <a:spcAft>
                <a:spcPts val="300"/>
              </a:spcAft>
            </a:pPr>
            <a:r>
              <a:rPr lang="en-GB" b="0" i="0" dirty="0">
                <a:solidFill>
                  <a:srgbClr val="485365"/>
                </a:solidFill>
                <a:effectLst/>
                <a:latin typeface="Quicksand"/>
              </a:rPr>
              <a:t>4. There is a single best way to manage, organise, and share data. </a:t>
            </a:r>
            <a:r>
              <a:rPr lang="en-GB" b="0" i="0" dirty="0">
                <a:solidFill>
                  <a:srgbClr val="C00000"/>
                </a:solidFill>
                <a:effectLst/>
                <a:latin typeface="Quicksand"/>
              </a:rPr>
              <a:t>FALSE</a:t>
            </a:r>
            <a:endParaRPr lang="en-GB" b="0" i="0" dirty="0">
              <a:solidFill>
                <a:srgbClr val="485365"/>
              </a:solidFill>
              <a:effectLst/>
              <a:latin typeface="Quicksand"/>
            </a:endParaRPr>
          </a:p>
          <a:p>
            <a:pPr>
              <a:spcAft>
                <a:spcPts val="300"/>
              </a:spcAft>
            </a:pPr>
            <a:r>
              <a:rPr lang="en-GB" b="0" i="0" dirty="0">
                <a:solidFill>
                  <a:srgbClr val="485365"/>
                </a:solidFill>
                <a:effectLst/>
                <a:latin typeface="Quicksand"/>
              </a:rPr>
              <a:t>5. For grant applications, DMPs should mention data preservation, longevity, sharing, discover, and reuse. </a:t>
            </a:r>
            <a:r>
              <a:rPr lang="en-GB" b="0" i="0" dirty="0">
                <a:solidFill>
                  <a:srgbClr val="00B050"/>
                </a:solidFill>
                <a:effectLst/>
                <a:latin typeface="Quicksand"/>
              </a:rPr>
              <a:t>TRUE</a:t>
            </a:r>
            <a:endParaRPr lang="en-GB" b="0" i="0" dirty="0">
              <a:solidFill>
                <a:srgbClr val="485365"/>
              </a:solidFill>
              <a:effectLst/>
              <a:latin typeface="Quicksand"/>
            </a:endParaRPr>
          </a:p>
          <a:p>
            <a:pPr>
              <a:spcAft>
                <a:spcPts val="300"/>
              </a:spcAft>
            </a:pPr>
            <a:r>
              <a:rPr lang="en-GB" b="0" i="0" dirty="0">
                <a:solidFill>
                  <a:srgbClr val="485365"/>
                </a:solidFill>
                <a:effectLst/>
                <a:latin typeface="Quicksand"/>
              </a:rPr>
              <a:t>6. Your metadata should be standardised and descriptive. </a:t>
            </a:r>
            <a:r>
              <a:rPr lang="en-GB" b="0" i="0" dirty="0">
                <a:solidFill>
                  <a:srgbClr val="00B050"/>
                </a:solidFill>
                <a:effectLst/>
                <a:latin typeface="Quicksand"/>
              </a:rPr>
              <a:t>TRUE</a:t>
            </a:r>
            <a:endParaRPr lang="en-GB" b="0" i="0" dirty="0">
              <a:solidFill>
                <a:srgbClr val="485365"/>
              </a:solidFill>
              <a:effectLst/>
              <a:latin typeface="Quicksand"/>
            </a:endParaRPr>
          </a:p>
          <a:p>
            <a:pPr>
              <a:spcAft>
                <a:spcPts val="300"/>
              </a:spcAft>
            </a:pPr>
            <a:r>
              <a:rPr lang="en-GB" b="0" i="0" dirty="0">
                <a:solidFill>
                  <a:srgbClr val="485365"/>
                </a:solidFill>
                <a:effectLst/>
                <a:latin typeface="Quicksand"/>
              </a:rPr>
              <a:t>7. Taking the time to plan out what's needed in metadata and your DMP will save you time in the long run and make your data more FAIR. </a:t>
            </a:r>
            <a:r>
              <a:rPr lang="en-GB" b="0" i="0" dirty="0">
                <a:solidFill>
                  <a:srgbClr val="00B050"/>
                </a:solidFill>
                <a:effectLst/>
                <a:latin typeface="Quicksand"/>
              </a:rPr>
              <a:t>TRUE</a:t>
            </a:r>
            <a:endParaRPr lang="en-GB" b="0" i="0" dirty="0">
              <a:solidFill>
                <a:srgbClr val="485365"/>
              </a:solidFill>
              <a:effectLst/>
              <a:latin typeface="Quicksand"/>
            </a:endParaRPr>
          </a:p>
          <a:p>
            <a:pPr algn="l">
              <a:spcAft>
                <a:spcPts val="300"/>
              </a:spcAft>
            </a:pPr>
            <a:r>
              <a:rPr lang="en-GB" b="0" i="0" dirty="0">
                <a:solidFill>
                  <a:srgbClr val="485365"/>
                </a:solidFill>
                <a:effectLst/>
                <a:latin typeface="Quicksand"/>
              </a:rPr>
              <a:t>8. DMP online is a tool which constructs DMPs for researchers. </a:t>
            </a:r>
            <a:r>
              <a:rPr lang="en-GB" b="0" i="0" dirty="0">
                <a:solidFill>
                  <a:srgbClr val="C00000"/>
                </a:solidFill>
                <a:effectLst/>
                <a:latin typeface="Quicksand"/>
              </a:rPr>
              <a:t>FALSE</a:t>
            </a:r>
            <a:endParaRPr lang="en-GB" b="0" i="0" dirty="0">
              <a:solidFill>
                <a:srgbClr val="485365"/>
              </a:solidFill>
              <a:effectLst/>
              <a:latin typeface="Quicksand"/>
            </a:endParaRPr>
          </a:p>
          <a:p>
            <a:pPr algn="l">
              <a:spcAft>
                <a:spcPts val="300"/>
              </a:spcAft>
            </a:pPr>
            <a:r>
              <a:rPr lang="en-GB" b="0" i="0" dirty="0">
                <a:solidFill>
                  <a:srgbClr val="485365"/>
                </a:solidFill>
                <a:effectLst/>
                <a:latin typeface="Quicksand"/>
              </a:rPr>
              <a:t>9. Data addressed in a DMP can be freely shared regardless of confidentiality. </a:t>
            </a:r>
            <a:r>
              <a:rPr lang="en-GB" b="0" i="0" dirty="0">
                <a:solidFill>
                  <a:srgbClr val="C00000"/>
                </a:solidFill>
                <a:effectLst/>
                <a:latin typeface="Quicksand"/>
              </a:rPr>
              <a:t>FALSE</a:t>
            </a:r>
            <a:endParaRPr lang="en-GB" b="0" i="0" dirty="0">
              <a:solidFill>
                <a:srgbClr val="485365"/>
              </a:solidFill>
              <a:effectLst/>
              <a:latin typeface="Quicksand"/>
            </a:endParaRPr>
          </a:p>
          <a:p>
            <a:pPr>
              <a:spcAft>
                <a:spcPts val="300"/>
              </a:spcAft>
            </a:pPr>
            <a:r>
              <a:rPr lang="en-GB" b="0" i="0" dirty="0">
                <a:solidFill>
                  <a:srgbClr val="485365"/>
                </a:solidFill>
                <a:effectLst/>
                <a:latin typeface="Quicksand"/>
              </a:rPr>
              <a:t>10. Data can be given creative commons licenses to dictate how others can and cannot use it. </a:t>
            </a:r>
            <a:r>
              <a:rPr lang="en-GB" b="0" i="0" dirty="0">
                <a:solidFill>
                  <a:srgbClr val="00B050"/>
                </a:solidFill>
                <a:effectLst/>
                <a:latin typeface="Quicksand"/>
              </a:rPr>
              <a:t>TRUE</a:t>
            </a:r>
          </a:p>
        </p:txBody>
      </p:sp>
    </p:spTree>
    <p:extLst>
      <p:ext uri="{BB962C8B-B14F-4D97-AF65-F5344CB8AC3E}">
        <p14:creationId xmlns:p14="http://schemas.microsoft.com/office/powerpoint/2010/main" val="3419029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Diagram&#10;&#10;Description automatically generated">
            <a:extLst>
              <a:ext uri="{FF2B5EF4-FFF2-40B4-BE49-F238E27FC236}">
                <a16:creationId xmlns:a16="http://schemas.microsoft.com/office/drawing/2014/main" id="{738DA57D-8583-0E4F-A2B5-9BE129AC4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575" y="34743"/>
            <a:ext cx="7858198" cy="6610865"/>
          </a:xfrm>
          <a:prstGeom prst="rect">
            <a:avLst/>
          </a:prstGeom>
        </p:spPr>
      </p:pic>
      <p:sp>
        <p:nvSpPr>
          <p:cNvPr id="10" name="TextBox 9">
            <a:extLst>
              <a:ext uri="{FF2B5EF4-FFF2-40B4-BE49-F238E27FC236}">
                <a16:creationId xmlns:a16="http://schemas.microsoft.com/office/drawing/2014/main" id="{3B982C59-B2A6-9D4C-AFEB-B73A24BB43BB}"/>
              </a:ext>
            </a:extLst>
          </p:cNvPr>
          <p:cNvSpPr txBox="1"/>
          <p:nvPr/>
        </p:nvSpPr>
        <p:spPr>
          <a:xfrm>
            <a:off x="0" y="2278347"/>
            <a:ext cx="5842047" cy="2123658"/>
          </a:xfrm>
          <a:prstGeom prst="rect">
            <a:avLst/>
          </a:prstGeom>
          <a:noFill/>
        </p:spPr>
        <p:txBody>
          <a:bodyPr wrap="none" rtlCol="0">
            <a:spAutoFit/>
          </a:bodyPr>
          <a:lstStyle/>
          <a:p>
            <a:pPr algn="ctr"/>
            <a:r>
              <a:rPr lang="en-GB" sz="4400" b="1" dirty="0">
                <a:solidFill>
                  <a:srgbClr val="0070C0"/>
                </a:solidFill>
              </a:rPr>
              <a:t>Plan ahead</a:t>
            </a:r>
            <a:r>
              <a:rPr lang="en-GB" sz="4400" dirty="0">
                <a:solidFill>
                  <a:srgbClr val="0070C0"/>
                </a:solidFill>
              </a:rPr>
              <a:t> </a:t>
            </a:r>
          </a:p>
          <a:p>
            <a:pPr algn="ctr"/>
            <a:r>
              <a:rPr lang="en-GB" sz="4400" dirty="0">
                <a:solidFill>
                  <a:srgbClr val="0070C0"/>
                </a:solidFill>
              </a:rPr>
              <a:t>data management plans </a:t>
            </a:r>
          </a:p>
          <a:p>
            <a:pPr algn="ctr"/>
            <a:r>
              <a:rPr lang="en-GB" sz="4400" dirty="0">
                <a:solidFill>
                  <a:srgbClr val="0070C0"/>
                </a:solidFill>
              </a:rPr>
              <a:t>(DMPs)</a:t>
            </a:r>
          </a:p>
        </p:txBody>
      </p:sp>
      <p:sp>
        <p:nvSpPr>
          <p:cNvPr id="13" name="TextBox 12">
            <a:extLst>
              <a:ext uri="{FF2B5EF4-FFF2-40B4-BE49-F238E27FC236}">
                <a16:creationId xmlns:a16="http://schemas.microsoft.com/office/drawing/2014/main" id="{957371FC-A41A-FC42-AA1A-4AE67DD54925}"/>
              </a:ext>
            </a:extLst>
          </p:cNvPr>
          <p:cNvSpPr txBox="1"/>
          <p:nvPr/>
        </p:nvSpPr>
        <p:spPr>
          <a:xfrm>
            <a:off x="7130266" y="6507109"/>
            <a:ext cx="411552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a:t>
            </a:r>
            <a:r>
              <a:rPr lang="en-GB" sz="1200" i="1" dirty="0" err="1">
                <a:solidFill>
                  <a:srgbClr val="333333"/>
                </a:solidFill>
                <a:latin typeface="Ubuntu"/>
              </a:rPr>
              <a:t>Zieliński</a:t>
            </a:r>
            <a:r>
              <a:rPr lang="en-GB" sz="1200" i="1" dirty="0">
                <a:solidFill>
                  <a:srgbClr val="333333"/>
                </a:solidFill>
                <a:latin typeface="Ubuntu"/>
              </a:rPr>
              <a:t> and Andrés Romanowski</a:t>
            </a:r>
            <a:endParaRPr lang="en-GB" sz="1200" dirty="0"/>
          </a:p>
        </p:txBody>
      </p:sp>
      <p:pic>
        <p:nvPicPr>
          <p:cNvPr id="14" name="Picture 2" descr="Ed_DaSH">
            <a:extLst>
              <a:ext uri="{FF2B5EF4-FFF2-40B4-BE49-F238E27FC236}">
                <a16:creationId xmlns:a16="http://schemas.microsoft.com/office/drawing/2014/main" id="{3FDDF77C-EC45-6443-8DF8-F8C9C5B93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Down 12">
            <a:extLst>
              <a:ext uri="{FF2B5EF4-FFF2-40B4-BE49-F238E27FC236}">
                <a16:creationId xmlns:a16="http://schemas.microsoft.com/office/drawing/2014/main" id="{BEA0EBA6-8A0C-9F41-BFED-3811E7B9302A}"/>
              </a:ext>
            </a:extLst>
          </p:cNvPr>
          <p:cNvSpPr/>
          <p:nvPr/>
        </p:nvSpPr>
        <p:spPr>
          <a:xfrm rot="10800000">
            <a:off x="4690939" y="2278347"/>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745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CB8DDD8E-B41B-4E5C-9734-A84924C2F7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BC0F31-E205-48BE-9168-4E7864868447}"/>
              </a:ext>
            </a:extLst>
          </p:cNvPr>
          <p:cNvSpPr txBox="1"/>
          <p:nvPr/>
        </p:nvSpPr>
        <p:spPr>
          <a:xfrm>
            <a:off x="2218363" y="5059431"/>
            <a:ext cx="7561005" cy="1200329"/>
          </a:xfrm>
          <a:prstGeom prst="rect">
            <a:avLst/>
          </a:prstGeom>
          <a:solidFill>
            <a:schemeClr val="accent1">
              <a:lumMod val="20000"/>
              <a:lumOff val="80000"/>
            </a:schemeClr>
          </a:solidFill>
        </p:spPr>
        <p:txBody>
          <a:bodyPr wrap="square">
            <a:spAutoFit/>
          </a:bodyPr>
          <a:lstStyle/>
          <a:p>
            <a:pPr algn="ctr"/>
            <a:r>
              <a:rPr lang="en-GB" dirty="0"/>
              <a:t>A scientific paper is often written more than 1 year after the experiments were performed. What about your thesis? Will you remember everything you did?  </a:t>
            </a:r>
            <a:br>
              <a:rPr lang="en-GB" dirty="0"/>
            </a:br>
            <a:r>
              <a:rPr lang="en-GB" b="1" dirty="0"/>
              <a:t>It is impossible to remember all the details! (unless you have some sort of special memory abilities)</a:t>
            </a:r>
          </a:p>
        </p:txBody>
      </p:sp>
      <p:sp>
        <p:nvSpPr>
          <p:cNvPr id="6" name="TextBox 5">
            <a:extLst>
              <a:ext uri="{FF2B5EF4-FFF2-40B4-BE49-F238E27FC236}">
                <a16:creationId xmlns:a16="http://schemas.microsoft.com/office/drawing/2014/main" id="{A58BC19B-FDF6-4F92-952B-6DCB34A4E14E}"/>
              </a:ext>
            </a:extLst>
          </p:cNvPr>
          <p:cNvSpPr txBox="1"/>
          <p:nvPr/>
        </p:nvSpPr>
        <p:spPr>
          <a:xfrm>
            <a:off x="1183160" y="1198404"/>
            <a:ext cx="5991363" cy="3477875"/>
          </a:xfrm>
          <a:prstGeom prst="rect">
            <a:avLst/>
          </a:prstGeom>
          <a:noFill/>
        </p:spPr>
        <p:txBody>
          <a:bodyPr wrap="square" rtlCol="0">
            <a:spAutoFit/>
          </a:bodyPr>
          <a:lstStyle/>
          <a:p>
            <a:pPr marL="285750" indent="-285750">
              <a:buFont typeface="Arial" panose="020B0604020202020204" pitchFamily="34" charset="0"/>
              <a:buChar char="•"/>
            </a:pPr>
            <a:r>
              <a:rPr lang="en-GB" sz="2000" dirty="0"/>
              <a:t>Your data is the basis for research papers and your PhD theses.</a:t>
            </a:r>
          </a:p>
          <a:p>
            <a:pPr marL="285750" indent="-285750">
              <a:buFont typeface="Arial" panose="020B0604020202020204" pitchFamily="34" charset="0"/>
              <a:buChar char="•"/>
            </a:pPr>
            <a:r>
              <a:rPr lang="en-GB" sz="2000" dirty="0"/>
              <a:t>Data is fragile and easily lost. You need to backup your data!</a:t>
            </a:r>
          </a:p>
          <a:p>
            <a:pPr marL="285750" indent="-285750">
              <a:buFont typeface="Arial" panose="020B0604020202020204" pitchFamily="34" charset="0"/>
              <a:buChar char="•"/>
            </a:pPr>
            <a:r>
              <a:rPr lang="en-GB" sz="2000" dirty="0"/>
              <a:t>Growing data management demands by funders.</a:t>
            </a:r>
          </a:p>
          <a:p>
            <a:pPr marL="285750" indent="-285750">
              <a:buFont typeface="Arial" panose="020B0604020202020204" pitchFamily="34" charset="0"/>
              <a:buChar char="•"/>
            </a:pPr>
            <a:r>
              <a:rPr lang="en-GB" sz="2000" dirty="0"/>
              <a:t>It saves time and resources in the long run.</a:t>
            </a:r>
          </a:p>
          <a:p>
            <a:pPr marL="285750" indent="-285750">
              <a:buFont typeface="Arial" panose="020B0604020202020204" pitchFamily="34" charset="0"/>
              <a:buChar char="•"/>
            </a:pPr>
            <a:r>
              <a:rPr lang="en-GB" sz="2000" dirty="0"/>
              <a:t>It enables reproducibility and troubleshooting and helps prevent future mistakes.</a:t>
            </a:r>
          </a:p>
          <a:p>
            <a:pPr marL="285750" indent="-285750">
              <a:buFont typeface="Arial" panose="020B0604020202020204" pitchFamily="34" charset="0"/>
              <a:buChar char="•"/>
            </a:pPr>
            <a:r>
              <a:rPr lang="en-GB" sz="2000" dirty="0"/>
              <a:t>It is a protection measure against scientific fraud.</a:t>
            </a:r>
          </a:p>
          <a:p>
            <a:pPr marL="285750" indent="-285750">
              <a:buFont typeface="Arial" panose="020B0604020202020204" pitchFamily="34" charset="0"/>
              <a:buChar char="•"/>
            </a:pPr>
            <a:r>
              <a:rPr lang="en-GB" sz="2000" dirty="0"/>
              <a:t>Facilitates data sharing.</a:t>
            </a:r>
          </a:p>
          <a:p>
            <a:pPr marL="285750" indent="-285750">
              <a:buFont typeface="Arial" panose="020B0604020202020204" pitchFamily="34" charset="0"/>
              <a:buChar char="•"/>
            </a:pPr>
            <a:endParaRPr lang="en-GB" sz="2000" dirty="0"/>
          </a:p>
        </p:txBody>
      </p:sp>
      <p:pic>
        <p:nvPicPr>
          <p:cNvPr id="7" name="Picture 6">
            <a:extLst>
              <a:ext uri="{FF2B5EF4-FFF2-40B4-BE49-F238E27FC236}">
                <a16:creationId xmlns:a16="http://schemas.microsoft.com/office/drawing/2014/main" id="{EEFD60A1-3666-4CD6-8AC9-F4A8E3948752}"/>
              </a:ext>
            </a:extLst>
          </p:cNvPr>
          <p:cNvPicPr>
            <a:picLocks noChangeAspect="1"/>
          </p:cNvPicPr>
          <p:nvPr/>
        </p:nvPicPr>
        <p:blipFill>
          <a:blip r:embed="rId3"/>
          <a:stretch>
            <a:fillRect/>
          </a:stretch>
        </p:blipFill>
        <p:spPr>
          <a:xfrm>
            <a:off x="7735282" y="795701"/>
            <a:ext cx="3841525" cy="3563915"/>
          </a:xfrm>
          <a:prstGeom prst="rect">
            <a:avLst/>
          </a:prstGeom>
        </p:spPr>
      </p:pic>
      <p:sp>
        <p:nvSpPr>
          <p:cNvPr id="8" name="TextBox 7">
            <a:extLst>
              <a:ext uri="{FF2B5EF4-FFF2-40B4-BE49-F238E27FC236}">
                <a16:creationId xmlns:a16="http://schemas.microsoft.com/office/drawing/2014/main" id="{1D8EE843-1CA2-40D4-9C52-FDA820EB7CFB}"/>
              </a:ext>
            </a:extLst>
          </p:cNvPr>
          <p:cNvSpPr txBox="1"/>
          <p:nvPr/>
        </p:nvSpPr>
        <p:spPr>
          <a:xfrm>
            <a:off x="191199" y="305852"/>
            <a:ext cx="11385608" cy="584775"/>
          </a:xfrm>
          <a:prstGeom prst="rect">
            <a:avLst/>
          </a:prstGeom>
          <a:noFill/>
        </p:spPr>
        <p:txBody>
          <a:bodyPr wrap="square">
            <a:spAutoFit/>
          </a:bodyPr>
          <a:lstStyle/>
          <a:p>
            <a:r>
              <a:rPr lang="en-GB" sz="3200" b="0" i="0" dirty="0">
                <a:solidFill>
                  <a:srgbClr val="0070C0"/>
                </a:solidFill>
                <a:effectLst/>
                <a:latin typeface="Ubuntu"/>
              </a:rPr>
              <a:t>Why do we need Data Management Plans?</a:t>
            </a:r>
          </a:p>
        </p:txBody>
      </p:sp>
    </p:spTree>
    <p:extLst>
      <p:ext uri="{BB962C8B-B14F-4D97-AF65-F5344CB8AC3E}">
        <p14:creationId xmlns:p14="http://schemas.microsoft.com/office/powerpoint/2010/main" val="3136614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82BCFF-DF99-4045-952C-843651C9A9DC}"/>
              </a:ext>
            </a:extLst>
          </p:cNvPr>
          <p:cNvSpPr txBox="1"/>
          <p:nvPr/>
        </p:nvSpPr>
        <p:spPr>
          <a:xfrm>
            <a:off x="191199" y="317007"/>
            <a:ext cx="11385608" cy="584775"/>
          </a:xfrm>
          <a:prstGeom prst="rect">
            <a:avLst/>
          </a:prstGeom>
          <a:noFill/>
        </p:spPr>
        <p:txBody>
          <a:bodyPr wrap="square">
            <a:spAutoFit/>
          </a:bodyPr>
          <a:lstStyle/>
          <a:p>
            <a:r>
              <a:rPr lang="en-GB" sz="3200" b="0" i="0" dirty="0">
                <a:solidFill>
                  <a:srgbClr val="0070C0"/>
                </a:solidFill>
                <a:effectLst/>
                <a:latin typeface="Ubuntu"/>
              </a:rPr>
              <a:t>What should we consider in a good DMP?</a:t>
            </a:r>
          </a:p>
        </p:txBody>
      </p:sp>
      <p:sp>
        <p:nvSpPr>
          <p:cNvPr id="8" name="TextBox 7">
            <a:extLst>
              <a:ext uri="{FF2B5EF4-FFF2-40B4-BE49-F238E27FC236}">
                <a16:creationId xmlns:a16="http://schemas.microsoft.com/office/drawing/2014/main" id="{5656A525-53B6-4851-8EFF-E6BFFC9D56BA}"/>
              </a:ext>
            </a:extLst>
          </p:cNvPr>
          <p:cNvSpPr txBox="1"/>
          <p:nvPr/>
        </p:nvSpPr>
        <p:spPr>
          <a:xfrm>
            <a:off x="4977458" y="1182546"/>
            <a:ext cx="2754352" cy="584775"/>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sz="3200" b="0" i="0" dirty="0">
                <a:solidFill>
                  <a:srgbClr val="333333"/>
                </a:solidFill>
                <a:effectLst/>
                <a:latin typeface="Ubuntu"/>
              </a:rPr>
              <a:t>Good DMPs</a:t>
            </a:r>
            <a:endParaRPr lang="en-GB" sz="3200" dirty="0"/>
          </a:p>
        </p:txBody>
      </p:sp>
      <p:sp>
        <p:nvSpPr>
          <p:cNvPr id="12" name="TextBox 11">
            <a:extLst>
              <a:ext uri="{FF2B5EF4-FFF2-40B4-BE49-F238E27FC236}">
                <a16:creationId xmlns:a16="http://schemas.microsoft.com/office/drawing/2014/main" id="{32F0452B-E9D9-441C-8E99-96A0537CECD4}"/>
              </a:ext>
            </a:extLst>
          </p:cNvPr>
          <p:cNvSpPr txBox="1"/>
          <p:nvPr/>
        </p:nvSpPr>
        <p:spPr>
          <a:xfrm>
            <a:off x="3839145" y="2949635"/>
            <a:ext cx="5030979" cy="3373359"/>
          </a:xfrm>
          <a:prstGeom prst="rect">
            <a:avLst/>
          </a:prstGeom>
          <a:noFill/>
        </p:spPr>
        <p:txBody>
          <a:bodyPr wrap="square">
            <a:spAutoFit/>
          </a:bodyPr>
          <a:lstStyle/>
          <a:p>
            <a:pPr>
              <a:lnSpc>
                <a:spcPct val="150000"/>
              </a:lnSpc>
            </a:pPr>
            <a:r>
              <a:rPr lang="en-GB" dirty="0">
                <a:solidFill>
                  <a:srgbClr val="0070C0"/>
                </a:solidFill>
              </a:rPr>
              <a:t>Think about:</a:t>
            </a:r>
          </a:p>
          <a:p>
            <a:pPr marL="285750" indent="-285750">
              <a:lnSpc>
                <a:spcPct val="150000"/>
              </a:lnSpc>
              <a:buFont typeface="Arial" panose="020B0604020202020204" pitchFamily="34" charset="0"/>
              <a:buChar char="•"/>
            </a:pPr>
            <a:r>
              <a:rPr lang="en-GB" dirty="0">
                <a:solidFill>
                  <a:srgbClr val="0070C0"/>
                </a:solidFill>
              </a:rPr>
              <a:t>how you will store the data</a:t>
            </a:r>
          </a:p>
          <a:p>
            <a:pPr marL="285750" indent="-285750">
              <a:lnSpc>
                <a:spcPct val="150000"/>
              </a:lnSpc>
              <a:buFont typeface="Arial" panose="020B0604020202020204" pitchFamily="34" charset="0"/>
              <a:buChar char="•"/>
            </a:pPr>
            <a:r>
              <a:rPr lang="en-GB" dirty="0">
                <a:solidFill>
                  <a:srgbClr val="0070C0"/>
                </a:solidFill>
              </a:rPr>
              <a:t>how you will organize and describe your data</a:t>
            </a:r>
          </a:p>
          <a:p>
            <a:pPr marL="285750" indent="-285750">
              <a:lnSpc>
                <a:spcPct val="150000"/>
              </a:lnSpc>
              <a:buFont typeface="Arial" panose="020B0604020202020204" pitchFamily="34" charset="0"/>
              <a:buChar char="•"/>
            </a:pPr>
            <a:r>
              <a:rPr lang="en-GB" dirty="0">
                <a:solidFill>
                  <a:srgbClr val="0070C0"/>
                </a:solidFill>
              </a:rPr>
              <a:t>how you will grant access to your data</a:t>
            </a:r>
          </a:p>
          <a:p>
            <a:pPr marL="285750" indent="-285750">
              <a:lnSpc>
                <a:spcPct val="150000"/>
              </a:lnSpc>
              <a:buFont typeface="Arial" panose="020B0604020202020204" pitchFamily="34" charset="0"/>
              <a:buChar char="•"/>
            </a:pPr>
            <a:r>
              <a:rPr lang="en-GB" dirty="0">
                <a:solidFill>
                  <a:srgbClr val="0070C0"/>
                </a:solidFill>
              </a:rPr>
              <a:t>how you will share your data</a:t>
            </a:r>
          </a:p>
          <a:p>
            <a:pPr marL="285750" indent="-285750">
              <a:lnSpc>
                <a:spcPct val="150000"/>
              </a:lnSpc>
              <a:buFont typeface="Arial" panose="020B0604020202020204" pitchFamily="34" charset="0"/>
              <a:buChar char="•"/>
            </a:pPr>
            <a:r>
              <a:rPr lang="en-GB" dirty="0">
                <a:solidFill>
                  <a:srgbClr val="0070C0"/>
                </a:solidFill>
              </a:rPr>
              <a:t>how you will preserve your data</a:t>
            </a:r>
          </a:p>
          <a:p>
            <a:pPr marL="285750" indent="-285750">
              <a:lnSpc>
                <a:spcPct val="150000"/>
              </a:lnSpc>
              <a:buFont typeface="Arial" panose="020B0604020202020204" pitchFamily="34" charset="0"/>
              <a:buChar char="•"/>
            </a:pPr>
            <a:r>
              <a:rPr lang="en-GB" dirty="0">
                <a:solidFill>
                  <a:srgbClr val="0070C0"/>
                </a:solidFill>
              </a:rPr>
              <a:t>how others can use your data</a:t>
            </a:r>
          </a:p>
          <a:p>
            <a:pPr marL="285750" indent="-285750">
              <a:lnSpc>
                <a:spcPct val="150000"/>
              </a:lnSpc>
              <a:buFont typeface="Arial" panose="020B0604020202020204" pitchFamily="34" charset="0"/>
              <a:buChar char="•"/>
            </a:pPr>
            <a:r>
              <a:rPr lang="en-GB" dirty="0">
                <a:solidFill>
                  <a:srgbClr val="0070C0"/>
                </a:solidFill>
              </a:rPr>
              <a:t>how much it will all cost</a:t>
            </a:r>
          </a:p>
        </p:txBody>
      </p:sp>
      <p:sp>
        <p:nvSpPr>
          <p:cNvPr id="13" name="Arrow: Down 12">
            <a:extLst>
              <a:ext uri="{FF2B5EF4-FFF2-40B4-BE49-F238E27FC236}">
                <a16:creationId xmlns:a16="http://schemas.microsoft.com/office/drawing/2014/main" id="{27DE9F74-5A87-4524-8E4E-D202CEAB615E}"/>
              </a:ext>
            </a:extLst>
          </p:cNvPr>
          <p:cNvSpPr/>
          <p:nvPr/>
        </p:nvSpPr>
        <p:spPr>
          <a:xfrm>
            <a:off x="6119743" y="2084096"/>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2" descr="Ed_DaSH">
            <a:extLst>
              <a:ext uri="{FF2B5EF4-FFF2-40B4-BE49-F238E27FC236}">
                <a16:creationId xmlns:a16="http://schemas.microsoft.com/office/drawing/2014/main" id="{05583894-189D-4055-ADFE-3A12DF2FC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72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2">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2">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
                                            <p:txEl>
                                              <p:pRg st="6" end="6"/>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515880" y="488425"/>
            <a:ext cx="9464530" cy="1200329"/>
          </a:xfrm>
          <a:prstGeom prst="rect">
            <a:avLst/>
          </a:prstGeom>
          <a:noFill/>
        </p:spPr>
        <p:txBody>
          <a:bodyPr wrap="square">
            <a:spAutoFit/>
          </a:bodyPr>
          <a:lstStyle/>
          <a:p>
            <a:r>
              <a:rPr lang="en-GB" sz="3600" dirty="0">
                <a:solidFill>
                  <a:srgbClr val="0070C0"/>
                </a:solidFill>
              </a:rPr>
              <a:t>Useful resource</a:t>
            </a:r>
          </a:p>
          <a:p>
            <a:pPr algn="ctr"/>
            <a:endParaRPr lang="en-GB" sz="36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AAE078A-6B0F-0A4D-8D08-92C32F04F022}"/>
              </a:ext>
            </a:extLst>
          </p:cNvPr>
          <p:cNvSpPr/>
          <p:nvPr/>
        </p:nvSpPr>
        <p:spPr>
          <a:xfrm>
            <a:off x="3438211" y="3929531"/>
            <a:ext cx="5315578" cy="1631216"/>
          </a:xfrm>
          <a:prstGeom prst="rect">
            <a:avLst/>
          </a:prstGeom>
        </p:spPr>
        <p:txBody>
          <a:bodyPr wrap="square">
            <a:spAutoFit/>
          </a:bodyPr>
          <a:lstStyle/>
          <a:p>
            <a:pPr algn="ctr"/>
            <a:r>
              <a:rPr lang="en-GB" sz="2000" dirty="0">
                <a:solidFill>
                  <a:srgbClr val="0070C0"/>
                </a:solidFill>
                <a:hlinkClick r:id="rId3"/>
              </a:rPr>
              <a:t>https://dmponline.dcc.ac.uk/</a:t>
            </a:r>
            <a:r>
              <a:rPr lang="en-GB" sz="2000" dirty="0">
                <a:solidFill>
                  <a:srgbClr val="0070C0"/>
                </a:solidFill>
              </a:rPr>
              <a:t> </a:t>
            </a:r>
          </a:p>
          <a:p>
            <a:pPr algn="ctr"/>
            <a:endParaRPr lang="en-GB" sz="2000" dirty="0">
              <a:solidFill>
                <a:srgbClr val="0070C0"/>
              </a:solidFill>
            </a:endParaRPr>
          </a:p>
          <a:p>
            <a:pPr algn="ctr"/>
            <a:r>
              <a:rPr lang="en-GB" sz="2000" dirty="0">
                <a:solidFill>
                  <a:srgbClr val="0070C0"/>
                </a:solidFill>
              </a:rPr>
              <a:t>Contains DMP templates for the different funders requirements and information on how to fill each section.</a:t>
            </a:r>
          </a:p>
        </p:txBody>
      </p:sp>
      <p:pic>
        <p:nvPicPr>
          <p:cNvPr id="6" name="Picture 5" descr="Text&#10;&#10;Description automatically generated with medium confidence">
            <a:extLst>
              <a:ext uri="{FF2B5EF4-FFF2-40B4-BE49-F238E27FC236}">
                <a16:creationId xmlns:a16="http://schemas.microsoft.com/office/drawing/2014/main" id="{0C4D71B9-9D63-7F4B-BA6F-5BDFB4E0C1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668" y="1396231"/>
            <a:ext cx="3836664" cy="2533300"/>
          </a:xfrm>
          <a:prstGeom prst="rect">
            <a:avLst/>
          </a:prstGeom>
        </p:spPr>
      </p:pic>
      <p:pic>
        <p:nvPicPr>
          <p:cNvPr id="7" name="Picture 2" descr="Ed_DaSH">
            <a:extLst>
              <a:ext uri="{FF2B5EF4-FFF2-40B4-BE49-F238E27FC236}">
                <a16:creationId xmlns:a16="http://schemas.microsoft.com/office/drawing/2014/main" id="{A108FF80-F40B-4FDA-AB8A-FB000EF1D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68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515880" y="488425"/>
            <a:ext cx="9464530" cy="1200329"/>
          </a:xfrm>
          <a:prstGeom prst="rect">
            <a:avLst/>
          </a:prstGeom>
          <a:noFill/>
        </p:spPr>
        <p:txBody>
          <a:bodyPr wrap="square">
            <a:spAutoFit/>
          </a:bodyPr>
          <a:lstStyle/>
          <a:p>
            <a:r>
              <a:rPr lang="pl-PL" sz="3600" dirty="0">
                <a:solidFill>
                  <a:srgbClr val="0070C0"/>
                </a:solidFill>
              </a:rPr>
              <a:t>DMP </a:t>
            </a:r>
            <a:r>
              <a:rPr lang="pl-PL" sz="3600" dirty="0" err="1">
                <a:solidFill>
                  <a:srgbClr val="0070C0"/>
                </a:solidFill>
              </a:rPr>
              <a:t>example</a:t>
            </a:r>
            <a:endParaRPr lang="en-GB" sz="3600" dirty="0">
              <a:solidFill>
                <a:srgbClr val="0070C0"/>
              </a:solidFill>
            </a:endParaRPr>
          </a:p>
          <a:p>
            <a:pPr algn="ctr"/>
            <a:endParaRPr lang="en-GB" sz="36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4">
            <a:extLst>
              <a:ext uri="{FF2B5EF4-FFF2-40B4-BE49-F238E27FC236}">
                <a16:creationId xmlns:a16="http://schemas.microsoft.com/office/drawing/2014/main" id="{2306CDBA-40E8-47EF-BA31-D30AAE7E4873}"/>
              </a:ext>
            </a:extLst>
          </p:cNvPr>
          <p:cNvSpPr txBox="1"/>
          <p:nvPr/>
        </p:nvSpPr>
        <p:spPr>
          <a:xfrm>
            <a:off x="2911181" y="2150463"/>
            <a:ext cx="9464530" cy="954107"/>
          </a:xfrm>
          <a:prstGeom prst="rect">
            <a:avLst/>
          </a:prstGeom>
          <a:noFill/>
        </p:spPr>
        <p:txBody>
          <a:bodyPr wrap="square">
            <a:spAutoFit/>
          </a:bodyPr>
          <a:lstStyle/>
          <a:p>
            <a:r>
              <a:rPr lang="en-GB" sz="2800" dirty="0">
                <a:solidFill>
                  <a:srgbClr val="0070C0"/>
                </a:solidFill>
                <a:hlinkClick r:id="rId3"/>
              </a:rPr>
              <a:t>https://www.wiki.ed.ac.uk/x/yesNGQ</a:t>
            </a:r>
            <a:endParaRPr lang="pl-PL" sz="2800" dirty="0">
              <a:solidFill>
                <a:srgbClr val="0070C0"/>
              </a:solidFill>
            </a:endParaRPr>
          </a:p>
          <a:p>
            <a:endParaRPr lang="en-GB" sz="2800" dirty="0">
              <a:solidFill>
                <a:srgbClr val="0070C0"/>
              </a:solidFill>
            </a:endParaRPr>
          </a:p>
        </p:txBody>
      </p:sp>
    </p:spTree>
    <p:extLst>
      <p:ext uri="{BB962C8B-B14F-4D97-AF65-F5344CB8AC3E}">
        <p14:creationId xmlns:p14="http://schemas.microsoft.com/office/powerpoint/2010/main" val="579910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2677656"/>
          </a:xfrm>
          <a:prstGeom prst="rect">
            <a:avLst/>
          </a:prstGeom>
          <a:noFill/>
        </p:spPr>
        <p:txBody>
          <a:bodyPr wrap="square">
            <a:spAutoFit/>
          </a:bodyPr>
          <a:lstStyle/>
          <a:p>
            <a:r>
              <a:rPr lang="en-GB" sz="2800" dirty="0">
                <a:solidFill>
                  <a:srgbClr val="0070C0"/>
                </a:solidFill>
              </a:rPr>
              <a:t>Exercise/challenge 2: </a:t>
            </a:r>
          </a:p>
          <a:p>
            <a:pPr algn="ctr"/>
            <a:endParaRPr lang="en-GB" sz="2800" dirty="0">
              <a:solidFill>
                <a:srgbClr val="0070C0"/>
              </a:solidFill>
            </a:endParaRPr>
          </a:p>
          <a:p>
            <a:pPr algn="ctr"/>
            <a:r>
              <a:rPr lang="en-GB" sz="2800" dirty="0">
                <a:solidFill>
                  <a:srgbClr val="0070C0"/>
                </a:solidFill>
              </a:rPr>
              <a:t>Working in pairs, think of your last paper (or project). Write a short DMP for this </a:t>
            </a:r>
            <a:r>
              <a:rPr lang="en-GB" sz="2800" b="1" dirty="0">
                <a:solidFill>
                  <a:srgbClr val="0070C0"/>
                </a:solidFill>
              </a:rPr>
              <a:t>joined project</a:t>
            </a:r>
            <a:r>
              <a:rPr lang="en-GB" sz="2800" dirty="0">
                <a:solidFill>
                  <a:srgbClr val="0070C0"/>
                </a:solidFill>
              </a:rPr>
              <a:t>.</a:t>
            </a:r>
          </a:p>
          <a:p>
            <a:pPr algn="ctr"/>
            <a:endParaRPr lang="en-GB" sz="2800" dirty="0">
              <a:solidFill>
                <a:srgbClr val="0070C0"/>
              </a:solidFill>
            </a:endParaRPr>
          </a:p>
          <a:p>
            <a:pPr algn="ctr"/>
            <a:r>
              <a:rPr lang="en-GB" sz="2800" dirty="0">
                <a:solidFill>
                  <a:srgbClr val="0070C0"/>
                </a:solidFill>
              </a:rPr>
              <a:t>Starts in this session &amp; continues as homework.</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898D60A-D2FF-4D34-AAC5-383D66B6AF44}"/>
              </a:ext>
            </a:extLst>
          </p:cNvPr>
          <p:cNvSpPr txBox="1"/>
          <p:nvPr/>
        </p:nvSpPr>
        <p:spPr>
          <a:xfrm>
            <a:off x="1092764" y="6231018"/>
            <a:ext cx="7207173" cy="369332"/>
          </a:xfrm>
          <a:prstGeom prst="rect">
            <a:avLst/>
          </a:prstGeom>
          <a:noFill/>
        </p:spPr>
        <p:txBody>
          <a:bodyPr wrap="square">
            <a:spAutoFit/>
          </a:bodyPr>
          <a:lstStyle/>
          <a:p>
            <a:r>
              <a:rPr lang="en-GB" dirty="0"/>
              <a:t>Open </a:t>
            </a:r>
            <a:r>
              <a:rPr lang="en-GB" dirty="0">
                <a:hlinkClick r:id="rId3"/>
              </a:rPr>
              <a:t>https://pad.carpentries.org/2021-10-22_ed-dash_fair-bio-practice</a:t>
            </a:r>
            <a:r>
              <a:rPr lang="en-GB" dirty="0"/>
              <a:t> </a:t>
            </a:r>
            <a:endParaRPr lang="en-GB" dirty="0">
              <a:highlight>
                <a:srgbClr val="FFFF00"/>
              </a:highlight>
            </a:endParaRPr>
          </a:p>
        </p:txBody>
      </p:sp>
      <p:sp>
        <p:nvSpPr>
          <p:cNvPr id="7" name="Arrow: Down 6">
            <a:extLst>
              <a:ext uri="{FF2B5EF4-FFF2-40B4-BE49-F238E27FC236}">
                <a16:creationId xmlns:a16="http://schemas.microsoft.com/office/drawing/2014/main" id="{4AD9B64B-8F85-4F6D-B02B-9978D4B7BB25}"/>
              </a:ext>
            </a:extLst>
          </p:cNvPr>
          <p:cNvSpPr/>
          <p:nvPr/>
        </p:nvSpPr>
        <p:spPr>
          <a:xfrm rot="16200000">
            <a:off x="410999" y="6105291"/>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0823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662C7D-199F-4A2B-A8DD-BFF75BA7C9A1}"/>
              </a:ext>
            </a:extLst>
          </p:cNvPr>
          <p:cNvPicPr>
            <a:picLocks noChangeAspect="1"/>
          </p:cNvPicPr>
          <p:nvPr/>
        </p:nvPicPr>
        <p:blipFill>
          <a:blip r:embed="rId2"/>
          <a:stretch>
            <a:fillRect/>
          </a:stretch>
        </p:blipFill>
        <p:spPr>
          <a:xfrm>
            <a:off x="3449943" y="1420622"/>
            <a:ext cx="5471652" cy="2432356"/>
          </a:xfrm>
          <a:prstGeom prst="rect">
            <a:avLst/>
          </a:prstGeom>
        </p:spPr>
      </p:pic>
      <p:sp>
        <p:nvSpPr>
          <p:cNvPr id="5" name="TextBox 4">
            <a:extLst>
              <a:ext uri="{FF2B5EF4-FFF2-40B4-BE49-F238E27FC236}">
                <a16:creationId xmlns:a16="http://schemas.microsoft.com/office/drawing/2014/main" id="{17119242-ADF9-43B9-9FA6-E1B9ED7EA046}"/>
              </a:ext>
            </a:extLst>
          </p:cNvPr>
          <p:cNvSpPr txBox="1"/>
          <p:nvPr/>
        </p:nvSpPr>
        <p:spPr>
          <a:xfrm>
            <a:off x="8806679" y="2452135"/>
            <a:ext cx="1585883" cy="369332"/>
          </a:xfrm>
          <a:prstGeom prst="rect">
            <a:avLst/>
          </a:prstGeom>
          <a:noFill/>
        </p:spPr>
        <p:txBody>
          <a:bodyPr wrap="none" rtlCol="0">
            <a:spAutoFit/>
          </a:bodyPr>
          <a:lstStyle/>
          <a:p>
            <a:r>
              <a:rPr lang="en-GB" dirty="0"/>
              <a:t>Lab Notebooks</a:t>
            </a:r>
          </a:p>
        </p:txBody>
      </p:sp>
      <p:sp>
        <p:nvSpPr>
          <p:cNvPr id="6" name="TextBox 5">
            <a:extLst>
              <a:ext uri="{FF2B5EF4-FFF2-40B4-BE49-F238E27FC236}">
                <a16:creationId xmlns:a16="http://schemas.microsoft.com/office/drawing/2014/main" id="{9E5EF0E2-C2E0-4C70-B7D6-26FE7C79C77D}"/>
              </a:ext>
            </a:extLst>
          </p:cNvPr>
          <p:cNvSpPr txBox="1"/>
          <p:nvPr/>
        </p:nvSpPr>
        <p:spPr>
          <a:xfrm>
            <a:off x="4421309" y="3852978"/>
            <a:ext cx="3387787" cy="646331"/>
          </a:xfrm>
          <a:prstGeom prst="rect">
            <a:avLst/>
          </a:prstGeom>
          <a:noFill/>
        </p:spPr>
        <p:txBody>
          <a:bodyPr wrap="none" rtlCol="0">
            <a:spAutoFit/>
          </a:bodyPr>
          <a:lstStyle/>
          <a:p>
            <a:r>
              <a:rPr lang="en-GB" dirty="0"/>
              <a:t>UoE </a:t>
            </a:r>
            <a:r>
              <a:rPr lang="en-GB" dirty="0" err="1"/>
              <a:t>DataVault</a:t>
            </a:r>
            <a:r>
              <a:rPr lang="en-GB" dirty="0"/>
              <a:t> (long term storage)</a:t>
            </a:r>
          </a:p>
          <a:p>
            <a:r>
              <a:rPr lang="en-GB" dirty="0"/>
              <a:t>UoE </a:t>
            </a:r>
            <a:r>
              <a:rPr lang="en-GB" dirty="0" err="1"/>
              <a:t>DataStore</a:t>
            </a:r>
            <a:r>
              <a:rPr lang="en-GB" dirty="0"/>
              <a:t> (active storage)</a:t>
            </a:r>
          </a:p>
        </p:txBody>
      </p:sp>
      <p:sp>
        <p:nvSpPr>
          <p:cNvPr id="7" name="TextBox 6">
            <a:extLst>
              <a:ext uri="{FF2B5EF4-FFF2-40B4-BE49-F238E27FC236}">
                <a16:creationId xmlns:a16="http://schemas.microsoft.com/office/drawing/2014/main" id="{43BDAD79-BE35-46D8-9D5D-67FC4C00013E}"/>
              </a:ext>
            </a:extLst>
          </p:cNvPr>
          <p:cNvSpPr txBox="1"/>
          <p:nvPr/>
        </p:nvSpPr>
        <p:spPr>
          <a:xfrm>
            <a:off x="1657524" y="2313634"/>
            <a:ext cx="1960921" cy="646331"/>
          </a:xfrm>
          <a:prstGeom prst="rect">
            <a:avLst/>
          </a:prstGeom>
          <a:noFill/>
        </p:spPr>
        <p:txBody>
          <a:bodyPr wrap="none" rtlCol="0">
            <a:spAutoFit/>
          </a:bodyPr>
          <a:lstStyle/>
          <a:p>
            <a:r>
              <a:rPr lang="en-GB" dirty="0"/>
              <a:t>UoE </a:t>
            </a:r>
            <a:r>
              <a:rPr lang="en-GB" dirty="0" err="1"/>
              <a:t>DataShare</a:t>
            </a:r>
            <a:endParaRPr lang="en-GB" dirty="0"/>
          </a:p>
          <a:p>
            <a:r>
              <a:rPr lang="en-GB" dirty="0"/>
              <a:t>Public Repositories</a:t>
            </a:r>
          </a:p>
        </p:txBody>
      </p:sp>
      <p:sp>
        <p:nvSpPr>
          <p:cNvPr id="8" name="TextBox 7">
            <a:extLst>
              <a:ext uri="{FF2B5EF4-FFF2-40B4-BE49-F238E27FC236}">
                <a16:creationId xmlns:a16="http://schemas.microsoft.com/office/drawing/2014/main" id="{66BE6C16-E6BD-46E3-A3FA-67691C457D23}"/>
              </a:ext>
            </a:extLst>
          </p:cNvPr>
          <p:cNvSpPr txBox="1"/>
          <p:nvPr/>
        </p:nvSpPr>
        <p:spPr>
          <a:xfrm>
            <a:off x="2414305" y="4717107"/>
            <a:ext cx="7732881" cy="923330"/>
          </a:xfrm>
          <a:prstGeom prst="rect">
            <a:avLst/>
          </a:prstGeom>
          <a:noFill/>
        </p:spPr>
        <p:txBody>
          <a:bodyPr wrap="square" numCol="3">
            <a:spAutoFit/>
          </a:bodyPr>
          <a:lstStyle/>
          <a:p>
            <a:pPr marL="285750" indent="-285750">
              <a:buFont typeface="Arial" panose="020B0604020202020204" pitchFamily="34" charset="0"/>
              <a:buChar char="•"/>
            </a:pPr>
            <a:r>
              <a:rPr lang="en-GB" dirty="0"/>
              <a:t>UoE Data </a:t>
            </a:r>
            <a:r>
              <a:rPr lang="en-GB" dirty="0" err="1"/>
              <a:t>SafeHaven</a:t>
            </a:r>
            <a:endParaRPr lang="en-GB" dirty="0"/>
          </a:p>
          <a:p>
            <a:pPr marL="285750" indent="-285750">
              <a:buFont typeface="Arial" panose="020B0604020202020204" pitchFamily="34" charset="0"/>
              <a:buChar char="•"/>
            </a:pPr>
            <a:r>
              <a:rPr lang="en-GB" dirty="0"/>
              <a:t>UoE </a:t>
            </a:r>
            <a:r>
              <a:rPr lang="en-GB" dirty="0" err="1"/>
              <a:t>DataSync</a:t>
            </a:r>
            <a:endParaRPr lang="en-GB" dirty="0"/>
          </a:p>
          <a:p>
            <a:pPr marL="285750" indent="-285750">
              <a:buFont typeface="Arial" panose="020B0604020202020204" pitchFamily="34" charset="0"/>
              <a:buChar char="•"/>
            </a:pPr>
            <a:r>
              <a:rPr lang="en-GB" dirty="0"/>
              <a:t>UoE Wiki</a:t>
            </a:r>
          </a:p>
          <a:p>
            <a:pPr marL="285750" indent="-285750">
              <a:buFont typeface="Arial" panose="020B0604020202020204" pitchFamily="34" charset="0"/>
              <a:buChar char="•"/>
            </a:pPr>
            <a:r>
              <a:rPr lang="en-GB" dirty="0"/>
              <a:t>UoE SharePoint</a:t>
            </a:r>
          </a:p>
          <a:p>
            <a:pPr marL="285750" indent="-285750">
              <a:buFont typeface="Arial" panose="020B0604020202020204" pitchFamily="34" charset="0"/>
              <a:buChar char="•"/>
            </a:pPr>
            <a:r>
              <a:rPr lang="en-GB" dirty="0"/>
              <a:t>UoE ECDF</a:t>
            </a:r>
          </a:p>
          <a:p>
            <a:pPr marL="285750" indent="-285750">
              <a:buFont typeface="Arial" panose="020B0604020202020204" pitchFamily="34" charset="0"/>
              <a:buChar char="•"/>
            </a:pPr>
            <a:r>
              <a:rPr lang="en-GB" dirty="0"/>
              <a:t>UoE GitLab</a:t>
            </a:r>
          </a:p>
          <a:p>
            <a:pPr marL="285750" indent="-285750">
              <a:buFont typeface="Arial" panose="020B0604020202020204" pitchFamily="34" charset="0"/>
              <a:buChar char="•"/>
            </a:pPr>
            <a:r>
              <a:rPr lang="en-GB" dirty="0"/>
              <a:t>UoE Subversion</a:t>
            </a:r>
          </a:p>
          <a:p>
            <a:pPr marL="285750" indent="-285750">
              <a:buFont typeface="Arial" panose="020B0604020202020204" pitchFamily="34" charset="0"/>
              <a:buChar char="•"/>
            </a:pPr>
            <a:r>
              <a:rPr lang="en-GB" dirty="0"/>
              <a:t>UoE PURE records</a:t>
            </a:r>
          </a:p>
        </p:txBody>
      </p:sp>
      <p:sp>
        <p:nvSpPr>
          <p:cNvPr id="9" name="TextBox 8">
            <a:extLst>
              <a:ext uri="{FF2B5EF4-FFF2-40B4-BE49-F238E27FC236}">
                <a16:creationId xmlns:a16="http://schemas.microsoft.com/office/drawing/2014/main" id="{0FBDB07D-F1BF-4016-B329-9B2CC297B1CE}"/>
              </a:ext>
            </a:extLst>
          </p:cNvPr>
          <p:cNvSpPr txBox="1"/>
          <p:nvPr/>
        </p:nvSpPr>
        <p:spPr>
          <a:xfrm>
            <a:off x="2168568" y="5664619"/>
            <a:ext cx="8034402" cy="646331"/>
          </a:xfrm>
          <a:prstGeom prst="rect">
            <a:avLst/>
          </a:prstGeom>
          <a:noFill/>
        </p:spPr>
        <p:txBody>
          <a:bodyPr wrap="square">
            <a:spAutoFit/>
          </a:bodyPr>
          <a:lstStyle/>
          <a:p>
            <a:r>
              <a:rPr lang="en-GB" dirty="0">
                <a:hlinkClick r:id="rId3"/>
              </a:rPr>
              <a:t>https://www.wiki.ed.ac.uk/x/2MmBGQ</a:t>
            </a:r>
            <a:endParaRPr lang="pl-PL" dirty="0">
              <a:hlinkClick r:id="rId3"/>
            </a:endParaRPr>
          </a:p>
          <a:p>
            <a:r>
              <a:rPr lang="en-GB" dirty="0">
                <a:hlinkClick r:id="rId3"/>
              </a:rPr>
              <a:t>https://www.ed.ac.uk/information-services/research-support/research-data-service</a:t>
            </a:r>
            <a:r>
              <a:rPr lang="en-GB" dirty="0"/>
              <a:t> </a:t>
            </a:r>
          </a:p>
        </p:txBody>
      </p:sp>
      <p:sp>
        <p:nvSpPr>
          <p:cNvPr id="10" name="TextBox 9">
            <a:extLst>
              <a:ext uri="{FF2B5EF4-FFF2-40B4-BE49-F238E27FC236}">
                <a16:creationId xmlns:a16="http://schemas.microsoft.com/office/drawing/2014/main" id="{357E7BA8-174D-4235-A9F7-B8A0B32FCAC7}"/>
              </a:ext>
            </a:extLst>
          </p:cNvPr>
          <p:cNvSpPr txBox="1"/>
          <p:nvPr/>
        </p:nvSpPr>
        <p:spPr>
          <a:xfrm>
            <a:off x="0" y="6596390"/>
            <a:ext cx="6914514" cy="261610"/>
          </a:xfrm>
          <a:prstGeom prst="rect">
            <a:avLst/>
          </a:prstGeom>
          <a:noFill/>
        </p:spPr>
        <p:txBody>
          <a:bodyPr wrap="square" rtlCol="0">
            <a:spAutoFit/>
          </a:bodyPr>
          <a:lstStyle/>
          <a:p>
            <a:r>
              <a:rPr lang="en-GB" sz="1100" dirty="0"/>
              <a:t>Image credit: RDS (UoE)</a:t>
            </a:r>
          </a:p>
        </p:txBody>
      </p:sp>
      <p:sp>
        <p:nvSpPr>
          <p:cNvPr id="11" name="TextBox 10">
            <a:extLst>
              <a:ext uri="{FF2B5EF4-FFF2-40B4-BE49-F238E27FC236}">
                <a16:creationId xmlns:a16="http://schemas.microsoft.com/office/drawing/2014/main" id="{93D3547E-34D1-413F-A44C-BFD411491CB3}"/>
              </a:ext>
            </a:extLst>
          </p:cNvPr>
          <p:cNvSpPr txBox="1"/>
          <p:nvPr/>
        </p:nvSpPr>
        <p:spPr>
          <a:xfrm>
            <a:off x="515880" y="488425"/>
            <a:ext cx="9464530" cy="1200329"/>
          </a:xfrm>
          <a:prstGeom prst="rect">
            <a:avLst/>
          </a:prstGeom>
          <a:noFill/>
        </p:spPr>
        <p:txBody>
          <a:bodyPr wrap="square">
            <a:spAutoFit/>
          </a:bodyPr>
          <a:lstStyle/>
          <a:p>
            <a:r>
              <a:rPr lang="en-GB" sz="3600" dirty="0">
                <a:solidFill>
                  <a:srgbClr val="0070C0"/>
                </a:solidFill>
              </a:rPr>
              <a:t>How do we manage our data at Edinburgh?</a:t>
            </a:r>
          </a:p>
          <a:p>
            <a:pPr algn="ctr"/>
            <a:endParaRPr lang="en-GB" sz="3600" dirty="0">
              <a:solidFill>
                <a:srgbClr val="0070C0"/>
              </a:solidFill>
            </a:endParaRPr>
          </a:p>
        </p:txBody>
      </p:sp>
      <p:pic>
        <p:nvPicPr>
          <p:cNvPr id="12" name="Picture 2" descr="Ed_DaSH">
            <a:extLst>
              <a:ext uri="{FF2B5EF4-FFF2-40B4-BE49-F238E27FC236}">
                <a16:creationId xmlns:a16="http://schemas.microsoft.com/office/drawing/2014/main" id="{7A149EBA-17D1-4724-ADA1-0DEBE3AF8E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673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2556</TotalTime>
  <Words>1759</Words>
  <Application>Microsoft Office PowerPoint</Application>
  <PresentationFormat>Widescreen</PresentationFormat>
  <Paragraphs>185</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Arial</vt:lpstr>
      <vt:lpstr>Calibri</vt:lpstr>
      <vt:lpstr>Calibri Light</vt:lpstr>
      <vt:lpstr>Quicksand</vt:lpstr>
      <vt:lpstr>Ubuntu</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ELNs Resources</vt:lpstr>
      <vt:lpstr>PowerPoint Presentation</vt:lpstr>
      <vt:lpstr>PowerPoint Presentation</vt:lpstr>
      <vt:lpstr>PowerPoint Presentation</vt:lpstr>
      <vt:lpstr>PowerPoint Presentation</vt:lpstr>
      <vt:lpstr>PowerPoint Presentation</vt:lpstr>
      <vt:lpstr>Data Management Plan Quiz</vt:lpstr>
      <vt:lpstr>Data Management Plan Quiz -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Romanowski, A. (Andres)</cp:lastModifiedBy>
  <cp:revision>61</cp:revision>
  <dcterms:created xsi:type="dcterms:W3CDTF">2021-06-07T08:35:11Z</dcterms:created>
  <dcterms:modified xsi:type="dcterms:W3CDTF">2021-10-22T08:57:55Z</dcterms:modified>
</cp:coreProperties>
</file>