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9" r:id="rId4"/>
    <p:sldId id="259" r:id="rId5"/>
    <p:sldId id="270" r:id="rId6"/>
    <p:sldId id="258" r:id="rId7"/>
    <p:sldId id="271" r:id="rId8"/>
    <p:sldId id="273" r:id="rId9"/>
    <p:sldId id="272" r:id="rId10"/>
    <p:sldId id="275"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91837"/>
  </p:normalViewPr>
  <p:slideViewPr>
    <p:cSldViewPr snapToGrid="0">
      <p:cViewPr varScale="1">
        <p:scale>
          <a:sx n="117" d="100"/>
          <a:sy n="117" d="100"/>
        </p:scale>
        <p:origin x="10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17/06/2021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rabidopsis.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genome.jp/kegg/compoun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2</a:t>
            </a:fld>
            <a:endParaRPr lang="en-GB"/>
          </a:p>
        </p:txBody>
      </p:sp>
    </p:spTree>
    <p:extLst>
      <p:ext uri="{BB962C8B-B14F-4D97-AF65-F5344CB8AC3E}">
        <p14:creationId xmlns:p14="http://schemas.microsoft.com/office/powerpoint/2010/main" val="202550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1480939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metadata example (the Excel table) contains two other types of public IDs. Can you find them? Can you find the meaning behind those Ids?</a:t>
            </a:r>
          </a:p>
          <a:p>
            <a:r>
              <a:rPr lang="en-GB" sz="1200" b="0" i="0" kern="1200" dirty="0">
                <a:solidFill>
                  <a:schemeClr val="tx1"/>
                </a:solidFill>
                <a:effectLst/>
                <a:latin typeface="+mn-lt"/>
                <a:ea typeface="+mn-ea"/>
                <a:cs typeface="+mn-cs"/>
              </a:rPr>
              <a:t>The metadata example contains genes IDs from The Arabidopsis Information Resource </a:t>
            </a:r>
            <a:r>
              <a:rPr lang="en-GB" sz="1200" b="0" i="0" u="none" strike="noStrike" kern="1200" dirty="0">
                <a:solidFill>
                  <a:schemeClr val="tx1"/>
                </a:solidFill>
                <a:effectLst/>
                <a:latin typeface="+mn-lt"/>
                <a:ea typeface="+mn-ea"/>
                <a:cs typeface="+mn-cs"/>
                <a:hlinkClick r:id="rId3"/>
              </a:rPr>
              <a:t>TAIR</a:t>
            </a:r>
            <a:r>
              <a:rPr lang="en-GB" sz="1200" b="0" i="0" kern="1200" dirty="0">
                <a:solidFill>
                  <a:schemeClr val="tx1"/>
                </a:solidFill>
                <a:effectLst/>
                <a:latin typeface="+mn-lt"/>
                <a:ea typeface="+mn-ea"/>
                <a:cs typeface="+mn-cs"/>
              </a:rPr>
              <a:t> and metabolites IDs from </a:t>
            </a:r>
            <a:r>
              <a:rPr lang="en-GB" sz="1200" b="0" i="0" u="none" strike="noStrike" kern="1200" dirty="0">
                <a:solidFill>
                  <a:schemeClr val="tx1"/>
                </a:solidFill>
                <a:effectLst/>
                <a:latin typeface="+mn-lt"/>
                <a:ea typeface="+mn-ea"/>
                <a:cs typeface="+mn-cs"/>
                <a:hlinkClick r:id="rId4"/>
              </a:rPr>
              <a:t>KEGG</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154130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61688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17/06/2021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17/06/2021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record-keeping_0806202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omero.bio.ed.ac.uk/webclient/?show=dataset-2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470869" y="5070039"/>
            <a:ext cx="6096000" cy="369332"/>
          </a:xfrm>
          <a:prstGeom prst="rect">
            <a:avLst/>
          </a:prstGeom>
          <a:noFill/>
        </p:spPr>
        <p:txBody>
          <a:bodyPr wrap="square">
            <a:spAutoFit/>
          </a:bodyPr>
          <a:lstStyle/>
          <a:p>
            <a:r>
              <a:rPr lang="en-GB" dirty="0">
                <a:highlight>
                  <a:srgbClr val="FFFF00"/>
                </a:highlight>
              </a:rPr>
              <a:t>Open </a:t>
            </a:r>
            <a:r>
              <a:rPr lang="en-GB" dirty="0">
                <a:highlight>
                  <a:srgbClr val="FFFF00"/>
                </a:highlight>
                <a:hlinkClick r:id="rId3"/>
              </a:rPr>
              <a:t>https://pad.carpentries.org/record-keeping_08062021</a:t>
            </a:r>
            <a:r>
              <a:rPr lang="en-GB" dirty="0">
                <a:highlight>
                  <a:srgbClr val="FFFF00"/>
                </a:highlight>
              </a:rPr>
              <a:t> </a:t>
            </a: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143B8-875F-4DCA-8787-95D765751952}"/>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What can you do if there are no metadata standards defined for your data/field of research?</a:t>
            </a:r>
          </a:p>
        </p:txBody>
      </p:sp>
      <p:sp>
        <p:nvSpPr>
          <p:cNvPr id="9" name="TextBox 8">
            <a:extLst>
              <a:ext uri="{FF2B5EF4-FFF2-40B4-BE49-F238E27FC236}">
                <a16:creationId xmlns:a16="http://schemas.microsoft.com/office/drawing/2014/main" id="{E9D07E7F-B664-4EFF-9111-16987AF071BC}"/>
              </a:ext>
            </a:extLst>
          </p:cNvPr>
          <p:cNvSpPr txBox="1"/>
          <p:nvPr/>
        </p:nvSpPr>
        <p:spPr>
          <a:xfrm>
            <a:off x="1454680" y="1604969"/>
            <a:ext cx="8984435" cy="923330"/>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Think about the minimum information that someone else (from your lab or from any other lab in the world) would need to know about your dataset to be able to work with it without any further inputs from you.</a:t>
            </a:r>
          </a:p>
        </p:txBody>
      </p:sp>
      <p:sp>
        <p:nvSpPr>
          <p:cNvPr id="10" name="Arrow: Down 9">
            <a:extLst>
              <a:ext uri="{FF2B5EF4-FFF2-40B4-BE49-F238E27FC236}">
                <a16:creationId xmlns:a16="http://schemas.microsoft.com/office/drawing/2014/main" id="{7340A17E-31D2-475A-BA2C-35AAED0AD526}"/>
              </a:ext>
            </a:extLst>
          </p:cNvPr>
          <p:cNvSpPr/>
          <p:nvPr/>
        </p:nvSpPr>
        <p:spPr>
          <a:xfrm rot="16200000">
            <a:off x="674865" y="175624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192F00A-2C5F-48A9-B805-67228F67457B}"/>
              </a:ext>
            </a:extLst>
          </p:cNvPr>
          <p:cNvSpPr txBox="1"/>
          <p:nvPr/>
        </p:nvSpPr>
        <p:spPr>
          <a:xfrm>
            <a:off x="1454679" y="3012468"/>
            <a:ext cx="8984435" cy="369332"/>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Think as a consumer</a:t>
            </a:r>
            <a:r>
              <a:rPr lang="en-GB" dirty="0"/>
              <a:t> of your data not the producer!</a:t>
            </a:r>
          </a:p>
        </p:txBody>
      </p:sp>
      <p:sp>
        <p:nvSpPr>
          <p:cNvPr id="13" name="Arrow: Down 12">
            <a:extLst>
              <a:ext uri="{FF2B5EF4-FFF2-40B4-BE49-F238E27FC236}">
                <a16:creationId xmlns:a16="http://schemas.microsoft.com/office/drawing/2014/main" id="{0D3B298D-171F-4B6C-8C65-EC7C7194CD31}"/>
              </a:ext>
            </a:extLst>
          </p:cNvPr>
          <p:cNvSpPr/>
          <p:nvPr/>
        </p:nvSpPr>
        <p:spPr>
          <a:xfrm rot="16200000">
            <a:off x="674866" y="2883715"/>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800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4: </a:t>
            </a:r>
          </a:p>
          <a:p>
            <a:pPr algn="ctr"/>
            <a:endParaRPr lang="en-GB" sz="2800" dirty="0">
              <a:solidFill>
                <a:srgbClr val="0070C0"/>
              </a:solidFill>
            </a:endParaRPr>
          </a:p>
          <a:p>
            <a:pPr algn="ctr"/>
            <a:r>
              <a:rPr lang="en-GB" sz="2800" dirty="0">
                <a:solidFill>
                  <a:srgbClr val="0070C0"/>
                </a:solidFill>
              </a:rPr>
              <a:t>What to include - discussion</a:t>
            </a:r>
          </a:p>
        </p:txBody>
      </p:sp>
      <p:pic>
        <p:nvPicPr>
          <p:cNvPr id="5" name="Picture 2" descr="Ed_DaSH">
            <a:extLst>
              <a:ext uri="{FF2B5EF4-FFF2-40B4-BE49-F238E27FC236}">
                <a16:creationId xmlns:a16="http://schemas.microsoft.com/office/drawing/2014/main" id="{A0CF61AD-DF67-4E9F-9ED3-07CEF1D8E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1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8E111B-114B-4B85-AA43-3FB53040E586}"/>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Metadata and FAIR guidelines</a:t>
            </a:r>
          </a:p>
        </p:txBody>
      </p:sp>
      <p:sp>
        <p:nvSpPr>
          <p:cNvPr id="8" name="TextBox 7">
            <a:extLst>
              <a:ext uri="{FF2B5EF4-FFF2-40B4-BE49-F238E27FC236}">
                <a16:creationId xmlns:a16="http://schemas.microsoft.com/office/drawing/2014/main" id="{D8565959-91AC-416B-8E5F-D550B9E166C9}"/>
              </a:ext>
            </a:extLst>
          </p:cNvPr>
          <p:cNvSpPr txBox="1"/>
          <p:nvPr/>
        </p:nvSpPr>
        <p:spPr>
          <a:xfrm>
            <a:off x="1419838" y="1397998"/>
            <a:ext cx="8747620"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solidFill>
                  <a:srgbClr val="333333"/>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dirty="0">
                <a:solidFill>
                  <a:srgbClr val="333333"/>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dirty="0">
                <a:solidFill>
                  <a:srgbClr val="333333"/>
                </a:solidFill>
              </a:rPr>
              <a:t>Ideally, metadata should not only be machine-readable, but also interoperable so that they can interlink or be reasoned about by computer systems.</a:t>
            </a:r>
          </a:p>
        </p:txBody>
      </p:sp>
      <p:sp>
        <p:nvSpPr>
          <p:cNvPr id="10" name="TextBox 9">
            <a:extLst>
              <a:ext uri="{FF2B5EF4-FFF2-40B4-BE49-F238E27FC236}">
                <a16:creationId xmlns:a16="http://schemas.microsoft.com/office/drawing/2014/main" id="{2EC77FC3-335A-4800-8073-F811BC49C1C9}"/>
              </a:ext>
            </a:extLst>
          </p:cNvPr>
          <p:cNvSpPr txBox="1"/>
          <p:nvPr/>
        </p:nvSpPr>
        <p:spPr>
          <a:xfrm>
            <a:off x="411585" y="4083907"/>
            <a:ext cx="11368830" cy="369332"/>
          </a:xfrm>
          <a:prstGeom prst="rect">
            <a:avLst/>
          </a:prstGeom>
          <a:noFill/>
        </p:spPr>
        <p:txBody>
          <a:bodyPr wrap="square">
            <a:spAutoFit/>
          </a:bodyPr>
          <a:lstStyle/>
          <a:p>
            <a:r>
              <a:rPr lang="en-GB" dirty="0">
                <a:solidFill>
                  <a:srgbClr val="0070C0"/>
                </a:solidFill>
              </a:rPr>
              <a:t>Don’t forget</a:t>
            </a:r>
          </a:p>
        </p:txBody>
      </p:sp>
      <p:sp>
        <p:nvSpPr>
          <p:cNvPr id="11" name="TextBox 10">
            <a:extLst>
              <a:ext uri="{FF2B5EF4-FFF2-40B4-BE49-F238E27FC236}">
                <a16:creationId xmlns:a16="http://schemas.microsoft.com/office/drawing/2014/main" id="{C186E707-B169-4AC5-B9D7-54F5DE7E401C}"/>
              </a:ext>
            </a:extLst>
          </p:cNvPr>
          <p:cNvSpPr txBox="1"/>
          <p:nvPr/>
        </p:nvSpPr>
        <p:spPr>
          <a:xfrm>
            <a:off x="2448632" y="4693286"/>
            <a:ext cx="2147407" cy="3693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b="0" i="0" dirty="0">
                <a:solidFill>
                  <a:srgbClr val="333333"/>
                </a:solidFill>
                <a:effectLst/>
              </a:rPr>
              <a:t>Take the Quiz</a:t>
            </a:r>
            <a:endParaRPr lang="en-GB" dirty="0"/>
          </a:p>
        </p:txBody>
      </p:sp>
      <p:sp>
        <p:nvSpPr>
          <p:cNvPr id="12" name="Arrow: Down 11">
            <a:extLst>
              <a:ext uri="{FF2B5EF4-FFF2-40B4-BE49-F238E27FC236}">
                <a16:creationId xmlns:a16="http://schemas.microsoft.com/office/drawing/2014/main" id="{E2B2CD42-D14A-4145-8E41-0AAB4A2FC7CB}"/>
              </a:ext>
            </a:extLst>
          </p:cNvPr>
          <p:cNvSpPr/>
          <p:nvPr/>
        </p:nvSpPr>
        <p:spPr>
          <a:xfrm rot="16200000">
            <a:off x="1668817" y="4567559"/>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AF9FA80-6AEA-4D11-A34D-3E834823EEE1}"/>
              </a:ext>
            </a:extLst>
          </p:cNvPr>
          <p:cNvSpPr txBox="1"/>
          <p:nvPr/>
        </p:nvSpPr>
        <p:spPr>
          <a:xfrm>
            <a:off x="2433951" y="5420751"/>
            <a:ext cx="2147407" cy="646331"/>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dirty="0"/>
              <a:t>Feedback appreciated!</a:t>
            </a:r>
          </a:p>
        </p:txBody>
      </p:sp>
      <p:sp>
        <p:nvSpPr>
          <p:cNvPr id="14" name="Arrow: Down 13">
            <a:extLst>
              <a:ext uri="{FF2B5EF4-FFF2-40B4-BE49-F238E27FC236}">
                <a16:creationId xmlns:a16="http://schemas.microsoft.com/office/drawing/2014/main" id="{A017CDC1-75EB-4299-BD10-56EB978158AA}"/>
              </a:ext>
            </a:extLst>
          </p:cNvPr>
          <p:cNvSpPr/>
          <p:nvPr/>
        </p:nvSpPr>
        <p:spPr>
          <a:xfrm rot="16200000">
            <a:off x="1654137" y="5433524"/>
            <a:ext cx="469783" cy="620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69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646331"/>
          </a:xfrm>
          <a:prstGeom prst="rect">
            <a:avLst/>
          </a:prstGeom>
          <a:noFill/>
        </p:spPr>
        <p:txBody>
          <a:bodyPr wrap="square">
            <a:spAutoFit/>
          </a:bodyPr>
          <a:lstStyle/>
          <a:p>
            <a:r>
              <a:rPr lang="en-GB" dirty="0">
                <a:solidFill>
                  <a:srgbClr val="0070C0"/>
                </a:solidFill>
                <a:latin typeface="Ubuntu"/>
              </a:rPr>
              <a:t>This is a confocal microscopy image of a C. elegans nematode strain used as a </a:t>
            </a:r>
            <a:r>
              <a:rPr lang="en-GB" dirty="0" err="1">
                <a:solidFill>
                  <a:srgbClr val="0070C0"/>
                </a:solidFill>
                <a:latin typeface="Ubuntu"/>
              </a:rPr>
              <a:t>proteostasis</a:t>
            </a:r>
            <a:r>
              <a:rPr lang="en-GB" dirty="0">
                <a:solidFill>
                  <a:srgbClr val="0070C0"/>
                </a:solidFill>
                <a:latin typeface="Ubuntu"/>
              </a:rPr>
              <a:t> model, which was deposited in a </a:t>
            </a:r>
            <a:r>
              <a:rPr lang="en-GB" dirty="0">
                <a:solidFill>
                  <a:srgbClr val="0070C0"/>
                </a:solidFill>
                <a:latin typeface="Ubuntu"/>
                <a:hlinkClick r:id="rId3"/>
              </a:rPr>
              <a:t>Public Omero Server</a:t>
            </a:r>
            <a:r>
              <a:rPr lang="en-GB" dirty="0">
                <a:solidFill>
                  <a:srgbClr val="0070C0"/>
                </a:solidFill>
                <a:latin typeface="Ubuntu"/>
              </a:rPr>
              <a:t>. </a:t>
            </a:r>
          </a:p>
        </p:txBody>
      </p:sp>
      <p:sp>
        <p:nvSpPr>
          <p:cNvPr id="8" name="TextBox 7">
            <a:extLst>
              <a:ext uri="{FF2B5EF4-FFF2-40B4-BE49-F238E27FC236}">
                <a16:creationId xmlns:a16="http://schemas.microsoft.com/office/drawing/2014/main" id="{0B6B44D4-80E0-49F0-8DC4-0E1512180A5C}"/>
              </a:ext>
            </a:extLst>
          </p:cNvPr>
          <p:cNvSpPr txBox="1"/>
          <p:nvPr/>
        </p:nvSpPr>
        <p:spPr>
          <a:xfrm>
            <a:off x="471881" y="2340418"/>
            <a:ext cx="3194108" cy="923330"/>
          </a:xfrm>
          <a:prstGeom prst="rect">
            <a:avLst/>
          </a:prstGeom>
          <a:solidFill>
            <a:schemeClr val="bg2"/>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GB" dirty="0">
                <a:solidFill>
                  <a:srgbClr val="333333"/>
                </a:solidFill>
                <a:latin typeface="Ubuntu"/>
              </a:rPr>
              <a:t>What information can you guess without the associated description (metadata)?</a:t>
            </a:r>
            <a:endParaRPr lang="en-GB" dirty="0"/>
          </a:p>
        </p:txBody>
      </p:sp>
      <p:sp>
        <p:nvSpPr>
          <p:cNvPr id="11" name="TextBox 10">
            <a:extLst>
              <a:ext uri="{FF2B5EF4-FFF2-40B4-BE49-F238E27FC236}">
                <a16:creationId xmlns:a16="http://schemas.microsoft.com/office/drawing/2014/main" id="{A21C2D1A-18B4-4E57-AEAE-F6F94593C916}"/>
              </a:ext>
            </a:extLst>
          </p:cNvPr>
          <p:cNvSpPr txBox="1"/>
          <p:nvPr/>
        </p:nvSpPr>
        <p:spPr>
          <a:xfrm>
            <a:off x="7499758" y="6480767"/>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28" y="931286"/>
            <a:ext cx="6930573" cy="5280437"/>
          </a:xfrm>
          <a:prstGeom prst="rect">
            <a:avLst/>
          </a:prstGeom>
        </p:spPr>
      </p:pic>
    </p:spTree>
    <p:extLst>
      <p:ext uri="{BB962C8B-B14F-4D97-AF65-F5344CB8AC3E}">
        <p14:creationId xmlns:p14="http://schemas.microsoft.com/office/powerpoint/2010/main" val="284745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93864" y="1057486"/>
            <a:ext cx="9464530" cy="4401205"/>
          </a:xfrm>
          <a:prstGeom prst="rect">
            <a:avLst/>
          </a:prstGeom>
          <a:noFill/>
        </p:spPr>
        <p:txBody>
          <a:bodyPr wrap="square">
            <a:spAutoFit/>
          </a:bodyPr>
          <a:lstStyle/>
          <a:p>
            <a:r>
              <a:rPr lang="en-GB" sz="2800" dirty="0">
                <a:solidFill>
                  <a:srgbClr val="0070C0"/>
                </a:solidFill>
              </a:rPr>
              <a:t>Types of meta data</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4">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4">
            <a:extLst>
              <a:ext uri="{28A0092B-C50C-407E-A947-70E740481C1C}">
                <a14:useLocalDpi xmlns:a14="http://schemas.microsoft.com/office/drawing/2010/main" val="0"/>
              </a:ext>
            </a:extLst>
          </a:blip>
          <a:srcRect r="2304" b="3640"/>
          <a:stretch/>
        </p:blipFill>
        <p:spPr>
          <a:xfrm>
            <a:off x="374478" y="1171661"/>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403196" y="133212"/>
            <a:ext cx="11385608" cy="769441"/>
          </a:xfrm>
          <a:prstGeom prst="rect">
            <a:avLst/>
          </a:prstGeom>
          <a:noFill/>
        </p:spPr>
        <p:txBody>
          <a:bodyPr wrap="square">
            <a:spAutoFit/>
          </a:bodyPr>
          <a:lstStyle/>
          <a:p>
            <a:r>
              <a:rPr lang="en-GB" sz="2200" b="0" i="0" dirty="0">
                <a:solidFill>
                  <a:srgbClr val="0070C0"/>
                </a:solidFill>
                <a:effectLst/>
                <a:latin typeface="Ubuntu"/>
              </a:rPr>
              <a:t>Metadata should be </a:t>
            </a:r>
            <a:r>
              <a:rPr lang="en-GB" sz="2200" dirty="0">
                <a:solidFill>
                  <a:srgbClr val="0070C0"/>
                </a:solidFill>
                <a:latin typeface="Ubuntu"/>
              </a:rPr>
              <a:t>interoperable, i.e. should use formal, accessible, shared, and broadly applicable terms/language.</a:t>
            </a:r>
            <a:endParaRPr lang="en-GB" sz="2200" b="0" i="0" dirty="0">
              <a:solidFill>
                <a:srgbClr val="0070C0"/>
              </a:solidFill>
              <a:effectLst/>
              <a:latin typeface="Ubuntu"/>
            </a:endParaRPr>
          </a:p>
        </p:txBody>
      </p:sp>
      <p:pic>
        <p:nvPicPr>
          <p:cNvPr id="3" name="Picture 2" descr="Table&#10;&#10;Description automatically generated">
            <a:extLst>
              <a:ext uri="{FF2B5EF4-FFF2-40B4-BE49-F238E27FC236}">
                <a16:creationId xmlns:a16="http://schemas.microsoft.com/office/drawing/2014/main" id="{127D420B-FFAE-0F45-A57A-2D425EC88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348" y="561476"/>
            <a:ext cx="8033842" cy="6033579"/>
          </a:xfrm>
          <a:prstGeom prst="rect">
            <a:avLst/>
          </a:prstGeom>
        </p:spPr>
      </p:pic>
    </p:spTree>
    <p:extLst>
      <p:ext uri="{BB962C8B-B14F-4D97-AF65-F5344CB8AC3E}">
        <p14:creationId xmlns:p14="http://schemas.microsoft.com/office/powerpoint/2010/main" val="374772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0582AB40-2AC4-154A-A1B3-0C2DBD1A8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148" y="0"/>
            <a:ext cx="5759704" cy="3029604"/>
          </a:xfrm>
          <a:prstGeom prst="rect">
            <a:avLst/>
          </a:prstGeom>
        </p:spPr>
      </p:pic>
      <p:sp>
        <p:nvSpPr>
          <p:cNvPr id="7" name="TextBox 6">
            <a:extLst>
              <a:ext uri="{FF2B5EF4-FFF2-40B4-BE49-F238E27FC236}">
                <a16:creationId xmlns:a16="http://schemas.microsoft.com/office/drawing/2014/main" id="{F413087A-5C6C-5340-8CDA-C1BD75CF7F93}"/>
              </a:ext>
            </a:extLst>
          </p:cNvPr>
          <p:cNvSpPr txBox="1"/>
          <p:nvPr/>
        </p:nvSpPr>
        <p:spPr>
          <a:xfrm>
            <a:off x="2761488" y="2814160"/>
            <a:ext cx="6669024" cy="430887"/>
          </a:xfrm>
          <a:prstGeom prst="rect">
            <a:avLst/>
          </a:prstGeom>
          <a:noFill/>
        </p:spPr>
        <p:txBody>
          <a:bodyPr wrap="square">
            <a:spAutoFit/>
          </a:bodyPr>
          <a:lstStyle/>
          <a:p>
            <a:pPr algn="ctr"/>
            <a:r>
              <a:rPr lang="en-GB" sz="2200" b="0" i="0" dirty="0">
                <a:solidFill>
                  <a:srgbClr val="0070C0"/>
                </a:solidFill>
                <a:effectLst/>
                <a:latin typeface="Ubuntu"/>
              </a:rPr>
              <a:t>Free, unique, and persistent identifier which you control</a:t>
            </a:r>
          </a:p>
        </p:txBody>
      </p:sp>
      <p:sp>
        <p:nvSpPr>
          <p:cNvPr id="10" name="TextBox 9">
            <a:extLst>
              <a:ext uri="{FF2B5EF4-FFF2-40B4-BE49-F238E27FC236}">
                <a16:creationId xmlns:a16="http://schemas.microsoft.com/office/drawing/2014/main" id="{280516E9-127E-E84A-BC30-0B68C3087BD7}"/>
              </a:ext>
            </a:extLst>
          </p:cNvPr>
          <p:cNvSpPr txBox="1"/>
          <p:nvPr/>
        </p:nvSpPr>
        <p:spPr>
          <a:xfrm>
            <a:off x="1005981" y="3612954"/>
            <a:ext cx="6096000" cy="2246769"/>
          </a:xfrm>
          <a:prstGeom prst="rect">
            <a:avLst/>
          </a:prstGeom>
          <a:noFill/>
        </p:spPr>
        <p:txBody>
          <a:bodyPr wrap="square">
            <a:spAutoFit/>
          </a:bodyPr>
          <a:lstStyle/>
          <a:p>
            <a:r>
              <a:rPr lang="en-GB" sz="2000" dirty="0">
                <a:solidFill>
                  <a:srgbClr val="0070C0"/>
                </a:solidFill>
                <a:latin typeface="Ubuntu"/>
              </a:rPr>
              <a:t>Similarly, other registries can be used to identify many biological concepts and entities:</a:t>
            </a:r>
          </a:p>
          <a:p>
            <a:pPr marL="342900" indent="-342900">
              <a:buFont typeface="Arial" panose="020B0604020202020204" pitchFamily="34" charset="0"/>
              <a:buChar char="•"/>
            </a:pPr>
            <a:r>
              <a:rPr lang="en-GB" sz="2000" dirty="0">
                <a:solidFill>
                  <a:srgbClr val="0070C0"/>
                </a:solidFill>
                <a:latin typeface="Ubuntu"/>
              </a:rPr>
              <a:t>species e.g. NCBI taxonomy</a:t>
            </a:r>
          </a:p>
          <a:p>
            <a:pPr marL="342900" indent="-342900">
              <a:buFont typeface="Arial" panose="020B0604020202020204" pitchFamily="34" charset="0"/>
              <a:buChar char="•"/>
            </a:pPr>
            <a:r>
              <a:rPr lang="en-GB" sz="2000" dirty="0">
                <a:solidFill>
                  <a:srgbClr val="0070C0"/>
                </a:solidFill>
                <a:latin typeface="Ubuntu"/>
              </a:rPr>
              <a:t>chemicals e.g. </a:t>
            </a:r>
            <a:r>
              <a:rPr lang="en-GB" sz="2000" dirty="0" err="1">
                <a:solidFill>
                  <a:srgbClr val="0070C0"/>
                </a:solidFill>
                <a:latin typeface="Ubuntu"/>
              </a:rPr>
              <a:t>ChEBI</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proteins e.g. </a:t>
            </a:r>
            <a:r>
              <a:rPr lang="en-GB" sz="2000" dirty="0" err="1">
                <a:solidFill>
                  <a:srgbClr val="0070C0"/>
                </a:solidFill>
                <a:latin typeface="Ubuntu"/>
              </a:rPr>
              <a:t>UniProt</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genes e.g. GenBank</a:t>
            </a:r>
          </a:p>
          <a:p>
            <a:pPr marL="342900" indent="-342900">
              <a:buFont typeface="Arial" panose="020B0604020202020204" pitchFamily="34" charset="0"/>
              <a:buChar char="•"/>
            </a:pPr>
            <a:r>
              <a:rPr lang="en-GB" sz="2000" dirty="0">
                <a:solidFill>
                  <a:srgbClr val="0070C0"/>
                </a:solidFill>
                <a:latin typeface="Ubuntu"/>
              </a:rPr>
              <a:t>metabolic reactions, enzymes </a:t>
            </a:r>
            <a:r>
              <a:rPr lang="en-GB" sz="2000" dirty="0" err="1">
                <a:solidFill>
                  <a:srgbClr val="0070C0"/>
                </a:solidFill>
                <a:latin typeface="Ubuntu"/>
              </a:rPr>
              <a:t>e.g</a:t>
            </a:r>
            <a:r>
              <a:rPr lang="en-GB" sz="2000" dirty="0">
                <a:solidFill>
                  <a:srgbClr val="0070C0"/>
                </a:solidFill>
                <a:latin typeface="Ubuntu"/>
              </a:rPr>
              <a:t> KEGG</a:t>
            </a:r>
            <a:endParaRPr lang="en-GB" sz="2000" b="0" i="0" dirty="0">
              <a:solidFill>
                <a:srgbClr val="0070C0"/>
              </a:solidFill>
              <a:effectLst/>
              <a:latin typeface="Ubuntu"/>
            </a:endParaRPr>
          </a:p>
        </p:txBody>
      </p:sp>
      <p:sp>
        <p:nvSpPr>
          <p:cNvPr id="6" name="Rectangle 5">
            <a:extLst>
              <a:ext uri="{FF2B5EF4-FFF2-40B4-BE49-F238E27FC236}">
                <a16:creationId xmlns:a16="http://schemas.microsoft.com/office/drawing/2014/main" id="{0BC63AE1-BA01-DB49-9E34-8940234F6FD5}"/>
              </a:ext>
            </a:extLst>
          </p:cNvPr>
          <p:cNvSpPr/>
          <p:nvPr/>
        </p:nvSpPr>
        <p:spPr>
          <a:xfrm>
            <a:off x="7618842" y="4386747"/>
            <a:ext cx="2714019" cy="923330"/>
          </a:xfrm>
          <a:prstGeom prst="rect">
            <a:avLst/>
          </a:prstGeom>
        </p:spPr>
        <p:txBody>
          <a:bodyPr wrap="square">
            <a:spAutoFit/>
          </a:bodyPr>
          <a:lstStyle/>
          <a:p>
            <a:r>
              <a:rPr lang="en-GB" dirty="0">
                <a:solidFill>
                  <a:srgbClr val="0070C0"/>
                </a:solidFill>
                <a:latin typeface="Ubuntu"/>
              </a:rPr>
              <a:t>NCBI or </a:t>
            </a:r>
            <a:r>
              <a:rPr lang="en-GB" dirty="0" err="1">
                <a:solidFill>
                  <a:srgbClr val="0070C0"/>
                </a:solidFill>
                <a:latin typeface="Ubuntu"/>
              </a:rPr>
              <a:t>BioPortal</a:t>
            </a:r>
            <a:r>
              <a:rPr lang="en-GB" dirty="0">
                <a:solidFill>
                  <a:srgbClr val="0070C0"/>
                </a:solidFill>
                <a:latin typeface="Ubuntu"/>
              </a:rPr>
              <a:t> are good places to start searching for a registry or a term.</a:t>
            </a:r>
          </a:p>
        </p:txBody>
      </p:sp>
    </p:spTree>
    <p:extLst>
      <p:ext uri="{BB962C8B-B14F-4D97-AF65-F5344CB8AC3E}">
        <p14:creationId xmlns:p14="http://schemas.microsoft.com/office/powerpoint/2010/main" val="66778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3: </a:t>
            </a:r>
          </a:p>
          <a:p>
            <a:pPr algn="ctr"/>
            <a:endParaRPr lang="en-GB" sz="2800" dirty="0">
              <a:solidFill>
                <a:srgbClr val="0070C0"/>
              </a:solidFill>
            </a:endParaRPr>
          </a:p>
          <a:p>
            <a:pPr algn="ctr"/>
            <a:r>
              <a:rPr lang="en-GB" sz="2800" dirty="0">
                <a:solidFill>
                  <a:srgbClr val="0070C0"/>
                </a:solidFill>
              </a:rPr>
              <a:t>Public ID in action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1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008A-0A52-314A-9B20-E8308A46FAC5}"/>
              </a:ext>
            </a:extLst>
          </p:cNvPr>
          <p:cNvSpPr txBox="1"/>
          <p:nvPr/>
        </p:nvSpPr>
        <p:spPr>
          <a:xfrm>
            <a:off x="1135005" y="185352"/>
            <a:ext cx="9464530" cy="523220"/>
          </a:xfrm>
          <a:prstGeom prst="rect">
            <a:avLst/>
          </a:prstGeom>
          <a:noFill/>
        </p:spPr>
        <p:txBody>
          <a:bodyPr wrap="square">
            <a:spAutoFit/>
          </a:bodyPr>
          <a:lstStyle/>
          <a:p>
            <a:r>
              <a:rPr lang="en-GB" sz="2800" dirty="0">
                <a:solidFill>
                  <a:srgbClr val="0070C0"/>
                </a:solidFill>
              </a:rPr>
              <a:t>Minimum information shared</a:t>
            </a:r>
          </a:p>
        </p:txBody>
      </p:sp>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7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1073</Words>
  <Application>Microsoft Macintosh PowerPoint</Application>
  <PresentationFormat>Widescreen</PresentationFormat>
  <Paragraphs>85</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BOEHM Ines</cp:lastModifiedBy>
  <cp:revision>44</cp:revision>
  <dcterms:created xsi:type="dcterms:W3CDTF">2021-06-07T08:35:11Z</dcterms:created>
  <dcterms:modified xsi:type="dcterms:W3CDTF">2021-06-17T11:12:46Z</dcterms:modified>
</cp:coreProperties>
</file>