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58" r:id="rId4"/>
    <p:sldId id="271" r:id="rId5"/>
    <p:sldId id="278" r:id="rId6"/>
    <p:sldId id="277" r:id="rId7"/>
    <p:sldId id="280" r:id="rId8"/>
    <p:sldId id="259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1837"/>
  </p:normalViewPr>
  <p:slideViewPr>
    <p:cSldViewPr snapToGrid="0">
      <p:cViewPr varScale="1">
        <p:scale>
          <a:sx n="117" d="100"/>
          <a:sy n="117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5B99-2F9C-468D-8CB8-3F40B8A87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BBBF3-8A31-4470-85D3-4170AEC96BEA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</a:rPr>
            <a:t>It should be:</a:t>
          </a:r>
          <a:endParaRPr lang="en-US" sz="2400" dirty="0">
            <a:solidFill>
              <a:schemeClr val="bg1"/>
            </a:solidFill>
          </a:endParaRPr>
        </a:p>
      </dgm:t>
    </dgm:pt>
    <dgm:pt modelId="{3B799CDA-E9BB-42FF-9252-99517ADCD9AA}" type="par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89E19568-94A8-47ED-9AC7-DAA3D33B5717}" type="sib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9ED73D0-E0C0-4604-9132-D5FFB00A9ADD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formal</a:t>
          </a:r>
          <a:endParaRPr lang="en-US" sz="2400" dirty="0">
            <a:solidFill>
              <a:srgbClr val="0070C0"/>
            </a:solidFill>
          </a:endParaRPr>
        </a:p>
      </dgm:t>
    </dgm:pt>
    <dgm:pt modelId="{913E0A6E-7813-4923-B7D4-A26CDDF60CEC}" type="par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F73A81D5-31BD-4E16-ACC5-FB74F89AA670}" type="sib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B63A3314-D22F-4F16-A44C-D6D3AE53C8E4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accessible</a:t>
          </a:r>
          <a:endParaRPr lang="en-US" sz="2400" dirty="0">
            <a:solidFill>
              <a:srgbClr val="0070C0"/>
            </a:solidFill>
          </a:endParaRPr>
        </a:p>
      </dgm:t>
    </dgm:pt>
    <dgm:pt modelId="{C7D70768-5E79-4723-B70F-8BCE23C6A6CB}" type="par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76F5209-69BE-48D6-9234-8AA5C2006700}" type="sib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6CFA366C-FAF6-4B8C-8528-D9E43EEEE4BE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shared</a:t>
          </a:r>
          <a:endParaRPr lang="en-US" sz="2400" dirty="0">
            <a:solidFill>
              <a:srgbClr val="0070C0"/>
            </a:solidFill>
          </a:endParaRPr>
        </a:p>
      </dgm:t>
    </dgm:pt>
    <dgm:pt modelId="{86A0D73E-6BCB-4541-9ACC-7F10C4DC0765}" type="par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5037A0B3-3E33-4923-897D-AF9A8530E79C}" type="sib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FC09763-14A8-4D35-8D86-B5B87C6229E3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and use broadly applicable terms/language</a:t>
          </a:r>
          <a:endParaRPr lang="en-US" sz="2400" dirty="0">
            <a:solidFill>
              <a:srgbClr val="0070C0"/>
            </a:solidFill>
          </a:endParaRPr>
        </a:p>
      </dgm:t>
    </dgm:pt>
    <dgm:pt modelId="{FAA53CDB-FD42-43B3-96FF-06AA48EC6AEC}" type="par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ADC56536-F9D1-4133-BA3B-E0DA44397277}" type="sib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13C05D6-A700-8D41-85C5-19FA87734BFB}" type="pres">
      <dgm:prSet presAssocID="{CDAD5B99-2F9C-468D-8CB8-3F40B8A87CAD}" presName="linear" presStyleCnt="0">
        <dgm:presLayoutVars>
          <dgm:animLvl val="lvl"/>
          <dgm:resizeHandles val="exact"/>
        </dgm:presLayoutVars>
      </dgm:prSet>
      <dgm:spPr/>
    </dgm:pt>
    <dgm:pt modelId="{743B3204-A4FE-534C-9E27-38201FAEDAAA}" type="pres">
      <dgm:prSet presAssocID="{FCEBBBF3-8A31-4470-85D3-4170AEC96BEA}" presName="parentText" presStyleLbl="node1" presStyleIdx="0" presStyleCnt="1" custScaleY="41392">
        <dgm:presLayoutVars>
          <dgm:chMax val="0"/>
          <dgm:bulletEnabled val="1"/>
        </dgm:presLayoutVars>
      </dgm:prSet>
      <dgm:spPr/>
    </dgm:pt>
    <dgm:pt modelId="{C41B53A0-0F1C-4A43-B22E-2EC069477606}" type="pres">
      <dgm:prSet presAssocID="{FCEBBBF3-8A31-4470-85D3-4170AEC96B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E36009-2142-4FA2-B21D-2233AF9BFD4F}" srcId="{FCEBBBF3-8A31-4470-85D3-4170AEC96BEA}" destId="{B63A3314-D22F-4F16-A44C-D6D3AE53C8E4}" srcOrd="1" destOrd="0" parTransId="{C7D70768-5E79-4723-B70F-8BCE23C6A6CB}" sibTransId="{476F5209-69BE-48D6-9234-8AA5C2006700}"/>
    <dgm:cxn modelId="{1183C61D-0CBD-4C4E-A66E-41CEE79A8505}" type="presOf" srcId="{FCEBBBF3-8A31-4470-85D3-4170AEC96BEA}" destId="{743B3204-A4FE-534C-9E27-38201FAEDAAA}" srcOrd="0" destOrd="0" presId="urn:microsoft.com/office/officeart/2005/8/layout/vList2"/>
    <dgm:cxn modelId="{0BB24126-0B8B-F048-AD24-A7FC9C6E8916}" type="presOf" srcId="{B63A3314-D22F-4F16-A44C-D6D3AE53C8E4}" destId="{C41B53A0-0F1C-4A43-B22E-2EC069477606}" srcOrd="0" destOrd="1" presId="urn:microsoft.com/office/officeart/2005/8/layout/vList2"/>
    <dgm:cxn modelId="{3ED94D2B-AE65-4031-AD0C-03AA349D94B1}" srcId="{FCEBBBF3-8A31-4470-85D3-4170AEC96BEA}" destId="{6CFA366C-FAF6-4B8C-8528-D9E43EEEE4BE}" srcOrd="2" destOrd="0" parTransId="{86A0D73E-6BCB-4541-9ACC-7F10C4DC0765}" sibTransId="{5037A0B3-3E33-4923-897D-AF9A8530E79C}"/>
    <dgm:cxn modelId="{F58E342F-A9C2-8045-B57C-A4E48DB2FF91}" type="presOf" srcId="{D9ED73D0-E0C0-4604-9132-D5FFB00A9ADD}" destId="{C41B53A0-0F1C-4A43-B22E-2EC069477606}" srcOrd="0" destOrd="0" presId="urn:microsoft.com/office/officeart/2005/8/layout/vList2"/>
    <dgm:cxn modelId="{6E519078-C0B5-4D94-B1C1-72C3DD17D5D3}" srcId="{FCEBBBF3-8A31-4470-85D3-4170AEC96BEA}" destId="{DFC09763-14A8-4D35-8D86-B5B87C6229E3}" srcOrd="3" destOrd="0" parTransId="{FAA53CDB-FD42-43B3-96FF-06AA48EC6AEC}" sibTransId="{ADC56536-F9D1-4133-BA3B-E0DA44397277}"/>
    <dgm:cxn modelId="{1332678A-69EB-2A42-8A5E-28E799390132}" type="presOf" srcId="{6CFA366C-FAF6-4B8C-8528-D9E43EEEE4BE}" destId="{C41B53A0-0F1C-4A43-B22E-2EC069477606}" srcOrd="0" destOrd="2" presId="urn:microsoft.com/office/officeart/2005/8/layout/vList2"/>
    <dgm:cxn modelId="{4AC03F90-DBA2-4BAC-A5DB-5933B1B1E549}" srcId="{FCEBBBF3-8A31-4470-85D3-4170AEC96BEA}" destId="{D9ED73D0-E0C0-4604-9132-D5FFB00A9ADD}" srcOrd="0" destOrd="0" parTransId="{913E0A6E-7813-4923-B7D4-A26CDDF60CEC}" sibTransId="{F73A81D5-31BD-4E16-ACC5-FB74F89AA670}"/>
    <dgm:cxn modelId="{02F91AA3-E467-4414-9C8C-55635ADEAF33}" srcId="{CDAD5B99-2F9C-468D-8CB8-3F40B8A87CAD}" destId="{FCEBBBF3-8A31-4470-85D3-4170AEC96BEA}" srcOrd="0" destOrd="0" parTransId="{3B799CDA-E9BB-42FF-9252-99517ADCD9AA}" sibTransId="{89E19568-94A8-47ED-9AC7-DAA3D33B5717}"/>
    <dgm:cxn modelId="{7848D0DC-C6C1-4140-BBBF-1DEBF681C239}" type="presOf" srcId="{DFC09763-14A8-4D35-8D86-B5B87C6229E3}" destId="{C41B53A0-0F1C-4A43-B22E-2EC069477606}" srcOrd="0" destOrd="3" presId="urn:microsoft.com/office/officeart/2005/8/layout/vList2"/>
    <dgm:cxn modelId="{785350EB-84B7-9B42-BF8D-5155C42D6C0A}" type="presOf" srcId="{CDAD5B99-2F9C-468D-8CB8-3F40B8A87CAD}" destId="{413C05D6-A700-8D41-85C5-19FA87734BFB}" srcOrd="0" destOrd="0" presId="urn:microsoft.com/office/officeart/2005/8/layout/vList2"/>
    <dgm:cxn modelId="{A5263A0E-0085-1F4D-847E-058F4E407D95}" type="presParOf" srcId="{413C05D6-A700-8D41-85C5-19FA87734BFB}" destId="{743B3204-A4FE-534C-9E27-38201FAEDAAA}" srcOrd="0" destOrd="0" presId="urn:microsoft.com/office/officeart/2005/8/layout/vList2"/>
    <dgm:cxn modelId="{4F1878DF-3678-B441-A3C0-E8685C8535B0}" type="presParOf" srcId="{413C05D6-A700-8D41-85C5-19FA87734BFB}" destId="{C41B53A0-0F1C-4A43-B22E-2EC0694776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3204-A4FE-534C-9E27-38201FAEDAAA}">
      <dsp:nvSpPr>
        <dsp:cNvPr id="0" name=""/>
        <dsp:cNvSpPr/>
      </dsp:nvSpPr>
      <dsp:spPr>
        <a:xfrm>
          <a:off x="0" y="223482"/>
          <a:ext cx="10515600" cy="495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It should be: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208" y="247690"/>
        <a:ext cx="10467184" cy="447493"/>
      </dsp:txXfrm>
    </dsp:sp>
    <dsp:sp modelId="{C41B53A0-0F1C-4A43-B22E-2EC069477606}">
      <dsp:nvSpPr>
        <dsp:cNvPr id="0" name=""/>
        <dsp:cNvSpPr/>
      </dsp:nvSpPr>
      <dsp:spPr>
        <a:xfrm>
          <a:off x="0" y="719392"/>
          <a:ext cx="10515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formal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accessible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shared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and use broadly applicable terms/language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0" y="719392"/>
        <a:ext cx="10515600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F229-43F7-7D47-A634-B37BDFAB753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583-82FC-EB4C-9DD9-0626DE3C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groups, identify different types of metadata (administrative, descriptive, structural) present in this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0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4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965E4C1D-A0E3-764B-A091-393FB62EF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0067124C-525C-F549-87D4-32E4297EB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688/wellcomeopenres.15341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axonomy" TargetMode="External"/><Relationship Id="rId7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bank/" TargetMode="External"/><Relationship Id="rId5" Type="http://schemas.openxmlformats.org/officeDocument/2006/relationships/hyperlink" Target="https://www.uniprot.org/" TargetMode="External"/><Relationship Id="rId4" Type="http://schemas.openxmlformats.org/officeDocument/2006/relationships/hyperlink" Target="https://www.ebi.ac.uk/che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94C698-09DE-9542-826D-9901B37FBED8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9DE8E9-C331-904F-A240-18EB2E1A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Being precise</a:t>
            </a:r>
          </a:p>
        </p:txBody>
      </p:sp>
      <p:sp>
        <p:nvSpPr>
          <p:cNvPr id="11" name="Arrow: Down 7">
            <a:extLst>
              <a:ext uri="{FF2B5EF4-FFF2-40B4-BE49-F238E27FC236}">
                <a16:creationId xmlns:a16="http://schemas.microsoft.com/office/drawing/2014/main" id="{47106452-7319-7241-9D95-DB012DCA9085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</a:rPr>
              <a:t>Escherichia coli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  <a:br>
              <a:rPr lang="pl-PL" sz="2400" dirty="0">
                <a:solidFill>
                  <a:srgbClr val="0070C0"/>
                </a:solidFill>
                <a:latin typeface="Ubuntu"/>
              </a:rPr>
            </a:b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Kan. 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32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" y="1198179"/>
            <a:ext cx="5854640" cy="549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4" y="887325"/>
            <a:ext cx="8070996" cy="5344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69735-FEA2-4645-8EC7-24ED533E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1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List of options ==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8770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18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629" y="1424539"/>
            <a:ext cx="243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closed, prescribed list of terms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829" y="1424539"/>
            <a:ext cx="2514600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Simplest form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9" y="1295400"/>
            <a:ext cx="738739" cy="738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9291" y="1424539"/>
            <a:ext cx="2514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88B02C-A51C-394E-8A99-CAC5A8B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5964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29" y="1424539"/>
            <a:ext cx="2028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controlled vocabulary that is arranged in a hierarchy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1850" y="1424539"/>
            <a:ext cx="2514600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967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0" y="1295400"/>
            <a:ext cx="738739" cy="738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1C2BD9-FA7C-5640-BA1C-BB05E93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Taxonomy</a:t>
            </a:r>
          </a:p>
        </p:txBody>
      </p:sp>
    </p:spTree>
    <p:extLst>
      <p:ext uri="{BB962C8B-B14F-4D97-AF65-F5344CB8AC3E}">
        <p14:creationId xmlns:p14="http://schemas.microsoft.com/office/powerpoint/2010/main" val="36461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3329" y="1447800"/>
            <a:ext cx="4669223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 and sophisticated data queries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Expressed in a knowledge representation language such as RDFS, OBO, or OWL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9" y="1295400"/>
            <a:ext cx="738739" cy="7387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F2050-76F2-164A-9D2E-8F241012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60402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3112" y="25332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nucleus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71540" y="2781706"/>
            <a:ext cx="1135903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849" y="2847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713" y="3980052"/>
            <a:ext cx="10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placenta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256550" y="3538617"/>
            <a:ext cx="1261242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6818" y="3747152"/>
            <a:ext cx="1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3329" y="1447800"/>
            <a:ext cx="485919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0ED9A7-2340-EA44-908B-B13A9EB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4945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6" y="240994"/>
            <a:ext cx="8227062" cy="64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</p:spTree>
    <p:extLst>
      <p:ext uri="{BB962C8B-B14F-4D97-AF65-F5344CB8AC3E}">
        <p14:creationId xmlns:p14="http://schemas.microsoft.com/office/powerpoint/2010/main" val="225794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5F3-5362-C248-ABDB-0939B51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Metadata</a:t>
            </a:r>
            <a:r>
              <a:rPr lang="en-GB" dirty="0">
                <a:latin typeface="Ubuntu"/>
              </a:rPr>
              <a:t> should be interoperable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B0698-3400-4198-B70B-3E8D368A8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8635"/>
              </p:ext>
            </p:extLst>
          </p:nvPr>
        </p:nvGraphicFramePr>
        <p:xfrm>
          <a:off x="838200" y="1690688"/>
          <a:ext cx="10515600" cy="25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0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D420B-FFAE-0F45-A57A-2D425EC8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4" y="376837"/>
            <a:ext cx="8033842" cy="60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82AB40-2AC4-154A-A1B3-0C2DBD1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8" y="1063870"/>
            <a:ext cx="5759704" cy="30296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352" y="5270910"/>
            <a:ext cx="283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https://orcid.org/</a:t>
            </a:r>
            <a:r>
              <a:rPr lang="pl-PL" sz="2800" dirty="0"/>
              <a:t>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67148" y="4415557"/>
            <a:ext cx="719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Ubuntu"/>
              </a:rPr>
              <a:t>Free, unique, and persistent identifier which you control</a:t>
            </a:r>
          </a:p>
        </p:txBody>
      </p:sp>
    </p:spTree>
    <p:extLst>
      <p:ext uri="{BB962C8B-B14F-4D97-AF65-F5344CB8AC3E}">
        <p14:creationId xmlns:p14="http://schemas.microsoft.com/office/powerpoint/2010/main" val="667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ORCID </a:t>
            </a:r>
            <a:r>
              <a:rPr lang="en-GB" sz="2800" dirty="0">
                <a:solidFill>
                  <a:srgbClr val="0070C0"/>
                </a:solidFill>
              </a:rPr>
              <a:t>in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787" y="3802518"/>
            <a:ext cx="5718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https://doi.org/10.12688/wellcomeopenres.15341.2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808ED-B81B-8C4E-9637-5BB6491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8722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species e.g. NCBI taxonomy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3"/>
              </a:rPr>
              <a:t>https://www.ncbi.nlm.nih.gov/Taxonomy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chemicals e.g. </a:t>
            </a:r>
            <a:r>
              <a:rPr lang="en-GB" sz="2000" dirty="0" err="1">
                <a:solidFill>
                  <a:srgbClr val="0070C0"/>
                </a:solidFill>
              </a:rPr>
              <a:t>ChEBI</a:t>
            </a:r>
            <a:r>
              <a:rPr lang="pl-PL" sz="2000" dirty="0">
                <a:solidFill>
                  <a:srgbClr val="0070C0"/>
                </a:solidFill>
              </a:rPr>
              <a:t> 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4"/>
              </a:rPr>
              <a:t>https://www.ebi.ac.uk/chebi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proteins e.g. </a:t>
            </a:r>
            <a:r>
              <a:rPr lang="en-GB" sz="2000" dirty="0" err="1">
                <a:solidFill>
                  <a:srgbClr val="0070C0"/>
                </a:solidFill>
              </a:rPr>
              <a:t>UniProt</a:t>
            </a:r>
            <a:r>
              <a:rPr lang="pl-PL" sz="2000" dirty="0">
                <a:solidFill>
                  <a:srgbClr val="0070C0"/>
                </a:solidFill>
              </a:rPr>
              <a:t> 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5"/>
              </a:rPr>
              <a:t>https://www.uniprot.org/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genes e.g. </a:t>
            </a:r>
            <a:r>
              <a:rPr lang="en-GB" sz="2000" dirty="0" err="1">
                <a:solidFill>
                  <a:srgbClr val="0070C0"/>
                </a:solidFill>
              </a:rPr>
              <a:t>GenBank</a:t>
            </a:r>
            <a:r>
              <a:rPr lang="pl-PL" sz="2000" dirty="0">
                <a:solidFill>
                  <a:srgbClr val="0070C0"/>
                </a:solidFill>
              </a:rPr>
              <a:t>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6"/>
              </a:rPr>
              <a:t>https://www.ncbi.nlm.nih.gov/genbank/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metabolic reactions, enzymes </a:t>
            </a:r>
            <a:r>
              <a:rPr lang="en-GB" sz="2000" dirty="0" err="1">
                <a:solidFill>
                  <a:srgbClr val="0070C0"/>
                </a:solidFill>
              </a:rPr>
              <a:t>e.g</a:t>
            </a:r>
            <a:r>
              <a:rPr lang="en-GB" sz="2000" dirty="0">
                <a:solidFill>
                  <a:srgbClr val="0070C0"/>
                </a:solidFill>
              </a:rPr>
              <a:t> KEGG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7"/>
              </a:rPr>
              <a:t>https://www.genome.jp/kegg/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63AE1-BA01-DB49-9E34-8940234F6FD5}"/>
              </a:ext>
            </a:extLst>
          </p:cNvPr>
          <p:cNvSpPr/>
          <p:nvPr/>
        </p:nvSpPr>
        <p:spPr>
          <a:xfrm>
            <a:off x="7618842" y="2887737"/>
            <a:ext cx="2996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NCBI or </a:t>
            </a:r>
            <a:r>
              <a:rPr lang="en-GB" sz="2400" dirty="0" err="1">
                <a:solidFill>
                  <a:srgbClr val="0070C0"/>
                </a:solidFill>
              </a:rPr>
              <a:t>BioPortal</a:t>
            </a:r>
            <a:r>
              <a:rPr lang="en-GB" sz="2400" dirty="0">
                <a:solidFill>
                  <a:srgbClr val="0070C0"/>
                </a:solidFill>
              </a:rPr>
              <a:t> are good places to start searching for a registry or a term.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3970F-38DE-E04B-986D-B6343B1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Similarly, other registries can be used to identify many biological concepts and entities: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8109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</a:t>
            </a:r>
            <a:r>
              <a:rPr lang="pl-PL" sz="2400" dirty="0" err="1">
                <a:solidFill>
                  <a:srgbClr val="0070C0"/>
                </a:solidFill>
              </a:rPr>
              <a:t>BioPortal</a:t>
            </a:r>
            <a:r>
              <a:rPr lang="pl-PL" sz="2400" dirty="0">
                <a:solidFill>
                  <a:srgbClr val="0070C0"/>
                </a:solidFill>
              </a:rPr>
              <a:t>] - (https://bioportal.bioontology.org/)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[NCBI] - (https://www.ncbi.nlm.nih.gov/) </a:t>
            </a:r>
            <a:endParaRPr lang="en-GB" sz="24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E550C-C99B-6C45-B856-DE69A89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Finding registries or terms</a:t>
            </a:r>
          </a:p>
        </p:txBody>
      </p:sp>
    </p:spTree>
    <p:extLst>
      <p:ext uri="{BB962C8B-B14F-4D97-AF65-F5344CB8AC3E}">
        <p14:creationId xmlns:p14="http://schemas.microsoft.com/office/powerpoint/2010/main" val="20035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29767" y="10023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EB5C-3600-FE4E-B43F-A4B3E93657F2}"/>
              </a:ext>
            </a:extLst>
          </p:cNvPr>
          <p:cNvSpPr txBox="1"/>
          <p:nvPr/>
        </p:nvSpPr>
        <p:spPr>
          <a:xfrm>
            <a:off x="6749144" y="6480767"/>
            <a:ext cx="381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333333"/>
                </a:solidFill>
                <a:effectLst/>
                <a:latin typeface="Ubuntu"/>
              </a:rPr>
              <a:t>Figure credits: </a:t>
            </a:r>
            <a:r>
              <a:rPr lang="en-GB" sz="1200" i="1" dirty="0">
                <a:solidFill>
                  <a:srgbClr val="333333"/>
                </a:solidFill>
                <a:latin typeface="Ubuntu"/>
              </a:rPr>
              <a:t>Tomasz Zielinski and Andrés Romanowski</a:t>
            </a:r>
            <a:endParaRPr lang="en-GB" sz="1200" dirty="0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120055-0C4E-A64A-A666-D4512601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3419"/>
          <a:stretch/>
        </p:blipFill>
        <p:spPr>
          <a:xfrm>
            <a:off x="456350" y="1054341"/>
            <a:ext cx="10301760" cy="51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C1577-4C3D-4D4B-91DD-B634AD4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Exercise/challenge 3:</a:t>
            </a:r>
          </a:p>
        </p:txBody>
      </p:sp>
    </p:spTree>
    <p:extLst>
      <p:ext uri="{BB962C8B-B14F-4D97-AF65-F5344CB8AC3E}">
        <p14:creationId xmlns:p14="http://schemas.microsoft.com/office/powerpoint/2010/main" val="3678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1068</Words>
  <Application>Microsoft Macintosh PowerPoint</Application>
  <PresentationFormat>Widescreen</PresentationFormat>
  <Paragraphs>151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Ubuntu</vt:lpstr>
      <vt:lpstr>Wingdings</vt:lpstr>
      <vt:lpstr>Office Theme</vt:lpstr>
      <vt:lpstr>Being precise</vt:lpstr>
      <vt:lpstr>Metadata should be interoperable</vt:lpstr>
      <vt:lpstr>PowerPoint Presentation</vt:lpstr>
      <vt:lpstr>PowerPoint Presentation</vt:lpstr>
      <vt:lpstr>Exercise</vt:lpstr>
      <vt:lpstr>Similarly, other registries can be used to identify many biological concepts and entities:</vt:lpstr>
      <vt:lpstr>Finding registries or terms</vt:lpstr>
      <vt:lpstr>PowerPoint Presentation</vt:lpstr>
      <vt:lpstr>Exercise/challenge 3:</vt:lpstr>
      <vt:lpstr>Disambiguation</vt:lpstr>
      <vt:lpstr>List of options == Controlled Vocabulary</vt:lpstr>
      <vt:lpstr>Controlled Vocabulary</vt:lpstr>
      <vt:lpstr>Taxonomy</vt:lpstr>
      <vt:lpstr>Ontology</vt:lpstr>
      <vt:lpstr>Ontology</vt:lpstr>
      <vt:lpstr>Ontologies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BOEHM Ines</cp:lastModifiedBy>
  <cp:revision>56</cp:revision>
  <dcterms:created xsi:type="dcterms:W3CDTF">2021-06-07T08:35:11Z</dcterms:created>
  <dcterms:modified xsi:type="dcterms:W3CDTF">2021-10-14T20:52:12Z</dcterms:modified>
</cp:coreProperties>
</file>