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0" r:id="rId2"/>
    <p:sldId id="256" r:id="rId3"/>
    <p:sldId id="259" r:id="rId4"/>
    <p:sldId id="279" r:id="rId5"/>
    <p:sldId id="293" r:id="rId6"/>
    <p:sldId id="274" r:id="rId7"/>
    <p:sldId id="281" r:id="rId8"/>
    <p:sldId id="283" r:id="rId9"/>
    <p:sldId id="271" r:id="rId10"/>
    <p:sldId id="284" r:id="rId11"/>
    <p:sldId id="277" r:id="rId12"/>
    <p:sldId id="285" r:id="rId13"/>
    <p:sldId id="273" r:id="rId14"/>
    <p:sldId id="287" r:id="rId15"/>
    <p:sldId id="286" r:id="rId16"/>
    <p:sldId id="288" r:id="rId17"/>
    <p:sldId id="289" r:id="rId18"/>
    <p:sldId id="278" r:id="rId19"/>
    <p:sldId id="290" r:id="rId20"/>
    <p:sldId id="262" r:id="rId21"/>
    <p:sldId id="272" r:id="rId22"/>
    <p:sldId id="291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105" d="100"/>
          <a:sy n="105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2D85F7C1-6E1E-D34A-A944-46FBFC3710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2056ED2D-260B-0C4A-8198-F385809624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8676" y="2663036"/>
            <a:ext cx="581095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6000" dirty="0">
                <a:solidFill>
                  <a:srgbClr val="0070C0"/>
                </a:solidFill>
              </a:rPr>
              <a:t>Working with files</a:t>
            </a:r>
            <a:endParaRPr lang="en-GB" sz="6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78ABE-306C-4249-AB66-3794C39C4292}"/>
              </a:ext>
            </a:extLst>
          </p:cNvPr>
          <p:cNvSpPr txBox="1"/>
          <p:nvPr/>
        </p:nvSpPr>
        <p:spPr>
          <a:xfrm>
            <a:off x="1357979" y="5896725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/2021-10-20_ed-dash_fair-bio-practice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9" name="Arrow: Down 7">
            <a:extLst>
              <a:ext uri="{FF2B5EF4-FFF2-40B4-BE49-F238E27FC236}">
                <a16:creationId xmlns:a16="http://schemas.microsoft.com/office/drawing/2014/main" id="{6E790B91-4466-574C-8CA2-C9A23BAC8C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Make sure the file format extension is present at the end of the name (e.g. .doc, .</a:t>
            </a:r>
            <a:r>
              <a:rPr lang="en-GB" sz="2800" dirty="0" err="1">
                <a:solidFill>
                  <a:srgbClr val="0070C0"/>
                </a:solidFill>
              </a:rPr>
              <a:t>xls</a:t>
            </a:r>
            <a:r>
              <a:rPr lang="pl-PL" sz="2800" dirty="0">
                <a:solidFill>
                  <a:srgbClr val="0070C0"/>
                </a:solidFill>
              </a:rPr>
              <a:t>x</a:t>
            </a:r>
            <a:r>
              <a:rPr lang="en-GB" sz="2800" dirty="0">
                <a:solidFill>
                  <a:srgbClr val="0070C0"/>
                </a:solidFill>
              </a:rPr>
              <a:t>, .mov, .</a:t>
            </a:r>
            <a:r>
              <a:rPr lang="en-GB" sz="2800" dirty="0" err="1">
                <a:solidFill>
                  <a:srgbClr val="0070C0"/>
                </a:solidFill>
              </a:rPr>
              <a:t>tif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a PROJECT_STRUCTURE (README) file in your top directory which details your naming convention, directory structure and abbreviations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985BA8-07BE-6047-9EFC-A8FCD93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389932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spaces (use _ or - instead)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commas</a:t>
            </a:r>
            <a:r>
              <a:rPr lang="pl-PL" sz="2800" dirty="0">
                <a:solidFill>
                  <a:srgbClr val="0070C0"/>
                </a:solidFill>
              </a:rPr>
              <a:t> and</a:t>
            </a:r>
            <a:r>
              <a:rPr lang="en-GB" sz="2800" dirty="0">
                <a:solidFill>
                  <a:srgbClr val="0070C0"/>
                </a:solidFill>
              </a:rPr>
              <a:t> special characters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(e.g. ~ ! @ # $ % &lt; &gt; ?[ ] { } ‘)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language specific characters (</a:t>
            </a:r>
            <a:r>
              <a:rPr lang="en-GB" sz="2800" dirty="0" err="1">
                <a:solidFill>
                  <a:srgbClr val="0070C0"/>
                </a:solidFill>
              </a:rPr>
              <a:t>e.g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óężé</a:t>
            </a:r>
            <a:r>
              <a:rPr lang="en-GB" sz="2800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D9E96F-E0C3-5E4E-A3EF-74478B81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106000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Don'ts: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using long names</a:t>
            </a:r>
            <a:r>
              <a:rPr lang="pl-PL" sz="2800" dirty="0">
                <a:solidFill>
                  <a:srgbClr val="0070C0"/>
                </a:solidFill>
              </a:rPr>
              <a:t> (should not exceed 30 characters)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Avoid repeating </a:t>
            </a:r>
            <a:r>
              <a:rPr lang="pl-PL" sz="2800" dirty="0">
                <a:solidFill>
                  <a:srgbClr val="0070C0"/>
                </a:solidFill>
              </a:rPr>
              <a:t>information from parent </a:t>
            </a:r>
            <a:r>
              <a:rPr lang="en-GB" sz="2800" dirty="0">
                <a:solidFill>
                  <a:srgbClr val="0070C0"/>
                </a:solidFill>
              </a:rPr>
              <a:t>elements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ELN_MI_20200101.tiff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Electron_Microscopy</a:t>
            </a:r>
            <a:r>
              <a:rPr lang="pl-PL" sz="2800" dirty="0">
                <a:solidFill>
                  <a:srgbClr val="0070C0"/>
                </a:solidFill>
              </a:rPr>
              <a:t> folder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Avoid u</a:t>
            </a:r>
            <a:r>
              <a:rPr lang="en-GB" sz="2800" dirty="0">
                <a:solidFill>
                  <a:srgbClr val="0070C0"/>
                </a:solidFill>
              </a:rPr>
              <a:t>s</a:t>
            </a:r>
            <a:r>
              <a:rPr lang="pl-PL" sz="2800" dirty="0">
                <a:solidFill>
                  <a:srgbClr val="0070C0"/>
                </a:solidFill>
              </a:rPr>
              <a:t>ing</a:t>
            </a:r>
            <a:r>
              <a:rPr lang="en-GB" sz="2800" dirty="0">
                <a:solidFill>
                  <a:srgbClr val="0070C0"/>
                </a:solidFill>
              </a:rPr>
              <a:t> deep paths with long names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(i.e. deeply nested folders with long names) </a:t>
            </a:r>
            <a:br>
              <a:rPr lang="pl-PL" sz="2800" dirty="0">
                <a:solidFill>
                  <a:srgbClr val="0070C0"/>
                </a:solidFill>
              </a:rPr>
            </a:b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6E71E0-40D3-5748-B838-8C16A16C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676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A good name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6B0E46-2A23-C545-8823-814B73A2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Folders permit grouping relevant data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Folders help to keep files names short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224CED-57FE-204B-B358-FE8934FB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Folders vs. Files</a:t>
            </a:r>
          </a:p>
        </p:txBody>
      </p:sp>
    </p:spTree>
    <p:extLst>
      <p:ext uri="{BB962C8B-B14F-4D97-AF65-F5344CB8AC3E}">
        <p14:creationId xmlns:p14="http://schemas.microsoft.com/office/powerpoint/2010/main" val="325486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Folders vs Files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0F65F1-5A64-A04E-A300-967ED0FB7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386571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16804" r="25358" b="42624"/>
          <a:stretch/>
        </p:blipFill>
        <p:spPr>
          <a:xfrm>
            <a:off x="1240971" y="894806"/>
            <a:ext cx="9259093" cy="4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177" t="58900" r="25358" b="3766"/>
          <a:stretch/>
        </p:blipFill>
        <p:spPr>
          <a:xfrm>
            <a:off x="999307" y="1090748"/>
            <a:ext cx="9259093" cy="40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6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355649"/>
            <a:ext cx="88371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Regardless of whether you are using long filenames or incorporating some of the variables within the folder structure, document it!</a:t>
            </a:r>
          </a:p>
          <a:p>
            <a:br>
              <a:rPr lang="en-GB" sz="2800" dirty="0">
                <a:solidFill>
                  <a:srgbClr val="0070C0"/>
                </a:solidFill>
              </a:rPr>
            </a:br>
            <a:r>
              <a:rPr lang="en-GB" sz="2800" dirty="0">
                <a:solidFill>
                  <a:srgbClr val="0070C0"/>
                </a:solidFill>
              </a:rPr>
              <a:t>Always include a PROJECT_STRUCTURE (or README) file describing your file naming and folder organisation conventions.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8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87288" y="858421"/>
            <a:ext cx="8837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Use folders to group related files. A single folder will make it easy to locate them.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Name folders appropriately: use descriptive names after the areas of work to which they relate.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Structure folders hierarchically: use broader topics for your main folders and increase in specificity as you go down the hierarchy.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Be consistent: agree on a naming convention from the outset of your research project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90627F8-4A14-1643-A887-04CD18B4F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206" r="12285" b="9124"/>
          <a:stretch/>
        </p:blipFill>
        <p:spPr>
          <a:xfrm>
            <a:off x="2304977" y="1462024"/>
            <a:ext cx="7582046" cy="48555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6CE134-0A16-344C-9733-9C37179972B0}"/>
              </a:ext>
            </a:extLst>
          </p:cNvPr>
          <p:cNvSpPr/>
          <p:nvPr/>
        </p:nvSpPr>
        <p:spPr>
          <a:xfrm>
            <a:off x="7344304" y="6317597"/>
            <a:ext cx="347636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i="1" dirty="0"/>
              <a:t>Figure credits: Andrés Romanowski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7D38B-AB4E-3A44-8F7A-2EC331A6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Organization </a:t>
            </a:r>
            <a:r>
              <a:rPr lang="pl-PL" sz="2800" dirty="0">
                <a:solidFill>
                  <a:srgbClr val="0070C0"/>
                </a:solidFill>
              </a:rPr>
              <a:t>strategies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AC5F-ED69-0649-AE97-5EBE8C0C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Exercise 4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D34E58-AF9E-4741-A5B2-3ABCF1C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325563"/>
          </a:xfrm>
        </p:spPr>
        <p:txBody>
          <a:bodyPr/>
          <a:lstStyle/>
          <a:p>
            <a:r>
              <a:rPr lang="en-GB" dirty="0"/>
              <a:t>Backing up your project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568376"/>
            <a:ext cx="94645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If you change the strategy document it in PROJECT_STRUCTURE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en-GB" sz="2800" dirty="0">
                <a:solidFill>
                  <a:srgbClr val="0070C0"/>
                </a:solidFill>
              </a:rPr>
              <a:t>why you made the change and when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Update the locations and names of files which followed the old convention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Bulk renaming of files can be done with the software such as Ant </a:t>
            </a:r>
            <a:r>
              <a:rPr lang="en-GB" sz="2800" dirty="0" err="1">
                <a:solidFill>
                  <a:srgbClr val="0070C0"/>
                </a:solidFill>
              </a:rPr>
              <a:t>Renamer</a:t>
            </a:r>
            <a:r>
              <a:rPr lang="en-GB" sz="2800" dirty="0">
                <a:solidFill>
                  <a:srgbClr val="0070C0"/>
                </a:solidFill>
              </a:rPr>
              <a:t>, </a:t>
            </a:r>
            <a:r>
              <a:rPr lang="en-GB" sz="2800" dirty="0" err="1">
                <a:solidFill>
                  <a:srgbClr val="0070C0"/>
                </a:solidFill>
              </a:rPr>
              <a:t>RenameIT</a:t>
            </a:r>
            <a:r>
              <a:rPr lang="en-GB" sz="2800" dirty="0">
                <a:solidFill>
                  <a:srgbClr val="0070C0"/>
                </a:solidFill>
              </a:rPr>
              <a:t> or Rename4Mac.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AB931A-8376-F04C-8C71-131A697E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Plan, plan, revise, update, adhere</a:t>
            </a:r>
          </a:p>
        </p:txBody>
      </p:sp>
    </p:spTree>
    <p:extLst>
      <p:ext uri="{BB962C8B-B14F-4D97-AF65-F5344CB8AC3E}">
        <p14:creationId xmlns:p14="http://schemas.microsoft.com/office/powerpoint/2010/main" val="227855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69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In groups, discuss:</a:t>
            </a:r>
          </a:p>
          <a:p>
            <a:pPr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How can a strategy for folder organisation and naming convention help in achieving FAIR data?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38200" y="2040643"/>
            <a:ext cx="88371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F</a:t>
            </a:r>
            <a:r>
              <a:rPr lang="en-GB" sz="2800" dirty="0" err="1">
                <a:solidFill>
                  <a:srgbClr val="0070C0"/>
                </a:solidFill>
              </a:rPr>
              <a:t>ind</a:t>
            </a:r>
            <a:r>
              <a:rPr lang="en-GB" sz="2800" dirty="0">
                <a:solidFill>
                  <a:srgbClr val="0070C0"/>
                </a:solidFill>
              </a:rPr>
              <a:t> files</a:t>
            </a:r>
            <a:r>
              <a:rPr lang="pl-PL" sz="2800" dirty="0">
                <a:solidFill>
                  <a:srgbClr val="0070C0"/>
                </a:solidFill>
              </a:rPr>
              <a:t> quickly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Ability to tell the file content without opening 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91074-F861-A141-A57D-CDAA68E7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Consistent naming and organization </a:t>
            </a:r>
            <a:br>
              <a:rPr lang="en-GB" sz="3600" dirty="0"/>
            </a:br>
            <a:r>
              <a:rPr lang="en-GB" sz="3600" dirty="0"/>
              <a:t>of files in folders has two main goals: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948099" y="1587297"/>
            <a:ext cx="90841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consistent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encoding of experimental factors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meaningful to you and your collaborators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give you a sense of the content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easily identify if something is missing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56BFCE-030A-3547-A96B-2B4B5B11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important to develop standardized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36083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	</a:t>
            </a:r>
            <a:r>
              <a:rPr lang="en-GB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LD_phyA_off_t04_2020-08-12.norm.xlsx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could be a</a:t>
            </a:r>
            <a:r>
              <a:rPr lang="en-GB" sz="2800" dirty="0">
                <a:solidFill>
                  <a:srgbClr val="0070C0"/>
                </a:solidFill>
              </a:rPr>
              <a:t> file that contains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normalized data (norm),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from experiment in long day (LD)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for genotype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 err="1">
                <a:solidFill>
                  <a:srgbClr val="0070C0"/>
                </a:solidFill>
              </a:rPr>
              <a:t>phyA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with media </a:t>
            </a:r>
            <a:r>
              <a:rPr lang="pl-PL" sz="2800" dirty="0">
                <a:solidFill>
                  <a:srgbClr val="0070C0"/>
                </a:solidFill>
              </a:rPr>
              <a:t>without </a:t>
            </a:r>
            <a:r>
              <a:rPr lang="en-GB" sz="2800" dirty="0">
                <a:solidFill>
                  <a:srgbClr val="0070C0"/>
                </a:solidFill>
              </a:rPr>
              <a:t>sucrose (off)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at timepoint 4 (t04)</a:t>
            </a:r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C07879-312D-E143-B9C1-D037145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2537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Naming and sorting 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DBA429-8119-554B-8C81-80CA1C36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Include date in the name.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Use YYYY-MM-DD</a:t>
            </a:r>
            <a:r>
              <a:rPr lang="pl-PL" sz="2400" dirty="0">
                <a:solidFill>
                  <a:srgbClr val="0070C0"/>
                </a:solidFill>
              </a:rPr>
              <a:t> or YYYMMDD format, eg. 20210920</a:t>
            </a:r>
            <a:br>
              <a:rPr lang="pl-PL" sz="2400" dirty="0">
                <a:solidFill>
                  <a:srgbClr val="0070C0"/>
                </a:solidFill>
              </a:rPr>
            </a:b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Add date at</a:t>
            </a:r>
            <a:r>
              <a:rPr lang="en-GB" sz="2400" dirty="0">
                <a:solidFill>
                  <a:srgbClr val="0070C0"/>
                </a:solidFill>
              </a:rPr>
              <a:t> the end of the file UNLESS you organize files chronologically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Include version number (if applicable)</a:t>
            </a:r>
            <a:r>
              <a:rPr lang="pl-PL" sz="2800" dirty="0">
                <a:solidFill>
                  <a:srgbClr val="0070C0"/>
                </a:solidFill>
              </a:rPr>
              <a:t> (ortogonal to date)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U</a:t>
            </a:r>
            <a:r>
              <a:rPr lang="en-GB" sz="2400" dirty="0">
                <a:solidFill>
                  <a:srgbClr val="0070C0"/>
                </a:solidFill>
              </a:rPr>
              <a:t>se leading zeroes (i.e.: v005 instead of v5)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B55C7-33D4-064B-A277-F64FF080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89734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Encode shortly biological or experimental relevant information, data catagory, etc.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Example information to include: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sample, site, patient 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drug treatments, doses, names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environmntal conditions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genotypes, markers,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technique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operation: normalized, cleaned, detrended, clustered</a:t>
            </a:r>
            <a:br>
              <a:rPr lang="pl-PL" sz="2800" dirty="0">
                <a:solidFill>
                  <a:srgbClr val="0070C0"/>
                </a:solidFill>
              </a:rPr>
            </a:br>
            <a:br>
              <a:rPr lang="pl-PL" sz="2800" dirty="0">
                <a:solidFill>
                  <a:srgbClr val="0070C0"/>
                </a:solidFill>
              </a:rPr>
            </a:b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EB1FCB-1294-4A43-93F6-E3B8F476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20357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847780" y="1379400"/>
            <a:ext cx="97515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u="sng" dirty="0">
                <a:solidFill>
                  <a:srgbClr val="0070C0"/>
                </a:solidFill>
              </a:rPr>
              <a:t>Do’s:</a:t>
            </a:r>
            <a:endParaRPr lang="pl-PL" sz="2800" u="sng" dirty="0">
              <a:solidFill>
                <a:srgbClr val="0070C0"/>
              </a:solidFill>
            </a:endParaRPr>
          </a:p>
          <a:p>
            <a:pPr algn="just"/>
            <a:endParaRPr lang="en-GB" sz="2800" u="sng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Add leading zeros to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Add prefixes to numerical values: eg. S003, TR005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9E5B866-40BD-104C-AF36-444B0107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Naming Files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799</Words>
  <Application>Microsoft Macintosh PowerPoint</Application>
  <PresentationFormat>Widescreen</PresentationFormat>
  <Paragraphs>120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Project organization</vt:lpstr>
      <vt:lpstr>Consistent naming and organization  of files in folders has two main goals:</vt:lpstr>
      <vt:lpstr>It is important to develop standardized naming convention</vt:lpstr>
      <vt:lpstr>Example</vt:lpstr>
      <vt:lpstr>Exercise 1</vt:lpstr>
      <vt:lpstr>Naming Files</vt:lpstr>
      <vt:lpstr>Naming Files</vt:lpstr>
      <vt:lpstr>Naming Files</vt:lpstr>
      <vt:lpstr>Naming Files</vt:lpstr>
      <vt:lpstr>Naming Files</vt:lpstr>
      <vt:lpstr>Naming Files</vt:lpstr>
      <vt:lpstr>Exercise 2</vt:lpstr>
      <vt:lpstr>Folders vs. Files</vt:lpstr>
      <vt:lpstr>Exercise 3</vt:lpstr>
      <vt:lpstr>PowerPoint Presentation</vt:lpstr>
      <vt:lpstr>PowerPoint Presentation</vt:lpstr>
      <vt:lpstr>PowerPoint Presentation</vt:lpstr>
      <vt:lpstr>PowerPoint Presentation</vt:lpstr>
      <vt:lpstr>Exercise 4</vt:lpstr>
      <vt:lpstr>Backing up your project files and folders</vt:lpstr>
      <vt:lpstr>Plan, plan, revise, update, adhere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57</cp:revision>
  <dcterms:created xsi:type="dcterms:W3CDTF">2021-06-07T08:35:11Z</dcterms:created>
  <dcterms:modified xsi:type="dcterms:W3CDTF">2021-10-14T21:55:59Z</dcterms:modified>
</cp:coreProperties>
</file>