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74" r:id="rId3"/>
    <p:sldId id="283" r:id="rId4"/>
    <p:sldId id="292" r:id="rId5"/>
    <p:sldId id="293" r:id="rId6"/>
    <p:sldId id="294" r:id="rId7"/>
    <p:sldId id="295" r:id="rId8"/>
    <p:sldId id="288" r:id="rId9"/>
    <p:sldId id="296" r:id="rId10"/>
    <p:sldId id="287" r:id="rId11"/>
    <p:sldId id="259" r:id="rId12"/>
    <p:sldId id="282" r:id="rId13"/>
    <p:sldId id="279" r:id="rId14"/>
    <p:sldId id="289" r:id="rId15"/>
    <p:sldId id="297" r:id="rId16"/>
    <p:sldId id="298" r:id="rId17"/>
    <p:sldId id="299" r:id="rId18"/>
    <p:sldId id="300" r:id="rId19"/>
    <p:sldId id="301" r:id="rId20"/>
    <p:sldId id="280" r:id="rId21"/>
    <p:sldId id="262" r:id="rId22"/>
    <p:sldId id="277" r:id="rId23"/>
    <p:sldId id="290" r:id="rId24"/>
    <p:sldId id="291" r:id="rId25"/>
    <p:sldId id="272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40" autoAdjust="0"/>
    <p:restoredTop sz="88571"/>
  </p:normalViewPr>
  <p:slideViewPr>
    <p:cSldViewPr snapToGrid="0">
      <p:cViewPr varScale="1">
        <p:scale>
          <a:sx n="113" d="100"/>
          <a:sy n="113" d="100"/>
        </p:scale>
        <p:origin x="28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5C48AE-4A1E-9A43-835F-510354165F99}" type="datetimeFigureOut">
              <a:rPr lang="en-GB" smtClean="0"/>
              <a:t>14/10/2021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61C124-7373-F149-A166-BB8240B9FE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57131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630D4-0C36-4BFB-BAF2-725D48E554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71F8D2-6385-43A9-BA0E-8F767753C1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3DD78A-9797-4BC6-96D1-EFFF7257E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14/10/2021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E9ECC2-94C6-448C-85BF-A008EA52A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ABBEB8-7214-41EC-9FEA-4687A94CB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2" descr="Ed_DaSH">
            <a:extLst>
              <a:ext uri="{FF2B5EF4-FFF2-40B4-BE49-F238E27FC236}">
                <a16:creationId xmlns:a16="http://schemas.microsoft.com/office/drawing/2014/main" id="{30D80054-AAD8-3E41-9782-EAC1974618C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6506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B1C18-9981-4FD9-A045-4CAF34B15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433DE0-F6C2-427D-AA74-4CBD02C722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1744B3-2B8C-4870-BBEB-2B62428B6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14/10/2021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60C58E-3365-499C-9347-84EBF50C1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B1E9AE-A98C-442F-A5EB-F48C07B10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6014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B48275-1B47-40CA-8660-644781B2C4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994C31-1905-41F4-B793-A3FAFA9E5B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11FE96-C409-4EA7-8AA8-492FB239F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14/10/2021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D1B5C9-1BCA-4813-A293-95870B488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4AD43C-957C-4850-A82A-EEDA65361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6990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B8F71-8E35-46CC-9B95-E847E2EEF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3E57E1-4D76-4BA6-B235-F4D8D24590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25748-DC14-491C-8CF7-4C864FEEA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14/10/2021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162EFD-DD11-45E8-8AB0-D31F83E40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8464E4-DFC8-44DB-AB71-2DA48A701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4492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955D9-1AB5-4884-AE41-3F5855B33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B578D9-6D64-4FF4-A07A-DBC2D9CAAE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E4EA8-E3B0-4EF4-8AB0-FE79110B0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14/10/2021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FD026C-261F-479D-BC0D-64316A5C4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3A6FA4-623D-4762-977F-9E0591AEA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0867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FF0BE-DBA0-4E80-B324-BD541F051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5F6D3B-4C54-438F-BA2E-2F12CE5039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EDABDC-4911-49C4-8369-813FE6A5D5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FEA388-FACC-4601-8717-5D48DCFD3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14/10/2021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5F2A95-1451-47F8-8CC6-E323D684C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1EFBD8-061A-487C-9B79-3B39BFD16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7419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20422-D245-4CB8-8F6A-005B09468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C404E1-923E-41BA-A0C1-CD42658C91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81B117-28D4-4DBE-912D-B2E8C60FCF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4B8DD0-4C48-4D0F-80CE-95EC8E746A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1173B2-79A5-4EF5-867C-BDA931A97A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1A3CD3-5048-4262-8E83-EED557318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14/10/2021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BEB6A3-A365-4F32-A3E7-2F05A5CD8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C75B75-19CF-4244-9AF7-7DD5C4D08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9241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D7C25-764A-4422-84FD-DE697B979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D0B4FC-9736-49D2-A668-FEB2F9793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14/10/2021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E52064-48AE-4809-AB71-9D8B52DBB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93631F-C0A3-4585-BB19-0CF3342C7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5465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66722A-FDE7-4D98-AAE6-32CD525FF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14/10/2021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B09DC5-5E7B-4D59-B9FF-7213580D4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69DABE-679F-47B5-A80D-1DEBE6595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4619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90AF1-EA4A-486F-AECE-A6B272FC2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40AB2-689C-4B31-BF73-FE6CE4233B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C61042-3CDA-409B-ACE1-474751900A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5B6390-2276-406E-8C54-B14662C10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14/10/2021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4210BB-1204-47DB-8F99-C932B215B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02992C-F8B8-41C2-91E9-6A424AB51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6913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F39AA-4489-442C-B0C5-AA401DB05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4591F4-3880-440A-BD90-55137317E4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CE3BD0-5911-412B-B3AD-6F523CA215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F65983-894C-48DE-A636-F5CD275F4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14/10/2021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1F088F-E413-491B-A9B4-7AFF7BE14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DD055B-0CD5-48E4-A4C0-6D8A77B0B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5779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1240E2-03CF-4E56-8533-AA1149ACF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499F10-7EDC-434D-8212-0E6CADF042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DC2D7A-A3F0-4C02-96F0-77A9558BFD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070C0"/>
                </a:solidFill>
              </a:defRPr>
            </a:lvl1pPr>
          </a:lstStyle>
          <a:p>
            <a:fld id="{5913FB77-D8DB-4AB9-8EA5-EE8C3B57A5E1}" type="datetimeFigureOut">
              <a:rPr lang="en-GB" smtClean="0"/>
              <a:pPr/>
              <a:t>14/10/2021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AF89DE-6E33-482F-BF9A-4F5A2876B9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70C0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4E0A2A-0FC3-4F13-87FD-288ABC0383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70C0"/>
                </a:solidFill>
              </a:defRPr>
            </a:lvl1pPr>
          </a:lstStyle>
          <a:p>
            <a:fld id="{16ADC165-5060-4138-94DB-52D3146D23E9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7" name="Picture 2" descr="Ed_DaSH">
            <a:extLst>
              <a:ext uri="{FF2B5EF4-FFF2-40B4-BE49-F238E27FC236}">
                <a16:creationId xmlns:a16="http://schemas.microsoft.com/office/drawing/2014/main" id="{CB3513E8-7D70-6842-BB23-28F7E9EA734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7648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70C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070C0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070C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070C0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70C0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70C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9187" y="591943"/>
            <a:ext cx="4703027" cy="47030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7C71F24-7544-634C-A382-88A3541638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58044" y="-187148"/>
            <a:ext cx="7998744" cy="2117548"/>
          </a:xfrm>
        </p:spPr>
        <p:txBody>
          <a:bodyPr/>
          <a:lstStyle/>
          <a:p>
            <a:r>
              <a:rPr lang="en-GB" dirty="0">
                <a:solidFill>
                  <a:srgbClr val="0070C0"/>
                </a:solidFill>
              </a:rPr>
              <a:t>(Meta)data in Excel</a:t>
            </a:r>
            <a:br>
              <a:rPr lang="en-GB" sz="5400" dirty="0">
                <a:solidFill>
                  <a:srgbClr val="0070C0"/>
                </a:solidFill>
              </a:rPr>
            </a:br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EA3750-7CC7-2946-AC9D-65CD0070AA5D}"/>
              </a:ext>
            </a:extLst>
          </p:cNvPr>
          <p:cNvSpPr txBox="1"/>
          <p:nvPr/>
        </p:nvSpPr>
        <p:spPr>
          <a:xfrm>
            <a:off x="1357979" y="5896725"/>
            <a:ext cx="69873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Open https://</a:t>
            </a:r>
            <a:r>
              <a:rPr lang="en-GB" dirty="0" err="1"/>
              <a:t>pad.carpentries.org</a:t>
            </a:r>
            <a:r>
              <a:rPr lang="en-GB" dirty="0"/>
              <a:t>/2021-10-20_ed-dash_fair-bio-practice</a:t>
            </a:r>
            <a:endParaRPr lang="en-GB" dirty="0">
              <a:highlight>
                <a:srgbClr val="FFFF00"/>
              </a:highlight>
            </a:endParaRPr>
          </a:p>
        </p:txBody>
      </p:sp>
      <p:sp>
        <p:nvSpPr>
          <p:cNvPr id="10" name="Arrow: Down 7">
            <a:extLst>
              <a:ext uri="{FF2B5EF4-FFF2-40B4-BE49-F238E27FC236}">
                <a16:creationId xmlns:a16="http://schemas.microsoft.com/office/drawing/2014/main" id="{94B8A764-AA24-FC4B-92DE-E537ED59EDA7}"/>
              </a:ext>
            </a:extLst>
          </p:cNvPr>
          <p:cNvSpPr/>
          <p:nvPr/>
        </p:nvSpPr>
        <p:spPr>
          <a:xfrm rot="16200000">
            <a:off x="676214" y="5770998"/>
            <a:ext cx="469783" cy="6207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0454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d_DaSH">
            <a:extLst>
              <a:ext uri="{FF2B5EF4-FFF2-40B4-BE49-F238E27FC236}">
                <a16:creationId xmlns:a16="http://schemas.microsoft.com/office/drawing/2014/main" id="{A783256F-E39E-4712-96B0-240BD611CF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30BA61D-4624-5E4B-8972-C41DE8AD5D34}"/>
              </a:ext>
            </a:extLst>
          </p:cNvPr>
          <p:cNvSpPr txBox="1"/>
          <p:nvPr/>
        </p:nvSpPr>
        <p:spPr>
          <a:xfrm>
            <a:off x="717920" y="1613118"/>
            <a:ext cx="995779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70C0"/>
                </a:solidFill>
              </a:rPr>
              <a:t>Information about light conditions is completely lost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70C0"/>
                </a:solidFill>
              </a:rPr>
              <a:t>The header columns are scrambled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70C0"/>
                </a:solidFill>
              </a:rPr>
              <a:t>The update date may change its meaning depending on the locale (switch year with day) 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7DDC620-6DCD-E24B-95B4-BB3436DFA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0561"/>
            <a:ext cx="10515600" cy="1325563"/>
          </a:xfrm>
        </p:spPr>
        <p:txBody>
          <a:bodyPr/>
          <a:lstStyle/>
          <a:p>
            <a:r>
              <a:rPr lang="en-GB" dirty="0"/>
              <a:t>Exercise 1: Solution</a:t>
            </a:r>
          </a:p>
        </p:txBody>
      </p:sp>
    </p:spTree>
    <p:extLst>
      <p:ext uri="{BB962C8B-B14F-4D97-AF65-F5344CB8AC3E}">
        <p14:creationId xmlns:p14="http://schemas.microsoft.com/office/powerpoint/2010/main" val="8572069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7A1F5C-9C70-4DE3-BA39-7835B2935EB3}"/>
              </a:ext>
            </a:extLst>
          </p:cNvPr>
          <p:cNvSpPr txBox="1"/>
          <p:nvPr/>
        </p:nvSpPr>
        <p:spPr>
          <a:xfrm>
            <a:off x="769679" y="1269608"/>
            <a:ext cx="9957794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70C0"/>
                </a:solidFill>
              </a:rPr>
              <a:t>Using multiple tables</a:t>
            </a:r>
          </a:p>
          <a:p>
            <a:pPr lvl="1" algn="just"/>
            <a:r>
              <a:rPr lang="en-GB" sz="2000" dirty="0">
                <a:solidFill>
                  <a:srgbClr val="0070C0"/>
                </a:solidFill>
              </a:rPr>
              <a:t>Confuses both humans and computers.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70C0"/>
                </a:solidFill>
              </a:rPr>
              <a:t>Using multiple tabs</a:t>
            </a:r>
          </a:p>
          <a:p>
            <a:pPr lvl="1" algn="just"/>
            <a:r>
              <a:rPr lang="en-GB" sz="2000" dirty="0">
                <a:solidFill>
                  <a:srgbClr val="0070C0"/>
                </a:solidFill>
              </a:rPr>
              <a:t>Harder to do programmatic analysis and can be missed, but can be a good place to put secondary data. Use with caution.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70C0"/>
                </a:solidFill>
              </a:rPr>
              <a:t>Not filling in zeros</a:t>
            </a:r>
          </a:p>
          <a:p>
            <a:pPr lvl="1" algn="just"/>
            <a:r>
              <a:rPr lang="en-GB" sz="2000" dirty="0">
                <a:solidFill>
                  <a:srgbClr val="0070C0"/>
                </a:solidFill>
              </a:rPr>
              <a:t>Zero can mean no data recorded, but a computer will treat the value as zero. Therefore, record zeros as zeros and missing data as nulls.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70C0"/>
                </a:solidFill>
              </a:rPr>
              <a:t>Using problematic null values </a:t>
            </a:r>
          </a:p>
          <a:p>
            <a:pPr lvl="1" algn="just"/>
            <a:r>
              <a:rPr lang="en-GB" sz="2000" dirty="0">
                <a:solidFill>
                  <a:srgbClr val="0070C0"/>
                </a:solidFill>
              </a:rPr>
              <a:t>Best to record nulls as blanks in data fields, and keep a neighbouring column to comment that it’s null.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70C0"/>
                </a:solidFill>
              </a:rPr>
              <a:t>Using formatting to convey information organising data</a:t>
            </a:r>
          </a:p>
          <a:p>
            <a:pPr lvl="1" algn="just"/>
            <a:r>
              <a:rPr lang="en-GB" sz="2000" dirty="0">
                <a:solidFill>
                  <a:srgbClr val="0070C0"/>
                </a:solidFill>
              </a:rPr>
              <a:t>Computers can’t interpret formatting easily. Better to keep a column/ field to record that data. Don’t merge cells.</a:t>
            </a:r>
            <a:endParaRPr lang="en-GB" sz="2400" dirty="0">
              <a:solidFill>
                <a:srgbClr val="0070C0"/>
              </a:solidFill>
            </a:endParaRPr>
          </a:p>
        </p:txBody>
      </p:sp>
      <p:pic>
        <p:nvPicPr>
          <p:cNvPr id="6" name="Picture 2" descr="Ed_DaSH">
            <a:extLst>
              <a:ext uri="{FF2B5EF4-FFF2-40B4-BE49-F238E27FC236}">
                <a16:creationId xmlns:a16="http://schemas.microsoft.com/office/drawing/2014/main" id="{6F3CF586-06D2-46C3-A4A3-130E31C4A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2E48EEDE-6B7C-F048-B09C-D1002A57B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0561"/>
            <a:ext cx="10515600" cy="1325563"/>
          </a:xfrm>
        </p:spPr>
        <p:txBody>
          <a:bodyPr/>
          <a:lstStyle/>
          <a:p>
            <a:r>
              <a:rPr lang="en-GB" dirty="0"/>
              <a:t>Common Spreadsheet errors</a:t>
            </a:r>
          </a:p>
        </p:txBody>
      </p:sp>
    </p:spTree>
    <p:extLst>
      <p:ext uri="{BB962C8B-B14F-4D97-AF65-F5344CB8AC3E}">
        <p14:creationId xmlns:p14="http://schemas.microsoft.com/office/powerpoint/2010/main" val="42860879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7A1F5C-9C70-4DE3-BA39-7835B2935EB3}"/>
              </a:ext>
            </a:extLst>
          </p:cNvPr>
          <p:cNvSpPr txBox="1"/>
          <p:nvPr/>
        </p:nvSpPr>
        <p:spPr>
          <a:xfrm>
            <a:off x="780832" y="1182161"/>
            <a:ext cx="6612428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70C0"/>
                </a:solidFill>
              </a:rPr>
              <a:t>Placing comments or units in cells</a:t>
            </a:r>
          </a:p>
          <a:p>
            <a:pPr lvl="1"/>
            <a:r>
              <a:rPr lang="en-GB" sz="2000" dirty="0">
                <a:solidFill>
                  <a:srgbClr val="0070C0"/>
                </a:solidFill>
              </a:rPr>
              <a:t>Computers struggle with these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70C0"/>
                </a:solidFill>
              </a:rPr>
              <a:t>Entering 1 &lt; piece of information in a cell</a:t>
            </a:r>
            <a:endParaRPr lang="en-GB" sz="2000" dirty="0">
              <a:solidFill>
                <a:srgbClr val="0070C0"/>
              </a:solidFill>
            </a:endParaRPr>
          </a:p>
          <a:p>
            <a:pPr lvl="1"/>
            <a:r>
              <a:rPr lang="en-GB" sz="2000" dirty="0">
                <a:solidFill>
                  <a:srgbClr val="0070C0"/>
                </a:solidFill>
              </a:rPr>
              <a:t>Keep 1 data in each cell, and use as many cells as necessary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70C0"/>
                </a:solidFill>
              </a:rPr>
              <a:t>Inconsistency in used values</a:t>
            </a:r>
          </a:p>
          <a:p>
            <a:pPr lvl="1"/>
            <a:r>
              <a:rPr lang="en-GB" sz="2000" dirty="0">
                <a:solidFill>
                  <a:srgbClr val="0070C0"/>
                </a:solidFill>
              </a:rPr>
              <a:t>Be consistent!</a:t>
            </a:r>
            <a:endParaRPr lang="en-GB" sz="24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70C0"/>
                </a:solidFill>
              </a:rPr>
              <a:t>Using problematic field names</a:t>
            </a:r>
          </a:p>
          <a:p>
            <a:pPr lvl="1"/>
            <a:r>
              <a:rPr lang="en-GB" sz="2000" dirty="0">
                <a:solidFill>
                  <a:srgbClr val="0070C0"/>
                </a:solidFill>
              </a:rPr>
              <a:t>Underscores not spaces. Avoid abbreviations. </a:t>
            </a:r>
            <a:br>
              <a:rPr lang="en-GB" sz="2000" dirty="0">
                <a:solidFill>
                  <a:srgbClr val="0070C0"/>
                </a:solidFill>
              </a:rPr>
            </a:br>
            <a:r>
              <a:rPr lang="en-GB" sz="2000" dirty="0">
                <a:solidFill>
                  <a:srgbClr val="0070C0"/>
                </a:solidFill>
              </a:rPr>
              <a:t>Include units.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70C0"/>
                </a:solidFill>
              </a:rPr>
              <a:t>Using special characters in data</a:t>
            </a:r>
          </a:p>
          <a:p>
            <a:pPr lvl="1"/>
            <a:r>
              <a:rPr lang="en-GB" sz="2000" dirty="0">
                <a:solidFill>
                  <a:srgbClr val="0070C0"/>
                </a:solidFill>
              </a:rPr>
              <a:t>Computers struggle with these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5576309"/>
              </p:ext>
            </p:extLst>
          </p:nvPr>
        </p:nvGraphicFramePr>
        <p:xfrm>
          <a:off x="6936089" y="1012828"/>
          <a:ext cx="5041138" cy="262128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718628">
                  <a:extLst>
                    <a:ext uri="{9D8B030D-6E8A-4147-A177-3AD203B41FA5}">
                      <a16:colId xmlns:a16="http://schemas.microsoft.com/office/drawing/2014/main" val="1521812324"/>
                    </a:ext>
                  </a:extLst>
                </a:gridCol>
                <a:gridCol w="1565148">
                  <a:extLst>
                    <a:ext uri="{9D8B030D-6E8A-4147-A177-3AD203B41FA5}">
                      <a16:colId xmlns:a16="http://schemas.microsoft.com/office/drawing/2014/main" val="307775780"/>
                    </a:ext>
                  </a:extLst>
                </a:gridCol>
                <a:gridCol w="1757362">
                  <a:extLst>
                    <a:ext uri="{9D8B030D-6E8A-4147-A177-3AD203B41FA5}">
                      <a16:colId xmlns:a16="http://schemas.microsoft.com/office/drawing/2014/main" val="5236900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effectLst/>
                        </a:rPr>
                        <a:t>Good Name</a:t>
                      </a:r>
                    </a:p>
                  </a:txBody>
                  <a:tcPr marL="123825" marR="123825" marT="57150" marB="5715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effectLst/>
                        </a:rPr>
                        <a:t>Good Alternative</a:t>
                      </a:r>
                    </a:p>
                  </a:txBody>
                  <a:tcPr marL="123825" marR="123825" marT="57150" marB="5715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effectLst/>
                        </a:rPr>
                        <a:t>Avoid</a:t>
                      </a:r>
                    </a:p>
                  </a:txBody>
                  <a:tcPr marL="123825" marR="123825" marT="57150" marB="5715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79055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effectLst/>
                        </a:rPr>
                        <a:t>Max_temp_C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effectLst/>
                        </a:rPr>
                        <a:t>MaxTemp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effectLst/>
                        </a:rPr>
                        <a:t>Maximum Temp (°C)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12993697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effectLst/>
                        </a:rPr>
                        <a:t>Precipitation_mm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effectLst/>
                        </a:rPr>
                        <a:t>Precipitation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effectLst/>
                        </a:rPr>
                        <a:t>precmm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214252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effectLst/>
                        </a:rPr>
                        <a:t>Mean_year_growth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effectLst/>
                        </a:rPr>
                        <a:t>MeanYearGrowth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effectLst/>
                        </a:rPr>
                        <a:t>Mean growth/year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16914192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effectLst/>
                        </a:rPr>
                        <a:t>sex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effectLst/>
                        </a:rPr>
                        <a:t>sex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effectLst/>
                        </a:rPr>
                        <a:t>M/F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3925671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effectLst/>
                        </a:rPr>
                        <a:t>weight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effectLst/>
                        </a:rPr>
                        <a:t>weight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effectLst/>
                        </a:rPr>
                        <a:t>w.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18388894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effectLst/>
                        </a:rPr>
                        <a:t>cell_type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effectLst/>
                        </a:rPr>
                        <a:t>CellType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effectLst/>
                        </a:rPr>
                        <a:t>Cell Type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065313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effectLst/>
                        </a:rPr>
                        <a:t>Observation_01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effectLst/>
                        </a:rPr>
                        <a:t>first_observation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effectLst/>
                        </a:rPr>
                        <a:t>1st </a:t>
                      </a:r>
                      <a:r>
                        <a:rPr lang="en-GB" sz="1400" dirty="0" err="1">
                          <a:effectLst/>
                        </a:rPr>
                        <a:t>Obs</a:t>
                      </a:r>
                      <a:endParaRPr lang="en-GB" sz="1400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3719594196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780832" y="5715016"/>
            <a:ext cx="920719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70C0"/>
                </a:solidFill>
              </a:rPr>
              <a:t>Values without fields: always label values with column headers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E99D39D-7DF9-3346-9E54-14E25A2A8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0561"/>
            <a:ext cx="10515600" cy="1325563"/>
          </a:xfrm>
        </p:spPr>
        <p:txBody>
          <a:bodyPr/>
          <a:lstStyle/>
          <a:p>
            <a:r>
              <a:rPr lang="en-GB" dirty="0"/>
              <a:t>Common Spreadsheet errors</a:t>
            </a:r>
          </a:p>
        </p:txBody>
      </p:sp>
    </p:spTree>
    <p:extLst>
      <p:ext uri="{BB962C8B-B14F-4D97-AF65-F5344CB8AC3E}">
        <p14:creationId xmlns:p14="http://schemas.microsoft.com/office/powerpoint/2010/main" val="31321937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7A1F5C-9C70-4DE3-BA39-7835B2935EB3}"/>
              </a:ext>
            </a:extLst>
          </p:cNvPr>
          <p:cNvSpPr txBox="1"/>
          <p:nvPr/>
        </p:nvSpPr>
        <p:spPr>
          <a:xfrm>
            <a:off x="1356140" y="248518"/>
            <a:ext cx="946453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endParaRPr lang="en-GB" sz="2800" dirty="0">
              <a:solidFill>
                <a:srgbClr val="0070C0"/>
              </a:solidFill>
            </a:endParaRPr>
          </a:p>
          <a:p>
            <a:pPr algn="ctr"/>
            <a:r>
              <a:rPr lang="en-GB" sz="2800" dirty="0">
                <a:solidFill>
                  <a:srgbClr val="0070C0"/>
                </a:solidFill>
              </a:rPr>
              <a:t>Spotting problems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" t="-43"/>
          <a:stretch/>
        </p:blipFill>
        <p:spPr>
          <a:xfrm>
            <a:off x="914400" y="1202626"/>
            <a:ext cx="10159682" cy="5355736"/>
          </a:xfrm>
          <a:prstGeom prst="rect">
            <a:avLst/>
          </a:prstGeom>
        </p:spPr>
      </p:pic>
      <p:pic>
        <p:nvPicPr>
          <p:cNvPr id="4" name="Picture 2" descr="Ed_DaSH">
            <a:extLst>
              <a:ext uri="{FF2B5EF4-FFF2-40B4-BE49-F238E27FC236}">
                <a16:creationId xmlns:a16="http://schemas.microsoft.com/office/drawing/2014/main" id="{A783256F-E39E-4712-96B0-240BD611CF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C2203D28-8CC3-4646-81CF-16E1F45B0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0561"/>
            <a:ext cx="10515600" cy="1325563"/>
          </a:xfrm>
        </p:spPr>
        <p:txBody>
          <a:bodyPr/>
          <a:lstStyle/>
          <a:p>
            <a:r>
              <a:rPr lang="en-GB" dirty="0"/>
              <a:t>Exercise 2:</a:t>
            </a:r>
          </a:p>
        </p:txBody>
      </p:sp>
    </p:spTree>
    <p:extLst>
      <p:ext uri="{BB962C8B-B14F-4D97-AF65-F5344CB8AC3E}">
        <p14:creationId xmlns:p14="http://schemas.microsoft.com/office/powerpoint/2010/main" val="39603403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d_DaSH">
            <a:extLst>
              <a:ext uri="{FF2B5EF4-FFF2-40B4-BE49-F238E27FC236}">
                <a16:creationId xmlns:a16="http://schemas.microsoft.com/office/drawing/2014/main" id="{A783256F-E39E-4712-96B0-240BD611CF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30BA61D-4624-5E4B-8972-C41DE8AD5D34}"/>
              </a:ext>
            </a:extLst>
          </p:cNvPr>
          <p:cNvSpPr txBox="1"/>
          <p:nvPr/>
        </p:nvSpPr>
        <p:spPr>
          <a:xfrm>
            <a:off x="114074" y="1028343"/>
            <a:ext cx="3275476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Using multiple tables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Using multiple tabs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Not filling in zeros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Using problematic null values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Using formatting to convey information and organizing data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Placing comments or units in cells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Entering more than one piece of information in a cell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Inconsistency in used values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Using problematic field names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Using special characters in data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Values without field labels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CCCF99C-50A6-F241-9272-50FCF634B3A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" t="-149" b="-1"/>
          <a:stretch/>
        </p:blipFill>
        <p:spPr>
          <a:xfrm>
            <a:off x="3597215" y="1148828"/>
            <a:ext cx="8503411" cy="447889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F14BD70-EC04-0047-AE8E-F0526ADDB743}"/>
              </a:ext>
            </a:extLst>
          </p:cNvPr>
          <p:cNvSpPr txBox="1"/>
          <p:nvPr/>
        </p:nvSpPr>
        <p:spPr>
          <a:xfrm>
            <a:off x="855742" y="6089676"/>
            <a:ext cx="9179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dirty="0">
                <a:solidFill>
                  <a:srgbClr val="0070C0"/>
                </a:solidFill>
              </a:rPr>
              <a:t>Row 5 		Row 2 		Column C 	Column E 	Column L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6DB68B3-A24E-064C-9F03-DD6D1EE3D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092"/>
            <a:ext cx="10515600" cy="1325563"/>
          </a:xfrm>
        </p:spPr>
        <p:txBody>
          <a:bodyPr/>
          <a:lstStyle/>
          <a:p>
            <a:r>
              <a:rPr lang="en-GB" dirty="0"/>
              <a:t>Exercise 2: Solution</a:t>
            </a:r>
          </a:p>
        </p:txBody>
      </p:sp>
    </p:spTree>
    <p:extLst>
      <p:ext uri="{BB962C8B-B14F-4D97-AF65-F5344CB8AC3E}">
        <p14:creationId xmlns:p14="http://schemas.microsoft.com/office/powerpoint/2010/main" val="29352466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d_DaSH">
            <a:extLst>
              <a:ext uri="{FF2B5EF4-FFF2-40B4-BE49-F238E27FC236}">
                <a16:creationId xmlns:a16="http://schemas.microsoft.com/office/drawing/2014/main" id="{A783256F-E39E-4712-96B0-240BD611CF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30BA61D-4624-5E4B-8972-C41DE8AD5D34}"/>
              </a:ext>
            </a:extLst>
          </p:cNvPr>
          <p:cNvSpPr txBox="1"/>
          <p:nvPr/>
        </p:nvSpPr>
        <p:spPr>
          <a:xfrm>
            <a:off x="114074" y="1028343"/>
            <a:ext cx="3275476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Using multiple tables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Using multiple tabs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Not filling in zeros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Using problematic null values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Using formatting to convey information and organizing data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Placing comments or units in cells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Entering more than one piece of information in a cell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Inconsistency in used values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Using problematic field names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Using special characters in data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Values without field labels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CCCF99C-50A6-F241-9272-50FCF634B3A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" t="-149" b="-1"/>
          <a:stretch/>
        </p:blipFill>
        <p:spPr>
          <a:xfrm>
            <a:off x="3597215" y="1148828"/>
            <a:ext cx="8503411" cy="447889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F14BD70-EC04-0047-AE8E-F0526ADDB743}"/>
              </a:ext>
            </a:extLst>
          </p:cNvPr>
          <p:cNvSpPr txBox="1"/>
          <p:nvPr/>
        </p:nvSpPr>
        <p:spPr>
          <a:xfrm>
            <a:off x="855742" y="6089676"/>
            <a:ext cx="9179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dirty="0">
                <a:solidFill>
                  <a:srgbClr val="0070C0"/>
                </a:solidFill>
              </a:rPr>
              <a:t>Row 5 		Row 2 		Column C 	Column E 	Column 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843493-C69C-A140-AC14-328494719458}"/>
              </a:ext>
            </a:extLst>
          </p:cNvPr>
          <p:cNvSpPr txBox="1"/>
          <p:nvPr/>
        </p:nvSpPr>
        <p:spPr>
          <a:xfrm>
            <a:off x="1640746" y="6082986"/>
            <a:ext cx="5155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b="1" dirty="0">
                <a:solidFill>
                  <a:srgbClr val="0070C0"/>
                </a:solidFill>
              </a:rPr>
              <a:t>5,9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B5604AC-0DD8-6C4E-9594-4FFC6D49C639}"/>
              </a:ext>
            </a:extLst>
          </p:cNvPr>
          <p:cNvSpPr/>
          <p:nvPr/>
        </p:nvSpPr>
        <p:spPr>
          <a:xfrm>
            <a:off x="114074" y="2127471"/>
            <a:ext cx="320035" cy="337539"/>
          </a:xfrm>
          <a:prstGeom prst="ellipse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24B1366-48EA-7149-A3A4-8CCDE9AD7A54}"/>
              </a:ext>
            </a:extLst>
          </p:cNvPr>
          <p:cNvSpPr/>
          <p:nvPr/>
        </p:nvSpPr>
        <p:spPr>
          <a:xfrm>
            <a:off x="114074" y="4321107"/>
            <a:ext cx="320035" cy="337539"/>
          </a:xfrm>
          <a:prstGeom prst="ellipse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C2830B45-463D-F347-9950-82B2D77E9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092"/>
            <a:ext cx="10515600" cy="1325563"/>
          </a:xfrm>
        </p:spPr>
        <p:txBody>
          <a:bodyPr/>
          <a:lstStyle/>
          <a:p>
            <a:r>
              <a:rPr lang="en-GB" dirty="0"/>
              <a:t>Exercise 2: Solution</a:t>
            </a:r>
          </a:p>
        </p:txBody>
      </p:sp>
    </p:spTree>
    <p:extLst>
      <p:ext uri="{BB962C8B-B14F-4D97-AF65-F5344CB8AC3E}">
        <p14:creationId xmlns:p14="http://schemas.microsoft.com/office/powerpoint/2010/main" val="9586307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d_DaSH">
            <a:extLst>
              <a:ext uri="{FF2B5EF4-FFF2-40B4-BE49-F238E27FC236}">
                <a16:creationId xmlns:a16="http://schemas.microsoft.com/office/drawing/2014/main" id="{A783256F-E39E-4712-96B0-240BD611CF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30BA61D-4624-5E4B-8972-C41DE8AD5D34}"/>
              </a:ext>
            </a:extLst>
          </p:cNvPr>
          <p:cNvSpPr txBox="1"/>
          <p:nvPr/>
        </p:nvSpPr>
        <p:spPr>
          <a:xfrm>
            <a:off x="114074" y="1028343"/>
            <a:ext cx="3275476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Using multiple tables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Using multiple tabs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Not filling in zeros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Using problematic null values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Using formatting to convey information and organizing data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Placing comments or units in cells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Entering more than one piece of information in a cell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Inconsistency in used values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Using problematic field names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Using special characters in data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Values without field labels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CCCF99C-50A6-F241-9272-50FCF634B3A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" t="-149" b="-1"/>
          <a:stretch/>
        </p:blipFill>
        <p:spPr>
          <a:xfrm>
            <a:off x="3597215" y="1148828"/>
            <a:ext cx="8503411" cy="447889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F14BD70-EC04-0047-AE8E-F0526ADDB743}"/>
              </a:ext>
            </a:extLst>
          </p:cNvPr>
          <p:cNvSpPr txBox="1"/>
          <p:nvPr/>
        </p:nvSpPr>
        <p:spPr>
          <a:xfrm>
            <a:off x="855742" y="6089676"/>
            <a:ext cx="9179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dirty="0">
                <a:solidFill>
                  <a:srgbClr val="0070C0"/>
                </a:solidFill>
              </a:rPr>
              <a:t>Row 5 		Row 2 		Column C 	Column E 	Column 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843493-C69C-A140-AC14-328494719458}"/>
              </a:ext>
            </a:extLst>
          </p:cNvPr>
          <p:cNvSpPr txBox="1"/>
          <p:nvPr/>
        </p:nvSpPr>
        <p:spPr>
          <a:xfrm>
            <a:off x="1640746" y="6082986"/>
            <a:ext cx="5155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b="1" dirty="0">
                <a:solidFill>
                  <a:srgbClr val="0070C0"/>
                </a:solidFill>
              </a:rPr>
              <a:t>5,9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2CD08B-A5FF-C24A-A081-7698C24ECB44}"/>
              </a:ext>
            </a:extLst>
          </p:cNvPr>
          <p:cNvSpPr txBox="1"/>
          <p:nvPr/>
        </p:nvSpPr>
        <p:spPr>
          <a:xfrm>
            <a:off x="3449665" y="6078106"/>
            <a:ext cx="5934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b="1" dirty="0">
                <a:solidFill>
                  <a:srgbClr val="0070C0"/>
                </a:solidFill>
              </a:rPr>
              <a:t>11,7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517ABA3-5226-DB4F-B3C5-4055603526AB}"/>
              </a:ext>
            </a:extLst>
          </p:cNvPr>
          <p:cNvSpPr/>
          <p:nvPr/>
        </p:nvSpPr>
        <p:spPr>
          <a:xfrm>
            <a:off x="117312" y="3523673"/>
            <a:ext cx="320035" cy="337539"/>
          </a:xfrm>
          <a:prstGeom prst="ellipse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F3450D9-9134-7A4C-9143-717ADB012828}"/>
              </a:ext>
            </a:extLst>
          </p:cNvPr>
          <p:cNvSpPr/>
          <p:nvPr/>
        </p:nvSpPr>
        <p:spPr>
          <a:xfrm>
            <a:off x="136023" y="5446365"/>
            <a:ext cx="320035" cy="337539"/>
          </a:xfrm>
          <a:prstGeom prst="ellipse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4E5E0C9B-99FA-6A4D-B2D7-DCC1E1125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092"/>
            <a:ext cx="10515600" cy="1325563"/>
          </a:xfrm>
        </p:spPr>
        <p:txBody>
          <a:bodyPr/>
          <a:lstStyle/>
          <a:p>
            <a:r>
              <a:rPr lang="en-GB" dirty="0"/>
              <a:t>Exercise 2: Solution</a:t>
            </a:r>
          </a:p>
        </p:txBody>
      </p:sp>
    </p:spTree>
    <p:extLst>
      <p:ext uri="{BB962C8B-B14F-4D97-AF65-F5344CB8AC3E}">
        <p14:creationId xmlns:p14="http://schemas.microsoft.com/office/powerpoint/2010/main" val="1487143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d_DaSH">
            <a:extLst>
              <a:ext uri="{FF2B5EF4-FFF2-40B4-BE49-F238E27FC236}">
                <a16:creationId xmlns:a16="http://schemas.microsoft.com/office/drawing/2014/main" id="{A783256F-E39E-4712-96B0-240BD611CF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30BA61D-4624-5E4B-8972-C41DE8AD5D34}"/>
              </a:ext>
            </a:extLst>
          </p:cNvPr>
          <p:cNvSpPr txBox="1"/>
          <p:nvPr/>
        </p:nvSpPr>
        <p:spPr>
          <a:xfrm>
            <a:off x="114074" y="1028343"/>
            <a:ext cx="3275476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Using multiple tables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Using multiple tabs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Not filling in zeros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Using problematic null values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Using formatting to convey information and organizing data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Placing comments or units in cells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Entering more than one piece of information in a cell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Inconsistency in used values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Using problematic field names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Using special characters in data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Values without field labels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CCCF99C-50A6-F241-9272-50FCF634B3A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" t="-149" b="-1"/>
          <a:stretch/>
        </p:blipFill>
        <p:spPr>
          <a:xfrm>
            <a:off x="3597215" y="1148828"/>
            <a:ext cx="8503411" cy="447889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F14BD70-EC04-0047-AE8E-F0526ADDB743}"/>
              </a:ext>
            </a:extLst>
          </p:cNvPr>
          <p:cNvSpPr txBox="1"/>
          <p:nvPr/>
        </p:nvSpPr>
        <p:spPr>
          <a:xfrm>
            <a:off x="855742" y="6089676"/>
            <a:ext cx="9179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dirty="0">
                <a:solidFill>
                  <a:srgbClr val="0070C0"/>
                </a:solidFill>
              </a:rPr>
              <a:t>Row 5 		Row 2 		Column C 	Column E 	Column 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843493-C69C-A140-AC14-328494719458}"/>
              </a:ext>
            </a:extLst>
          </p:cNvPr>
          <p:cNvSpPr txBox="1"/>
          <p:nvPr/>
        </p:nvSpPr>
        <p:spPr>
          <a:xfrm>
            <a:off x="1640746" y="6082986"/>
            <a:ext cx="5155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b="1" dirty="0">
                <a:solidFill>
                  <a:srgbClr val="0070C0"/>
                </a:solidFill>
              </a:rPr>
              <a:t>5,9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2CD08B-A5FF-C24A-A081-7698C24ECB44}"/>
              </a:ext>
            </a:extLst>
          </p:cNvPr>
          <p:cNvSpPr txBox="1"/>
          <p:nvPr/>
        </p:nvSpPr>
        <p:spPr>
          <a:xfrm>
            <a:off x="3449665" y="6078106"/>
            <a:ext cx="5934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b="1" dirty="0">
                <a:solidFill>
                  <a:srgbClr val="0070C0"/>
                </a:solidFill>
              </a:rPr>
              <a:t>11,7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45A83C-21CA-8542-B7B8-417584EB1258}"/>
              </a:ext>
            </a:extLst>
          </p:cNvPr>
          <p:cNvSpPr txBox="1"/>
          <p:nvPr/>
        </p:nvSpPr>
        <p:spPr>
          <a:xfrm>
            <a:off x="5565765" y="6089676"/>
            <a:ext cx="3001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b="1" dirty="0">
                <a:solidFill>
                  <a:srgbClr val="0070C0"/>
                </a:solidFill>
              </a:rPr>
              <a:t>8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C1363B9-4FA8-0E48-9D5C-181826D52CD1}"/>
              </a:ext>
            </a:extLst>
          </p:cNvPr>
          <p:cNvSpPr/>
          <p:nvPr/>
        </p:nvSpPr>
        <p:spPr>
          <a:xfrm>
            <a:off x="114074" y="4055452"/>
            <a:ext cx="320035" cy="337539"/>
          </a:xfrm>
          <a:prstGeom prst="ellipse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68E33873-6C81-A944-A81E-18A42A215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092"/>
            <a:ext cx="10515600" cy="1325563"/>
          </a:xfrm>
        </p:spPr>
        <p:txBody>
          <a:bodyPr/>
          <a:lstStyle/>
          <a:p>
            <a:r>
              <a:rPr lang="en-GB" dirty="0"/>
              <a:t>Exercise 2: Solution</a:t>
            </a:r>
          </a:p>
        </p:txBody>
      </p:sp>
    </p:spTree>
    <p:extLst>
      <p:ext uri="{BB962C8B-B14F-4D97-AF65-F5344CB8AC3E}">
        <p14:creationId xmlns:p14="http://schemas.microsoft.com/office/powerpoint/2010/main" val="35636258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d_DaSH">
            <a:extLst>
              <a:ext uri="{FF2B5EF4-FFF2-40B4-BE49-F238E27FC236}">
                <a16:creationId xmlns:a16="http://schemas.microsoft.com/office/drawing/2014/main" id="{A783256F-E39E-4712-96B0-240BD611CF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30BA61D-4624-5E4B-8972-C41DE8AD5D34}"/>
              </a:ext>
            </a:extLst>
          </p:cNvPr>
          <p:cNvSpPr txBox="1"/>
          <p:nvPr/>
        </p:nvSpPr>
        <p:spPr>
          <a:xfrm>
            <a:off x="114074" y="1028343"/>
            <a:ext cx="3275476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Using multiple tables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Using multiple tabs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Not filling in zeros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Using problematic null values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Using formatting to convey information and organizing data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Placing comments or units in cells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Entering more than one piece of information in a cell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Inconsistency in used values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Using problematic field names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Using special characters in data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Values without field labels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CCCF99C-50A6-F241-9272-50FCF634B3A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" t="-149" b="-1"/>
          <a:stretch/>
        </p:blipFill>
        <p:spPr>
          <a:xfrm>
            <a:off x="3597215" y="1148828"/>
            <a:ext cx="8503411" cy="447889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F14BD70-EC04-0047-AE8E-F0526ADDB743}"/>
              </a:ext>
            </a:extLst>
          </p:cNvPr>
          <p:cNvSpPr txBox="1"/>
          <p:nvPr/>
        </p:nvSpPr>
        <p:spPr>
          <a:xfrm>
            <a:off x="855742" y="6089676"/>
            <a:ext cx="9179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dirty="0">
                <a:solidFill>
                  <a:srgbClr val="0070C0"/>
                </a:solidFill>
              </a:rPr>
              <a:t>Row 5 		Row 2 		Column C 	Column E 	Column 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843493-C69C-A140-AC14-328494719458}"/>
              </a:ext>
            </a:extLst>
          </p:cNvPr>
          <p:cNvSpPr txBox="1"/>
          <p:nvPr/>
        </p:nvSpPr>
        <p:spPr>
          <a:xfrm>
            <a:off x="1640746" y="6082986"/>
            <a:ext cx="5155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b="1" dirty="0">
                <a:solidFill>
                  <a:srgbClr val="0070C0"/>
                </a:solidFill>
              </a:rPr>
              <a:t>5,9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2CD08B-A5FF-C24A-A081-7698C24ECB44}"/>
              </a:ext>
            </a:extLst>
          </p:cNvPr>
          <p:cNvSpPr txBox="1"/>
          <p:nvPr/>
        </p:nvSpPr>
        <p:spPr>
          <a:xfrm>
            <a:off x="3449665" y="6078106"/>
            <a:ext cx="5934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b="1" dirty="0">
                <a:solidFill>
                  <a:srgbClr val="0070C0"/>
                </a:solidFill>
              </a:rPr>
              <a:t>11,7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45A83C-21CA-8542-B7B8-417584EB1258}"/>
              </a:ext>
            </a:extLst>
          </p:cNvPr>
          <p:cNvSpPr txBox="1"/>
          <p:nvPr/>
        </p:nvSpPr>
        <p:spPr>
          <a:xfrm>
            <a:off x="5565765" y="6089676"/>
            <a:ext cx="3001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b="1" dirty="0">
                <a:solidFill>
                  <a:srgbClr val="0070C0"/>
                </a:solidFill>
              </a:rPr>
              <a:t>8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A7667D4-15DB-4249-9C2B-5D6C80563A34}"/>
              </a:ext>
            </a:extLst>
          </p:cNvPr>
          <p:cNvSpPr txBox="1"/>
          <p:nvPr/>
        </p:nvSpPr>
        <p:spPr>
          <a:xfrm>
            <a:off x="7388566" y="6096366"/>
            <a:ext cx="5155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b="1" dirty="0">
                <a:solidFill>
                  <a:srgbClr val="0070C0"/>
                </a:solidFill>
              </a:rPr>
              <a:t>6,5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9492B99-581E-FC4A-A0B5-E02D5CFA310C}"/>
              </a:ext>
            </a:extLst>
          </p:cNvPr>
          <p:cNvSpPr/>
          <p:nvPr/>
        </p:nvSpPr>
        <p:spPr>
          <a:xfrm>
            <a:off x="114074" y="2127471"/>
            <a:ext cx="320035" cy="337539"/>
          </a:xfrm>
          <a:prstGeom prst="ellipse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5D0365-667E-D04E-B581-EF0DDEEC91A7}"/>
              </a:ext>
            </a:extLst>
          </p:cNvPr>
          <p:cNvSpPr/>
          <p:nvPr/>
        </p:nvSpPr>
        <p:spPr>
          <a:xfrm>
            <a:off x="114074" y="2954125"/>
            <a:ext cx="320035" cy="337539"/>
          </a:xfrm>
          <a:prstGeom prst="ellipse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C11B541E-AA43-F649-9A43-0DE58FBD4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092"/>
            <a:ext cx="10515600" cy="1325563"/>
          </a:xfrm>
        </p:spPr>
        <p:txBody>
          <a:bodyPr/>
          <a:lstStyle/>
          <a:p>
            <a:r>
              <a:rPr lang="en-GB" dirty="0"/>
              <a:t>Exercise 2: Solution</a:t>
            </a:r>
          </a:p>
        </p:txBody>
      </p:sp>
    </p:spTree>
    <p:extLst>
      <p:ext uri="{BB962C8B-B14F-4D97-AF65-F5344CB8AC3E}">
        <p14:creationId xmlns:p14="http://schemas.microsoft.com/office/powerpoint/2010/main" val="28916945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d_DaSH">
            <a:extLst>
              <a:ext uri="{FF2B5EF4-FFF2-40B4-BE49-F238E27FC236}">
                <a16:creationId xmlns:a16="http://schemas.microsoft.com/office/drawing/2014/main" id="{A783256F-E39E-4712-96B0-240BD611CF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30BA61D-4624-5E4B-8972-C41DE8AD5D34}"/>
              </a:ext>
            </a:extLst>
          </p:cNvPr>
          <p:cNvSpPr txBox="1"/>
          <p:nvPr/>
        </p:nvSpPr>
        <p:spPr>
          <a:xfrm>
            <a:off x="114074" y="1028343"/>
            <a:ext cx="3275476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Using multiple tables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Using multiple tabs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Not filling in zeros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Using problematic null values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Using formatting to convey information and organizing data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Placing comments or units in cells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Entering more than one piece of information in a cell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Inconsistency in used values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Using problematic field names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Using special characters in data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Values without field labels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CCCF99C-50A6-F241-9272-50FCF634B3A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" t="-149" b="-1"/>
          <a:stretch/>
        </p:blipFill>
        <p:spPr>
          <a:xfrm>
            <a:off x="3597215" y="1148828"/>
            <a:ext cx="8503411" cy="447889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F14BD70-EC04-0047-AE8E-F0526ADDB743}"/>
              </a:ext>
            </a:extLst>
          </p:cNvPr>
          <p:cNvSpPr txBox="1"/>
          <p:nvPr/>
        </p:nvSpPr>
        <p:spPr>
          <a:xfrm>
            <a:off x="855742" y="6089676"/>
            <a:ext cx="9179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dirty="0">
                <a:solidFill>
                  <a:srgbClr val="0070C0"/>
                </a:solidFill>
              </a:rPr>
              <a:t>Row 5 		Row 2 		Column C 	Column E 	Column 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843493-C69C-A140-AC14-328494719458}"/>
              </a:ext>
            </a:extLst>
          </p:cNvPr>
          <p:cNvSpPr txBox="1"/>
          <p:nvPr/>
        </p:nvSpPr>
        <p:spPr>
          <a:xfrm>
            <a:off x="1640746" y="6082986"/>
            <a:ext cx="5155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b="1" dirty="0">
                <a:solidFill>
                  <a:srgbClr val="0070C0"/>
                </a:solidFill>
              </a:rPr>
              <a:t>5,9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2CD08B-A5FF-C24A-A081-7698C24ECB44}"/>
              </a:ext>
            </a:extLst>
          </p:cNvPr>
          <p:cNvSpPr txBox="1"/>
          <p:nvPr/>
        </p:nvSpPr>
        <p:spPr>
          <a:xfrm>
            <a:off x="3449665" y="6078106"/>
            <a:ext cx="5934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b="1" dirty="0">
                <a:solidFill>
                  <a:srgbClr val="0070C0"/>
                </a:solidFill>
              </a:rPr>
              <a:t>11,7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45A83C-21CA-8542-B7B8-417584EB1258}"/>
              </a:ext>
            </a:extLst>
          </p:cNvPr>
          <p:cNvSpPr txBox="1"/>
          <p:nvPr/>
        </p:nvSpPr>
        <p:spPr>
          <a:xfrm>
            <a:off x="5565765" y="6089676"/>
            <a:ext cx="3001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b="1" dirty="0">
                <a:solidFill>
                  <a:srgbClr val="0070C0"/>
                </a:solidFill>
              </a:rPr>
              <a:t>8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A7667D4-15DB-4249-9C2B-5D6C80563A34}"/>
              </a:ext>
            </a:extLst>
          </p:cNvPr>
          <p:cNvSpPr txBox="1"/>
          <p:nvPr/>
        </p:nvSpPr>
        <p:spPr>
          <a:xfrm>
            <a:off x="7388566" y="6096366"/>
            <a:ext cx="5155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b="1" dirty="0">
                <a:solidFill>
                  <a:srgbClr val="0070C0"/>
                </a:solidFill>
              </a:rPr>
              <a:t>6,5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1C2E826-CFC3-9341-BF9B-2062F2A67E34}"/>
              </a:ext>
            </a:extLst>
          </p:cNvPr>
          <p:cNvSpPr txBox="1"/>
          <p:nvPr/>
        </p:nvSpPr>
        <p:spPr>
          <a:xfrm>
            <a:off x="9212313" y="6078106"/>
            <a:ext cx="3001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b="1" dirty="0">
                <a:solidFill>
                  <a:srgbClr val="0070C0"/>
                </a:solidFill>
              </a:rPr>
              <a:t>3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F2EFC01-1274-134B-AD89-B1366F9B2BA0}"/>
              </a:ext>
            </a:extLst>
          </p:cNvPr>
          <p:cNvSpPr/>
          <p:nvPr/>
        </p:nvSpPr>
        <p:spPr>
          <a:xfrm>
            <a:off x="117312" y="1610234"/>
            <a:ext cx="320035" cy="337539"/>
          </a:xfrm>
          <a:prstGeom prst="ellipse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5DCECFA8-F847-284D-822E-C2EE69BC9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092"/>
            <a:ext cx="10515600" cy="1325563"/>
          </a:xfrm>
        </p:spPr>
        <p:txBody>
          <a:bodyPr/>
          <a:lstStyle/>
          <a:p>
            <a:r>
              <a:rPr lang="en-GB" dirty="0"/>
              <a:t>Exercise 2: Solution</a:t>
            </a:r>
          </a:p>
        </p:txBody>
      </p:sp>
    </p:spTree>
    <p:extLst>
      <p:ext uri="{BB962C8B-B14F-4D97-AF65-F5344CB8AC3E}">
        <p14:creationId xmlns:p14="http://schemas.microsoft.com/office/powerpoint/2010/main" val="2438525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7A1F5C-9C70-4DE3-BA39-7835B2935EB3}"/>
              </a:ext>
            </a:extLst>
          </p:cNvPr>
          <p:cNvSpPr txBox="1"/>
          <p:nvPr/>
        </p:nvSpPr>
        <p:spPr>
          <a:xfrm>
            <a:off x="1356140" y="248518"/>
            <a:ext cx="946453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GB" sz="2800" dirty="0">
              <a:solidFill>
                <a:srgbClr val="0070C0"/>
              </a:solidFill>
            </a:endParaRPr>
          </a:p>
          <a:p>
            <a:pPr algn="ctr"/>
            <a:r>
              <a:rPr lang="en-GB" sz="2800" dirty="0">
                <a:solidFill>
                  <a:srgbClr val="0070C0"/>
                </a:solidFill>
              </a:rPr>
              <a:t>What can go wrong with data in Excel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6" t="2547"/>
          <a:stretch/>
        </p:blipFill>
        <p:spPr>
          <a:xfrm>
            <a:off x="1102728" y="1341300"/>
            <a:ext cx="9971354" cy="521706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648B7EC-A5EB-9647-8980-8CEDE2CB8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22938"/>
            <a:ext cx="10515600" cy="1325563"/>
          </a:xfrm>
        </p:spPr>
        <p:txBody>
          <a:bodyPr/>
          <a:lstStyle/>
          <a:p>
            <a:r>
              <a:rPr lang="en-GB" dirty="0"/>
              <a:t>Exercise 1</a:t>
            </a:r>
          </a:p>
        </p:txBody>
      </p:sp>
    </p:spTree>
    <p:extLst>
      <p:ext uri="{BB962C8B-B14F-4D97-AF65-F5344CB8AC3E}">
        <p14:creationId xmlns:p14="http://schemas.microsoft.com/office/powerpoint/2010/main" val="22800549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6" t="4178"/>
          <a:stretch/>
        </p:blipFill>
        <p:spPr>
          <a:xfrm>
            <a:off x="3724508" y="1416205"/>
            <a:ext cx="8218449" cy="429978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A7A1F5C-9C70-4DE3-BA39-7835B2935EB3}"/>
              </a:ext>
            </a:extLst>
          </p:cNvPr>
          <p:cNvSpPr txBox="1"/>
          <p:nvPr/>
        </p:nvSpPr>
        <p:spPr>
          <a:xfrm>
            <a:off x="390292" y="1314782"/>
            <a:ext cx="3334216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70C0"/>
                </a:solidFill>
              </a:rPr>
              <a:t>Do you think it would take more effort to record the data this way compared to the example before?</a:t>
            </a:r>
          </a:p>
          <a:p>
            <a:endParaRPr lang="en-GB" sz="2400" dirty="0">
              <a:solidFill>
                <a:srgbClr val="0070C0"/>
              </a:solidFill>
            </a:endParaRPr>
          </a:p>
          <a:p>
            <a:endParaRPr lang="en-GB" sz="2400" dirty="0">
              <a:solidFill>
                <a:srgbClr val="0070C0"/>
              </a:solidFill>
            </a:endParaRPr>
          </a:p>
          <a:p>
            <a:r>
              <a:rPr lang="en-GB" sz="2400" dirty="0">
                <a:solidFill>
                  <a:srgbClr val="0070C0"/>
                </a:solidFill>
              </a:rPr>
              <a:t>How long do you think it took to "clean" the original, problematic data?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199CF7E-7173-3C44-B791-35E206FAA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092"/>
            <a:ext cx="10515600" cy="1325563"/>
          </a:xfrm>
        </p:spPr>
        <p:txBody>
          <a:bodyPr/>
          <a:lstStyle/>
          <a:p>
            <a:r>
              <a:rPr lang="en-GB" dirty="0"/>
              <a:t>Better metadata</a:t>
            </a:r>
          </a:p>
        </p:txBody>
      </p:sp>
    </p:spTree>
    <p:extLst>
      <p:ext uri="{BB962C8B-B14F-4D97-AF65-F5344CB8AC3E}">
        <p14:creationId xmlns:p14="http://schemas.microsoft.com/office/powerpoint/2010/main" val="32592496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d_DaSH">
            <a:extLst>
              <a:ext uri="{FF2B5EF4-FFF2-40B4-BE49-F238E27FC236}">
                <a16:creationId xmlns:a16="http://schemas.microsoft.com/office/drawing/2014/main" id="{A783256F-E39E-4712-96B0-240BD611CF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A7A1F5C-9C70-4DE3-BA39-7835B2935EB3}"/>
              </a:ext>
            </a:extLst>
          </p:cNvPr>
          <p:cNvSpPr txBox="1"/>
          <p:nvPr/>
        </p:nvSpPr>
        <p:spPr>
          <a:xfrm>
            <a:off x="2348356" y="1393675"/>
            <a:ext cx="7743497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sz="2800" dirty="0">
                <a:solidFill>
                  <a:srgbClr val="0070C0"/>
                </a:solidFill>
              </a:rPr>
              <a:t>Open excel and type following values into the cells:</a:t>
            </a:r>
          </a:p>
          <a:p>
            <a:pPr algn="just"/>
            <a:endParaRPr lang="en-GB" sz="2800" dirty="0">
              <a:solidFill>
                <a:srgbClr val="0070C0"/>
              </a:solidFill>
            </a:endParaRPr>
          </a:p>
          <a:p>
            <a:pPr algn="just"/>
            <a:endParaRPr lang="en-GB" sz="2800" dirty="0">
              <a:solidFill>
                <a:srgbClr val="0070C0"/>
              </a:solidFill>
            </a:endParaRPr>
          </a:p>
          <a:p>
            <a:pPr algn="just"/>
            <a:endParaRPr lang="en-GB" sz="2800" dirty="0">
              <a:solidFill>
                <a:srgbClr val="0070C0"/>
              </a:solidFill>
            </a:endParaRPr>
          </a:p>
          <a:p>
            <a:pPr algn="just"/>
            <a:endParaRPr lang="en-GB" sz="2800" dirty="0">
              <a:solidFill>
                <a:srgbClr val="0070C0"/>
              </a:solidFill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0070C0"/>
                </a:solidFill>
              </a:rPr>
              <a:t>Is what you see what you typed?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0070C0"/>
                </a:solidFill>
              </a:rPr>
              <a:t>Can you force it?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0070C0"/>
                </a:solidFill>
              </a:rPr>
              <a:t>Do you know which year the dates represent?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2561532"/>
              </p:ext>
            </p:extLst>
          </p:nvPr>
        </p:nvGraphicFramePr>
        <p:xfrm>
          <a:off x="3579325" y="2123765"/>
          <a:ext cx="5613211" cy="1165860"/>
        </p:xfrm>
        <a:graphic>
          <a:graphicData uri="http://schemas.openxmlformats.org/drawingml/2006/table">
            <a:tbl>
              <a:tblPr/>
              <a:tblGrid>
                <a:gridCol w="800100">
                  <a:extLst>
                    <a:ext uri="{9D8B030D-6E8A-4147-A177-3AD203B41FA5}">
                      <a16:colId xmlns:a16="http://schemas.microsoft.com/office/drawing/2014/main" val="933352545"/>
                    </a:ext>
                  </a:extLst>
                </a:gridCol>
                <a:gridCol w="1066610">
                  <a:extLst>
                    <a:ext uri="{9D8B030D-6E8A-4147-A177-3AD203B41FA5}">
                      <a16:colId xmlns:a16="http://schemas.microsoft.com/office/drawing/2014/main" val="1082448730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val="3742427774"/>
                    </a:ext>
                  </a:extLst>
                </a:gridCol>
                <a:gridCol w="763588">
                  <a:extLst>
                    <a:ext uri="{9D8B030D-6E8A-4147-A177-3AD203B41FA5}">
                      <a16:colId xmlns:a16="http://schemas.microsoft.com/office/drawing/2014/main" val="3134373900"/>
                    </a:ext>
                  </a:extLst>
                </a:gridCol>
                <a:gridCol w="1057275">
                  <a:extLst>
                    <a:ext uri="{9D8B030D-6E8A-4147-A177-3AD203B41FA5}">
                      <a16:colId xmlns:a16="http://schemas.microsoft.com/office/drawing/2014/main" val="3862957782"/>
                    </a:ext>
                  </a:extLst>
                </a:gridCol>
                <a:gridCol w="941388">
                  <a:extLst>
                    <a:ext uri="{9D8B030D-6E8A-4147-A177-3AD203B41FA5}">
                      <a16:colId xmlns:a16="http://schemas.microsoft.com/office/drawing/2014/main" val="56114086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b="1">
                          <a:effectLst/>
                        </a:rPr>
                        <a:t>A</a:t>
                      </a:r>
                    </a:p>
                  </a:txBody>
                  <a:tcPr marL="123825" marR="1238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>
                          <a:effectLst/>
                        </a:rPr>
                        <a:t>B</a:t>
                      </a:r>
                    </a:p>
                  </a:txBody>
                  <a:tcPr marL="123825" marR="1238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>
                          <a:effectLst/>
                        </a:rPr>
                        <a:t>C</a:t>
                      </a:r>
                    </a:p>
                  </a:txBody>
                  <a:tcPr marL="123825" marR="1238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>
                          <a:effectLst/>
                        </a:rPr>
                        <a:t>D</a:t>
                      </a:r>
                    </a:p>
                  </a:txBody>
                  <a:tcPr marL="123825" marR="1238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effectLst/>
                        </a:rPr>
                        <a:t>E</a:t>
                      </a:r>
                    </a:p>
                  </a:txBody>
                  <a:tcPr marL="123825" marR="1238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effectLst/>
                        </a:rPr>
                        <a:t>F</a:t>
                      </a:r>
                    </a:p>
                  </a:txBody>
                  <a:tcPr marL="123825" marR="1238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92327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effectLst/>
                        </a:rPr>
                        <a:t>Gene</a:t>
                      </a:r>
                    </a:p>
                  </a:txBody>
                  <a:tcPr marL="123825" marR="1238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effectLst/>
                        </a:rPr>
                        <a:t>SEPT2</a:t>
                      </a:r>
                    </a:p>
                  </a:txBody>
                  <a:tcPr marL="123825" marR="1238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effectLst/>
                        </a:rPr>
                        <a:t>Sample</a:t>
                      </a:r>
                    </a:p>
                  </a:txBody>
                  <a:tcPr marL="123825" marR="1238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effectLst/>
                        </a:rPr>
                        <a:t>0013</a:t>
                      </a:r>
                    </a:p>
                  </a:txBody>
                  <a:tcPr marL="123825" marR="1238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effectLst/>
                        </a:rPr>
                        <a:t>Record</a:t>
                      </a:r>
                    </a:p>
                  </a:txBody>
                  <a:tcPr marL="123825" marR="1238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effectLst/>
                        </a:rPr>
                        <a:t>12/5/4</a:t>
                      </a:r>
                    </a:p>
                  </a:txBody>
                  <a:tcPr marL="123825" marR="1238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1883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effectLst/>
                        </a:rPr>
                        <a:t>Mar1</a:t>
                      </a:r>
                    </a:p>
                  </a:txBody>
                  <a:tcPr marL="123825" marR="1238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effectLst/>
                        </a:rPr>
                        <a:t>1 March</a:t>
                      </a:r>
                    </a:p>
                  </a:txBody>
                  <a:tcPr marL="123825" marR="1238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effectLst/>
                        </a:rPr>
                        <a:t>Mar-1</a:t>
                      </a:r>
                    </a:p>
                  </a:txBody>
                  <a:tcPr marL="123825" marR="1238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effectLst/>
                        </a:rPr>
                        <a:t>1-3</a:t>
                      </a:r>
                    </a:p>
                  </a:txBody>
                  <a:tcPr marL="123825" marR="1238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effectLst/>
                        </a:rPr>
                        <a:t>14/3/20</a:t>
                      </a:r>
                    </a:p>
                  </a:txBody>
                  <a:tcPr marL="123825" marR="1238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effectLst/>
                        </a:rPr>
                        <a:t>43904</a:t>
                      </a:r>
                    </a:p>
                  </a:txBody>
                  <a:tcPr marL="123825" marR="1238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3470239"/>
                  </a:ext>
                </a:extLst>
              </a:tr>
            </a:tbl>
          </a:graphicData>
        </a:graphic>
      </p:graphicFrame>
      <p:sp>
        <p:nvSpPr>
          <p:cNvPr id="8" name="Title 1">
            <a:extLst>
              <a:ext uri="{FF2B5EF4-FFF2-40B4-BE49-F238E27FC236}">
                <a16:creationId xmlns:a16="http://schemas.microsoft.com/office/drawing/2014/main" id="{59428D25-FD8F-D145-8597-237D6F0D4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092"/>
            <a:ext cx="10515600" cy="1325563"/>
          </a:xfrm>
        </p:spPr>
        <p:txBody>
          <a:bodyPr/>
          <a:lstStyle/>
          <a:p>
            <a:r>
              <a:rPr lang="en-GB" dirty="0"/>
              <a:t>Exercise 3</a:t>
            </a:r>
          </a:p>
        </p:txBody>
      </p:sp>
    </p:spTree>
    <p:extLst>
      <p:ext uri="{BB962C8B-B14F-4D97-AF65-F5344CB8AC3E}">
        <p14:creationId xmlns:p14="http://schemas.microsoft.com/office/powerpoint/2010/main" val="19082394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1875" y="3661003"/>
            <a:ext cx="1012747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70C0"/>
                </a:solidFill>
              </a:rPr>
              <a:t>Roughly 1 in 5 of 3,600 genetics papers investigated included errors in their gene lists that were due to Excel automatically converting gene names to things like calendar dates or random numbers.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501" y="1185345"/>
            <a:ext cx="6763694" cy="2343477"/>
          </a:xfrm>
          <a:prstGeom prst="rect">
            <a:avLst/>
          </a:prstGeom>
        </p:spPr>
      </p:pic>
      <p:pic>
        <p:nvPicPr>
          <p:cNvPr id="6" name="Picture 2" descr="Ed_DaSH">
            <a:extLst>
              <a:ext uri="{FF2B5EF4-FFF2-40B4-BE49-F238E27FC236}">
                <a16:creationId xmlns:a16="http://schemas.microsoft.com/office/drawing/2014/main" id="{6F3CF586-06D2-46C3-A4A3-130E31C4A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811875" y="5296561"/>
            <a:ext cx="814039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70C0"/>
                </a:solidFill>
              </a:rPr>
              <a:t>When using text files (.csv, .</a:t>
            </a:r>
            <a:r>
              <a:rPr lang="en-GB" sz="2400" dirty="0" err="1">
                <a:solidFill>
                  <a:srgbClr val="0070C0"/>
                </a:solidFill>
              </a:rPr>
              <a:t>tsv</a:t>
            </a:r>
            <a:r>
              <a:rPr lang="en-GB" sz="2400" dirty="0">
                <a:solidFill>
                  <a:srgbClr val="0070C0"/>
                </a:solidFill>
              </a:rPr>
              <a:t>), You should always document what format you are using to represent dates.</a:t>
            </a:r>
            <a:endParaRPr lang="en-GB" sz="240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99FA242-B1AA-F347-BB72-5103FAD43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092"/>
            <a:ext cx="10515600" cy="1325563"/>
          </a:xfrm>
        </p:spPr>
        <p:txBody>
          <a:bodyPr/>
          <a:lstStyle/>
          <a:p>
            <a:r>
              <a:rPr lang="en-GB" dirty="0"/>
              <a:t>Outsmarted by Excel</a:t>
            </a:r>
          </a:p>
        </p:txBody>
      </p:sp>
    </p:spTree>
    <p:extLst>
      <p:ext uri="{BB962C8B-B14F-4D97-AF65-F5344CB8AC3E}">
        <p14:creationId xmlns:p14="http://schemas.microsoft.com/office/powerpoint/2010/main" val="16593947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shape&#10;&#10;Description automatically generated">
            <a:extLst>
              <a:ext uri="{FF2B5EF4-FFF2-40B4-BE49-F238E27FC236}">
                <a16:creationId xmlns:a16="http://schemas.microsoft.com/office/drawing/2014/main" id="{9118A60B-B2CA-7641-96EA-606547BAB0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498" y="1690298"/>
            <a:ext cx="10160000" cy="4064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AF2FB4C-8ADF-CC4D-B8D2-A520B7253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092"/>
            <a:ext cx="10515600" cy="1325563"/>
          </a:xfrm>
        </p:spPr>
        <p:txBody>
          <a:bodyPr/>
          <a:lstStyle/>
          <a:p>
            <a:r>
              <a:rPr lang="en-GB" dirty="0"/>
              <a:t>Dates</a:t>
            </a:r>
          </a:p>
        </p:txBody>
      </p:sp>
    </p:spTree>
    <p:extLst>
      <p:ext uri="{BB962C8B-B14F-4D97-AF65-F5344CB8AC3E}">
        <p14:creationId xmlns:p14="http://schemas.microsoft.com/office/powerpoint/2010/main" val="37885738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1875" y="1418029"/>
            <a:ext cx="1012747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70C0"/>
                </a:solidFill>
              </a:rPr>
              <a:t>Excel file format .xlsx is now open, and nowadays it is admissible as being FAIR.</a:t>
            </a:r>
          </a:p>
          <a:p>
            <a:br>
              <a:rPr lang="en-GB" sz="2400" dirty="0">
                <a:solidFill>
                  <a:srgbClr val="0070C0"/>
                </a:solidFill>
              </a:rPr>
            </a:br>
            <a:r>
              <a:rPr lang="en-GB" sz="2400" dirty="0">
                <a:solidFill>
                  <a:srgbClr val="0070C0"/>
                </a:solidFill>
              </a:rPr>
              <a:t>However, plain text files like coma or tab separated values (.csv, .</a:t>
            </a:r>
            <a:r>
              <a:rPr lang="en-GB" sz="2400" dirty="0" err="1">
                <a:solidFill>
                  <a:srgbClr val="0070C0"/>
                </a:solidFill>
              </a:rPr>
              <a:t>tsv</a:t>
            </a:r>
            <a:r>
              <a:rPr lang="en-GB" sz="2400" dirty="0">
                <a:solidFill>
                  <a:srgbClr val="0070C0"/>
                </a:solidFill>
              </a:rPr>
              <a:t>) can be accessed without any special software and also be easily imported into other formats and environments, such as SQLite and R. They’re good for maximum portability and endurance.</a:t>
            </a:r>
          </a:p>
          <a:p>
            <a:endParaRPr lang="en-GB" sz="2400" dirty="0">
              <a:solidFill>
                <a:srgbClr val="0070C0"/>
              </a:solidFill>
            </a:endParaRPr>
          </a:p>
          <a:p>
            <a:r>
              <a:rPr lang="en-GB" sz="2400" dirty="0">
                <a:solidFill>
                  <a:srgbClr val="0070C0"/>
                </a:solidFill>
              </a:rPr>
              <a:t>If you only use Excel, and so does your community, just keep using it. Just be aware of possible pitfalls, especially when working with genes(protein)' names(accession numbers).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44E9D5B-32F4-6648-8F82-26E5DBED0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092"/>
            <a:ext cx="10515600" cy="1325563"/>
          </a:xfrm>
        </p:spPr>
        <p:txBody>
          <a:bodyPr/>
          <a:lstStyle/>
          <a:p>
            <a:r>
              <a:rPr lang="en-GB" dirty="0"/>
              <a:t>To use or not to use Excel</a:t>
            </a:r>
          </a:p>
        </p:txBody>
      </p:sp>
    </p:spTree>
    <p:extLst>
      <p:ext uri="{BB962C8B-B14F-4D97-AF65-F5344CB8AC3E}">
        <p14:creationId xmlns:p14="http://schemas.microsoft.com/office/powerpoint/2010/main" val="8021876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Ed_DaSH">
            <a:extLst>
              <a:ext uri="{FF2B5EF4-FFF2-40B4-BE49-F238E27FC236}">
                <a16:creationId xmlns:a16="http://schemas.microsoft.com/office/drawing/2014/main" id="{6F3CF586-06D2-46C3-A4A3-130E31C4A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/>
          <p:cNvGrpSpPr/>
          <p:nvPr/>
        </p:nvGrpSpPr>
        <p:grpSpPr>
          <a:xfrm>
            <a:off x="1285174" y="1891794"/>
            <a:ext cx="6799461" cy="2092880"/>
            <a:chOff x="772218" y="2293239"/>
            <a:chExt cx="6799461" cy="209288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AD6A8BB-6E1B-5E43-83C2-4F8F05A73369}"/>
                </a:ext>
              </a:extLst>
            </p:cNvPr>
            <p:cNvSpPr txBox="1"/>
            <p:nvPr/>
          </p:nvSpPr>
          <p:spPr>
            <a:xfrm>
              <a:off x="772218" y="2816459"/>
              <a:ext cx="6799461" cy="156966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/>
              <a:r>
                <a:rPr lang="en-GB" sz="2400" dirty="0">
                  <a:solidFill>
                    <a:srgbClr val="0070C0"/>
                  </a:solidFill>
                </a:rPr>
                <a:t>A powerful tool for working with messy data: cleaning it; transforming it from one format into another; and extending it with web services and external data.</a:t>
              </a:r>
            </a:p>
          </p:txBody>
        </p:sp>
        <p:sp>
          <p:nvSpPr>
            <p:cNvPr id="2" name="Rectangle 1"/>
            <p:cNvSpPr/>
            <p:nvPr/>
          </p:nvSpPr>
          <p:spPr>
            <a:xfrm>
              <a:off x="772218" y="2293239"/>
              <a:ext cx="362285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dirty="0">
                  <a:solidFill>
                    <a:srgbClr val="0070C0"/>
                  </a:solidFill>
                </a:rPr>
                <a:t>https://openrefine.org/</a:t>
              </a:r>
            </a:p>
          </p:txBody>
        </p: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6885" y="1891794"/>
            <a:ext cx="2572109" cy="190526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285174" y="4583802"/>
            <a:ext cx="757828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sz="2400" dirty="0">
                <a:solidFill>
                  <a:srgbClr val="0070C0"/>
                </a:solidFill>
              </a:rPr>
              <a:t>There is a carpentry course available: Data Cleaning with </a:t>
            </a:r>
            <a:r>
              <a:rPr lang="en-GB" sz="2400" dirty="0" err="1">
                <a:solidFill>
                  <a:srgbClr val="0070C0"/>
                </a:solidFill>
              </a:rPr>
              <a:t>OpenRefine</a:t>
            </a:r>
            <a:r>
              <a:rPr lang="en-GB" sz="2400" dirty="0">
                <a:solidFill>
                  <a:srgbClr val="0070C0"/>
                </a:solidFill>
              </a:rPr>
              <a:t> for Ecologists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86F3B0F-A590-1C47-A68D-1EC90FA4C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092"/>
            <a:ext cx="10515600" cy="1325563"/>
          </a:xfrm>
        </p:spPr>
        <p:txBody>
          <a:bodyPr/>
          <a:lstStyle/>
          <a:p>
            <a:r>
              <a:rPr lang="en-GB" dirty="0"/>
              <a:t>Cleaning data with </a:t>
            </a:r>
            <a:r>
              <a:rPr lang="en-GB" dirty="0" err="1"/>
              <a:t>OpenRefine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93671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30BA61D-4624-5E4B-8972-C41DE8AD5D34}"/>
              </a:ext>
            </a:extLst>
          </p:cNvPr>
          <p:cNvSpPr txBox="1"/>
          <p:nvPr/>
        </p:nvSpPr>
        <p:spPr>
          <a:xfrm>
            <a:off x="272572" y="1656273"/>
            <a:ext cx="291380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sz="2000" dirty="0">
                <a:solidFill>
                  <a:srgbClr val="0070C0"/>
                </a:solidFill>
              </a:rPr>
              <a:t>Why are the data in two tables, are period measurement related to the </a:t>
            </a:r>
            <a:r>
              <a:rPr lang="en-GB" sz="2000" dirty="0" err="1">
                <a:solidFill>
                  <a:srgbClr val="0070C0"/>
                </a:solidFill>
              </a:rPr>
              <a:t>metabolics</a:t>
            </a:r>
            <a:r>
              <a:rPr lang="en-GB" sz="2000" dirty="0">
                <a:solidFill>
                  <a:srgbClr val="0070C0"/>
                </a:solidFill>
              </a:rPr>
              <a:t> i.e. same samples?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CCCF99C-50A6-F241-9272-50FCF634B3A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6" t="13699" r="30062"/>
          <a:stretch/>
        </p:blipFill>
        <p:spPr>
          <a:xfrm>
            <a:off x="3398808" y="1595886"/>
            <a:ext cx="6031519" cy="403183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B855963-05CD-FA41-B49B-2616AA7510D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819" t="13699" b="43462"/>
          <a:stretch/>
        </p:blipFill>
        <p:spPr>
          <a:xfrm>
            <a:off x="9855200" y="1656273"/>
            <a:ext cx="2236800" cy="2001328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89713562-96F0-C740-A0E2-F0B325CCE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0561"/>
            <a:ext cx="10515600" cy="1325563"/>
          </a:xfrm>
        </p:spPr>
        <p:txBody>
          <a:bodyPr/>
          <a:lstStyle/>
          <a:p>
            <a:r>
              <a:rPr lang="en-GB" dirty="0"/>
              <a:t>Exercise 1: Solution</a:t>
            </a:r>
          </a:p>
        </p:txBody>
      </p:sp>
    </p:spTree>
    <p:extLst>
      <p:ext uri="{BB962C8B-B14F-4D97-AF65-F5344CB8AC3E}">
        <p14:creationId xmlns:p14="http://schemas.microsoft.com/office/powerpoint/2010/main" val="2478988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d_DaSH">
            <a:extLst>
              <a:ext uri="{FF2B5EF4-FFF2-40B4-BE49-F238E27FC236}">
                <a16:creationId xmlns:a16="http://schemas.microsoft.com/office/drawing/2014/main" id="{A783256F-E39E-4712-96B0-240BD611CF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30BA61D-4624-5E4B-8972-C41DE8AD5D34}"/>
              </a:ext>
            </a:extLst>
          </p:cNvPr>
          <p:cNvSpPr txBox="1"/>
          <p:nvPr/>
        </p:nvSpPr>
        <p:spPr>
          <a:xfrm>
            <a:off x="266686" y="1865743"/>
            <a:ext cx="29138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sz="2000" dirty="0">
                <a:solidFill>
                  <a:srgbClr val="0070C0"/>
                </a:solidFill>
              </a:rPr>
              <a:t>Do colours in period table have the same meaning?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CCCF99C-50A6-F241-9272-50FCF634B3A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5" t="19476" r="30166"/>
          <a:stretch/>
        </p:blipFill>
        <p:spPr>
          <a:xfrm>
            <a:off x="3398808" y="1865744"/>
            <a:ext cx="6022283" cy="376197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C6A2DC4-952C-3749-94A8-F34DE01442B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679" t="19476" r="6146" b="43159"/>
          <a:stretch/>
        </p:blipFill>
        <p:spPr>
          <a:xfrm>
            <a:off x="10917382" y="1865743"/>
            <a:ext cx="637309" cy="1745675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683169EB-CCB5-A349-892E-F2E11D253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0561"/>
            <a:ext cx="10515600" cy="1325563"/>
          </a:xfrm>
        </p:spPr>
        <p:txBody>
          <a:bodyPr/>
          <a:lstStyle/>
          <a:p>
            <a:r>
              <a:rPr lang="en-GB" dirty="0"/>
              <a:t>Exercise 1: Solution</a:t>
            </a:r>
          </a:p>
        </p:txBody>
      </p:sp>
    </p:spTree>
    <p:extLst>
      <p:ext uri="{BB962C8B-B14F-4D97-AF65-F5344CB8AC3E}">
        <p14:creationId xmlns:p14="http://schemas.microsoft.com/office/powerpoint/2010/main" val="1869830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d_DaSH">
            <a:extLst>
              <a:ext uri="{FF2B5EF4-FFF2-40B4-BE49-F238E27FC236}">
                <a16:creationId xmlns:a16="http://schemas.microsoft.com/office/drawing/2014/main" id="{A783256F-E39E-4712-96B0-240BD611CF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30BA61D-4624-5E4B-8972-C41DE8AD5D34}"/>
              </a:ext>
            </a:extLst>
          </p:cNvPr>
          <p:cNvSpPr txBox="1"/>
          <p:nvPr/>
        </p:nvSpPr>
        <p:spPr>
          <a:xfrm>
            <a:off x="838200" y="1533794"/>
            <a:ext cx="29138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sz="2000" dirty="0">
                <a:solidFill>
                  <a:srgbClr val="0070C0"/>
                </a:solidFill>
              </a:rPr>
              <a:t>Why is row 22 is red any why does H13 says error?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CCCF99C-50A6-F241-9272-50FCF634B3A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5" t="76414" r="30790" b="19039"/>
          <a:stretch/>
        </p:blipFill>
        <p:spPr>
          <a:xfrm>
            <a:off x="3398808" y="4525818"/>
            <a:ext cx="5966865" cy="21243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0BE61E0-3650-9348-BA38-F31269C38FF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372" t="44979" r="30790" b="50474"/>
          <a:stretch/>
        </p:blipFill>
        <p:spPr>
          <a:xfrm>
            <a:off x="8580582" y="3057236"/>
            <a:ext cx="785091" cy="21243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DA1A56A7-284D-7C41-AA31-6297680A0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0561"/>
            <a:ext cx="10515600" cy="1325563"/>
          </a:xfrm>
        </p:spPr>
        <p:txBody>
          <a:bodyPr/>
          <a:lstStyle/>
          <a:p>
            <a:r>
              <a:rPr lang="en-GB" dirty="0"/>
              <a:t>Exercise 1: Solution</a:t>
            </a:r>
          </a:p>
        </p:txBody>
      </p:sp>
    </p:spTree>
    <p:extLst>
      <p:ext uri="{BB962C8B-B14F-4D97-AF65-F5344CB8AC3E}">
        <p14:creationId xmlns:p14="http://schemas.microsoft.com/office/powerpoint/2010/main" val="3733440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30BA61D-4624-5E4B-8972-C41DE8AD5D34}"/>
              </a:ext>
            </a:extLst>
          </p:cNvPr>
          <p:cNvSpPr txBox="1"/>
          <p:nvPr/>
        </p:nvSpPr>
        <p:spPr>
          <a:xfrm>
            <a:off x="838200" y="1577366"/>
            <a:ext cx="29138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sz="2000" dirty="0">
                <a:solidFill>
                  <a:srgbClr val="0070C0"/>
                </a:solidFill>
              </a:rPr>
              <a:t>What is the meaning of values in media column?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CCCF99C-50A6-F241-9272-50FCF634B3A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61" t="15720" r="60217" b="8046"/>
          <a:stretch/>
        </p:blipFill>
        <p:spPr>
          <a:xfrm>
            <a:off x="5772727" y="1690255"/>
            <a:ext cx="979056" cy="3561552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ED61CE35-2C11-074D-8B0A-F2E48D13A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0561"/>
            <a:ext cx="10515600" cy="1325563"/>
          </a:xfrm>
        </p:spPr>
        <p:txBody>
          <a:bodyPr/>
          <a:lstStyle/>
          <a:p>
            <a:r>
              <a:rPr lang="en-GB" dirty="0"/>
              <a:t>Exercise 1: Solution</a:t>
            </a:r>
          </a:p>
        </p:txBody>
      </p:sp>
    </p:spTree>
    <p:extLst>
      <p:ext uri="{BB962C8B-B14F-4D97-AF65-F5344CB8AC3E}">
        <p14:creationId xmlns:p14="http://schemas.microsoft.com/office/powerpoint/2010/main" val="4169065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30BA61D-4624-5E4B-8972-C41DE8AD5D34}"/>
              </a:ext>
            </a:extLst>
          </p:cNvPr>
          <p:cNvSpPr txBox="1"/>
          <p:nvPr/>
        </p:nvSpPr>
        <p:spPr>
          <a:xfrm>
            <a:off x="838200" y="1625600"/>
            <a:ext cx="29138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sz="2000" dirty="0">
                <a:solidFill>
                  <a:srgbClr val="0070C0"/>
                </a:solidFill>
              </a:rPr>
              <a:t>Are the genotypes same in different blocks or not?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CCCF99C-50A6-F241-9272-50FCF634B3A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43" t="16510" r="70407" b="7572"/>
          <a:stretch/>
        </p:blipFill>
        <p:spPr>
          <a:xfrm>
            <a:off x="5033818" y="1727200"/>
            <a:ext cx="812800" cy="354676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2B6493B-2B43-E846-8909-FB230BAB47F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825" t="16509" b="43752"/>
          <a:stretch/>
        </p:blipFill>
        <p:spPr>
          <a:xfrm>
            <a:off x="9864436" y="1727200"/>
            <a:ext cx="2236190" cy="1856509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84024B3C-D970-2F4B-89D2-E4F0963AA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0561"/>
            <a:ext cx="10515600" cy="1325563"/>
          </a:xfrm>
        </p:spPr>
        <p:txBody>
          <a:bodyPr/>
          <a:lstStyle/>
          <a:p>
            <a:r>
              <a:rPr lang="en-GB" dirty="0"/>
              <a:t>Exercise 1: Solution</a:t>
            </a:r>
          </a:p>
        </p:txBody>
      </p:sp>
    </p:spTree>
    <p:extLst>
      <p:ext uri="{BB962C8B-B14F-4D97-AF65-F5344CB8AC3E}">
        <p14:creationId xmlns:p14="http://schemas.microsoft.com/office/powerpoint/2010/main" val="16815063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30BA61D-4624-5E4B-8972-C41DE8AD5D34}"/>
              </a:ext>
            </a:extLst>
          </p:cNvPr>
          <p:cNvSpPr txBox="1"/>
          <p:nvPr/>
        </p:nvSpPr>
        <p:spPr>
          <a:xfrm>
            <a:off x="838199" y="1531865"/>
            <a:ext cx="4027311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sz="2000" dirty="0">
                <a:solidFill>
                  <a:srgbClr val="0070C0"/>
                </a:solidFill>
              </a:rPr>
              <a:t>Before averaging the biomass, weight needs conversion to the same unit, and the unit should be removed from the text.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CCCF99C-50A6-F241-9272-50FCF634B3A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328" t="14253" r="54290" b="8379"/>
          <a:stretch/>
        </p:blipFill>
        <p:spPr>
          <a:xfrm>
            <a:off x="6711351" y="1621766"/>
            <a:ext cx="566904" cy="3614468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D2517E10-571F-D948-84C7-23F4C5306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0561"/>
            <a:ext cx="10515600" cy="1325563"/>
          </a:xfrm>
        </p:spPr>
        <p:txBody>
          <a:bodyPr/>
          <a:lstStyle/>
          <a:p>
            <a:r>
              <a:rPr lang="en-GB" dirty="0"/>
              <a:t>Exercise 1: Solution</a:t>
            </a:r>
          </a:p>
        </p:txBody>
      </p:sp>
    </p:spTree>
    <p:extLst>
      <p:ext uri="{BB962C8B-B14F-4D97-AF65-F5344CB8AC3E}">
        <p14:creationId xmlns:p14="http://schemas.microsoft.com/office/powerpoint/2010/main" val="38147636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30BA61D-4624-5E4B-8972-C41DE8AD5D34}"/>
              </a:ext>
            </a:extLst>
          </p:cNvPr>
          <p:cNvSpPr txBox="1"/>
          <p:nvPr/>
        </p:nvSpPr>
        <p:spPr>
          <a:xfrm>
            <a:off x="838200" y="1426124"/>
            <a:ext cx="386926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sz="2000" dirty="0">
                <a:solidFill>
                  <a:srgbClr val="0070C0"/>
                </a:solidFill>
              </a:rPr>
              <a:t>Averaging per genotype needs manual selection of the suitable entries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CCCF99C-50A6-F241-9272-50FCF634B3A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03" t="15522" r="70927" b="10023"/>
          <a:stretch/>
        </p:blipFill>
        <p:spPr>
          <a:xfrm>
            <a:off x="4941454" y="1681018"/>
            <a:ext cx="858981" cy="3478455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41DDA7F4-2D4A-E642-801E-776D43575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0561"/>
            <a:ext cx="10515600" cy="1325563"/>
          </a:xfrm>
        </p:spPr>
        <p:txBody>
          <a:bodyPr/>
          <a:lstStyle/>
          <a:p>
            <a:r>
              <a:rPr lang="en-GB" dirty="0"/>
              <a:t>Exercise 1: Solution</a:t>
            </a:r>
          </a:p>
        </p:txBody>
      </p:sp>
    </p:spTree>
    <p:extLst>
      <p:ext uri="{BB962C8B-B14F-4D97-AF65-F5344CB8AC3E}">
        <p14:creationId xmlns:p14="http://schemas.microsoft.com/office/powerpoint/2010/main" val="20251707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2916</TotalTime>
  <Words>1235</Words>
  <Application>Microsoft Macintosh PowerPoint</Application>
  <PresentationFormat>Widescreen</PresentationFormat>
  <Paragraphs>211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(Meta)data in Excel </vt:lpstr>
      <vt:lpstr>Exercise 1</vt:lpstr>
      <vt:lpstr>Exercise 1: Solution</vt:lpstr>
      <vt:lpstr>Exercise 1: Solution</vt:lpstr>
      <vt:lpstr>Exercise 1: Solution</vt:lpstr>
      <vt:lpstr>Exercise 1: Solution</vt:lpstr>
      <vt:lpstr>Exercise 1: Solution</vt:lpstr>
      <vt:lpstr>Exercise 1: Solution</vt:lpstr>
      <vt:lpstr>Exercise 1: Solution</vt:lpstr>
      <vt:lpstr>Exercise 1: Solution</vt:lpstr>
      <vt:lpstr>Common Spreadsheet errors</vt:lpstr>
      <vt:lpstr>Common Spreadsheet errors</vt:lpstr>
      <vt:lpstr>Exercise 2:</vt:lpstr>
      <vt:lpstr>Exercise 2: Solution</vt:lpstr>
      <vt:lpstr>Exercise 2: Solution</vt:lpstr>
      <vt:lpstr>Exercise 2: Solution</vt:lpstr>
      <vt:lpstr>Exercise 2: Solution</vt:lpstr>
      <vt:lpstr>Exercise 2: Solution</vt:lpstr>
      <vt:lpstr>Exercise 2: Solution</vt:lpstr>
      <vt:lpstr>Better metadata</vt:lpstr>
      <vt:lpstr>Exercise 3</vt:lpstr>
      <vt:lpstr>Outsmarted by Excel</vt:lpstr>
      <vt:lpstr>Dates</vt:lpstr>
      <vt:lpstr>To use or not to use Excel</vt:lpstr>
      <vt:lpstr>Cleaning data with OpenRefine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ROMANOWSKI Andrew</dc:creator>
  <cp:lastModifiedBy>BOEHM Ines</cp:lastModifiedBy>
  <cp:revision>58</cp:revision>
  <dcterms:created xsi:type="dcterms:W3CDTF">2021-06-07T08:35:11Z</dcterms:created>
  <dcterms:modified xsi:type="dcterms:W3CDTF">2021-10-14T21:41:10Z</dcterms:modified>
</cp:coreProperties>
</file>