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293" r:id="rId3"/>
    <p:sldId id="320" r:id="rId4"/>
    <p:sldId id="309" r:id="rId5"/>
    <p:sldId id="292" r:id="rId6"/>
    <p:sldId id="310" r:id="rId7"/>
    <p:sldId id="295" r:id="rId8"/>
    <p:sldId id="311" r:id="rId9"/>
    <p:sldId id="312" r:id="rId10"/>
    <p:sldId id="313" r:id="rId11"/>
    <p:sldId id="314" r:id="rId12"/>
    <p:sldId id="298" r:id="rId13"/>
    <p:sldId id="315" r:id="rId14"/>
    <p:sldId id="299" r:id="rId15"/>
    <p:sldId id="301" r:id="rId16"/>
    <p:sldId id="300" r:id="rId17"/>
    <p:sldId id="316" r:id="rId18"/>
    <p:sldId id="302" r:id="rId19"/>
    <p:sldId id="303" r:id="rId20"/>
    <p:sldId id="308" r:id="rId21"/>
    <p:sldId id="317" r:id="rId22"/>
    <p:sldId id="304" r:id="rId23"/>
    <p:sldId id="307" r:id="rId24"/>
    <p:sldId id="318" r:id="rId25"/>
    <p:sldId id="319" r:id="rId26"/>
    <p:sldId id="306"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87" d="100"/>
          <a:sy n="87" d="100"/>
        </p:scale>
        <p:origin x="3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$120 USD. 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24</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18/01/2023</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0.png"/><Relationship Id="rId5" Type="http://schemas.openxmlformats.org/officeDocument/2006/relationships/hyperlink" Target="http://zenodo.org/" TargetMode="External"/><Relationship Id="rId10" Type="http://schemas.openxmlformats.org/officeDocument/2006/relationships/image" Target="../media/image9.png"/><Relationship Id="rId4" Type="http://schemas.openxmlformats.org/officeDocument/2006/relationships/hyperlink" Target="http://datadryad.org/" TargetMode="Externa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569660"/>
          </a:xfrm>
          <a:prstGeom prst="rect">
            <a:avLst/>
          </a:prstGeom>
          <a:solidFill>
            <a:schemeClr val="accent1">
              <a:lumMod val="20000"/>
              <a:lumOff val="80000"/>
            </a:schemeClr>
          </a:solidFill>
        </p:spPr>
        <p:txBody>
          <a:bodyPr wrap="square">
            <a:spAutoFit/>
          </a:bodyPr>
          <a:lstStyle/>
          <a:p>
            <a:r>
              <a:rPr lang="en-GB" sz="2400" b="0" i="0" dirty="0" err="1">
                <a:solidFill>
                  <a:srgbClr val="333333"/>
                </a:solidFill>
                <a:effectLst/>
                <a:latin typeface="Ubuntu"/>
              </a:rPr>
              <a:t>Zenodo</a:t>
            </a:r>
            <a:r>
              <a:rPr lang="en-GB" sz="2400" b="0" i="0" dirty="0">
                <a:solidFill>
                  <a:srgbClr val="333333"/>
                </a:solidFill>
                <a:effectLst/>
                <a:latin typeface="Ubuntu"/>
              </a:rPr>
              <a:t> is a good place to keep your data separate from paper. It gives access to all files, allowing you to cite the data as well (or instead of) the paper.</a:t>
            </a:r>
            <a:r>
              <a:rPr lang="en-GB" sz="2400" dirty="0"/>
              <a:t/>
            </a:r>
            <a:br>
              <a:rPr lang="en-GB" sz="2400" dirty="0"/>
            </a:br>
            <a:r>
              <a:rPr lang="en-GB" sz="2400" b="0" i="0" dirty="0">
                <a:solidFill>
                  <a:srgbClr val="333333"/>
                </a:solidFill>
                <a:effectLst/>
                <a:latin typeface="Ubuntu"/>
              </a:rPr>
              <a:t>However, it is not (always) good for discovery, and does not enforce most </a:t>
            </a:r>
            <a:r>
              <a:rPr lang="pl-PL" sz="2400" b="0" i="0" dirty="0" smtClean="0">
                <a:solidFill>
                  <a:srgbClr val="333333"/>
                </a:solidFill>
                <a:effectLst/>
                <a:latin typeface="Ubuntu"/>
              </a:rPr>
              <a:t>m</a:t>
            </a:r>
            <a:r>
              <a:rPr lang="en-GB" sz="2400" b="0" i="0" dirty="0" err="1" smtClean="0">
                <a:solidFill>
                  <a:srgbClr val="333333"/>
                </a:solidFill>
                <a:effectLst/>
                <a:latin typeface="Ubuntu"/>
              </a:rPr>
              <a:t>etadata</a:t>
            </a:r>
            <a:r>
              <a:rPr lang="en-GB" sz="2400" b="0" i="0" dirty="0">
                <a:solidFill>
                  <a:srgbClr val="333333"/>
                </a:solidFill>
                <a:effectLst/>
                <a:latin typeface="Ubuntu"/>
              </a:rPr>
              <a:t>!</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err="1">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r>
              <a:rPr lang="pl-PL" sz="2000" dirty="0">
                <a:solidFill>
                  <a:srgbClr val="0070C0"/>
                </a:solidFill>
              </a:rPr>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Can it be cited?</a:t>
            </a:r>
          </a:p>
        </p:txBody>
      </p:sp>
      <p:sp>
        <p:nvSpPr>
          <p:cNvPr id="5" name="TextBox 4">
            <a:extLst>
              <a:ext uri="{FF2B5EF4-FFF2-40B4-BE49-F238E27FC236}">
                <a16:creationId xmlns:a16="http://schemas.microsoft.com/office/drawing/2014/main" id="{1EF43E33-0E7B-4B21-9546-9C820EA0355B}"/>
              </a:ext>
            </a:extLst>
          </p:cNvPr>
          <p:cNvSpPr txBox="1"/>
          <p:nvPr/>
        </p:nvSpPr>
        <p:spPr>
          <a:xfrm>
            <a:off x="3802463" y="1431152"/>
            <a:ext cx="6296130" cy="2308324"/>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your code repositories easier to reference in academic literature, you can create persistent identifiers for them. Particularly,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a:t>
            </a:r>
            <a:r>
              <a:rPr lang="en-GB" sz="2400" b="0" i="0" dirty="0" smtClean="0">
                <a:solidFill>
                  <a:srgbClr val="333333"/>
                </a:solidFill>
                <a:effectLst/>
                <a:latin typeface="Ubuntu"/>
              </a:rPr>
              <a:t>repository</a:t>
            </a:r>
            <a:r>
              <a:rPr lang="pl-PL" sz="2400" b="0" i="0" dirty="0" smtClean="0">
                <a:solidFill>
                  <a:srgbClr val="333333"/>
                </a:solidFill>
                <a:effectLst/>
                <a:latin typeface="Ubuntu"/>
              </a:rPr>
              <a:t> </a:t>
            </a:r>
            <a:r>
              <a:rPr lang="en-GB" sz="2400" b="0" i="0" dirty="0" smtClean="0">
                <a:solidFill>
                  <a:srgbClr val="333333"/>
                </a:solidFill>
                <a:effectLst/>
                <a:latin typeface="Ubuntu"/>
              </a:rPr>
              <a:t>and </a:t>
            </a:r>
            <a:r>
              <a:rPr lang="en-GB" sz="2400" b="0" i="0" dirty="0">
                <a:solidFill>
                  <a:srgbClr val="333333"/>
                </a:solidFill>
                <a:effectLst/>
                <a:latin typeface="Ubuntu"/>
              </a:rPr>
              <a:t>issue a DOI for it.</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523922"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683694" y="1176459"/>
            <a:ext cx="8837169" cy="4832092"/>
          </a:xfrm>
          <a:prstGeom prst="rect">
            <a:avLst/>
          </a:prstGeom>
          <a:noFill/>
        </p:spPr>
        <p:txBody>
          <a:bodyPr wrap="square">
            <a:spAutoFit/>
          </a:bodyPr>
          <a:lstStyle/>
          <a:p>
            <a:r>
              <a:rPr lang="en-GB" sz="2800" dirty="0">
                <a:solidFill>
                  <a:srgbClr val="0070C0"/>
                </a:solidFill>
              </a:rPr>
              <a:t>Research data repositories are online </a:t>
            </a:r>
            <a:r>
              <a:rPr lang="en-GB" sz="2800" dirty="0" smtClean="0">
                <a:solidFill>
                  <a:srgbClr val="0070C0"/>
                </a:solidFill>
              </a:rPr>
              <a:t>databases </a:t>
            </a:r>
            <a:r>
              <a:rPr lang="en-GB" sz="2800" dirty="0">
                <a:solidFill>
                  <a:srgbClr val="0070C0"/>
                </a:solidFill>
              </a:rPr>
              <a:t>that enable the preservation, curation and publication of research ‘products’:</a:t>
            </a:r>
          </a:p>
          <a:p>
            <a:pPr marL="457200" indent="-457200">
              <a:lnSpc>
                <a:spcPct val="200000"/>
              </a:lnSpc>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lnSpc>
                <a:spcPct val="200000"/>
              </a:lnSpc>
              <a:buFont typeface="Arial" panose="020B0604020202020204" pitchFamily="34" charset="0"/>
              <a:buChar char="•"/>
            </a:pPr>
            <a:r>
              <a:rPr lang="pl-PL" sz="2800" dirty="0">
                <a:solidFill>
                  <a:srgbClr val="0070C0"/>
                </a:solidFill>
              </a:rPr>
              <a:t>code</a:t>
            </a:r>
          </a:p>
          <a:p>
            <a:pPr marL="457200" indent="-457200">
              <a:lnSpc>
                <a:spcPct val="200000"/>
              </a:lnSpc>
              <a:buFont typeface="Arial" panose="020B0604020202020204" pitchFamily="34" charset="0"/>
              <a:buChar char="•"/>
            </a:pPr>
            <a:r>
              <a:rPr lang="en-GB" sz="2800" dirty="0" smtClean="0">
                <a:solidFill>
                  <a:srgbClr val="0070C0"/>
                </a:solidFill>
              </a:rPr>
              <a:t>p</a:t>
            </a:r>
            <a:r>
              <a:rPr lang="pl-PL" sz="2800" dirty="0" smtClean="0">
                <a:solidFill>
                  <a:srgbClr val="0070C0"/>
                </a:solidFill>
              </a:rPr>
              <a:t>rotocols</a:t>
            </a:r>
          </a:p>
          <a:p>
            <a:pPr marL="457200" indent="-457200">
              <a:lnSpc>
                <a:spcPct val="200000"/>
              </a:lnSpc>
              <a:buFont typeface="Arial" panose="020B0604020202020204" pitchFamily="34" charset="0"/>
              <a:buChar char="•"/>
            </a:pPr>
            <a:r>
              <a:rPr lang="en-GB" sz="2800" dirty="0" smtClean="0">
                <a:solidFill>
                  <a:srgbClr val="0070C0"/>
                </a:solidFill>
              </a:rPr>
              <a:t>description of biological materials</a:t>
            </a:r>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37140" y="2318806"/>
            <a:ext cx="1273699" cy="1273699"/>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550941" y="2955655"/>
            <a:ext cx="1527248" cy="1527248"/>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344079" y="4054627"/>
            <a:ext cx="1287440" cy="1287440"/>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6656" y="4482903"/>
            <a:ext cx="1562870" cy="1562870"/>
          </a:xfrm>
          <a:prstGeom prst="rect">
            <a:avLst/>
          </a:prstGeom>
        </p:spPr>
      </p:pic>
    </p:spTree>
    <p:extLst>
      <p:ext uri="{BB962C8B-B14F-4D97-AF65-F5344CB8AC3E}">
        <p14:creationId xmlns:p14="http://schemas.microsoft.com/office/powerpoint/2010/main" val="411982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559" y="3803904"/>
            <a:ext cx="2938780" cy="1175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096000" y="3696367"/>
            <a:ext cx="235655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1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1</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3988</TotalTime>
  <Words>1393</Words>
  <Application>Microsoft Office PowerPoint</Application>
  <PresentationFormat>Widescreen</PresentationFormat>
  <Paragraphs>153</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Or “domain” (type) specific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Minimal data set (after PLOS)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Can it be cited?</vt:lpstr>
      <vt:lpstr>What about the ReadMe file?</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92</cp:revision>
  <dcterms:created xsi:type="dcterms:W3CDTF">2021-06-07T08:35:11Z</dcterms:created>
  <dcterms:modified xsi:type="dcterms:W3CDTF">2023-01-18T01:31:23Z</dcterms:modified>
</cp:coreProperties>
</file>