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57" r:id="rId4"/>
    <p:sldId id="273" r:id="rId5"/>
    <p:sldId id="258" r:id="rId6"/>
    <p:sldId id="343" r:id="rId7"/>
    <p:sldId id="269" r:id="rId8"/>
    <p:sldId id="270" r:id="rId9"/>
    <p:sldId id="344" r:id="rId10"/>
    <p:sldId id="345" r:id="rId11"/>
    <p:sldId id="268" r:id="rId12"/>
    <p:sldId id="319" r:id="rId13"/>
    <p:sldId id="34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98" d="100"/>
          <a:sy n="98" d="100"/>
        </p:scale>
        <p:origin x="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12</a:t>
            </a:fld>
            <a:endParaRPr lang="en-GB"/>
          </a:p>
        </p:txBody>
      </p:sp>
    </p:spTree>
    <p:extLst>
      <p:ext uri="{BB962C8B-B14F-4D97-AF65-F5344CB8AC3E}">
        <p14:creationId xmlns:p14="http://schemas.microsoft.com/office/powerpoint/2010/main" val="318722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13</a:t>
            </a:fld>
            <a:endParaRPr lang="en-GB"/>
          </a:p>
        </p:txBody>
      </p:sp>
    </p:spTree>
    <p:extLst>
      <p:ext uri="{BB962C8B-B14F-4D97-AF65-F5344CB8AC3E}">
        <p14:creationId xmlns:p14="http://schemas.microsoft.com/office/powerpoint/2010/main" val="273036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18/01/2023</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18/01/2023</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
        <p:nvSpPr>
          <p:cNvPr id="2" name="TextBox 1">
            <a:extLst>
              <a:ext uri="{FF2B5EF4-FFF2-40B4-BE49-F238E27FC236}">
                <a16:creationId xmlns:a16="http://schemas.microsoft.com/office/drawing/2014/main" id="{BD7D6CF6-9DFC-4C29-B4EE-761397A47C36}"/>
              </a:ext>
            </a:extLst>
          </p:cNvPr>
          <p:cNvSpPr txBox="1"/>
          <p:nvPr/>
        </p:nvSpPr>
        <p:spPr>
          <a:xfrm>
            <a:off x="8595798" y="1704109"/>
            <a:ext cx="301686" cy="369332"/>
          </a:xfrm>
          <a:prstGeom prst="rect">
            <a:avLst/>
          </a:prstGeom>
          <a:noFill/>
        </p:spPr>
        <p:txBody>
          <a:bodyPr wrap="none" rtlCol="0">
            <a:spAutoFit/>
          </a:bodyPr>
          <a:lstStyle/>
          <a:p>
            <a:r>
              <a:rPr lang="en-GB" dirty="0"/>
              <a:t>1</a:t>
            </a:r>
          </a:p>
        </p:txBody>
      </p:sp>
      <p:sp>
        <p:nvSpPr>
          <p:cNvPr id="3" name="TextBox 2">
            <a:extLst>
              <a:ext uri="{FF2B5EF4-FFF2-40B4-BE49-F238E27FC236}">
                <a16:creationId xmlns:a16="http://schemas.microsoft.com/office/drawing/2014/main" id="{C1FD164A-2279-4B76-B4A0-1A4B1847B9F0}"/>
              </a:ext>
            </a:extLst>
          </p:cNvPr>
          <p:cNvSpPr txBox="1"/>
          <p:nvPr/>
        </p:nvSpPr>
        <p:spPr>
          <a:xfrm>
            <a:off x="10820670" y="2806881"/>
            <a:ext cx="301686" cy="369332"/>
          </a:xfrm>
          <a:prstGeom prst="rect">
            <a:avLst/>
          </a:prstGeom>
          <a:noFill/>
        </p:spPr>
        <p:txBody>
          <a:bodyPr wrap="none" rtlCol="0">
            <a:spAutoFit/>
          </a:bodyPr>
          <a:lstStyle/>
          <a:p>
            <a:r>
              <a:rPr lang="en-GB" dirty="0"/>
              <a:t>2</a:t>
            </a:r>
          </a:p>
        </p:txBody>
      </p:sp>
      <p:sp>
        <p:nvSpPr>
          <p:cNvPr id="5" name="TextBox 4">
            <a:extLst>
              <a:ext uri="{FF2B5EF4-FFF2-40B4-BE49-F238E27FC236}">
                <a16:creationId xmlns:a16="http://schemas.microsoft.com/office/drawing/2014/main" id="{03915FFE-97EE-46A3-AC0A-B1ACCA99DD7D}"/>
              </a:ext>
            </a:extLst>
          </p:cNvPr>
          <p:cNvSpPr txBox="1"/>
          <p:nvPr/>
        </p:nvSpPr>
        <p:spPr>
          <a:xfrm>
            <a:off x="10819383" y="5009066"/>
            <a:ext cx="301686" cy="369332"/>
          </a:xfrm>
          <a:prstGeom prst="rect">
            <a:avLst/>
          </a:prstGeom>
          <a:noFill/>
        </p:spPr>
        <p:txBody>
          <a:bodyPr wrap="none" rtlCol="0">
            <a:spAutoFit/>
          </a:bodyPr>
          <a:lstStyle/>
          <a:p>
            <a:r>
              <a:rPr lang="en-GB" dirty="0"/>
              <a:t>3</a:t>
            </a:r>
          </a:p>
        </p:txBody>
      </p:sp>
      <p:sp>
        <p:nvSpPr>
          <p:cNvPr id="10" name="TextBox 9">
            <a:extLst>
              <a:ext uri="{FF2B5EF4-FFF2-40B4-BE49-F238E27FC236}">
                <a16:creationId xmlns:a16="http://schemas.microsoft.com/office/drawing/2014/main" id="{85448652-4DFA-4685-93AE-7A825FA4533E}"/>
              </a:ext>
            </a:extLst>
          </p:cNvPr>
          <p:cNvSpPr txBox="1"/>
          <p:nvPr/>
        </p:nvSpPr>
        <p:spPr>
          <a:xfrm>
            <a:off x="8746641" y="6180792"/>
            <a:ext cx="301686" cy="369332"/>
          </a:xfrm>
          <a:prstGeom prst="rect">
            <a:avLst/>
          </a:prstGeom>
          <a:noFill/>
        </p:spPr>
        <p:txBody>
          <a:bodyPr wrap="none" rtlCol="0">
            <a:spAutoFit/>
          </a:bodyPr>
          <a:lstStyle/>
          <a:p>
            <a:r>
              <a:rPr lang="en-GB" dirty="0"/>
              <a:t>4</a:t>
            </a:r>
          </a:p>
        </p:txBody>
      </p:sp>
      <p:sp>
        <p:nvSpPr>
          <p:cNvPr id="11" name="TextBox 10">
            <a:extLst>
              <a:ext uri="{FF2B5EF4-FFF2-40B4-BE49-F238E27FC236}">
                <a16:creationId xmlns:a16="http://schemas.microsoft.com/office/drawing/2014/main" id="{DEC44BD6-B99E-41E2-8257-B89A7EF6C48C}"/>
              </a:ext>
            </a:extLst>
          </p:cNvPr>
          <p:cNvSpPr txBox="1"/>
          <p:nvPr/>
        </p:nvSpPr>
        <p:spPr>
          <a:xfrm>
            <a:off x="6548015" y="5009066"/>
            <a:ext cx="301686" cy="369332"/>
          </a:xfrm>
          <a:prstGeom prst="rect">
            <a:avLst/>
          </a:prstGeom>
          <a:noFill/>
        </p:spPr>
        <p:txBody>
          <a:bodyPr wrap="none" rtlCol="0">
            <a:spAutoFit/>
          </a:bodyPr>
          <a:lstStyle/>
          <a:p>
            <a:r>
              <a:rPr lang="en-GB" dirty="0"/>
              <a:t>5</a:t>
            </a:r>
          </a:p>
        </p:txBody>
      </p:sp>
      <p:sp>
        <p:nvSpPr>
          <p:cNvPr id="12" name="TextBox 11">
            <a:extLst>
              <a:ext uri="{FF2B5EF4-FFF2-40B4-BE49-F238E27FC236}">
                <a16:creationId xmlns:a16="http://schemas.microsoft.com/office/drawing/2014/main" id="{A104B099-44E3-41B1-91CE-12E8930172F2}"/>
              </a:ext>
            </a:extLst>
          </p:cNvPr>
          <p:cNvSpPr txBox="1"/>
          <p:nvPr/>
        </p:nvSpPr>
        <p:spPr>
          <a:xfrm>
            <a:off x="6548015" y="2741976"/>
            <a:ext cx="301686" cy="369332"/>
          </a:xfrm>
          <a:prstGeom prst="rect">
            <a:avLst/>
          </a:prstGeom>
          <a:noFill/>
        </p:spPr>
        <p:txBody>
          <a:bodyPr wrap="none" rtlCol="0">
            <a:spAutoFit/>
          </a:bodyPr>
          <a:lstStyle/>
          <a:p>
            <a:r>
              <a:rPr lang="en-GB" dirty="0"/>
              <a:t>6</a:t>
            </a:r>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815882"/>
          </a:xfrm>
          <a:prstGeom prst="rect">
            <a:avLst/>
          </a:prstGeom>
          <a:noFill/>
        </p:spPr>
        <p:txBody>
          <a:bodyPr wrap="square">
            <a:spAutoFit/>
          </a:bodyPr>
          <a:lstStyle/>
          <a:p>
            <a:r>
              <a:rPr lang="en-GB" sz="2800" dirty="0">
                <a:solidFill>
                  <a:srgbClr val="0070C0"/>
                </a:solidFill>
              </a:rPr>
              <a:t>Exercise/challenge 2B: be a reviewer</a:t>
            </a:r>
          </a:p>
          <a:p>
            <a:endParaRPr lang="en-GB" sz="2800" dirty="0">
              <a:solidFill>
                <a:srgbClr val="0070C0"/>
              </a:solidFill>
            </a:endParaRPr>
          </a:p>
          <a:p>
            <a:r>
              <a:rPr lang="en-GB" sz="2800" dirty="0">
                <a:solidFill>
                  <a:srgbClr val="0070C0"/>
                </a:solidFill>
              </a:rPr>
              <a:t>Working in groups, evaluate others DMP.</a:t>
            </a: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8" name="TextBox 4">
            <a:extLst>
              <a:ext uri="{FF2B5EF4-FFF2-40B4-BE49-F238E27FC236}">
                <a16:creationId xmlns:a16="http://schemas.microsoft.com/office/drawing/2014/main" id="{2306CDBA-40E8-47EF-BA31-D30AAE7E4873}"/>
              </a:ext>
            </a:extLst>
          </p:cNvPr>
          <p:cNvSpPr txBox="1"/>
          <p:nvPr/>
        </p:nvSpPr>
        <p:spPr>
          <a:xfrm>
            <a:off x="850824" y="2945346"/>
            <a:ext cx="10614453" cy="3970318"/>
          </a:xfrm>
          <a:prstGeom prst="rect">
            <a:avLst/>
          </a:prstGeom>
          <a:noFill/>
        </p:spPr>
        <p:txBody>
          <a:bodyPr wrap="square">
            <a:spAutoFit/>
          </a:bodyPr>
          <a:lstStyle/>
          <a:p>
            <a:pPr marL="514350" indent="-514350">
              <a:buAutoNum type="arabicPeriod"/>
            </a:pPr>
            <a:r>
              <a:rPr lang="en-GB" sz="2800" dirty="0">
                <a:solidFill>
                  <a:srgbClr val="0070C0"/>
                </a:solidFill>
              </a:rPr>
              <a:t>does it look as if the author(s) thought what they would do with their data or is it some ‘whatever’ copy pasted text</a:t>
            </a:r>
          </a:p>
          <a:p>
            <a:pPr marL="514350" indent="-514350">
              <a:buAutoNum type="arabicPeriod"/>
            </a:pPr>
            <a:r>
              <a:rPr lang="en-GB" sz="2800" dirty="0">
                <a:solidFill>
                  <a:srgbClr val="0070C0"/>
                </a:solidFill>
              </a:rPr>
              <a:t>does it look as if the data will be stored in a secured way</a:t>
            </a:r>
          </a:p>
          <a:p>
            <a:pPr marL="514350" indent="-514350">
              <a:buAutoNum type="arabicPeriod"/>
            </a:pPr>
            <a:r>
              <a:rPr lang="en-GB" sz="2800" dirty="0">
                <a:solidFill>
                  <a:srgbClr val="0070C0"/>
                </a:solidFill>
              </a:rPr>
              <a:t>does it look as if the data will be shared in a FAIR way</a:t>
            </a:r>
          </a:p>
          <a:p>
            <a:pPr marL="514350" indent="-514350">
              <a:buAutoNum type="arabicPeriod"/>
            </a:pPr>
            <a:r>
              <a:rPr lang="en-GB" sz="2800" dirty="0">
                <a:solidFill>
                  <a:srgbClr val="0070C0"/>
                </a:solidFill>
              </a:rPr>
              <a:t>are there any standards that should be followed</a:t>
            </a:r>
          </a:p>
          <a:p>
            <a:pPr marL="514350" indent="-514350">
              <a:buAutoNum type="arabicPeriod"/>
            </a:pPr>
            <a:r>
              <a:rPr lang="en-GB" sz="2800" dirty="0">
                <a:solidFill>
                  <a:srgbClr val="0070C0"/>
                </a:solidFill>
              </a:rPr>
              <a:t>does it look as if the data will be made accessible / findable to others for re-use</a:t>
            </a:r>
          </a:p>
          <a:p>
            <a:pPr marL="514350" indent="-514350">
              <a:buAutoNum type="arabicPeriod"/>
            </a:pPr>
            <a:r>
              <a:rPr lang="en-GB" sz="2800" dirty="0">
                <a:solidFill>
                  <a:srgbClr val="0070C0"/>
                </a:solidFill>
              </a:rPr>
              <a:t>are the usage restrictions justifiable</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142600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Plan Quiz</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111040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114300" y="247185"/>
            <a:ext cx="9267825" cy="789295"/>
          </a:xfrm>
        </p:spPr>
        <p:txBody>
          <a:bodyPr>
            <a:normAutofit/>
          </a:bodyPr>
          <a:lstStyle/>
          <a:p>
            <a:r>
              <a:rPr lang="en-GB" sz="4000" dirty="0">
                <a:solidFill>
                  <a:srgbClr val="0070C0"/>
                </a:solidFill>
              </a:rPr>
              <a:t>Data Management Plan Quiz - Solutions</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906930" y="3428999"/>
            <a:ext cx="3217333" cy="3217333"/>
          </a:xfrm>
          <a:prstGeom prst="rect">
            <a:avLst/>
          </a:prstGeom>
        </p:spPr>
      </p:pic>
      <p:sp>
        <p:nvSpPr>
          <p:cNvPr id="6" name="TextBox 5">
            <a:extLst>
              <a:ext uri="{FF2B5EF4-FFF2-40B4-BE49-F238E27FC236}">
                <a16:creationId xmlns:a16="http://schemas.microsoft.com/office/drawing/2014/main" id="{096B19E8-A17A-4167-BCEB-313B5DE2C0A9}"/>
              </a:ext>
            </a:extLst>
          </p:cNvPr>
          <p:cNvSpPr txBox="1"/>
          <p:nvPr/>
        </p:nvSpPr>
        <p:spPr>
          <a:xfrm>
            <a:off x="881590" y="1305340"/>
            <a:ext cx="8424335" cy="4593565"/>
          </a:xfrm>
          <a:prstGeom prst="rect">
            <a:avLst/>
          </a:prstGeom>
          <a:noFill/>
        </p:spPr>
        <p:txBody>
          <a:bodyPr wrap="square">
            <a:spAutoFit/>
          </a:bodyPr>
          <a:lstStyle/>
          <a:p>
            <a:pPr algn="l">
              <a:spcAft>
                <a:spcPts val="300"/>
              </a:spcAft>
            </a:pPr>
            <a:r>
              <a:rPr lang="en-GB" b="0" i="0" dirty="0">
                <a:solidFill>
                  <a:srgbClr val="485365"/>
                </a:solidFill>
                <a:effectLst/>
                <a:latin typeface="Quicksand"/>
              </a:rPr>
              <a:t>1. The best time to do data management is at the end of a project, when you've collected all the data you're managing. </a:t>
            </a:r>
            <a:r>
              <a:rPr lang="en-GB" b="0" i="0" dirty="0">
                <a:solidFill>
                  <a:srgbClr val="C00000"/>
                </a:solidFill>
                <a:effectLst/>
                <a:latin typeface="Quicksand"/>
              </a:rPr>
              <a:t>FALSE</a:t>
            </a:r>
          </a:p>
          <a:p>
            <a:pPr algn="l">
              <a:spcAft>
                <a:spcPts val="300"/>
              </a:spcAft>
            </a:pPr>
            <a:r>
              <a:rPr lang="en-GB" b="0" i="0" dirty="0">
                <a:solidFill>
                  <a:srgbClr val="485365"/>
                </a:solidFill>
                <a:effectLst/>
                <a:latin typeface="Quicksand"/>
              </a:rPr>
              <a:t>2. Data management plans (DMPs) detail what will happen to data before collection begins. </a:t>
            </a:r>
            <a:r>
              <a:rPr lang="en-GB" b="0" i="0" dirty="0">
                <a:solidFill>
                  <a:srgbClr val="00B050"/>
                </a:solidFill>
                <a:effectLst/>
                <a:latin typeface="Quicksand"/>
              </a:rPr>
              <a:t>TRUE</a:t>
            </a:r>
          </a:p>
          <a:p>
            <a:pPr algn="l">
              <a:spcAft>
                <a:spcPts val="300"/>
              </a:spcAft>
            </a:pPr>
            <a:r>
              <a:rPr lang="en-GB" b="0" i="0" dirty="0">
                <a:solidFill>
                  <a:srgbClr val="485365"/>
                </a:solidFill>
                <a:effectLst/>
                <a:latin typeface="Quicksand"/>
              </a:rPr>
              <a:t>3. The best storage method for data is multiple backups to USBs.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4. There is a single best way to manage, organise, and share data.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5. For grant applications, DMPs should mention data preservation, longevity, sharing, discover, and reuse.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6. Your metadata should be standardised and descriptive.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7. Taking the time to plan out what's needed in metadata and your DMP will save you time in the long run and make your data more FAIR. </a:t>
            </a:r>
            <a:r>
              <a:rPr lang="en-GB" b="0" i="0" dirty="0">
                <a:solidFill>
                  <a:srgbClr val="00B050"/>
                </a:solidFill>
                <a:effectLst/>
                <a:latin typeface="Quicksand"/>
              </a:rPr>
              <a:t>TRUE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8. DMP online is a tool which constructs DMPs for researchers.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9. Data addressed in a DMP can be freely shared regardless of confidentiality.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10. Data can be given creative commons licenses to dictate how others can and cannot use it. </a:t>
            </a:r>
            <a:r>
              <a:rPr lang="en-GB" b="0" i="0" dirty="0">
                <a:solidFill>
                  <a:srgbClr val="00B050"/>
                </a:solidFill>
                <a:effectLst/>
                <a:latin typeface="Quicksand"/>
              </a:rPr>
              <a:t>TRUE</a:t>
            </a:r>
          </a:p>
        </p:txBody>
      </p:sp>
    </p:spTree>
    <p:extLst>
      <p:ext uri="{BB962C8B-B14F-4D97-AF65-F5344CB8AC3E}">
        <p14:creationId xmlns:p14="http://schemas.microsoft.com/office/powerpoint/2010/main" val="341902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70C0"/>
                </a:solidFill>
              </a:rPr>
              <a:t>Two flavours of DMP: for Grants and Internal</a:t>
            </a:r>
          </a:p>
        </p:txBody>
      </p:sp>
      <p:sp>
        <p:nvSpPr>
          <p:cNvPr id="4" name="Content Placeholder 3"/>
          <p:cNvSpPr>
            <a:spLocks noGrp="1"/>
          </p:cNvSpPr>
          <p:nvPr>
            <p:ph idx="1"/>
          </p:nvPr>
        </p:nvSpPr>
        <p:spPr>
          <a:xfrm>
            <a:off x="838200" y="1825625"/>
            <a:ext cx="4876800" cy="4351338"/>
          </a:xfrm>
        </p:spPr>
        <p:txBody>
          <a:bodyPr/>
          <a:lstStyle/>
          <a:p>
            <a:pPr marL="0" indent="0">
              <a:buNone/>
            </a:pPr>
            <a:r>
              <a:rPr lang="en-GB" dirty="0">
                <a:solidFill>
                  <a:srgbClr val="0070C0"/>
                </a:solidFill>
              </a:rPr>
              <a:t>Grant application DMP</a:t>
            </a:r>
          </a:p>
          <a:p>
            <a:r>
              <a:rPr lang="en-GB" dirty="0">
                <a:solidFill>
                  <a:srgbClr val="0070C0"/>
                </a:solidFill>
              </a:rPr>
              <a:t>focus on Reuse =&gt; FAIR</a:t>
            </a:r>
          </a:p>
          <a:p>
            <a:r>
              <a:rPr lang="en-GB" dirty="0">
                <a:solidFill>
                  <a:srgbClr val="0070C0"/>
                </a:solidFill>
              </a:rPr>
              <a:t>safety of the data </a:t>
            </a:r>
          </a:p>
          <a:p>
            <a:r>
              <a:rPr lang="en-GB" dirty="0">
                <a:solidFill>
                  <a:srgbClr val="0070C0"/>
                </a:solidFill>
              </a:rPr>
              <a:t>limitation to sharing</a:t>
            </a:r>
          </a:p>
          <a:p>
            <a:r>
              <a:rPr lang="en-GB" dirty="0">
                <a:solidFill>
                  <a:srgbClr val="0070C0"/>
                </a:solidFill>
              </a:rPr>
              <a:t>allocation of resources</a:t>
            </a:r>
          </a:p>
          <a:p>
            <a:pPr marL="0" indent="0">
              <a:buNone/>
            </a:pPr>
            <a:endParaRPr lang="en-GB" dirty="0">
              <a:solidFill>
                <a:srgbClr val="0070C0"/>
              </a:solidFill>
            </a:endParaRPr>
          </a:p>
          <a:p>
            <a:endParaRPr lang="en-GB" dirty="0"/>
          </a:p>
        </p:txBody>
      </p:sp>
      <p:sp>
        <p:nvSpPr>
          <p:cNvPr id="5" name="Content Placeholder 3"/>
          <p:cNvSpPr txBox="1">
            <a:spLocks/>
          </p:cNvSpPr>
          <p:nvPr/>
        </p:nvSpPr>
        <p:spPr>
          <a:xfrm>
            <a:off x="6004560" y="1825625"/>
            <a:ext cx="53644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Project DMP</a:t>
            </a:r>
          </a:p>
          <a:p>
            <a:r>
              <a:rPr lang="en-GB" dirty="0"/>
              <a:t>focus on your productivity and achieving FAIR</a:t>
            </a:r>
          </a:p>
          <a:p>
            <a:r>
              <a:rPr lang="en-GB" dirty="0"/>
              <a:t>safety of the data  </a:t>
            </a:r>
          </a:p>
          <a:p>
            <a:r>
              <a:rPr lang="en-GB" dirty="0"/>
              <a:t>technicalities: file naming conventions, folder structures, templates for experiments, how you link to ELN ….</a:t>
            </a:r>
          </a:p>
          <a:p>
            <a:endParaRPr lang="en-GB" dirty="0"/>
          </a:p>
        </p:txBody>
      </p:sp>
    </p:spTree>
    <p:extLst>
      <p:ext uri="{BB962C8B-B14F-4D97-AF65-F5344CB8AC3E}">
        <p14:creationId xmlns:p14="http://schemas.microsoft.com/office/powerpoint/2010/main" val="38280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246769"/>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r>
              <a:rPr lang="en-GB" sz="2800" dirty="0">
                <a:solidFill>
                  <a:srgbClr val="0070C0"/>
                </a:solidFill>
              </a:rPr>
              <a:t>Working in groups, think of your last paper (or project). </a:t>
            </a:r>
            <a:br>
              <a:rPr lang="en-GB" sz="2800" dirty="0">
                <a:solidFill>
                  <a:srgbClr val="0070C0"/>
                </a:solidFill>
              </a:rPr>
            </a:br>
            <a:r>
              <a:rPr lang="en-GB" sz="2800" dirty="0">
                <a:solidFill>
                  <a:srgbClr val="0070C0"/>
                </a:solidFill>
              </a:rPr>
              <a:t>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ED40B9-10AD-BC4D-4269-2E7EDAA77C0B}"/>
              </a:ext>
            </a:extLst>
          </p:cNvPr>
          <p:cNvSpPr txBox="1"/>
          <p:nvPr/>
        </p:nvSpPr>
        <p:spPr>
          <a:xfrm>
            <a:off x="1092764" y="6231018"/>
            <a:ext cx="7207173" cy="369332"/>
          </a:xfrm>
          <a:prstGeom prst="rect">
            <a:avLst/>
          </a:prstGeom>
          <a:noFill/>
        </p:spPr>
        <p:txBody>
          <a:bodyPr wrap="square" lIns="91440" tIns="45720" rIns="91440" bIns="45720" anchor="t">
            <a:spAutoFit/>
          </a:bodyPr>
          <a:lstStyle/>
          <a:p>
            <a:r>
              <a:rPr lang="en-GB" dirty="0"/>
              <a:t>  </a:t>
            </a:r>
            <a:endParaRPr lang="en-GB" dirty="0">
              <a:highlight>
                <a:srgbClr val="FFFF00"/>
              </a:highlight>
            </a:endParaRPr>
          </a:p>
        </p:txBody>
      </p:sp>
      <p:sp>
        <p:nvSpPr>
          <p:cNvPr id="7" name="TextBox 4">
            <a:extLst>
              <a:ext uri="{FF2B5EF4-FFF2-40B4-BE49-F238E27FC236}">
                <a16:creationId xmlns:a16="http://schemas.microsoft.com/office/drawing/2014/main" id="{2306CDBA-40E8-47EF-BA31-D30AAE7E4873}"/>
              </a:ext>
            </a:extLst>
          </p:cNvPr>
          <p:cNvSpPr txBox="1"/>
          <p:nvPr/>
        </p:nvSpPr>
        <p:spPr>
          <a:xfrm>
            <a:off x="956284" y="3981714"/>
            <a:ext cx="10614453" cy="1815882"/>
          </a:xfrm>
          <a:prstGeom prst="rect">
            <a:avLst/>
          </a:prstGeom>
          <a:noFill/>
        </p:spPr>
        <p:txBody>
          <a:bodyPr wrap="square">
            <a:spAutoFit/>
          </a:bodyPr>
          <a:lstStyle/>
          <a:p>
            <a:pPr marL="514350" indent="-514350">
              <a:buAutoNum type="arabicPeriod"/>
            </a:pPr>
            <a:r>
              <a:rPr lang="en-GB" sz="2800" dirty="0">
                <a:solidFill>
                  <a:srgbClr val="0070C0"/>
                </a:solidFill>
              </a:rPr>
              <a:t>What type of data you will acquire during the research</a:t>
            </a:r>
          </a:p>
          <a:p>
            <a:pPr marL="514350" indent="-514350">
              <a:buAutoNum type="arabicPeriod"/>
            </a:pPr>
            <a:r>
              <a:rPr lang="en-GB" sz="2800" dirty="0">
                <a:solidFill>
                  <a:srgbClr val="0070C0"/>
                </a:solidFill>
              </a:rPr>
              <a:t>How you will store the data</a:t>
            </a:r>
          </a:p>
          <a:p>
            <a:pPr marL="514350" indent="-514350">
              <a:buAutoNum type="arabicPeriod"/>
            </a:pPr>
            <a:r>
              <a:rPr lang="en-GB" sz="2800" dirty="0">
                <a:solidFill>
                  <a:srgbClr val="0070C0"/>
                </a:solidFill>
              </a:rPr>
              <a:t>How you will share the data  === target repositories, standards </a:t>
            </a:r>
          </a:p>
          <a:p>
            <a:pPr marL="514350" indent="-514350">
              <a:buAutoNum type="arabicPeriod"/>
            </a:pPr>
            <a:endParaRPr lang="en-GB" sz="2800" dirty="0">
              <a:solidFill>
                <a:srgbClr val="0070C0"/>
              </a:solidFill>
            </a:endParaRPr>
          </a:p>
        </p:txBody>
      </p:sp>
    </p:spTree>
    <p:extLst>
      <p:ext uri="{BB962C8B-B14F-4D97-AF65-F5344CB8AC3E}">
        <p14:creationId xmlns:p14="http://schemas.microsoft.com/office/powerpoint/2010/main" val="3362239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949</Words>
  <Application>Microsoft Office PowerPoint</Application>
  <PresentationFormat>Widescreen</PresentationFormat>
  <Paragraphs>109</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Quicksand</vt:lpstr>
      <vt:lpstr>Ubuntu</vt:lpstr>
      <vt:lpstr>Office Theme</vt:lpstr>
      <vt:lpstr>PowerPoint Presentation</vt:lpstr>
      <vt:lpstr>PowerPoint Presentation</vt:lpstr>
      <vt:lpstr>PowerPoint Presentation</vt:lpstr>
      <vt:lpstr>PowerPoint Presentation</vt:lpstr>
      <vt:lpstr>PowerPoint Presentation</vt:lpstr>
      <vt:lpstr>Two flavours of DMP: for Grants and Internal</vt:lpstr>
      <vt:lpstr>PowerPoint Presentation</vt:lpstr>
      <vt:lpstr>PowerPoint Presentation</vt:lpstr>
      <vt:lpstr>PowerPoint Presentation</vt:lpstr>
      <vt:lpstr>PowerPoint Presentation</vt:lpstr>
      <vt:lpstr>PowerPoint Presentation</vt:lpstr>
      <vt:lpstr>Data Management Plan Quiz</vt:lpstr>
      <vt:lpstr>Data Management Plan Quiz -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71</cp:revision>
  <dcterms:created xsi:type="dcterms:W3CDTF">2021-06-07T08:35:11Z</dcterms:created>
  <dcterms:modified xsi:type="dcterms:W3CDTF">2023-01-18T01:40:38Z</dcterms:modified>
</cp:coreProperties>
</file>