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257" r:id="rId4"/>
    <p:sldId id="280" r:id="rId5"/>
    <p:sldId id="269" r:id="rId6"/>
    <p:sldId id="259" r:id="rId7"/>
    <p:sldId id="270" r:id="rId8"/>
    <p:sldId id="277" r:id="rId9"/>
    <p:sldId id="278" r:id="rId10"/>
    <p:sldId id="276" r:id="rId11"/>
    <p:sldId id="272" r:id="rId12"/>
    <p:sldId id="279" r:id="rId13"/>
    <p:sldId id="275" r:id="rId14"/>
    <p:sldId id="2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91837"/>
  </p:normalViewPr>
  <p:slideViewPr>
    <p:cSldViewPr snapToGrid="0">
      <p:cViewPr varScale="1">
        <p:scale>
          <a:sx n="109" d="100"/>
          <a:sy n="109" d="100"/>
        </p:scale>
        <p:origin x="126"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06/10/2021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202550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288881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6</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162963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278984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06/10/2021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06/10/2021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record-keeping_0806202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mero.bio.ed.ac.uk/webclient/?show=dataset-23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ublicomero.bio.ed.ac.uk/webclient/?show=dataset-231" TargetMode="External"/><Relationship Id="rId4" Type="http://schemas.openxmlformats.org/officeDocument/2006/relationships/hyperlink" Target="https://publicomero.bio.ed.ac.uk/webclient/?show=project-58"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470869" y="5070039"/>
            <a:ext cx="6096000" cy="369332"/>
          </a:xfrm>
          <a:prstGeom prst="rect">
            <a:avLst/>
          </a:prstGeom>
          <a:noFill/>
        </p:spPr>
        <p:txBody>
          <a:bodyPr wrap="square">
            <a:spAutoFit/>
          </a:bodyPr>
          <a:lstStyle/>
          <a:p>
            <a:r>
              <a:rPr lang="en-GB" dirty="0">
                <a:highlight>
                  <a:srgbClr val="FFFF00"/>
                </a:highlight>
              </a:rPr>
              <a:t>Open </a:t>
            </a:r>
            <a:r>
              <a:rPr lang="en-GB" dirty="0">
                <a:highlight>
                  <a:srgbClr val="FFFF00"/>
                </a:highlight>
                <a:hlinkClick r:id="rId3"/>
              </a:rPr>
              <a:t>https://pad.carpentries.org/record-keeping_08062021</a:t>
            </a:r>
            <a:r>
              <a:rPr lang="en-GB" dirty="0">
                <a:highlight>
                  <a:srgbClr val="FFFF00"/>
                </a:highlight>
              </a:rPr>
              <a:t> </a:t>
            </a: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F008A-0A52-314A-9B20-E8308A46FAC5}"/>
              </a:ext>
            </a:extLst>
          </p:cNvPr>
          <p:cNvSpPr txBox="1"/>
          <p:nvPr/>
        </p:nvSpPr>
        <p:spPr>
          <a:xfrm>
            <a:off x="1135005" y="185352"/>
            <a:ext cx="9464530" cy="523220"/>
          </a:xfrm>
          <a:prstGeom prst="rect">
            <a:avLst/>
          </a:prstGeom>
          <a:noFill/>
        </p:spPr>
        <p:txBody>
          <a:bodyPr wrap="square">
            <a:spAutoFit/>
          </a:bodyPr>
          <a:lstStyle/>
          <a:p>
            <a:r>
              <a:rPr lang="pl-PL" sz="2800" dirty="0" smtClean="0">
                <a:solidFill>
                  <a:srgbClr val="0070C0"/>
                </a:solidFill>
              </a:rPr>
              <a:t>What to include in metadata</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9085" y="1151792"/>
            <a:ext cx="10304584" cy="3416320"/>
          </a:xfrm>
          <a:prstGeom prst="rect">
            <a:avLst/>
          </a:prstGeom>
        </p:spPr>
        <p:txBody>
          <a:bodyPr wrap="square">
            <a:spAutoFit/>
          </a:bodyPr>
          <a:lstStyle/>
          <a:p>
            <a:r>
              <a:rPr lang="en-GB" dirty="0">
                <a:solidFill>
                  <a:srgbClr val="0070C0"/>
                </a:solidFill>
              </a:rPr>
              <a:t>The </a:t>
            </a:r>
            <a:r>
              <a:rPr lang="en-GB" b="1" dirty="0">
                <a:solidFill>
                  <a:srgbClr val="0070C0"/>
                </a:solidFill>
              </a:rPr>
              <a:t>minimum information standard </a:t>
            </a:r>
            <a:endParaRPr lang="pl-PL" b="1" dirty="0" smtClean="0">
              <a:solidFill>
                <a:srgbClr val="0070C0"/>
              </a:solidFill>
            </a:endParaRPr>
          </a:p>
          <a:p>
            <a:pPr marL="285750" indent="-285750">
              <a:buFont typeface="Arial" panose="020B0604020202020204" pitchFamily="34" charset="0"/>
              <a:buChar char="•"/>
            </a:pPr>
            <a:r>
              <a:rPr lang="en-GB" dirty="0" smtClean="0">
                <a:solidFill>
                  <a:srgbClr val="0070C0"/>
                </a:solidFill>
              </a:rPr>
              <a:t>set </a:t>
            </a:r>
            <a:r>
              <a:rPr lang="en-GB" dirty="0">
                <a:solidFill>
                  <a:srgbClr val="0070C0"/>
                </a:solidFill>
              </a:rPr>
              <a:t>of guidelines for reporting </a:t>
            </a:r>
            <a:r>
              <a:rPr lang="en-GB" dirty="0" smtClean="0">
                <a:solidFill>
                  <a:srgbClr val="0070C0"/>
                </a:solidFill>
              </a:rPr>
              <a:t>data </a:t>
            </a:r>
            <a:r>
              <a:rPr lang="en-GB" dirty="0">
                <a:solidFill>
                  <a:srgbClr val="0070C0"/>
                </a:solidFill>
              </a:rPr>
              <a:t>derived by relevant methods in </a:t>
            </a:r>
            <a:r>
              <a:rPr lang="en-GB" dirty="0" smtClean="0">
                <a:solidFill>
                  <a:srgbClr val="0070C0"/>
                </a:solidFill>
              </a:rPr>
              <a:t>biosciences</a:t>
            </a:r>
            <a:endParaRPr lang="pl-PL" dirty="0" smtClean="0">
              <a:solidFill>
                <a:srgbClr val="0070C0"/>
              </a:solidFill>
            </a:endParaRPr>
          </a:p>
          <a:p>
            <a:pPr marL="285750" indent="-285750">
              <a:buFont typeface="Arial" panose="020B0604020202020204" pitchFamily="34" charset="0"/>
              <a:buChar char="•"/>
            </a:pPr>
            <a:r>
              <a:rPr lang="en-GB" dirty="0" smtClean="0">
                <a:solidFill>
                  <a:srgbClr val="0070C0"/>
                </a:solidFill>
              </a:rPr>
              <a:t>ensures </a:t>
            </a:r>
            <a:r>
              <a:rPr lang="en-GB" dirty="0">
                <a:solidFill>
                  <a:srgbClr val="0070C0"/>
                </a:solidFill>
              </a:rPr>
              <a:t>that the data can be easily verified</a:t>
            </a:r>
            <a:r>
              <a:rPr lang="en-GB" dirty="0" smtClean="0">
                <a:solidFill>
                  <a:srgbClr val="0070C0"/>
                </a:solidFill>
              </a:rPr>
              <a:t>, </a:t>
            </a:r>
            <a:r>
              <a:rPr lang="en-GB" dirty="0">
                <a:solidFill>
                  <a:srgbClr val="0070C0"/>
                </a:solidFill>
              </a:rPr>
              <a:t>analysed and clearly interpreted by the </a:t>
            </a:r>
            <a:r>
              <a:rPr lang="en-GB" dirty="0" smtClean="0">
                <a:solidFill>
                  <a:srgbClr val="0070C0"/>
                </a:solidFill>
              </a:rPr>
              <a:t>community.</a:t>
            </a:r>
            <a:endParaRPr lang="pl-PL" dirty="0" smtClean="0">
              <a:solidFill>
                <a:srgbClr val="0070C0"/>
              </a:solidFill>
            </a:endParaRPr>
          </a:p>
          <a:p>
            <a:pPr marL="285750" indent="-285750">
              <a:buFont typeface="Arial" panose="020B0604020202020204" pitchFamily="34" charset="0"/>
              <a:buChar char="•"/>
            </a:pPr>
            <a:endParaRPr lang="pl-PL" dirty="0">
              <a:solidFill>
                <a:srgbClr val="0070C0"/>
              </a:solidFill>
            </a:endParaRPr>
          </a:p>
          <a:p>
            <a:pPr marL="285750" indent="-285750">
              <a:buFont typeface="Arial" panose="020B0604020202020204" pitchFamily="34" charset="0"/>
              <a:buChar char="•"/>
            </a:pPr>
            <a:endParaRPr lang="pl-PL" dirty="0" smtClean="0">
              <a:solidFill>
                <a:srgbClr val="0070C0"/>
              </a:solidFill>
            </a:endParaRPr>
          </a:p>
          <a:p>
            <a:pPr marL="285750" indent="-285750">
              <a:buFont typeface="Arial" panose="020B0604020202020204" pitchFamily="34" charset="0"/>
              <a:buChar char="•"/>
            </a:pPr>
            <a:endParaRPr lang="pl-PL" dirty="0" smtClean="0">
              <a:solidFill>
                <a:srgbClr val="0070C0"/>
              </a:solidFill>
            </a:endParaRPr>
          </a:p>
          <a:p>
            <a:pPr marL="285750" indent="-285750">
              <a:buFont typeface="Arial" panose="020B0604020202020204" pitchFamily="34" charset="0"/>
              <a:buChar char="•"/>
            </a:pPr>
            <a:endParaRPr lang="pl-PL" dirty="0">
              <a:solidFill>
                <a:srgbClr val="0070C0"/>
              </a:solidFill>
            </a:endParaRPr>
          </a:p>
          <a:p>
            <a:pPr marL="285750" indent="-285750">
              <a:buFont typeface="Arial" panose="020B0604020202020204" pitchFamily="34" charset="0"/>
              <a:buChar char="•"/>
            </a:pPr>
            <a:endParaRPr lang="pl-PL" dirty="0">
              <a:solidFill>
                <a:srgbClr val="0070C0"/>
              </a:solidFill>
            </a:endParaRPr>
          </a:p>
          <a:p>
            <a:r>
              <a:rPr lang="en-GB" b="1" dirty="0">
                <a:solidFill>
                  <a:srgbClr val="0070C0"/>
                </a:solidFill>
              </a:rPr>
              <a:t>Minimum Information for Biological and Biomedical </a:t>
            </a:r>
            <a:r>
              <a:rPr lang="en-GB" b="1" dirty="0" smtClean="0">
                <a:solidFill>
                  <a:srgbClr val="0070C0"/>
                </a:solidFill>
              </a:rPr>
              <a:t>Investigations</a:t>
            </a:r>
            <a:r>
              <a:rPr lang="pl-PL" b="1" dirty="0" smtClean="0">
                <a:solidFill>
                  <a:srgbClr val="0070C0"/>
                </a:solidFill>
              </a:rPr>
              <a:t> </a:t>
            </a:r>
            <a:r>
              <a:rPr lang="en-GB" b="1" dirty="0" smtClean="0">
                <a:solidFill>
                  <a:srgbClr val="0070C0"/>
                </a:solidFill>
              </a:rPr>
              <a:t>(MIBBI)</a:t>
            </a:r>
            <a:r>
              <a:rPr lang="pl-PL" b="1" dirty="0" smtClean="0">
                <a:solidFill>
                  <a:srgbClr val="0070C0"/>
                </a:solidFill>
              </a:rPr>
              <a:t> </a:t>
            </a:r>
          </a:p>
          <a:p>
            <a:r>
              <a:rPr lang="en-GB" dirty="0" smtClean="0">
                <a:solidFill>
                  <a:srgbClr val="0070C0"/>
                </a:solidFill>
              </a:rPr>
              <a:t>is </a:t>
            </a:r>
            <a:r>
              <a:rPr lang="en-GB" dirty="0">
                <a:solidFill>
                  <a:srgbClr val="0070C0"/>
                </a:solidFill>
              </a:rPr>
              <a:t>the collection of the most known </a:t>
            </a:r>
            <a:r>
              <a:rPr lang="en-GB" dirty="0" smtClean="0">
                <a:solidFill>
                  <a:srgbClr val="0070C0"/>
                </a:solidFill>
              </a:rPr>
              <a:t>standards</a:t>
            </a:r>
            <a:r>
              <a:rPr lang="pl-PL" dirty="0" smtClean="0">
                <a:solidFill>
                  <a:srgbClr val="0070C0"/>
                </a:solidFill>
              </a:rPr>
              <a:t>:</a:t>
            </a:r>
          </a:p>
          <a:p>
            <a:r>
              <a:rPr lang="pl-PL" dirty="0">
                <a:solidFill>
                  <a:srgbClr val="0070C0"/>
                </a:solidFill>
              </a:rPr>
              <a:t>https://fairsharing.org/collection/MIBBI</a:t>
            </a:r>
            <a:endParaRPr lang="pl-PL" dirty="0" smtClean="0">
              <a:solidFill>
                <a:srgbClr val="0070C0"/>
              </a:solidFill>
            </a:endParaRPr>
          </a:p>
          <a:p>
            <a:endParaRPr lang="en-GB" dirty="0">
              <a:solidFill>
                <a:srgbClr val="0070C0"/>
              </a:solidFill>
            </a:endParaRPr>
          </a:p>
        </p:txBody>
      </p:sp>
    </p:spTree>
    <p:extLst>
      <p:ext uri="{BB962C8B-B14F-4D97-AF65-F5344CB8AC3E}">
        <p14:creationId xmlns:p14="http://schemas.microsoft.com/office/powerpoint/2010/main" val="136579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F008A-0A52-314A-9B20-E8308A46FAC5}"/>
              </a:ext>
            </a:extLst>
          </p:cNvPr>
          <p:cNvSpPr txBox="1"/>
          <p:nvPr/>
        </p:nvSpPr>
        <p:spPr>
          <a:xfrm>
            <a:off x="1135005" y="185352"/>
            <a:ext cx="9464530" cy="523220"/>
          </a:xfrm>
          <a:prstGeom prst="rect">
            <a:avLst/>
          </a:prstGeom>
          <a:noFill/>
        </p:spPr>
        <p:txBody>
          <a:bodyPr wrap="square">
            <a:spAutoFit/>
          </a:bodyPr>
          <a:lstStyle/>
          <a:p>
            <a:r>
              <a:rPr lang="en-GB" sz="2800" dirty="0">
                <a:solidFill>
                  <a:srgbClr val="0070C0"/>
                </a:solidFill>
              </a:rPr>
              <a:t>Minimum information </a:t>
            </a:r>
            <a:r>
              <a:rPr lang="pl-PL" sz="2800" dirty="0" smtClean="0">
                <a:solidFill>
                  <a:srgbClr val="0070C0"/>
                </a:solidFill>
              </a:rPr>
              <a:t>standards</a:t>
            </a:r>
            <a:endParaRPr lang="en-GB" sz="2800" dirty="0">
              <a:solidFill>
                <a:srgbClr val="0070C0"/>
              </a:solidFill>
            </a:endParaRPr>
          </a:p>
        </p:txBody>
      </p:sp>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87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F008A-0A52-314A-9B20-E8308A46FAC5}"/>
              </a:ext>
            </a:extLst>
          </p:cNvPr>
          <p:cNvSpPr txBox="1"/>
          <p:nvPr/>
        </p:nvSpPr>
        <p:spPr>
          <a:xfrm>
            <a:off x="1135005" y="185352"/>
            <a:ext cx="9464530" cy="523220"/>
          </a:xfrm>
          <a:prstGeom prst="rect">
            <a:avLst/>
          </a:prstGeom>
          <a:noFill/>
        </p:spPr>
        <p:txBody>
          <a:bodyPr wrap="square">
            <a:spAutoFit/>
          </a:bodyPr>
          <a:lstStyle/>
          <a:p>
            <a:r>
              <a:rPr lang="en-GB" sz="2800" dirty="0" smtClean="0">
                <a:solidFill>
                  <a:srgbClr val="0070C0"/>
                </a:solidFill>
              </a:rPr>
              <a:t>Exercise</a:t>
            </a:r>
            <a:r>
              <a:rPr lang="pl-PL" sz="2800" dirty="0" smtClean="0">
                <a:solidFill>
                  <a:srgbClr val="0070C0"/>
                </a:solidFill>
              </a:rPr>
              <a:t>: </a:t>
            </a:r>
            <a:r>
              <a:rPr lang="pl-PL" sz="2800" dirty="0" smtClean="0">
                <a:solidFill>
                  <a:srgbClr val="0070C0"/>
                </a:solidFill>
              </a:rPr>
              <a:t>Minimal information example</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9085" y="1151792"/>
            <a:ext cx="10304584" cy="1477328"/>
          </a:xfrm>
          <a:prstGeom prst="rect">
            <a:avLst/>
          </a:prstGeom>
        </p:spPr>
        <p:txBody>
          <a:bodyPr wrap="square">
            <a:spAutoFit/>
          </a:bodyPr>
          <a:lstStyle/>
          <a:p>
            <a:endParaRPr lang="pl-PL" dirty="0" smtClean="0">
              <a:solidFill>
                <a:srgbClr val="0070C0"/>
              </a:solidFill>
            </a:endParaRPr>
          </a:p>
          <a:p>
            <a:r>
              <a:rPr lang="en-GB" dirty="0" smtClean="0">
                <a:solidFill>
                  <a:srgbClr val="0070C0"/>
                </a:solidFill>
              </a:rPr>
              <a:t>Minimum </a:t>
            </a:r>
            <a:r>
              <a:rPr lang="en-GB" dirty="0">
                <a:solidFill>
                  <a:srgbClr val="0070C0"/>
                </a:solidFill>
              </a:rPr>
              <a:t>Information about a Neuroscience Investigation (MINI) Electrophysiology</a:t>
            </a:r>
            <a:endParaRPr lang="pl-PL" dirty="0">
              <a:solidFill>
                <a:srgbClr val="0070C0"/>
              </a:solidFill>
            </a:endParaRPr>
          </a:p>
          <a:p>
            <a:pPr marL="285750" indent="-285750">
              <a:buFont typeface="Arial" panose="020B0604020202020204" pitchFamily="34" charset="0"/>
              <a:buChar char="•"/>
            </a:pPr>
            <a:endParaRPr lang="pl-PL" dirty="0" smtClean="0">
              <a:solidFill>
                <a:srgbClr val="0070C0"/>
              </a:solidFill>
            </a:endParaRPr>
          </a:p>
          <a:p>
            <a:pPr marL="285750" indent="-285750">
              <a:buFont typeface="Arial" panose="020B0604020202020204" pitchFamily="34" charset="0"/>
              <a:buChar char="•"/>
            </a:pPr>
            <a:endParaRPr lang="pl-PL" dirty="0" smtClean="0">
              <a:solidFill>
                <a:srgbClr val="0070C0"/>
              </a:solidFill>
            </a:endParaRPr>
          </a:p>
          <a:p>
            <a:r>
              <a:rPr lang="en-GB" dirty="0">
                <a:solidFill>
                  <a:srgbClr val="0070C0"/>
                </a:solidFill>
              </a:rPr>
              <a:t>https://www.nature.com/articles/npre.2008.1720.1.pdf</a:t>
            </a:r>
          </a:p>
        </p:txBody>
      </p:sp>
    </p:spTree>
    <p:extLst>
      <p:ext uri="{BB962C8B-B14F-4D97-AF65-F5344CB8AC3E}">
        <p14:creationId xmlns:p14="http://schemas.microsoft.com/office/powerpoint/2010/main" val="363313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6143B8-875F-4DCA-8787-95D765751952}"/>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What can you do if there are no metadata standards defined for your data/field of research?</a:t>
            </a:r>
          </a:p>
        </p:txBody>
      </p:sp>
      <p:sp>
        <p:nvSpPr>
          <p:cNvPr id="9" name="TextBox 8">
            <a:extLst>
              <a:ext uri="{FF2B5EF4-FFF2-40B4-BE49-F238E27FC236}">
                <a16:creationId xmlns:a16="http://schemas.microsoft.com/office/drawing/2014/main" id="{E9D07E7F-B664-4EFF-9111-16987AF071BC}"/>
              </a:ext>
            </a:extLst>
          </p:cNvPr>
          <p:cNvSpPr txBox="1"/>
          <p:nvPr/>
        </p:nvSpPr>
        <p:spPr>
          <a:xfrm>
            <a:off x="1454680" y="1604969"/>
            <a:ext cx="8984435" cy="923330"/>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Think about the minimum information that someone else (from your lab or from any other lab in the world) would need to know about your dataset to be able to work with it without any further inputs from you.</a:t>
            </a:r>
          </a:p>
        </p:txBody>
      </p:sp>
      <p:sp>
        <p:nvSpPr>
          <p:cNvPr id="10" name="Arrow: Down 9">
            <a:extLst>
              <a:ext uri="{FF2B5EF4-FFF2-40B4-BE49-F238E27FC236}">
                <a16:creationId xmlns:a16="http://schemas.microsoft.com/office/drawing/2014/main" id="{7340A17E-31D2-475A-BA2C-35AAED0AD526}"/>
              </a:ext>
            </a:extLst>
          </p:cNvPr>
          <p:cNvSpPr/>
          <p:nvPr/>
        </p:nvSpPr>
        <p:spPr>
          <a:xfrm rot="16200000">
            <a:off x="674865" y="175624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192F00A-2C5F-48A9-B805-67228F67457B}"/>
              </a:ext>
            </a:extLst>
          </p:cNvPr>
          <p:cNvSpPr txBox="1"/>
          <p:nvPr/>
        </p:nvSpPr>
        <p:spPr>
          <a:xfrm>
            <a:off x="1454679" y="3012468"/>
            <a:ext cx="8984435" cy="369332"/>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Think as a consumer</a:t>
            </a:r>
            <a:r>
              <a:rPr lang="en-GB" dirty="0"/>
              <a:t> of your data not the producer!</a:t>
            </a:r>
          </a:p>
        </p:txBody>
      </p:sp>
      <p:sp>
        <p:nvSpPr>
          <p:cNvPr id="13" name="Arrow: Down 12">
            <a:extLst>
              <a:ext uri="{FF2B5EF4-FFF2-40B4-BE49-F238E27FC236}">
                <a16:creationId xmlns:a16="http://schemas.microsoft.com/office/drawing/2014/main" id="{0D3B298D-171F-4B6C-8C65-EC7C7194CD31}"/>
              </a:ext>
            </a:extLst>
          </p:cNvPr>
          <p:cNvSpPr/>
          <p:nvPr/>
        </p:nvSpPr>
        <p:spPr>
          <a:xfrm rot="16200000">
            <a:off x="674866" y="2883715"/>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800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en-GB" sz="2800" dirty="0">
                <a:solidFill>
                  <a:srgbClr val="0070C0"/>
                </a:solidFill>
              </a:rPr>
              <a:t>What to include - discussion</a:t>
            </a:r>
          </a:p>
        </p:txBody>
      </p:sp>
      <p:pic>
        <p:nvPicPr>
          <p:cNvPr id="5" name="Picture 2" descr="Ed_DaSH">
            <a:extLst>
              <a:ext uri="{FF2B5EF4-FFF2-40B4-BE49-F238E27FC236}">
                <a16:creationId xmlns:a16="http://schemas.microsoft.com/office/drawing/2014/main" id="{A0CF61AD-DF67-4E9F-9ED3-07CEF1D8EB0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1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8E111B-114B-4B85-AA43-3FB53040E586}"/>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Metadata and FAIR guidelines</a:t>
            </a:r>
          </a:p>
        </p:txBody>
      </p:sp>
      <p:sp>
        <p:nvSpPr>
          <p:cNvPr id="8" name="TextBox 7">
            <a:extLst>
              <a:ext uri="{FF2B5EF4-FFF2-40B4-BE49-F238E27FC236}">
                <a16:creationId xmlns:a16="http://schemas.microsoft.com/office/drawing/2014/main" id="{D8565959-91AC-416B-8E5F-D550B9E166C9}"/>
              </a:ext>
            </a:extLst>
          </p:cNvPr>
          <p:cNvSpPr txBox="1"/>
          <p:nvPr/>
        </p:nvSpPr>
        <p:spPr>
          <a:xfrm>
            <a:off x="1419838" y="1397998"/>
            <a:ext cx="8747620"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solidFill>
                  <a:srgbClr val="333333"/>
                </a:solidFill>
              </a:rPr>
              <a:t>Metadata provides extreme valuable information for us and others to be able to interpret, process, reuse and reproduce the research data it accompanies.</a:t>
            </a:r>
          </a:p>
          <a:p>
            <a:pPr marL="285750" indent="-285750">
              <a:lnSpc>
                <a:spcPct val="150000"/>
              </a:lnSpc>
              <a:buFont typeface="Arial" panose="020B0604020202020204" pitchFamily="34" charset="0"/>
              <a:buChar char="•"/>
            </a:pPr>
            <a:r>
              <a:rPr lang="en-GB" dirty="0">
                <a:solidFill>
                  <a:srgbClr val="333333"/>
                </a:solidFill>
              </a:rPr>
              <a:t>Because metadata are data about data, all of the FAIR principles i.e. Findable, Accessible, Interoperable and Reusable apply to metadata.</a:t>
            </a:r>
          </a:p>
          <a:p>
            <a:pPr marL="285750" indent="-285750">
              <a:lnSpc>
                <a:spcPct val="150000"/>
              </a:lnSpc>
              <a:buFont typeface="Arial" panose="020B0604020202020204" pitchFamily="34" charset="0"/>
              <a:buChar char="•"/>
            </a:pPr>
            <a:r>
              <a:rPr lang="en-GB" dirty="0">
                <a:solidFill>
                  <a:srgbClr val="333333"/>
                </a:solidFill>
              </a:rPr>
              <a:t>Ideally, metadata should not only be machine-readable, but also interoperable so that they can interlink or be reasoned about by computer systems.</a:t>
            </a:r>
          </a:p>
        </p:txBody>
      </p:sp>
      <p:sp>
        <p:nvSpPr>
          <p:cNvPr id="10" name="TextBox 9">
            <a:extLst>
              <a:ext uri="{FF2B5EF4-FFF2-40B4-BE49-F238E27FC236}">
                <a16:creationId xmlns:a16="http://schemas.microsoft.com/office/drawing/2014/main" id="{2EC77FC3-335A-4800-8073-F811BC49C1C9}"/>
              </a:ext>
            </a:extLst>
          </p:cNvPr>
          <p:cNvSpPr txBox="1"/>
          <p:nvPr/>
        </p:nvSpPr>
        <p:spPr>
          <a:xfrm>
            <a:off x="411585" y="4083907"/>
            <a:ext cx="11368830" cy="369332"/>
          </a:xfrm>
          <a:prstGeom prst="rect">
            <a:avLst/>
          </a:prstGeom>
          <a:noFill/>
        </p:spPr>
        <p:txBody>
          <a:bodyPr wrap="square">
            <a:spAutoFit/>
          </a:bodyPr>
          <a:lstStyle/>
          <a:p>
            <a:r>
              <a:rPr lang="en-GB" dirty="0">
                <a:solidFill>
                  <a:srgbClr val="0070C0"/>
                </a:solidFill>
              </a:rPr>
              <a:t>Don’t forget</a:t>
            </a:r>
          </a:p>
        </p:txBody>
      </p:sp>
      <p:sp>
        <p:nvSpPr>
          <p:cNvPr id="11" name="TextBox 10">
            <a:extLst>
              <a:ext uri="{FF2B5EF4-FFF2-40B4-BE49-F238E27FC236}">
                <a16:creationId xmlns:a16="http://schemas.microsoft.com/office/drawing/2014/main" id="{C186E707-B169-4AC5-B9D7-54F5DE7E401C}"/>
              </a:ext>
            </a:extLst>
          </p:cNvPr>
          <p:cNvSpPr txBox="1"/>
          <p:nvPr/>
        </p:nvSpPr>
        <p:spPr>
          <a:xfrm>
            <a:off x="2448632" y="4693286"/>
            <a:ext cx="2147407" cy="36933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b="0" i="0" dirty="0">
                <a:solidFill>
                  <a:srgbClr val="333333"/>
                </a:solidFill>
                <a:effectLst/>
              </a:rPr>
              <a:t>Take the Quiz</a:t>
            </a:r>
            <a:endParaRPr lang="en-GB" dirty="0"/>
          </a:p>
        </p:txBody>
      </p:sp>
      <p:sp>
        <p:nvSpPr>
          <p:cNvPr id="12" name="Arrow: Down 11">
            <a:extLst>
              <a:ext uri="{FF2B5EF4-FFF2-40B4-BE49-F238E27FC236}">
                <a16:creationId xmlns:a16="http://schemas.microsoft.com/office/drawing/2014/main" id="{E2B2CD42-D14A-4145-8E41-0AAB4A2FC7CB}"/>
              </a:ext>
            </a:extLst>
          </p:cNvPr>
          <p:cNvSpPr/>
          <p:nvPr/>
        </p:nvSpPr>
        <p:spPr>
          <a:xfrm rot="16200000">
            <a:off x="1668817" y="4567559"/>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EAF9FA80-6AEA-4D11-A34D-3E834823EEE1}"/>
              </a:ext>
            </a:extLst>
          </p:cNvPr>
          <p:cNvSpPr txBox="1"/>
          <p:nvPr/>
        </p:nvSpPr>
        <p:spPr>
          <a:xfrm>
            <a:off x="2433951" y="5420751"/>
            <a:ext cx="2147407" cy="646331"/>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dirty="0"/>
              <a:t>Feedback appreciated!</a:t>
            </a:r>
          </a:p>
        </p:txBody>
      </p:sp>
      <p:sp>
        <p:nvSpPr>
          <p:cNvPr id="14" name="Arrow: Down 13">
            <a:extLst>
              <a:ext uri="{FF2B5EF4-FFF2-40B4-BE49-F238E27FC236}">
                <a16:creationId xmlns:a16="http://schemas.microsoft.com/office/drawing/2014/main" id="{A017CDC1-75EB-4299-BD10-56EB978158AA}"/>
              </a:ext>
            </a:extLst>
          </p:cNvPr>
          <p:cNvSpPr/>
          <p:nvPr/>
        </p:nvSpPr>
        <p:spPr>
          <a:xfrm rot="16200000">
            <a:off x="1654137" y="5433524"/>
            <a:ext cx="469783" cy="6207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469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93864" y="1057486"/>
            <a:ext cx="9464530" cy="4401205"/>
          </a:xfrm>
          <a:prstGeom prst="rect">
            <a:avLst/>
          </a:prstGeom>
          <a:noFill/>
        </p:spPr>
        <p:txBody>
          <a:bodyPr wrap="square">
            <a:spAutoFit/>
          </a:bodyPr>
          <a:lstStyle/>
          <a:p>
            <a:r>
              <a:rPr lang="pl-PL" sz="2800" dirty="0" smtClean="0">
                <a:solidFill>
                  <a:srgbClr val="0070C0"/>
                </a:solidFill>
              </a:rPr>
              <a:t>M</a:t>
            </a:r>
            <a:r>
              <a:rPr lang="en-GB" sz="2800" dirty="0" err="1" smtClean="0">
                <a:solidFill>
                  <a:srgbClr val="0070C0"/>
                </a:solidFill>
              </a:rPr>
              <a:t>etadata</a:t>
            </a:r>
            <a:r>
              <a:rPr lang="en-GB" sz="2800" dirty="0" smtClean="0">
                <a:solidFill>
                  <a:srgbClr val="0070C0"/>
                </a:solidFill>
              </a:rPr>
              <a:t> </a:t>
            </a:r>
            <a:r>
              <a:rPr lang="en-GB" sz="2800" dirty="0">
                <a:solidFill>
                  <a:srgbClr val="0070C0"/>
                </a:solidFill>
              </a:rPr>
              <a:t>is data about the </a:t>
            </a:r>
            <a:r>
              <a:rPr lang="en-GB" sz="2800" dirty="0" smtClean="0">
                <a:solidFill>
                  <a:srgbClr val="0070C0"/>
                </a:solidFill>
              </a:rPr>
              <a:t>data</a:t>
            </a:r>
            <a:r>
              <a:rPr lang="pl-PL" sz="2800" dirty="0" smtClean="0">
                <a:solidFill>
                  <a:srgbClr val="0070C0"/>
                </a:solidFill>
              </a:rPr>
              <a:t>!</a:t>
            </a:r>
            <a:r>
              <a:rPr lang="en-GB" sz="2800" dirty="0" smtClean="0">
                <a:solidFill>
                  <a:srgbClr val="0070C0"/>
                </a:solidFill>
              </a:rPr>
              <a:t> </a:t>
            </a:r>
            <a:endParaRPr lang="pl-PL" sz="2800" dirty="0" smtClean="0">
              <a:solidFill>
                <a:srgbClr val="0070C0"/>
              </a:solidFill>
            </a:endParaRPr>
          </a:p>
          <a:p>
            <a:endParaRPr lang="pl-PL" sz="2800" dirty="0">
              <a:solidFill>
                <a:srgbClr val="0070C0"/>
              </a:solidFill>
            </a:endParaRPr>
          </a:p>
          <a:p>
            <a:r>
              <a:rPr lang="pl-PL" sz="2800" dirty="0" smtClean="0">
                <a:solidFill>
                  <a:srgbClr val="0070C0"/>
                </a:solidFill>
              </a:rPr>
              <a:t>M</a:t>
            </a:r>
            <a:r>
              <a:rPr lang="en-GB" sz="2800" dirty="0" err="1" smtClean="0">
                <a:solidFill>
                  <a:srgbClr val="0070C0"/>
                </a:solidFill>
              </a:rPr>
              <a:t>etadata</a:t>
            </a:r>
            <a:r>
              <a:rPr lang="en-GB" sz="2800" dirty="0" smtClean="0">
                <a:solidFill>
                  <a:srgbClr val="0070C0"/>
                </a:solidFill>
              </a:rPr>
              <a:t> </a:t>
            </a:r>
            <a:r>
              <a:rPr lang="en-GB" sz="2800" dirty="0">
                <a:solidFill>
                  <a:srgbClr val="0070C0"/>
                </a:solidFill>
              </a:rPr>
              <a:t>is the *description of data*. </a:t>
            </a:r>
            <a:endParaRPr lang="pl-PL" sz="2800" dirty="0" smtClean="0">
              <a:solidFill>
                <a:srgbClr val="0070C0"/>
              </a:solidFill>
            </a:endParaRPr>
          </a:p>
          <a:p>
            <a:endParaRPr lang="pl-PL" sz="2800" dirty="0">
              <a:solidFill>
                <a:srgbClr val="0070C0"/>
              </a:solidFill>
            </a:endParaRPr>
          </a:p>
          <a:p>
            <a:pPr marL="457200" indent="-457200">
              <a:buFont typeface="Arial" panose="020B0604020202020204" pitchFamily="34" charset="0"/>
              <a:buChar char="•"/>
            </a:pPr>
            <a:r>
              <a:rPr lang="pl-PL" sz="2800" dirty="0" smtClean="0">
                <a:solidFill>
                  <a:srgbClr val="0070C0"/>
                </a:solidFill>
              </a:rPr>
              <a:t>permits </a:t>
            </a:r>
            <a:r>
              <a:rPr lang="en-GB" sz="2800" dirty="0" smtClean="0">
                <a:solidFill>
                  <a:srgbClr val="0070C0"/>
                </a:solidFill>
              </a:rPr>
              <a:t>understanding </a:t>
            </a:r>
            <a:r>
              <a:rPr lang="pl-PL" sz="2800" dirty="0" smtClean="0">
                <a:solidFill>
                  <a:srgbClr val="0070C0"/>
                </a:solidFill>
              </a:rPr>
              <a:t>and </a:t>
            </a:r>
            <a:r>
              <a:rPr lang="en-GB" sz="2800" dirty="0">
                <a:solidFill>
                  <a:srgbClr val="0070C0"/>
                </a:solidFill>
              </a:rPr>
              <a:t>interpretation </a:t>
            </a:r>
            <a:r>
              <a:rPr lang="pl-PL" sz="2800" dirty="0" smtClean="0">
                <a:solidFill>
                  <a:srgbClr val="0070C0"/>
                </a:solidFill>
              </a:rPr>
              <a:t>o</a:t>
            </a:r>
            <a:r>
              <a:rPr lang="en-GB" sz="2800" dirty="0" smtClean="0">
                <a:solidFill>
                  <a:srgbClr val="0070C0"/>
                </a:solidFill>
              </a:rPr>
              <a:t>f data</a:t>
            </a:r>
            <a:endParaRPr lang="pl-PL" sz="2800" dirty="0" smtClean="0">
              <a:solidFill>
                <a:srgbClr val="0070C0"/>
              </a:solidFill>
            </a:endParaRPr>
          </a:p>
          <a:p>
            <a:pPr marL="457200" indent="-457200">
              <a:buFont typeface="Arial" panose="020B0604020202020204" pitchFamily="34" charset="0"/>
              <a:buChar char="•"/>
            </a:pPr>
            <a:r>
              <a:rPr lang="en-GB" sz="2800" dirty="0" smtClean="0">
                <a:solidFill>
                  <a:srgbClr val="0070C0"/>
                </a:solidFill>
              </a:rPr>
              <a:t>as </a:t>
            </a:r>
            <a:r>
              <a:rPr lang="en-GB" sz="2800" dirty="0">
                <a:solidFill>
                  <a:srgbClr val="0070C0"/>
                </a:solidFill>
              </a:rPr>
              <a:t>important as your </a:t>
            </a:r>
            <a:r>
              <a:rPr lang="en-GB" sz="2800" dirty="0" smtClean="0">
                <a:solidFill>
                  <a:srgbClr val="0070C0"/>
                </a:solidFill>
              </a:rPr>
              <a:t>data </a:t>
            </a:r>
            <a:endParaRPr lang="pl-PL" sz="2800" dirty="0" smtClean="0">
              <a:solidFill>
                <a:srgbClr val="0070C0"/>
              </a:solidFill>
            </a:endParaRPr>
          </a:p>
          <a:p>
            <a:pPr marL="457200" indent="-457200">
              <a:buFont typeface="Arial" panose="020B0604020202020204" pitchFamily="34" charset="0"/>
              <a:buChar char="•"/>
            </a:pPr>
            <a:endParaRPr lang="pl-PL" sz="2800" dirty="0" smtClean="0">
              <a:solidFill>
                <a:srgbClr val="0070C0"/>
              </a:solidFill>
            </a:endParaRPr>
          </a:p>
          <a:p>
            <a:pPr marL="457200" indent="-457200">
              <a:buFont typeface="Arial" panose="020B0604020202020204" pitchFamily="34" charset="0"/>
              <a:buChar char="•"/>
            </a:pPr>
            <a:r>
              <a:rPr lang="en-GB" sz="2800" dirty="0" smtClean="0">
                <a:solidFill>
                  <a:srgbClr val="0070C0"/>
                </a:solidFill>
              </a:rPr>
              <a:t>It </a:t>
            </a:r>
            <a:r>
              <a:rPr lang="en-GB" sz="2800" dirty="0">
                <a:solidFill>
                  <a:srgbClr val="0070C0"/>
                </a:solidFill>
              </a:rPr>
              <a:t>should be continuously added to your research </a:t>
            </a:r>
            <a:r>
              <a:rPr lang="en-GB" sz="2800" dirty="0" smtClean="0">
                <a:solidFill>
                  <a:srgbClr val="0070C0"/>
                </a:solidFill>
              </a:rPr>
              <a:t>data</a:t>
            </a:r>
            <a:endParaRPr lang="pl-PL" sz="2800" dirty="0" smtClean="0">
              <a:solidFill>
                <a:srgbClr val="0070C0"/>
              </a:solidFill>
            </a:endParaRPr>
          </a:p>
          <a:p>
            <a:pPr marL="457200" indent="-457200">
              <a:buFont typeface="Arial" panose="020B0604020202020204" pitchFamily="34" charset="0"/>
              <a:buChar char="•"/>
            </a:pPr>
            <a:r>
              <a:rPr lang="en-GB" sz="2800" dirty="0" smtClean="0">
                <a:solidFill>
                  <a:srgbClr val="0070C0"/>
                </a:solidFill>
              </a:rPr>
              <a:t>Metadata </a:t>
            </a:r>
            <a:r>
              <a:rPr lang="en-GB" sz="2800" dirty="0">
                <a:solidFill>
                  <a:srgbClr val="0070C0"/>
                </a:solidFill>
              </a:rPr>
              <a:t>can be produced in an automated </a:t>
            </a:r>
            <a:r>
              <a:rPr lang="en-GB" sz="2800" dirty="0" smtClean="0">
                <a:solidFill>
                  <a:srgbClr val="0070C0"/>
                </a:solidFill>
              </a:rPr>
              <a:t>way or </a:t>
            </a:r>
            <a:r>
              <a:rPr lang="en-GB" sz="2800" dirty="0">
                <a:solidFill>
                  <a:srgbClr val="0070C0"/>
                </a:solidFill>
              </a:rPr>
              <a:t>manually</a:t>
            </a:r>
            <a:r>
              <a:rPr lang="en-GB" sz="2800" dirty="0" smtClean="0">
                <a:solidFill>
                  <a:srgbClr val="0070C0"/>
                </a:solidFill>
              </a:rPr>
              <a:t>.</a:t>
            </a: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29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C4547-956D-4711-A29A-436B0F515E7A}"/>
              </a:ext>
            </a:extLst>
          </p:cNvPr>
          <p:cNvSpPr txBox="1"/>
          <p:nvPr/>
        </p:nvSpPr>
        <p:spPr>
          <a:xfrm>
            <a:off x="191199" y="284955"/>
            <a:ext cx="11385608" cy="646331"/>
          </a:xfrm>
          <a:prstGeom prst="rect">
            <a:avLst/>
          </a:prstGeom>
          <a:noFill/>
        </p:spPr>
        <p:txBody>
          <a:bodyPr wrap="square">
            <a:spAutoFit/>
          </a:bodyPr>
          <a:lstStyle/>
          <a:p>
            <a:r>
              <a:rPr lang="en-GB" dirty="0">
                <a:solidFill>
                  <a:srgbClr val="0070C0"/>
                </a:solidFill>
                <a:latin typeface="Ubuntu"/>
              </a:rPr>
              <a:t>This is a confocal microscopy image of a C. elegans nematode strain used as a </a:t>
            </a:r>
            <a:r>
              <a:rPr lang="en-GB" dirty="0" err="1">
                <a:solidFill>
                  <a:srgbClr val="0070C0"/>
                </a:solidFill>
                <a:latin typeface="Ubuntu"/>
              </a:rPr>
              <a:t>proteostasis</a:t>
            </a:r>
            <a:r>
              <a:rPr lang="en-GB" dirty="0">
                <a:solidFill>
                  <a:srgbClr val="0070C0"/>
                </a:solidFill>
                <a:latin typeface="Ubuntu"/>
              </a:rPr>
              <a:t> model, which was deposited in a </a:t>
            </a:r>
            <a:r>
              <a:rPr lang="en-GB" dirty="0">
                <a:solidFill>
                  <a:srgbClr val="0070C0"/>
                </a:solidFill>
                <a:latin typeface="Ubuntu"/>
                <a:hlinkClick r:id="rId3"/>
              </a:rPr>
              <a:t>Public Omero Server</a:t>
            </a:r>
            <a:r>
              <a:rPr lang="en-GB" dirty="0">
                <a:solidFill>
                  <a:srgbClr val="0070C0"/>
                </a:solidFill>
                <a:latin typeface="Ubuntu"/>
              </a:rPr>
              <a:t>. </a:t>
            </a:r>
          </a:p>
        </p:txBody>
      </p:sp>
      <p:sp>
        <p:nvSpPr>
          <p:cNvPr id="8" name="TextBox 7">
            <a:extLst>
              <a:ext uri="{FF2B5EF4-FFF2-40B4-BE49-F238E27FC236}">
                <a16:creationId xmlns:a16="http://schemas.microsoft.com/office/drawing/2014/main" id="{0B6B44D4-80E0-49F0-8DC4-0E1512180A5C}"/>
              </a:ext>
            </a:extLst>
          </p:cNvPr>
          <p:cNvSpPr txBox="1"/>
          <p:nvPr/>
        </p:nvSpPr>
        <p:spPr>
          <a:xfrm>
            <a:off x="471881" y="2340418"/>
            <a:ext cx="3194108" cy="923330"/>
          </a:xfrm>
          <a:prstGeom prst="rect">
            <a:avLst/>
          </a:prstGeom>
          <a:solidFill>
            <a:schemeClr val="bg2"/>
          </a:solidFill>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n-GB" dirty="0">
                <a:solidFill>
                  <a:srgbClr val="333333"/>
                </a:solidFill>
                <a:latin typeface="Ubuntu"/>
              </a:rPr>
              <a:t>What information can you guess without the associated description (metadata)?</a:t>
            </a:r>
            <a:endParaRPr lang="en-GB" dirty="0"/>
          </a:p>
        </p:txBody>
      </p:sp>
      <p:sp>
        <p:nvSpPr>
          <p:cNvPr id="11" name="TextBox 10">
            <a:extLst>
              <a:ext uri="{FF2B5EF4-FFF2-40B4-BE49-F238E27FC236}">
                <a16:creationId xmlns:a16="http://schemas.microsoft.com/office/drawing/2014/main" id="{A21C2D1A-18B4-4E57-AEAE-F6F94593C916}"/>
              </a:ext>
            </a:extLst>
          </p:cNvPr>
          <p:cNvSpPr txBox="1"/>
          <p:nvPr/>
        </p:nvSpPr>
        <p:spPr>
          <a:xfrm>
            <a:off x="7499758" y="6480767"/>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28" y="931286"/>
            <a:ext cx="6930573" cy="5280437"/>
          </a:xfrm>
          <a:prstGeom prst="rect">
            <a:avLst/>
          </a:prstGeom>
        </p:spPr>
      </p:pic>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C4547-956D-4711-A29A-436B0F515E7A}"/>
              </a:ext>
            </a:extLst>
          </p:cNvPr>
          <p:cNvSpPr txBox="1"/>
          <p:nvPr/>
        </p:nvSpPr>
        <p:spPr>
          <a:xfrm>
            <a:off x="191199" y="284955"/>
            <a:ext cx="11385608" cy="369332"/>
          </a:xfrm>
          <a:prstGeom prst="rect">
            <a:avLst/>
          </a:prstGeom>
          <a:noFill/>
        </p:spPr>
        <p:txBody>
          <a:bodyPr wrap="square">
            <a:spAutoFit/>
          </a:bodyPr>
          <a:lstStyle/>
          <a:p>
            <a:r>
              <a:rPr lang="pl-PL" dirty="0" smtClean="0">
                <a:solidFill>
                  <a:srgbClr val="0070C0"/>
                </a:solidFill>
                <a:latin typeface="Ubuntu"/>
              </a:rPr>
              <a:t>Life example of metadata types</a:t>
            </a:r>
            <a:endParaRPr lang="en-GB" dirty="0">
              <a:solidFill>
                <a:srgbClr val="0070C0"/>
              </a:solidFill>
              <a:latin typeface="Ubuntu"/>
            </a:endParaRPr>
          </a:p>
        </p:txBody>
      </p:sp>
      <p:sp>
        <p:nvSpPr>
          <p:cNvPr id="11" name="TextBox 10">
            <a:extLst>
              <a:ext uri="{FF2B5EF4-FFF2-40B4-BE49-F238E27FC236}">
                <a16:creationId xmlns:a16="http://schemas.microsoft.com/office/drawing/2014/main" id="{A21C2D1A-18B4-4E57-AEAE-F6F94593C916}"/>
              </a:ext>
            </a:extLst>
          </p:cNvPr>
          <p:cNvSpPr txBox="1"/>
          <p:nvPr/>
        </p:nvSpPr>
        <p:spPr>
          <a:xfrm>
            <a:off x="7499758" y="6480767"/>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777" y="654287"/>
            <a:ext cx="4881942" cy="3719576"/>
          </a:xfrm>
          <a:prstGeom prst="rect">
            <a:avLst/>
          </a:prstGeom>
        </p:spPr>
      </p:pic>
      <p:sp>
        <p:nvSpPr>
          <p:cNvPr id="2" name="Rectangle 1"/>
          <p:cNvSpPr/>
          <p:nvPr/>
        </p:nvSpPr>
        <p:spPr>
          <a:xfrm>
            <a:off x="366164" y="5574295"/>
            <a:ext cx="6279924" cy="646331"/>
          </a:xfrm>
          <a:prstGeom prst="rect">
            <a:avLst/>
          </a:prstGeom>
        </p:spPr>
        <p:txBody>
          <a:bodyPr wrap="none">
            <a:spAutoFit/>
          </a:bodyPr>
          <a:lstStyle/>
          <a:p>
            <a:r>
              <a:rPr lang="en-GB" dirty="0">
                <a:hlinkClick r:id="rId4"/>
              </a:rPr>
              <a:t>https://publicomero.bio.ed.ac.uk/webclient/?</a:t>
            </a:r>
            <a:r>
              <a:rPr lang="en-GB" dirty="0" smtClean="0">
                <a:hlinkClick r:id="rId4"/>
              </a:rPr>
              <a:t>show=project-58</a:t>
            </a:r>
            <a:endParaRPr lang="pl-PL" dirty="0" smtClean="0"/>
          </a:p>
          <a:p>
            <a:r>
              <a:rPr lang="pl-PL" dirty="0">
                <a:hlinkClick r:id="rId5"/>
              </a:rPr>
              <a:t>https://publicomero.bio.ed.ac.uk/webclient/?</a:t>
            </a:r>
            <a:r>
              <a:rPr lang="pl-PL" dirty="0" smtClean="0">
                <a:hlinkClick r:id="rId5"/>
              </a:rPr>
              <a:t>show=dataset-231</a:t>
            </a:r>
            <a:r>
              <a:rPr lang="pl-PL" dirty="0" smtClean="0"/>
              <a:t>  </a:t>
            </a:r>
            <a:endParaRPr lang="en-GB" dirty="0"/>
          </a:p>
        </p:txBody>
      </p:sp>
    </p:spTree>
    <p:extLst>
      <p:ext uri="{BB962C8B-B14F-4D97-AF65-F5344CB8AC3E}">
        <p14:creationId xmlns:p14="http://schemas.microsoft.com/office/powerpoint/2010/main" val="36150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93864" y="1057486"/>
            <a:ext cx="9464530" cy="4401205"/>
          </a:xfrm>
          <a:prstGeom prst="rect">
            <a:avLst/>
          </a:prstGeom>
          <a:noFill/>
        </p:spPr>
        <p:txBody>
          <a:bodyPr wrap="square">
            <a:spAutoFit/>
          </a:bodyPr>
          <a:lstStyle/>
          <a:p>
            <a:r>
              <a:rPr lang="en-GB" sz="2800" dirty="0">
                <a:solidFill>
                  <a:srgbClr val="0070C0"/>
                </a:solidFill>
              </a:rPr>
              <a:t>Types of meta data</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4">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4">
            <a:extLst>
              <a:ext uri="{28A0092B-C50C-407E-A947-70E740481C1C}">
                <a14:useLocalDpi xmlns:a14="http://schemas.microsoft.com/office/drawing/2010/main" val="0"/>
              </a:ext>
            </a:extLst>
          </a:blip>
          <a:srcRect r="2304" b="3640"/>
          <a:stretch/>
        </p:blipFill>
        <p:spPr>
          <a:xfrm>
            <a:off x="374478" y="1171661"/>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F008A-0A52-314A-9B20-E8308A46FAC5}"/>
              </a:ext>
            </a:extLst>
          </p:cNvPr>
          <p:cNvSpPr txBox="1"/>
          <p:nvPr/>
        </p:nvSpPr>
        <p:spPr>
          <a:xfrm>
            <a:off x="1135005" y="185352"/>
            <a:ext cx="9464530" cy="523220"/>
          </a:xfrm>
          <a:prstGeom prst="rect">
            <a:avLst/>
          </a:prstGeom>
          <a:noFill/>
        </p:spPr>
        <p:txBody>
          <a:bodyPr wrap="square">
            <a:spAutoFit/>
          </a:bodyPr>
          <a:lstStyle/>
          <a:p>
            <a:r>
              <a:rPr lang="en-GB" sz="2800" dirty="0">
                <a:solidFill>
                  <a:srgbClr val="0070C0"/>
                </a:solidFill>
              </a:rPr>
              <a:t>Where does data end and metadata start?</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9085" y="1151792"/>
            <a:ext cx="10304584" cy="2585323"/>
          </a:xfrm>
          <a:prstGeom prst="rect">
            <a:avLst/>
          </a:prstGeom>
        </p:spPr>
        <p:txBody>
          <a:bodyPr wrap="square">
            <a:spAutoFit/>
          </a:bodyPr>
          <a:lstStyle/>
          <a:p>
            <a:r>
              <a:rPr lang="en-GB" dirty="0">
                <a:solidFill>
                  <a:srgbClr val="0070C0"/>
                </a:solidFill>
              </a:rPr>
              <a:t>What is "data" and what is "metadata" can be a matter </a:t>
            </a:r>
            <a:r>
              <a:rPr lang="en-GB" dirty="0" smtClean="0">
                <a:solidFill>
                  <a:srgbClr val="0070C0"/>
                </a:solidFill>
              </a:rPr>
              <a:t>of </a:t>
            </a:r>
            <a:r>
              <a:rPr lang="en-GB" dirty="0">
                <a:solidFill>
                  <a:srgbClr val="0070C0"/>
                </a:solidFill>
              </a:rPr>
              <a:t>perspective: </a:t>
            </a:r>
            <a:endParaRPr lang="pl-PL" dirty="0" smtClean="0">
              <a:solidFill>
                <a:srgbClr val="0070C0"/>
              </a:solidFill>
            </a:endParaRPr>
          </a:p>
          <a:p>
            <a:endParaRPr lang="pl-PL" dirty="0">
              <a:solidFill>
                <a:srgbClr val="0070C0"/>
              </a:solidFill>
            </a:endParaRPr>
          </a:p>
          <a:p>
            <a:r>
              <a:rPr lang="en-GB" b="1" dirty="0" smtClean="0">
                <a:solidFill>
                  <a:srgbClr val="0070C0"/>
                </a:solidFill>
              </a:rPr>
              <a:t>Some </a:t>
            </a:r>
            <a:r>
              <a:rPr lang="en-GB" b="1" dirty="0">
                <a:solidFill>
                  <a:srgbClr val="0070C0"/>
                </a:solidFill>
              </a:rPr>
              <a:t>researchers' metadata can be other researchers</a:t>
            </a:r>
            <a:r>
              <a:rPr lang="en-GB" b="1" dirty="0" smtClean="0">
                <a:solidFill>
                  <a:srgbClr val="0070C0"/>
                </a:solidFill>
              </a:rPr>
              <a:t>' </a:t>
            </a:r>
            <a:r>
              <a:rPr lang="en-GB" b="1" dirty="0">
                <a:solidFill>
                  <a:srgbClr val="0070C0"/>
                </a:solidFill>
              </a:rPr>
              <a:t>data.</a:t>
            </a:r>
            <a:endParaRPr lang="pl-PL" b="1" dirty="0">
              <a:solidFill>
                <a:srgbClr val="0070C0"/>
              </a:solidFill>
            </a:endParaRPr>
          </a:p>
          <a:p>
            <a:pPr marL="285750" indent="-285750">
              <a:buFont typeface="Arial" panose="020B0604020202020204" pitchFamily="34" charset="0"/>
              <a:buChar char="•"/>
            </a:pPr>
            <a:endParaRPr lang="pl-PL" dirty="0" smtClean="0">
              <a:solidFill>
                <a:srgbClr val="0070C0"/>
              </a:solidFill>
            </a:endParaRPr>
          </a:p>
          <a:p>
            <a:pPr marL="285750" indent="-285750">
              <a:buFont typeface="Arial" panose="020B0604020202020204" pitchFamily="34" charset="0"/>
              <a:buChar char="•"/>
            </a:pPr>
            <a:endParaRPr lang="pl-PL" dirty="0" smtClean="0">
              <a:solidFill>
                <a:srgbClr val="0070C0"/>
              </a:solidFill>
            </a:endParaRPr>
          </a:p>
          <a:p>
            <a:pPr marL="285750" indent="-285750">
              <a:buFont typeface="Arial" panose="020B0604020202020204" pitchFamily="34" charset="0"/>
              <a:buChar char="•"/>
            </a:pPr>
            <a:endParaRPr lang="pl-PL" dirty="0">
              <a:solidFill>
                <a:srgbClr val="0070C0"/>
              </a:solidFill>
            </a:endParaRPr>
          </a:p>
          <a:p>
            <a:pPr marL="285750" indent="-285750">
              <a:buFont typeface="Arial" panose="020B0604020202020204" pitchFamily="34" charset="0"/>
              <a:buChar char="•"/>
            </a:pPr>
            <a:endParaRPr lang="pl-PL" dirty="0">
              <a:solidFill>
                <a:srgbClr val="0070C0"/>
              </a:solidFill>
            </a:endParaRPr>
          </a:p>
          <a:p>
            <a:r>
              <a:rPr lang="pl-PL" dirty="0" smtClean="0">
                <a:solidFill>
                  <a:srgbClr val="0070C0"/>
                </a:solidFill>
              </a:rPr>
              <a:t>Think of an examples from our „excel” table</a:t>
            </a:r>
          </a:p>
          <a:p>
            <a:endParaRPr lang="en-GB" dirty="0">
              <a:solidFill>
                <a:srgbClr val="0070C0"/>
              </a:solidFill>
            </a:endParaRPr>
          </a:p>
        </p:txBody>
      </p:sp>
    </p:spTree>
    <p:extLst>
      <p:ext uri="{BB962C8B-B14F-4D97-AF65-F5344CB8AC3E}">
        <p14:creationId xmlns:p14="http://schemas.microsoft.com/office/powerpoint/2010/main" val="406408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4">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2544</TotalTime>
  <Words>1474</Words>
  <Application>Microsoft Office PowerPoint</Application>
  <PresentationFormat>Widescreen</PresentationFormat>
  <Paragraphs>133</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47</cp:revision>
  <dcterms:created xsi:type="dcterms:W3CDTF">2021-06-07T08:35:11Z</dcterms:created>
  <dcterms:modified xsi:type="dcterms:W3CDTF">2021-10-06T18:58:00Z</dcterms:modified>
</cp:coreProperties>
</file>