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0" r:id="rId2"/>
    <p:sldId id="293" r:id="rId3"/>
    <p:sldId id="259" r:id="rId4"/>
    <p:sldId id="309" r:id="rId5"/>
    <p:sldId id="292" r:id="rId6"/>
    <p:sldId id="310" r:id="rId7"/>
    <p:sldId id="295" r:id="rId8"/>
    <p:sldId id="311" r:id="rId9"/>
    <p:sldId id="312" r:id="rId10"/>
    <p:sldId id="313" r:id="rId11"/>
    <p:sldId id="314" r:id="rId12"/>
    <p:sldId id="298" r:id="rId13"/>
    <p:sldId id="315" r:id="rId14"/>
    <p:sldId id="299" r:id="rId15"/>
    <p:sldId id="301" r:id="rId16"/>
    <p:sldId id="300" r:id="rId17"/>
    <p:sldId id="316" r:id="rId18"/>
    <p:sldId id="302" r:id="rId19"/>
    <p:sldId id="303" r:id="rId20"/>
    <p:sldId id="308" r:id="rId21"/>
    <p:sldId id="317" r:id="rId22"/>
    <p:sldId id="304" r:id="rId23"/>
    <p:sldId id="307" r:id="rId24"/>
    <p:sldId id="318" r:id="rId25"/>
    <p:sldId id="319" r:id="rId26"/>
    <p:sldId id="306" r:id="rId27"/>
    <p:sldId id="29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0070C0"/>
    <a:srgbClr val="3A729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7" autoAdjust="0"/>
    <p:restoredTop sz="92791" autoAdjust="0"/>
  </p:normalViewPr>
  <p:slideViewPr>
    <p:cSldViewPr snapToGrid="0">
      <p:cViewPr varScale="1">
        <p:scale>
          <a:sx n="103" d="100"/>
          <a:sy n="103" d="100"/>
        </p:scale>
        <p:origin x="624" y="108"/>
      </p:cViewPr>
      <p:guideLst/>
    </p:cSldViewPr>
  </p:slideViewPr>
  <p:notesTextViewPr>
    <p:cViewPr>
      <p:scale>
        <a:sx n="1" d="1"/>
        <a:sy n="1" d="1"/>
      </p:scale>
      <p:origin x="0" y="-36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30/03/2023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helpdesk.worldbank.org/knowledgebase/articles/906519-world-bank-country-and-lending-group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Findable -&gt; </a:t>
            </a:r>
            <a:r>
              <a:rPr lang="en-GB" b="0" i="0" dirty="0">
                <a:solidFill>
                  <a:srgbClr val="000000"/>
                </a:solidFill>
                <a:effectLst/>
                <a:latin typeface="Open Sans" panose="020B0606030504020204" pitchFamily="34" charset="0"/>
              </a:rPr>
              <a:t>means that the data can be discovered by both humans and machines</a:t>
            </a:r>
            <a:endParaRPr lang="en-GB" dirty="0"/>
          </a:p>
          <a:p>
            <a:r>
              <a:rPr lang="en-GB" dirty="0"/>
              <a:t>Accessible -&gt; </a:t>
            </a:r>
            <a:r>
              <a:rPr lang="en-GB" b="0" i="0" dirty="0">
                <a:solidFill>
                  <a:srgbClr val="000000"/>
                </a:solidFill>
                <a:effectLst/>
                <a:latin typeface="Open Sans" panose="020B0606030504020204" pitchFamily="34" charset="0"/>
              </a:rPr>
              <a:t>means that the data are archived in long-term storage and can be made available using standard technical procedures</a:t>
            </a:r>
            <a:endParaRPr lang="en-GB" dirty="0"/>
          </a:p>
          <a:p>
            <a:r>
              <a:rPr lang="en-GB" dirty="0"/>
              <a:t>Interoperable -&gt; </a:t>
            </a:r>
            <a:r>
              <a:rPr lang="en-GB" b="0" i="0" dirty="0">
                <a:solidFill>
                  <a:srgbClr val="000000"/>
                </a:solidFill>
                <a:effectLst/>
                <a:latin typeface="Open Sans" panose="020B0606030504020204" pitchFamily="34" charset="0"/>
              </a:rPr>
              <a:t> data can be exchanged and used across different applications and systems</a:t>
            </a:r>
          </a:p>
          <a:p>
            <a:r>
              <a:rPr lang="en-GB" b="0" i="0" dirty="0">
                <a:solidFill>
                  <a:srgbClr val="000000"/>
                </a:solidFill>
                <a:effectLst/>
                <a:latin typeface="Open Sans" panose="020B0606030504020204" pitchFamily="34" charset="0"/>
              </a:rPr>
              <a:t>Reusable -&gt; means that the data are well documented and curated and provide rich information about the context of data creation</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a:t>
            </a:fld>
            <a:endParaRPr lang="en-GB"/>
          </a:p>
        </p:txBody>
      </p:sp>
    </p:spTree>
    <p:extLst>
      <p:ext uri="{BB962C8B-B14F-4D97-AF65-F5344CB8AC3E}">
        <p14:creationId xmlns:p14="http://schemas.microsoft.com/office/powerpoint/2010/main" val="231982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Dryad is an international open-access repository of research data.  It is a </a:t>
            </a:r>
            <a:r>
              <a:rPr lang="en-GB" dirty="0" err="1"/>
              <a:t>nonprofit</a:t>
            </a:r>
            <a:r>
              <a:rPr lang="en-GB" dirty="0"/>
              <a:t> organization that provides long-term access to its contents at no cost to users. The base DPC per data submission is $</a:t>
            </a:r>
            <a:r>
              <a:rPr lang="en-GB" dirty="0" smtClean="0"/>
              <a:t>150 </a:t>
            </a:r>
            <a:r>
              <a:rPr lang="en-GB" dirty="0"/>
              <a:t>USD</a:t>
            </a:r>
            <a:r>
              <a:rPr lang="en-GB" dirty="0" smtClean="0"/>
              <a:t>. </a:t>
            </a:r>
            <a:r>
              <a:rPr lang="en-GB" sz="1200" b="0" i="0" kern="1200" dirty="0" smtClean="0">
                <a:solidFill>
                  <a:schemeClr val="tx1"/>
                </a:solidFill>
                <a:effectLst/>
                <a:latin typeface="+mn-lt"/>
                <a:ea typeface="+mn-ea"/>
                <a:cs typeface="+mn-cs"/>
              </a:rPr>
              <a:t>Fee waivers are automatically granted for submissions originating from researchers based in countries classified by the </a:t>
            </a:r>
            <a:r>
              <a:rPr lang="en-GB" sz="1200" b="0" i="0" kern="1200" dirty="0" smtClean="0">
                <a:solidFill>
                  <a:schemeClr val="tx1"/>
                </a:solidFill>
                <a:effectLst/>
                <a:latin typeface="+mn-lt"/>
                <a:ea typeface="+mn-ea"/>
                <a:cs typeface="+mn-cs"/>
                <a:hlinkClick r:id="rId3"/>
              </a:rPr>
              <a:t>World Bank</a:t>
            </a:r>
            <a:r>
              <a:rPr lang="en-GB" sz="1200" b="0" i="0" kern="1200" dirty="0" smtClean="0">
                <a:solidFill>
                  <a:schemeClr val="tx1"/>
                </a:solidFill>
                <a:effectLst/>
                <a:latin typeface="+mn-lt"/>
                <a:ea typeface="+mn-ea"/>
                <a:cs typeface="+mn-cs"/>
              </a:rPr>
              <a:t> as low-income or lower-middle-income economies. </a:t>
            </a:r>
            <a:r>
              <a:rPr lang="en-GB" dirty="0" smtClean="0"/>
              <a:t> </a:t>
            </a:r>
            <a:r>
              <a:rPr lang="en-GB" dirty="0"/>
              <a:t>Access is free.</a:t>
            </a:r>
          </a:p>
          <a:p>
            <a:endParaRPr lang="en-GB" dirty="0"/>
          </a:p>
          <a:p>
            <a:r>
              <a:rPr lang="en-GB" dirty="0" err="1"/>
              <a:t>Zenodo</a:t>
            </a:r>
            <a:r>
              <a:rPr lang="en-GB" dirty="0"/>
              <a:t> built and operated by CERN and </a:t>
            </a:r>
            <a:r>
              <a:rPr lang="en-GB" dirty="0" err="1"/>
              <a:t>OpenAIRE</a:t>
            </a:r>
            <a:r>
              <a:rPr lang="en-GB" dirty="0"/>
              <a:t> to ensure that everyone can join in Open Science.</a:t>
            </a:r>
          </a:p>
          <a:p>
            <a:endParaRPr lang="en-GB" dirty="0"/>
          </a:p>
          <a:p>
            <a:r>
              <a:rPr lang="en-GB" dirty="0" err="1"/>
              <a:t>Figshare</a:t>
            </a:r>
            <a:r>
              <a:rPr lang="en-GB" dirty="0"/>
              <a:t> is an online open access repository where researchers can preserve and share their research outputs, including figures, datasets, images, and videos. It is free to upload content and free to access, in adherence to the principle of open data. </a:t>
            </a:r>
            <a:r>
              <a:rPr lang="en-GB" dirty="0" err="1"/>
              <a:t>Figshare</a:t>
            </a:r>
            <a:r>
              <a:rPr lang="en-GB" dirty="0"/>
              <a:t> is one of a number of portfolio businesses supported by Digital Science, a subsidiary of Springer Nature.</a:t>
            </a:r>
          </a:p>
          <a:p>
            <a:endParaRPr lang="en-GB" dirty="0"/>
          </a:p>
          <a:p>
            <a:r>
              <a:rPr lang="en-GB" dirty="0" err="1"/>
              <a:t>Dataverse</a:t>
            </a:r>
            <a:r>
              <a:rPr lang="en-GB" dirty="0"/>
              <a:t> is funded by Harvard with additional support from the Alfred P. Sloan Foundation, National Science Foundation, National Institutes of Health, Helmsley Charitable Trust, IQSS's Henry A. Murray Research Archive, and many others. </a:t>
            </a:r>
          </a:p>
        </p:txBody>
      </p:sp>
      <p:sp>
        <p:nvSpPr>
          <p:cNvPr id="4" name="Slide Number Placeholder 3"/>
          <p:cNvSpPr>
            <a:spLocks noGrp="1"/>
          </p:cNvSpPr>
          <p:nvPr>
            <p:ph type="sldNum" sz="quarter" idx="5"/>
          </p:nvPr>
        </p:nvSpPr>
        <p:spPr/>
        <p:txBody>
          <a:bodyPr/>
          <a:lstStyle/>
          <a:p>
            <a:fld id="{B361C124-7373-F149-A166-BB8240B9FE77}" type="slidenum">
              <a:rPr lang="en-GB" smtClean="0"/>
              <a:t>5</a:t>
            </a:fld>
            <a:endParaRPr lang="en-GB"/>
          </a:p>
        </p:txBody>
      </p:sp>
    </p:spTree>
    <p:extLst>
      <p:ext uri="{BB962C8B-B14F-4D97-AF65-F5344CB8AC3E}">
        <p14:creationId xmlns:p14="http://schemas.microsoft.com/office/powerpoint/2010/main" val="2742857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https://docs.github.com/en/repositories/archiving-a-github-repository/referencing-and-citing-content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24</a:t>
            </a:fld>
            <a:endParaRPr lang="en-GB"/>
          </a:p>
        </p:txBody>
      </p:sp>
    </p:spTree>
    <p:extLst>
      <p:ext uri="{BB962C8B-B14F-4D97-AF65-F5344CB8AC3E}">
        <p14:creationId xmlns:p14="http://schemas.microsoft.com/office/powerpoint/2010/main" val="4285637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30/03/2023</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pic>
        <p:nvPicPr>
          <p:cNvPr id="7" name="Picture 2" descr="Ed_DaSH">
            <a:extLst>
              <a:ext uri="{FF2B5EF4-FFF2-40B4-BE49-F238E27FC236}">
                <a16:creationId xmlns:a16="http://schemas.microsoft.com/office/drawing/2014/main" id="{4D7DF530-8261-DE4B-83AC-B7B087461FE6}"/>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30/03/2023</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30/03/2023</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30/03/2023</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30/03/2023</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30/03/2023</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30/03/2023</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30/03/2023</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30/03/2023</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30/03/2023</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30/03/2023</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30/03/2023</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a:p>
        </p:txBody>
      </p:sp>
      <p:pic>
        <p:nvPicPr>
          <p:cNvPr id="7" name="Picture 2" descr="Ed_DaSH">
            <a:extLst>
              <a:ext uri="{FF2B5EF4-FFF2-40B4-BE49-F238E27FC236}">
                <a16:creationId xmlns:a16="http://schemas.microsoft.com/office/drawing/2014/main" id="{B1FCB703-AEB2-6B45-A282-530EAF26BCBD}"/>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ad.carpentries.org/2022-02-18-ed-dash-fai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zenodo.org/record/7728016#.ZCWRkXbMKU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hyperlink" Target="https://www.wiki.ed.ac.uk/x/XbRVHQ"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hyperlink" Target="http://thedata.or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figshare.com/" TargetMode="External"/><Relationship Id="rId11" Type="http://schemas.openxmlformats.org/officeDocument/2006/relationships/image" Target="../media/image9.png"/><Relationship Id="rId5" Type="http://schemas.openxmlformats.org/officeDocument/2006/relationships/hyperlink" Target="http://zenodo.org/" TargetMode="External"/><Relationship Id="rId10" Type="http://schemas.openxmlformats.org/officeDocument/2006/relationships/image" Target="../media/image8.png"/><Relationship Id="rId4" Type="http://schemas.openxmlformats.org/officeDocument/2006/relationships/hyperlink" Target="http://datadryad.org/" TargetMode="Externa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41D6036-BCDA-4EC7-9653-F205FE226493}"/>
              </a:ext>
            </a:extLst>
          </p:cNvPr>
          <p:cNvSpPr txBox="1"/>
          <p:nvPr/>
        </p:nvSpPr>
        <p:spPr>
          <a:xfrm>
            <a:off x="1092764" y="5835907"/>
            <a:ext cx="6990079" cy="369332"/>
          </a:xfrm>
          <a:prstGeom prst="rect">
            <a:avLst/>
          </a:prstGeom>
          <a:noFill/>
        </p:spPr>
        <p:txBody>
          <a:bodyPr wrap="square">
            <a:spAutoFit/>
          </a:bodyPr>
          <a:lstStyle/>
          <a:p>
            <a:r>
              <a:rPr lang="en-GB" dirty="0"/>
              <a:t>Open </a:t>
            </a:r>
            <a:r>
              <a:rPr lang="en-GB" dirty="0">
                <a:hlinkClick r:id="rId2"/>
              </a:rPr>
              <a:t>https://pad.carpentries.org/2022-02-18-ed-dash-fair</a:t>
            </a:r>
            <a:r>
              <a:rPr lang="en-GB" dirty="0"/>
              <a:t> </a:t>
            </a:r>
            <a:endParaRPr lang="en-GB" dirty="0">
              <a:highlight>
                <a:srgbClr val="FFFF00"/>
              </a:highlight>
            </a:endParaRP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410999" y="5710180"/>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3238676" y="2663036"/>
            <a:ext cx="5955476" cy="1015663"/>
          </a:xfrm>
          <a:prstGeom prst="rect">
            <a:avLst/>
          </a:prstGeom>
        </p:spPr>
        <p:txBody>
          <a:bodyPr wrap="none">
            <a:spAutoFit/>
          </a:bodyPr>
          <a:lstStyle/>
          <a:p>
            <a:r>
              <a:rPr lang="pl-PL" sz="6000" dirty="0">
                <a:solidFill>
                  <a:srgbClr val="0070C0"/>
                </a:solidFill>
              </a:rPr>
              <a:t>Public repositories</a:t>
            </a:r>
            <a:endParaRPr lang="en-GB" sz="6000" dirty="0">
              <a:solidFill>
                <a:srgbClr val="0070C0"/>
              </a:solidFill>
            </a:endParaRPr>
          </a:p>
        </p:txBody>
      </p:sp>
    </p:spTree>
    <p:extLst>
      <p:ext uri="{BB962C8B-B14F-4D97-AF65-F5344CB8AC3E}">
        <p14:creationId xmlns:p14="http://schemas.microsoft.com/office/powerpoint/2010/main" val="1265313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805063"/>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Interoperable:</a:t>
            </a:r>
          </a:p>
          <a:p>
            <a:pPr algn="l">
              <a:lnSpc>
                <a:spcPct val="150000"/>
              </a:lnSpc>
              <a:buFont typeface="Arial" panose="020B0604020202020204" pitchFamily="34" charset="0"/>
              <a:buChar char="•"/>
            </a:pPr>
            <a:r>
              <a:rPr lang="en-GB" sz="2400" b="0" i="0" dirty="0">
                <a:solidFill>
                  <a:srgbClr val="333333"/>
                </a:solidFill>
                <a:effectLst/>
                <a:latin typeface="Ubuntu"/>
              </a:rPr>
              <a:t>I1. (Meta)data use a formal, accessible, shared, and broadly applicable language for knowledge representation. - YES</a:t>
            </a:r>
          </a:p>
          <a:p>
            <a:pPr algn="l">
              <a:lnSpc>
                <a:spcPct val="150000"/>
              </a:lnSpc>
              <a:buFont typeface="Arial" panose="020B0604020202020204" pitchFamily="34" charset="0"/>
              <a:buChar char="•"/>
            </a:pPr>
            <a:r>
              <a:rPr lang="en-GB" sz="2400" b="0" i="0" dirty="0">
                <a:solidFill>
                  <a:srgbClr val="333333"/>
                </a:solidFill>
                <a:effectLst/>
                <a:latin typeface="Ubuntu"/>
              </a:rPr>
              <a:t>I2. (Meta)data use vocabularies that follow FAIR principles - PARTIALLY</a:t>
            </a:r>
          </a:p>
          <a:p>
            <a:pPr algn="l">
              <a:lnSpc>
                <a:spcPct val="150000"/>
              </a:lnSpc>
              <a:buFont typeface="Arial" panose="020B0604020202020204" pitchFamily="34" charset="0"/>
              <a:buChar char="•"/>
            </a:pPr>
            <a:r>
              <a:rPr lang="en-GB" sz="2400" b="0" i="0" dirty="0">
                <a:solidFill>
                  <a:srgbClr val="333333"/>
                </a:solidFill>
                <a:effectLst/>
                <a:latin typeface="Ubuntu"/>
              </a:rPr>
              <a:t>I3. (Meta)data include qualified references to other (meta)data - YES</a:t>
            </a:r>
          </a:p>
        </p:txBody>
      </p:sp>
    </p:spTree>
    <p:extLst>
      <p:ext uri="{BB962C8B-B14F-4D97-AF65-F5344CB8AC3E}">
        <p14:creationId xmlns:p14="http://schemas.microsoft.com/office/powerpoint/2010/main" val="829891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085825" y="1674496"/>
            <a:ext cx="10267975" cy="4467057"/>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Reusable:</a:t>
            </a:r>
          </a:p>
          <a:p>
            <a:pPr algn="l">
              <a:lnSpc>
                <a:spcPct val="150000"/>
              </a:lnSpc>
              <a:buFont typeface="Arial" panose="020B0604020202020204" pitchFamily="34" charset="0"/>
              <a:buChar char="•"/>
            </a:pPr>
            <a:r>
              <a:rPr lang="en-GB" sz="2400" b="0" i="0" dirty="0">
                <a:solidFill>
                  <a:srgbClr val="333333"/>
                </a:solidFill>
                <a:effectLst/>
                <a:latin typeface="Ubuntu"/>
              </a:rPr>
              <a:t>R1. (Meta)data are richly described with a plurality of accurate and relevant attributes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R1.1. (Meta)data are released with a clear and accessible data usage license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R1.2. (Meta)data are associated with detailed provenance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R1.3. (Meta)data meet domain-relevant community standards - YES/PARTIALLY</a:t>
            </a:r>
          </a:p>
        </p:txBody>
      </p:sp>
    </p:spTree>
    <p:extLst>
      <p:ext uri="{BB962C8B-B14F-4D97-AF65-F5344CB8AC3E}">
        <p14:creationId xmlns:p14="http://schemas.microsoft.com/office/powerpoint/2010/main" val="2471381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19816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endParaRPr lang="en-GB" dirty="0">
              <a:solidFill>
                <a:srgbClr val="0070C0"/>
              </a:solidFill>
            </a:endParaRPr>
          </a:p>
        </p:txBody>
      </p:sp>
      <p:sp>
        <p:nvSpPr>
          <p:cNvPr id="4" name="Rectangle 3">
            <a:extLst>
              <a:ext uri="{FF2B5EF4-FFF2-40B4-BE49-F238E27FC236}">
                <a16:creationId xmlns:a16="http://schemas.microsoft.com/office/drawing/2014/main" id="{CAA0BFB8-30CB-4548-8596-047DD833C1C6}"/>
              </a:ext>
            </a:extLst>
          </p:cNvPr>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2</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474192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DF90D3-6D01-481A-8133-6B0A81743C1D}"/>
              </a:ext>
            </a:extLst>
          </p:cNvPr>
          <p:cNvSpPr txBox="1"/>
          <p:nvPr/>
        </p:nvSpPr>
        <p:spPr>
          <a:xfrm>
            <a:off x="838200" y="2649841"/>
            <a:ext cx="10883900" cy="2308324"/>
          </a:xfrm>
          <a:prstGeom prst="rect">
            <a:avLst/>
          </a:prstGeom>
          <a:solidFill>
            <a:schemeClr val="accent1">
              <a:lumMod val="20000"/>
              <a:lumOff val="80000"/>
            </a:schemeClr>
          </a:solidFill>
        </p:spPr>
        <p:txBody>
          <a:bodyPr wrap="square">
            <a:spAutoFit/>
          </a:bodyPr>
          <a:lstStyle/>
          <a:p>
            <a:r>
              <a:rPr lang="en-GB" sz="2400" b="0" i="0" dirty="0">
                <a:solidFill>
                  <a:srgbClr val="333333"/>
                </a:solidFill>
                <a:effectLst/>
                <a:latin typeface="Ubuntu"/>
              </a:rPr>
              <a:t>Zenodo is a good place to keep your data separate from paper</a:t>
            </a:r>
            <a:r>
              <a:rPr lang="en-GB" sz="2400" b="0" i="0" dirty="0" smtClean="0">
                <a:solidFill>
                  <a:srgbClr val="333333"/>
                </a:solidFill>
                <a:effectLst/>
                <a:latin typeface="Ubuntu"/>
              </a:rPr>
              <a:t>.</a:t>
            </a:r>
          </a:p>
          <a:p>
            <a:r>
              <a:rPr lang="en-GB" sz="2400" b="0" i="0" dirty="0" smtClean="0">
                <a:solidFill>
                  <a:srgbClr val="333333"/>
                </a:solidFill>
                <a:effectLst/>
                <a:latin typeface="Ubuntu"/>
              </a:rPr>
              <a:t>It </a:t>
            </a:r>
            <a:r>
              <a:rPr lang="en-GB" sz="2400" b="0" i="0" dirty="0">
                <a:solidFill>
                  <a:srgbClr val="333333"/>
                </a:solidFill>
                <a:effectLst/>
                <a:latin typeface="Ubuntu"/>
              </a:rPr>
              <a:t>gives access to all files, allowing you to cite the data as well (or instead of) the paper.</a:t>
            </a:r>
            <a:r>
              <a:rPr lang="en-GB" sz="2400" dirty="0"/>
              <a:t/>
            </a:r>
            <a:br>
              <a:rPr lang="en-GB" sz="2400" dirty="0"/>
            </a:br>
            <a:endParaRPr lang="en-GB" sz="2400" dirty="0" smtClean="0"/>
          </a:p>
          <a:p>
            <a:r>
              <a:rPr lang="en-GB" sz="2400" b="0" i="0" dirty="0" smtClean="0">
                <a:solidFill>
                  <a:srgbClr val="333333"/>
                </a:solidFill>
                <a:effectLst/>
                <a:latin typeface="Ubuntu"/>
                <a:sym typeface="Wingdings" panose="05000000000000000000" pitchFamily="2" charset="2"/>
              </a:rPr>
              <a:t> </a:t>
            </a:r>
            <a:r>
              <a:rPr lang="en-GB" sz="2400" b="0" i="0" dirty="0" smtClean="0">
                <a:solidFill>
                  <a:srgbClr val="333333"/>
                </a:solidFill>
                <a:effectLst/>
                <a:latin typeface="Ubuntu"/>
              </a:rPr>
              <a:t>However</a:t>
            </a:r>
            <a:r>
              <a:rPr lang="en-GB" sz="2400" b="0" i="0" dirty="0">
                <a:solidFill>
                  <a:srgbClr val="333333"/>
                </a:solidFill>
                <a:effectLst/>
                <a:latin typeface="Ubuntu"/>
              </a:rPr>
              <a:t>, it is not (always) good for discovery, and does not enforce most metadata!</a:t>
            </a:r>
            <a:endParaRPr lang="en-GB" sz="2400" dirty="0"/>
          </a:p>
        </p:txBody>
      </p:sp>
      <p:sp>
        <p:nvSpPr>
          <p:cNvPr id="6" name="Title 1">
            <a:extLst>
              <a:ext uri="{FF2B5EF4-FFF2-40B4-BE49-F238E27FC236}">
                <a16:creationId xmlns:a16="http://schemas.microsoft.com/office/drawing/2014/main" id="{666F9E5E-D8A2-49C1-876A-84EDD1D6D868}"/>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r>
              <a:rPr lang="en-GB" dirty="0">
                <a:solidFill>
                  <a:srgbClr val="0070C0"/>
                </a:solidFill>
              </a:rPr>
              <a:t> - Solution</a:t>
            </a:r>
          </a:p>
        </p:txBody>
      </p:sp>
    </p:spTree>
    <p:extLst>
      <p:ext uri="{BB962C8B-B14F-4D97-AF65-F5344CB8AC3E}">
        <p14:creationId xmlns:p14="http://schemas.microsoft.com/office/powerpoint/2010/main" val="2135189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599228"/>
            <a:ext cx="10515600" cy="4893647"/>
          </a:xfrm>
          <a:prstGeom prst="rect">
            <a:avLst/>
          </a:prstGeom>
        </p:spPr>
        <p:txBody>
          <a:bodyPr wrap="square">
            <a:spAutoFit/>
          </a:bodyPr>
          <a:lstStyle/>
          <a:p>
            <a:r>
              <a:rPr lang="pl-PL" sz="2400" dirty="0">
                <a:solidFill>
                  <a:srgbClr val="0070C0"/>
                </a:solidFill>
              </a:rPr>
              <a:t>M</a:t>
            </a:r>
            <a:r>
              <a:rPr lang="en-GB" sz="2400" dirty="0" err="1">
                <a:solidFill>
                  <a:srgbClr val="0070C0"/>
                </a:solidFill>
              </a:rPr>
              <a:t>inimal</a:t>
            </a:r>
            <a:r>
              <a:rPr lang="en-GB" sz="2400" dirty="0">
                <a:solidFill>
                  <a:srgbClr val="0070C0"/>
                </a:solidFill>
              </a:rPr>
              <a:t> data set to consist of the data required to replicate all study findings reported in the article, as well as related metadata and methods</a:t>
            </a:r>
            <a:r>
              <a:rPr lang="pl-PL" sz="2400" dirty="0">
                <a:solidFill>
                  <a:srgbClr val="0070C0"/>
                </a:solidFill>
              </a:rPr>
              <a:t>.</a:t>
            </a:r>
          </a:p>
          <a:p>
            <a:endParaRPr lang="pl-PL" sz="2400" dirty="0">
              <a:solidFill>
                <a:srgbClr val="0070C0"/>
              </a:solidFill>
            </a:endParaRPr>
          </a:p>
          <a:p>
            <a:endParaRPr lang="pl-PL" sz="2400" dirty="0">
              <a:solidFill>
                <a:srgbClr val="0070C0"/>
              </a:solidFill>
            </a:endParaRPr>
          </a:p>
          <a:p>
            <a:pPr marL="285750" indent="-285750">
              <a:buFont typeface="Arial" panose="020B0604020202020204" pitchFamily="34" charset="0"/>
              <a:buChar char="•"/>
            </a:pPr>
            <a:r>
              <a:rPr lang="en-GB" sz="2400" dirty="0">
                <a:solidFill>
                  <a:srgbClr val="0070C0"/>
                </a:solidFill>
              </a:rPr>
              <a:t>The values behind the means, standard deviations and other measures reported</a:t>
            </a:r>
          </a:p>
          <a:p>
            <a:pPr marL="285750" indent="-285750">
              <a:buFont typeface="Arial" panose="020B0604020202020204" pitchFamily="34" charset="0"/>
              <a:buChar char="•"/>
            </a:pPr>
            <a:r>
              <a:rPr lang="en-GB" sz="2400" dirty="0">
                <a:solidFill>
                  <a:srgbClr val="0070C0"/>
                </a:solidFill>
              </a:rPr>
              <a:t>The values used to build graphs</a:t>
            </a:r>
          </a:p>
          <a:p>
            <a:pPr marL="285750" indent="-285750">
              <a:buFont typeface="Arial" panose="020B0604020202020204" pitchFamily="34" charset="0"/>
              <a:buChar char="•"/>
            </a:pPr>
            <a:r>
              <a:rPr lang="en-GB" sz="2400" dirty="0">
                <a:solidFill>
                  <a:srgbClr val="0070C0"/>
                </a:solidFill>
              </a:rPr>
              <a:t>The points extracted from images for analysis.</a:t>
            </a:r>
          </a:p>
          <a:p>
            <a:endParaRPr lang="pl-PL" sz="2400" dirty="0">
              <a:solidFill>
                <a:srgbClr val="0070C0"/>
              </a:solidFill>
            </a:endParaRPr>
          </a:p>
          <a:p>
            <a:r>
              <a:rPr lang="pl-PL" sz="2400" dirty="0">
                <a:solidFill>
                  <a:srgbClr val="0070C0"/>
                </a:solidFill>
              </a:rPr>
              <a:t>(no need for </a:t>
            </a:r>
            <a:r>
              <a:rPr lang="en-GB" sz="2400" dirty="0">
                <a:solidFill>
                  <a:srgbClr val="0070C0"/>
                </a:solidFill>
              </a:rPr>
              <a:t>raw data if the standard in the field is to share data that have been processed</a:t>
            </a:r>
            <a:r>
              <a:rPr lang="pl-PL" sz="2400" dirty="0">
                <a:solidFill>
                  <a:srgbClr val="0070C0"/>
                </a:solidFill>
              </a:rPr>
              <a:t>)</a:t>
            </a:r>
          </a:p>
          <a:p>
            <a:endParaRPr lang="pl-PL" sz="2400" dirty="0">
              <a:solidFill>
                <a:srgbClr val="0070C0"/>
              </a:solidFill>
            </a:endParaRPr>
          </a:p>
          <a:p>
            <a:endParaRPr lang="pl-PL" sz="2400" dirty="0">
              <a:solidFill>
                <a:srgbClr val="0070C0"/>
              </a:solidFill>
            </a:endParaRPr>
          </a:p>
          <a:p>
            <a:r>
              <a:rPr lang="en-GB" sz="2400" dirty="0">
                <a:solidFill>
                  <a:srgbClr val="0070C0"/>
                </a:solidFill>
              </a:rPr>
              <a:t>https://journals.plos.org/plosbiology/s/data-availability</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Minimal data set (after PLOS)</a:t>
            </a:r>
            <a:endParaRPr lang="en-GB" dirty="0">
              <a:solidFill>
                <a:srgbClr val="0070C0"/>
              </a:solidFill>
            </a:endParaRPr>
          </a:p>
        </p:txBody>
      </p:sp>
    </p:spTree>
    <p:extLst>
      <p:ext uri="{BB962C8B-B14F-4D97-AF65-F5344CB8AC3E}">
        <p14:creationId xmlns:p14="http://schemas.microsoft.com/office/powerpoint/2010/main" val="757247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pPr marL="285750" indent="-285750">
              <a:buFont typeface="Arial" panose="020B0604020202020204" pitchFamily="34" charset="0"/>
              <a:buChar char="•"/>
            </a:pPr>
            <a:r>
              <a:rPr lang="en-GB" sz="2400" dirty="0">
                <a:solidFill>
                  <a:srgbClr val="0070C0"/>
                </a:solidFill>
              </a:rPr>
              <a:t>Higher exposure</a:t>
            </a:r>
            <a:endParaRPr lang="pl-PL" sz="2400" dirty="0">
              <a:solidFill>
                <a:srgbClr val="0070C0"/>
              </a:solidFill>
            </a:endParaRPr>
          </a:p>
          <a:p>
            <a:pPr marL="285750" indent="-285750">
              <a:buFont typeface="Arial" panose="020B0604020202020204" pitchFamily="34" charset="0"/>
              <a:buChar char="•"/>
            </a:pPr>
            <a:r>
              <a:rPr lang="pl-PL" sz="2400" dirty="0">
                <a:solidFill>
                  <a:srgbClr val="0070C0"/>
                </a:solidFill>
              </a:rPr>
              <a:t>Data specific features (e.g. Visulization)</a:t>
            </a:r>
          </a:p>
          <a:p>
            <a:pPr marL="285750" indent="-285750">
              <a:buFont typeface="Arial" panose="020B0604020202020204" pitchFamily="34" charset="0"/>
              <a:buChar char="•"/>
            </a:pPr>
            <a:r>
              <a:rPr lang="pl-PL" sz="2400" dirty="0">
                <a:solidFill>
                  <a:srgbClr val="0070C0"/>
                </a:solidFill>
              </a:rPr>
              <a:t>Enforced minimal metadata</a:t>
            </a:r>
          </a:p>
          <a:p>
            <a:pPr marL="285750" indent="-285750">
              <a:buFont typeface="Arial" panose="020B0604020202020204" pitchFamily="34" charset="0"/>
              <a:buChar char="•"/>
            </a:pPr>
            <a:r>
              <a:rPr lang="pl-PL" sz="2400" dirty="0">
                <a:solidFill>
                  <a:srgbClr val="0070C0"/>
                </a:solidFill>
              </a:rPr>
              <a:t>API for data retrival / agregation /searching</a:t>
            </a:r>
          </a:p>
          <a:p>
            <a:pPr marL="285750" indent="-285750">
              <a:buFont typeface="Arial" panose="020B0604020202020204" pitchFamily="34" charset="0"/>
              <a:buChar char="•"/>
            </a:pPr>
            <a:r>
              <a:rPr lang="pl-PL" sz="2400" dirty="0">
                <a:solidFill>
                  <a:srgbClr val="0070C0"/>
                </a:solidFill>
              </a:rPr>
              <a:t>Curated data</a:t>
            </a:r>
          </a:p>
          <a:p>
            <a:pPr marL="285750" indent="-285750">
              <a:buFont typeface="Arial" panose="020B0604020202020204" pitchFamily="34" charset="0"/>
              <a:buChar char="•"/>
            </a:pPr>
            <a:r>
              <a:rPr lang="pl-PL" sz="2400" dirty="0">
                <a:solidFill>
                  <a:srgbClr val="0070C0"/>
                </a:solidFill>
              </a:rPr>
              <a:t>Better searching</a:t>
            </a:r>
          </a:p>
          <a:p>
            <a:pPr marL="285750" indent="-285750">
              <a:buFont typeface="Arial" panose="020B0604020202020204" pitchFamily="34" charset="0"/>
              <a:buChar char="•"/>
            </a:pPr>
            <a:r>
              <a:rPr lang="pl-PL" sz="2400" dirty="0">
                <a:solidFill>
                  <a:srgbClr val="0070C0"/>
                </a:solidFill>
              </a:rPr>
              <a:t>Interlinking between data </a:t>
            </a:r>
            <a:r>
              <a:rPr lang="pl-PL" sz="2400" dirty="0" err="1">
                <a:solidFill>
                  <a:srgbClr val="0070C0"/>
                </a:solidFill>
              </a:rPr>
              <a:t>types</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Tree>
    <p:extLst>
      <p:ext uri="{BB962C8B-B14F-4D97-AF65-F5344CB8AC3E}">
        <p14:creationId xmlns:p14="http://schemas.microsoft.com/office/powerpoint/2010/main" val="1646562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
        <p:nvSpPr>
          <p:cNvPr id="6" name="Rectangle 5"/>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3</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4258755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1E7DE7-A0AD-425E-8044-DF65BF838ED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a:lstStyle>
          <a:p>
            <a:r>
              <a:rPr lang="pl-PL" dirty="0"/>
              <a:t>Dataset discovery</a:t>
            </a:r>
            <a:r>
              <a:rPr lang="en-GB" dirty="0"/>
              <a:t> - Solution</a:t>
            </a:r>
          </a:p>
        </p:txBody>
      </p:sp>
      <p:sp>
        <p:nvSpPr>
          <p:cNvPr id="5" name="TextBox 4">
            <a:extLst>
              <a:ext uri="{FF2B5EF4-FFF2-40B4-BE49-F238E27FC236}">
                <a16:creationId xmlns:a16="http://schemas.microsoft.com/office/drawing/2014/main" id="{1C55261F-33BF-4ECB-A99F-446565AB2E20}"/>
              </a:ext>
            </a:extLst>
          </p:cNvPr>
          <p:cNvSpPr txBox="1"/>
          <p:nvPr/>
        </p:nvSpPr>
        <p:spPr>
          <a:xfrm>
            <a:off x="1168958" y="2209850"/>
            <a:ext cx="10158884" cy="2805063"/>
          </a:xfrm>
          <a:prstGeom prst="rect">
            <a:avLst/>
          </a:prstGeom>
          <a:solidFill>
            <a:schemeClr val="accent1">
              <a:lumMod val="20000"/>
              <a:lumOff val="80000"/>
            </a:schemeClr>
          </a:solidFill>
        </p:spPr>
        <p:txBody>
          <a:bodyPr wrap="square">
            <a:spAutoFit/>
          </a:bodyPr>
          <a:lstStyle/>
          <a:p>
            <a:pPr algn="l">
              <a:lnSpc>
                <a:spcPct val="150000"/>
              </a:lnSpc>
            </a:pPr>
            <a:r>
              <a:rPr lang="en-GB" sz="2400" b="1" i="0" dirty="0">
                <a:solidFill>
                  <a:srgbClr val="333333"/>
                </a:solidFill>
                <a:effectLst/>
                <a:latin typeface="Ubuntu"/>
              </a:rPr>
              <a:t>Some advantages are:</a:t>
            </a:r>
          </a:p>
          <a:p>
            <a:pPr algn="l">
              <a:lnSpc>
                <a:spcPct val="150000"/>
              </a:lnSpc>
              <a:buFont typeface="Arial" panose="020B0604020202020204" pitchFamily="34" charset="0"/>
              <a:buChar char="•"/>
            </a:pPr>
            <a:r>
              <a:rPr lang="en-GB" sz="2400" b="0" i="0" dirty="0">
                <a:solidFill>
                  <a:srgbClr val="333333"/>
                </a:solidFill>
                <a:effectLst/>
                <a:latin typeface="Ubuntu"/>
              </a:rPr>
              <a:t>The repository is more relevant to your discipline than a generalist one.</a:t>
            </a:r>
          </a:p>
          <a:p>
            <a:pPr algn="l">
              <a:lnSpc>
                <a:spcPct val="150000"/>
              </a:lnSpc>
              <a:buFont typeface="Arial" panose="020B0604020202020204" pitchFamily="34" charset="0"/>
              <a:buChar char="•"/>
            </a:pPr>
            <a:r>
              <a:rPr lang="en-GB" sz="2400" b="0" i="0" dirty="0">
                <a:solidFill>
                  <a:srgbClr val="333333"/>
                </a:solidFill>
                <a:effectLst/>
                <a:latin typeface="Ubuntu"/>
              </a:rPr>
              <a:t>Higher exposure (people looking for those specific types of data will usually first look at the specific repository).</a:t>
            </a:r>
          </a:p>
          <a:p>
            <a:pPr algn="l">
              <a:lnSpc>
                <a:spcPct val="150000"/>
              </a:lnSpc>
              <a:buFont typeface="Arial" panose="020B0604020202020204" pitchFamily="34" charset="0"/>
              <a:buChar char="•"/>
            </a:pPr>
            <a:r>
              <a:rPr lang="en-GB" sz="2400" b="0" i="0" dirty="0">
                <a:solidFill>
                  <a:srgbClr val="333333"/>
                </a:solidFill>
                <a:effectLst/>
                <a:latin typeface="Ubuntu"/>
              </a:rPr>
              <a:t>Higher number of citations (see above).</a:t>
            </a:r>
          </a:p>
        </p:txBody>
      </p:sp>
    </p:spTree>
    <p:extLst>
      <p:ext uri="{BB962C8B-B14F-4D97-AF65-F5344CB8AC3E}">
        <p14:creationId xmlns:p14="http://schemas.microsoft.com/office/powerpoint/2010/main" val="1656222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483424"/>
            <a:ext cx="10981854" cy="4708981"/>
          </a:xfrm>
          <a:prstGeom prst="rect">
            <a:avLst/>
          </a:prstGeom>
        </p:spPr>
        <p:txBody>
          <a:bodyPr wrap="square">
            <a:spAutoFit/>
          </a:bodyPr>
          <a:lstStyle/>
          <a:p>
            <a:pPr marL="285750" indent="-285750">
              <a:buFont typeface="Arial" panose="020B0604020202020204" pitchFamily="34" charset="0"/>
              <a:buChar char="•"/>
            </a:pPr>
            <a:r>
              <a:rPr lang="en-GB" sz="2000" dirty="0">
                <a:solidFill>
                  <a:srgbClr val="0070C0"/>
                </a:solidFill>
              </a:rPr>
              <a:t>[BioMed Central / Springer Nature] - (https://www.springernature.com/gp/authors/research-data-policy/recommended-repositories)</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eLife</a:t>
            </a:r>
            <a:r>
              <a:rPr lang="en-GB" sz="2000" dirty="0">
                <a:solidFill>
                  <a:srgbClr val="0070C0"/>
                </a:solidFill>
              </a:rPr>
              <a:t>] - (https://submit.elifesciences.org/html/elife_author_instructions.html#policies)</a:t>
            </a:r>
          </a:p>
          <a:p>
            <a:pPr marL="285750" indent="-285750">
              <a:buFont typeface="Arial" panose="020B0604020202020204" pitchFamily="34" charset="0"/>
              <a:buChar char="•"/>
            </a:pPr>
            <a:r>
              <a:rPr lang="en-GB" sz="2000" dirty="0">
                <a:solidFill>
                  <a:srgbClr val="0070C0"/>
                </a:solidFill>
              </a:rPr>
              <a:t>[Elsevier] - (https://www.elsevier.com/about/policies/research-data)</a:t>
            </a:r>
          </a:p>
          <a:p>
            <a:pPr marL="285750" indent="-285750">
              <a:buFont typeface="Arial" panose="020B0604020202020204" pitchFamily="34" charset="0"/>
              <a:buChar char="•"/>
            </a:pPr>
            <a:r>
              <a:rPr lang="en-GB" sz="2000" dirty="0">
                <a:solidFill>
                  <a:srgbClr val="0070C0"/>
                </a:solidFill>
              </a:rPr>
              <a:t>[EMBO Press] - (https://www.embopress.org/page/journal/14602075/authorguide#datadeposition)</a:t>
            </a:r>
          </a:p>
          <a:p>
            <a:pPr marL="285750" indent="-285750">
              <a:buFont typeface="Arial" panose="020B0604020202020204" pitchFamily="34" charset="0"/>
              <a:buChar char="•"/>
            </a:pPr>
            <a:r>
              <a:rPr lang="en-GB" sz="2000" dirty="0">
                <a:solidFill>
                  <a:srgbClr val="0070C0"/>
                </a:solidFill>
              </a:rPr>
              <a:t>[F1000 Research] - (https://f1000research.com/for-authors/data-guidelines)</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GIGAscience</a:t>
            </a:r>
            <a:r>
              <a:rPr lang="en-GB" sz="2000" dirty="0">
                <a:solidFill>
                  <a:srgbClr val="0070C0"/>
                </a:solidFill>
              </a:rPr>
              <a:t> - OUP] - (https://academic.oup.com/gigascience/pages/instructions_to_authors)</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PLoS</a:t>
            </a:r>
            <a:r>
              <a:rPr lang="en-GB" sz="2000" dirty="0">
                <a:solidFill>
                  <a:srgbClr val="0070C0"/>
                </a:solidFill>
              </a:rPr>
              <a:t>] - (https://journals.plos.org/plosbiology/s/recommended-repositories)</a:t>
            </a:r>
          </a:p>
          <a:p>
            <a:pPr marL="285750" indent="-285750">
              <a:buFont typeface="Arial" panose="020B0604020202020204" pitchFamily="34" charset="0"/>
              <a:buChar char="•"/>
            </a:pPr>
            <a:r>
              <a:rPr lang="en-GB" sz="2000" dirty="0">
                <a:solidFill>
                  <a:srgbClr val="0070C0"/>
                </a:solidFill>
              </a:rPr>
              <a:t>[Scientific Data - Nature] - (https://www.nature.com/sdata/policies/repositories)</a:t>
            </a:r>
          </a:p>
          <a:p>
            <a:pPr marL="285750" indent="-285750">
              <a:buFont typeface="Arial" panose="020B0604020202020204" pitchFamily="34" charset="0"/>
              <a:buChar char="•"/>
            </a:pPr>
            <a:r>
              <a:rPr lang="en-GB" sz="2000" dirty="0">
                <a:solidFill>
                  <a:srgbClr val="0070C0"/>
                </a:solidFill>
              </a:rPr>
              <a:t>[Taylor and Francis] - (https://authorservices.taylorandfrancis.com/data-sharing-policies/repositories/)</a:t>
            </a:r>
          </a:p>
          <a:p>
            <a:pPr marL="285750" indent="-285750">
              <a:buFont typeface="Arial" panose="020B0604020202020204" pitchFamily="34" charset="0"/>
              <a:buChar char="•"/>
            </a:pPr>
            <a:r>
              <a:rPr lang="en-GB" sz="2000" dirty="0">
                <a:solidFill>
                  <a:srgbClr val="0070C0"/>
                </a:solidFill>
              </a:rPr>
              <a:t>[BBSRC] - (https://bbsrc.ukri.org/research/resources/)</a:t>
            </a:r>
          </a:p>
          <a:p>
            <a:pPr marL="285750" indent="-285750">
              <a:buFont typeface="Arial" panose="020B0604020202020204" pitchFamily="34" charset="0"/>
              <a:buChar char="•"/>
            </a:pPr>
            <a:r>
              <a:rPr lang="en-GB" sz="2000" dirty="0">
                <a:solidFill>
                  <a:srgbClr val="0070C0"/>
                </a:solidFill>
              </a:rPr>
              <a:t>[NERC] - (https://nerc.ukri.org/research/sites/environmental-data-service-eds/policy/)</a:t>
            </a:r>
          </a:p>
          <a:p>
            <a:pPr marL="285750" indent="-285750">
              <a:buFont typeface="Arial" panose="020B0604020202020204" pitchFamily="34" charset="0"/>
              <a:buChar char="•"/>
            </a:pPr>
            <a:r>
              <a:rPr lang="en-GB" sz="2000" dirty="0">
                <a:solidFill>
                  <a:srgbClr val="0070C0"/>
                </a:solidFill>
              </a:rPr>
              <a:t>[Royal Society] - (https://royalsociety.org/journals/ethics-policies/data-sharing-mining/)</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Wellcome</a:t>
            </a:r>
            <a:r>
              <a:rPr lang="en-GB" sz="2000" dirty="0">
                <a:solidFill>
                  <a:srgbClr val="0070C0"/>
                </a:solidFill>
              </a:rPr>
              <a:t> Open Research] - (https://wellcomeopenresearch.org/for-authors/data-guidelines)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r>
              <a:rPr lang="pl-PL" dirty="0">
                <a:solidFill>
                  <a:srgbClr val="0070C0"/>
                </a:solidFill>
              </a:rPr>
              <a:t> – </a:t>
            </a:r>
            <a:r>
              <a:rPr lang="pl-PL" dirty="0" err="1">
                <a:solidFill>
                  <a:srgbClr val="0070C0"/>
                </a:solidFill>
              </a:rPr>
              <a:t>use</a:t>
            </a:r>
            <a:r>
              <a:rPr lang="pl-PL" dirty="0">
                <a:solidFill>
                  <a:srgbClr val="0070C0"/>
                </a:solidFill>
              </a:rPr>
              <a:t> </a:t>
            </a:r>
            <a:r>
              <a:rPr lang="pl-PL" dirty="0" err="1">
                <a:solidFill>
                  <a:srgbClr val="0070C0"/>
                </a:solidFill>
              </a:rPr>
              <a:t>recommendations</a:t>
            </a:r>
            <a:endParaRPr lang="en-GB" dirty="0">
              <a:solidFill>
                <a:srgbClr val="0070C0"/>
              </a:solidFill>
            </a:endParaRPr>
          </a:p>
        </p:txBody>
      </p:sp>
    </p:spTree>
    <p:extLst>
      <p:ext uri="{BB962C8B-B14F-4D97-AF65-F5344CB8AC3E}">
        <p14:creationId xmlns:p14="http://schemas.microsoft.com/office/powerpoint/2010/main" val="2392727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2064189"/>
            <a:ext cx="10981854" cy="3785652"/>
          </a:xfrm>
          <a:prstGeom prst="rect">
            <a:avLst/>
          </a:prstGeom>
        </p:spPr>
        <p:txBody>
          <a:bodyPr wrap="square">
            <a:spAutoFit/>
          </a:bodyPr>
          <a:lstStyle/>
          <a:p>
            <a:r>
              <a:rPr lang="en-GB" sz="2400" dirty="0" smtClean="0">
                <a:solidFill>
                  <a:srgbClr val="0070C0"/>
                </a:solidFill>
              </a:rPr>
              <a:t>-</a:t>
            </a:r>
            <a:r>
              <a:rPr lang="pl-PL" sz="2400" dirty="0" smtClean="0">
                <a:solidFill>
                  <a:srgbClr val="0070C0"/>
                </a:solidFill>
              </a:rPr>
              <a:t>FAIRSharing.org </a:t>
            </a:r>
            <a:r>
              <a:rPr lang="pl-PL" sz="2400" dirty="0">
                <a:solidFill>
                  <a:srgbClr val="0070C0"/>
                </a:solidFill>
              </a:rPr>
              <a:t>– search engine</a:t>
            </a:r>
          </a:p>
          <a:p>
            <a:endParaRPr lang="pl-PL" sz="2400" dirty="0">
              <a:solidFill>
                <a:srgbClr val="0070C0"/>
              </a:solidFill>
            </a:endParaRPr>
          </a:p>
          <a:p>
            <a:pPr marL="342900" indent="-342900">
              <a:buFont typeface="Arial" panose="020B0604020202020204" pitchFamily="34" charset="0"/>
              <a:buChar char="•"/>
            </a:pPr>
            <a:r>
              <a:rPr lang="pl-PL" sz="2400" dirty="0" smtClean="0">
                <a:solidFill>
                  <a:srgbClr val="0070C0"/>
                </a:solidFill>
              </a:rPr>
              <a:t>Repositories</a:t>
            </a:r>
            <a:endParaRPr lang="pl-PL" sz="2400" dirty="0">
              <a:solidFill>
                <a:srgbClr val="0070C0"/>
              </a:solidFill>
            </a:endParaRPr>
          </a:p>
          <a:p>
            <a:pPr marL="342900" indent="-342900">
              <a:buFont typeface="Arial" panose="020B0604020202020204" pitchFamily="34" charset="0"/>
              <a:buChar char="•"/>
            </a:pPr>
            <a:r>
              <a:rPr lang="pl-PL" sz="2400" dirty="0">
                <a:solidFill>
                  <a:srgbClr val="0070C0"/>
                </a:solidFill>
              </a:rPr>
              <a:t>Data standards</a:t>
            </a:r>
          </a:p>
          <a:p>
            <a:pPr marL="342900" indent="-342900">
              <a:buFont typeface="Arial" panose="020B0604020202020204" pitchFamily="34" charset="0"/>
              <a:buChar char="•"/>
            </a:pPr>
            <a:r>
              <a:rPr lang="pl-PL" sz="2400" dirty="0">
                <a:solidFill>
                  <a:srgbClr val="0070C0"/>
                </a:solidFill>
              </a:rPr>
              <a:t>Policies</a:t>
            </a:r>
          </a:p>
          <a:p>
            <a:pPr marL="285750" indent="-285750">
              <a:buFontTx/>
              <a:buChar char="-"/>
            </a:pPr>
            <a:endParaRPr lang="pl-PL" sz="2400" dirty="0">
              <a:solidFill>
                <a:srgbClr val="0070C0"/>
              </a:solidFill>
            </a:endParaRPr>
          </a:p>
          <a:p>
            <a:r>
              <a:rPr lang="pl-PL" sz="2400" dirty="0" smtClean="0">
                <a:solidFill>
                  <a:srgbClr val="0070C0"/>
                </a:solidFill>
              </a:rPr>
              <a:t>(</a:t>
            </a:r>
            <a:r>
              <a:rPr lang="pl-PL" sz="2400" dirty="0">
                <a:solidFill>
                  <a:srgbClr val="0070C0"/>
                </a:solidFill>
              </a:rPr>
              <a:t>too) many options for each </a:t>
            </a:r>
            <a:r>
              <a:rPr lang="pl-PL" sz="2400" dirty="0" smtClean="0">
                <a:solidFill>
                  <a:srgbClr val="0070C0"/>
                </a:solidFill>
              </a:rPr>
              <a:t>type</a:t>
            </a:r>
            <a:endParaRPr lang="en-GB" sz="2400" dirty="0" smtClean="0">
              <a:solidFill>
                <a:srgbClr val="0070C0"/>
              </a:solidFill>
            </a:endParaRPr>
          </a:p>
          <a:p>
            <a:endParaRPr lang="en-GB" sz="2400" dirty="0">
              <a:solidFill>
                <a:srgbClr val="0070C0"/>
              </a:solidFill>
            </a:endParaRPr>
          </a:p>
          <a:p>
            <a:r>
              <a:rPr lang="en-GB" sz="2400" dirty="0" smtClean="0">
                <a:solidFill>
                  <a:srgbClr val="0070C0"/>
                </a:solidFill>
              </a:rPr>
              <a:t>-Inventory of identified trusted repositories (ERCEA)</a:t>
            </a:r>
          </a:p>
          <a:p>
            <a:r>
              <a:rPr lang="en-GB" sz="2400" dirty="0" smtClean="0">
                <a:solidFill>
                  <a:srgbClr val="0070C0"/>
                </a:solidFill>
                <a:hlinkClick r:id="rId2"/>
              </a:rPr>
              <a:t>https</a:t>
            </a:r>
            <a:r>
              <a:rPr lang="en-GB" sz="2400" dirty="0">
                <a:solidFill>
                  <a:srgbClr val="0070C0"/>
                </a:solidFill>
                <a:hlinkClick r:id="rId2"/>
              </a:rPr>
              <a:t>://zenodo.org/record/7728016#.ZCWRkXbMKUm</a:t>
            </a:r>
            <a:endParaRPr lang="en-GB"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endParaRPr lang="en-GB" dirty="0">
              <a:solidFill>
                <a:srgbClr val="0070C0"/>
              </a:solidFill>
            </a:endParaRPr>
          </a:p>
        </p:txBody>
      </p:sp>
    </p:spTree>
    <p:extLst>
      <p:ext uri="{BB962C8B-B14F-4D97-AF65-F5344CB8AC3E}">
        <p14:creationId xmlns:p14="http://schemas.microsoft.com/office/powerpoint/2010/main" val="188991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4994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4</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213822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r>
              <a:rPr lang="en-GB" dirty="0">
                <a:solidFill>
                  <a:srgbClr val="0070C0"/>
                </a:solidFill>
              </a:rPr>
              <a:t> - Solution</a:t>
            </a:r>
          </a:p>
        </p:txBody>
      </p:sp>
      <p:sp>
        <p:nvSpPr>
          <p:cNvPr id="7" name="TextBox 6">
            <a:extLst>
              <a:ext uri="{FF2B5EF4-FFF2-40B4-BE49-F238E27FC236}">
                <a16:creationId xmlns:a16="http://schemas.microsoft.com/office/drawing/2014/main" id="{20AB0459-2566-4B4F-B318-FA9C6A08F0E4}"/>
              </a:ext>
            </a:extLst>
          </p:cNvPr>
          <p:cNvSpPr txBox="1"/>
          <p:nvPr/>
        </p:nvSpPr>
        <p:spPr>
          <a:xfrm>
            <a:off x="1831311" y="2021691"/>
            <a:ext cx="7754815" cy="1429622"/>
          </a:xfrm>
          <a:prstGeom prst="rect">
            <a:avLst/>
          </a:prstGeom>
          <a:noFill/>
        </p:spPr>
        <p:txBody>
          <a:bodyPr wrap="square">
            <a:spAutoFit/>
          </a:bodyPr>
          <a:lstStyle/>
          <a:p>
            <a:pPr>
              <a:lnSpc>
                <a:spcPct val="150000"/>
              </a:lnSpc>
            </a:pPr>
            <a:r>
              <a:rPr lang="en-GB" sz="2000" b="1" i="0" dirty="0">
                <a:solidFill>
                  <a:srgbClr val="333333"/>
                </a:solidFill>
                <a:effectLst/>
                <a:latin typeface="Ubuntu"/>
              </a:rPr>
              <a:t>Find a repo for genomics data:</a:t>
            </a:r>
          </a:p>
          <a:p>
            <a:pPr>
              <a:lnSpc>
                <a:spcPct val="150000"/>
              </a:lnSpc>
            </a:pPr>
            <a:r>
              <a:rPr lang="en-GB" sz="2000" b="0" i="0" dirty="0">
                <a:solidFill>
                  <a:srgbClr val="333333"/>
                </a:solidFill>
                <a:effectLst/>
                <a:latin typeface="Ubuntu"/>
              </a:rPr>
              <a:t>GEO/SRA and ENA/</a:t>
            </a:r>
            <a:r>
              <a:rPr lang="en-GB" sz="2000" b="0" i="0" dirty="0" err="1">
                <a:solidFill>
                  <a:srgbClr val="333333"/>
                </a:solidFill>
                <a:effectLst/>
                <a:latin typeface="Ubuntu"/>
              </a:rPr>
              <a:t>ArrayExpress</a:t>
            </a:r>
            <a:r>
              <a:rPr lang="en-GB" sz="2000" b="0" i="0" dirty="0">
                <a:solidFill>
                  <a:srgbClr val="333333"/>
                </a:solidFill>
                <a:effectLst/>
                <a:latin typeface="Ubuntu"/>
              </a:rPr>
              <a:t> are good examples. Interestingly these repositories do not issue a DOI.</a:t>
            </a:r>
          </a:p>
        </p:txBody>
      </p:sp>
    </p:spTree>
    <p:extLst>
      <p:ext uri="{BB962C8B-B14F-4D97-AF65-F5344CB8AC3E}">
        <p14:creationId xmlns:p14="http://schemas.microsoft.com/office/powerpoint/2010/main" val="489845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1451031"/>
            <a:ext cx="10981854" cy="5016758"/>
          </a:xfrm>
          <a:prstGeom prst="rect">
            <a:avLst/>
          </a:prstGeom>
        </p:spPr>
        <p:txBody>
          <a:bodyPr wrap="square">
            <a:spAutoFit/>
          </a:bodyPr>
          <a:lstStyle/>
          <a:p>
            <a:r>
              <a:rPr lang="pl-PL" sz="2000" b="1" dirty="0">
                <a:solidFill>
                  <a:srgbClr val="0070C0"/>
                </a:solidFill>
              </a:rPr>
              <a:t>1. </a:t>
            </a:r>
            <a:r>
              <a:rPr lang="pl-PL" sz="2000" b="1" dirty="0" err="1">
                <a:solidFill>
                  <a:srgbClr val="0070C0"/>
                </a:solidFill>
              </a:rPr>
              <a:t>Who</a:t>
            </a:r>
            <a:r>
              <a:rPr lang="pl-PL" sz="2000" b="1" dirty="0">
                <a:solidFill>
                  <a:srgbClr val="0070C0"/>
                </a:solidFill>
              </a:rPr>
              <a:t> is behind it? What is its funding?</a:t>
            </a:r>
          </a:p>
          <a:p>
            <a:endParaRPr lang="pl-PL" sz="2000" dirty="0">
              <a:solidFill>
                <a:srgbClr val="0070C0"/>
              </a:solidFill>
            </a:endParaRPr>
          </a:p>
          <a:p>
            <a:r>
              <a:rPr lang="pl-PL" sz="2000" b="1" dirty="0">
                <a:solidFill>
                  <a:srgbClr val="0070C0"/>
                </a:solidFill>
              </a:rPr>
              <a:t>2. Q</a:t>
            </a:r>
            <a:r>
              <a:rPr lang="en-GB" sz="2000" b="1" dirty="0" err="1">
                <a:solidFill>
                  <a:srgbClr val="0070C0"/>
                </a:solidFill>
              </a:rPr>
              <a:t>uality</a:t>
            </a:r>
            <a:r>
              <a:rPr lang="en-GB" sz="2000" b="1" dirty="0">
                <a:solidFill>
                  <a:srgbClr val="0070C0"/>
                </a:solidFill>
              </a:rPr>
              <a:t> of interaction</a:t>
            </a:r>
            <a:r>
              <a:rPr lang="pl-PL" sz="2000" b="1" dirty="0">
                <a:solidFill>
                  <a:srgbClr val="0070C0"/>
                </a:solidFill>
              </a:rPr>
              <a:t>/interface</a:t>
            </a:r>
            <a:r>
              <a:rPr lang="en-GB" sz="2000" b="1" dirty="0">
                <a:solidFill>
                  <a:srgbClr val="0070C0"/>
                </a:solidFill>
              </a:rPr>
              <a:t>: </a:t>
            </a:r>
            <a:r>
              <a:rPr lang="pl-PL" sz="2000" dirty="0">
                <a:solidFill>
                  <a:srgbClr val="0070C0"/>
                </a:solidFill>
              </a:rPr>
              <a:t/>
            </a:r>
            <a:br>
              <a:rPr lang="pl-PL" sz="2000" dirty="0">
                <a:solidFill>
                  <a:srgbClr val="0070C0"/>
                </a:solidFill>
              </a:rPr>
            </a:br>
            <a:r>
              <a:rPr lang="pl-PL" sz="2000" dirty="0">
                <a:solidFill>
                  <a:srgbClr val="0070C0"/>
                </a:solidFill>
              </a:rPr>
              <a:t>	</a:t>
            </a:r>
            <a:r>
              <a:rPr lang="en-GB" sz="2000" dirty="0">
                <a:solidFill>
                  <a:srgbClr val="0070C0"/>
                </a:solidFill>
              </a:rPr>
              <a:t>is the interaction for purposes of data deposit or reuse efficient, </a:t>
            </a:r>
          </a:p>
          <a:p>
            <a:r>
              <a:rPr lang="en-GB" sz="2000" dirty="0">
                <a:solidFill>
                  <a:srgbClr val="0070C0"/>
                </a:solidFill>
              </a:rPr>
              <a:t>	effective and satisfactory for you?</a:t>
            </a:r>
          </a:p>
          <a:p>
            <a:endParaRPr lang="pl-PL" sz="2000" dirty="0">
              <a:solidFill>
                <a:srgbClr val="0070C0"/>
              </a:solidFill>
            </a:endParaRPr>
          </a:p>
          <a:p>
            <a:r>
              <a:rPr lang="pl-PL" sz="2000" b="1" dirty="0">
                <a:solidFill>
                  <a:srgbClr val="0070C0"/>
                </a:solidFill>
              </a:rPr>
              <a:t>3. T</a:t>
            </a:r>
            <a:r>
              <a:rPr lang="en-GB" sz="2000" b="1" dirty="0" err="1">
                <a:solidFill>
                  <a:srgbClr val="0070C0"/>
                </a:solidFill>
              </a:rPr>
              <a:t>ake</a:t>
            </a:r>
            <a:r>
              <a:rPr lang="en-GB" sz="2000" b="1" dirty="0">
                <a:solidFill>
                  <a:srgbClr val="0070C0"/>
                </a:solidFill>
              </a:rPr>
              <a:t>-up and impact: </a:t>
            </a:r>
            <a:endParaRPr lang="pl-PL" sz="2000" b="1" dirty="0">
              <a:solidFill>
                <a:srgbClr val="0070C0"/>
              </a:solidFill>
            </a:endParaRPr>
          </a:p>
          <a:p>
            <a:r>
              <a:rPr lang="pl-PL" sz="2000" dirty="0">
                <a:solidFill>
                  <a:srgbClr val="0070C0"/>
                </a:solidFill>
              </a:rPr>
              <a:t>	</a:t>
            </a:r>
            <a:r>
              <a:rPr lang="en-GB" sz="2000" dirty="0">
                <a:solidFill>
                  <a:srgbClr val="0070C0"/>
                </a:solidFill>
              </a:rPr>
              <a:t>what can I put in it? </a:t>
            </a:r>
            <a:r>
              <a:rPr lang="pl-PL" sz="2000" dirty="0">
                <a:solidFill>
                  <a:srgbClr val="0070C0"/>
                </a:solidFill>
              </a:rPr>
              <a:t/>
            </a:r>
            <a:br>
              <a:rPr lang="pl-PL" sz="2000" dirty="0">
                <a:solidFill>
                  <a:srgbClr val="0070C0"/>
                </a:solidFill>
              </a:rPr>
            </a:br>
            <a:r>
              <a:rPr lang="pl-PL" sz="2000" dirty="0">
                <a:solidFill>
                  <a:srgbClr val="0070C0"/>
                </a:solidFill>
              </a:rPr>
              <a:t>	i</a:t>
            </a:r>
            <a:r>
              <a:rPr lang="en-GB" sz="2000" dirty="0">
                <a:solidFill>
                  <a:srgbClr val="0070C0"/>
                </a:solidFill>
              </a:rPr>
              <a:t>s anyone else using it? </a:t>
            </a:r>
            <a:r>
              <a:rPr lang="pl-PL" sz="2000" dirty="0">
                <a:solidFill>
                  <a:srgbClr val="0070C0"/>
                </a:solidFill>
              </a:rPr>
              <a:t/>
            </a:r>
            <a:br>
              <a:rPr lang="pl-PL" sz="2000" dirty="0">
                <a:solidFill>
                  <a:srgbClr val="0070C0"/>
                </a:solidFill>
              </a:rPr>
            </a:br>
            <a:r>
              <a:rPr lang="pl-PL" sz="2000" dirty="0">
                <a:solidFill>
                  <a:srgbClr val="0070C0"/>
                </a:solidFill>
              </a:rPr>
              <a:t>	w</a:t>
            </a:r>
            <a:r>
              <a:rPr lang="en-GB" sz="2000" dirty="0">
                <a:solidFill>
                  <a:srgbClr val="0070C0"/>
                </a:solidFill>
              </a:rPr>
              <a:t>ill others be able to find stuff deposited in it?</a:t>
            </a:r>
            <a:r>
              <a:rPr lang="pl-PL" sz="2000" dirty="0">
                <a:solidFill>
                  <a:srgbClr val="0070C0"/>
                </a:solidFill>
              </a:rPr>
              <a:t/>
            </a:r>
            <a:br>
              <a:rPr lang="pl-PL" sz="2000" dirty="0">
                <a:solidFill>
                  <a:srgbClr val="0070C0"/>
                </a:solidFill>
              </a:rPr>
            </a:br>
            <a:r>
              <a:rPr lang="pl-PL" sz="2000" dirty="0">
                <a:solidFill>
                  <a:srgbClr val="0070C0"/>
                </a:solidFill>
              </a:rPr>
              <a:t>	is</a:t>
            </a:r>
            <a:r>
              <a:rPr lang="en-GB" sz="2000" dirty="0">
                <a:solidFill>
                  <a:srgbClr val="0070C0"/>
                </a:solidFill>
              </a:rPr>
              <a:t> the repository linked to other data repositories</a:t>
            </a:r>
            <a:r>
              <a:rPr lang="pl-PL" sz="2000" dirty="0">
                <a:solidFill>
                  <a:srgbClr val="0070C0"/>
                </a:solidFill>
              </a:rPr>
              <a:t>?</a:t>
            </a:r>
            <a:br>
              <a:rPr lang="pl-PL" sz="2000" dirty="0">
                <a:solidFill>
                  <a:srgbClr val="0070C0"/>
                </a:solidFill>
              </a:rPr>
            </a:br>
            <a:r>
              <a:rPr lang="pl-PL" sz="2000" dirty="0">
                <a:solidFill>
                  <a:srgbClr val="0070C0"/>
                </a:solidFill>
              </a:rPr>
              <a:t>	c</a:t>
            </a:r>
            <a:r>
              <a:rPr lang="en-GB" sz="2000" dirty="0">
                <a:solidFill>
                  <a:srgbClr val="0070C0"/>
                </a:solidFill>
              </a:rPr>
              <a:t>an others cite the data?</a:t>
            </a:r>
            <a:endParaRPr lang="pl-PL" sz="2000" dirty="0">
              <a:solidFill>
                <a:srgbClr val="0070C0"/>
              </a:solidFill>
            </a:endParaRPr>
          </a:p>
          <a:p>
            <a:endParaRPr lang="en-GB" sz="2000" dirty="0">
              <a:solidFill>
                <a:srgbClr val="0070C0"/>
              </a:solidFill>
            </a:endParaRPr>
          </a:p>
          <a:p>
            <a:r>
              <a:rPr lang="pl-PL" sz="2000" b="1" dirty="0">
                <a:solidFill>
                  <a:srgbClr val="0070C0"/>
                </a:solidFill>
              </a:rPr>
              <a:t>4. P</a:t>
            </a:r>
            <a:r>
              <a:rPr lang="en-GB" sz="2000" b="1" dirty="0" err="1">
                <a:solidFill>
                  <a:srgbClr val="0070C0"/>
                </a:solidFill>
              </a:rPr>
              <a:t>olicy</a:t>
            </a:r>
            <a:r>
              <a:rPr lang="en-GB" sz="2000" b="1" dirty="0">
                <a:solidFill>
                  <a:srgbClr val="0070C0"/>
                </a:solidFill>
              </a:rPr>
              <a:t> and process: </a:t>
            </a:r>
            <a:r>
              <a:rPr lang="pl-PL" sz="2000" dirty="0">
                <a:solidFill>
                  <a:srgbClr val="0070C0"/>
                </a:solidFill>
              </a:rPr>
              <a:t/>
            </a:r>
            <a:br>
              <a:rPr lang="pl-PL" sz="2000" dirty="0">
                <a:solidFill>
                  <a:srgbClr val="0070C0"/>
                </a:solidFill>
              </a:rPr>
            </a:br>
            <a:r>
              <a:rPr lang="pl-PL" sz="2000" dirty="0">
                <a:solidFill>
                  <a:srgbClr val="0070C0"/>
                </a:solidFill>
              </a:rPr>
              <a:t>	d</a:t>
            </a:r>
            <a:r>
              <a:rPr lang="en-GB" sz="2000" dirty="0" err="1">
                <a:solidFill>
                  <a:srgbClr val="0070C0"/>
                </a:solidFill>
              </a:rPr>
              <a:t>oes</a:t>
            </a:r>
            <a:r>
              <a:rPr lang="en-GB" sz="2000" dirty="0">
                <a:solidFill>
                  <a:srgbClr val="0070C0"/>
                </a:solidFill>
              </a:rPr>
              <a:t> it help meet</a:t>
            </a:r>
            <a:r>
              <a:rPr lang="pl-PL" sz="2000" dirty="0">
                <a:solidFill>
                  <a:srgbClr val="0070C0"/>
                </a:solidFill>
              </a:rPr>
              <a:t>ing</a:t>
            </a:r>
            <a:r>
              <a:rPr lang="en-GB" sz="2000" dirty="0">
                <a:solidFill>
                  <a:srgbClr val="0070C0"/>
                </a:solidFill>
              </a:rPr>
              <a:t> community standards</a:t>
            </a:r>
            <a:r>
              <a:rPr lang="pl-PL" sz="2000" dirty="0">
                <a:solidFill>
                  <a:srgbClr val="0070C0"/>
                </a:solidFill>
              </a:rPr>
              <a:t>,</a:t>
            </a:r>
            <a:r>
              <a:rPr lang="en-GB" sz="2000" dirty="0">
                <a:solidFill>
                  <a:srgbClr val="0070C0"/>
                </a:solidFill>
              </a:rPr>
              <a:t> good practice</a:t>
            </a:r>
            <a:r>
              <a:rPr lang="pl-PL" sz="2000" dirty="0">
                <a:solidFill>
                  <a:srgbClr val="0070C0"/>
                </a:solidFill>
              </a:rPr>
              <a:t>s</a:t>
            </a:r>
            <a:r>
              <a:rPr lang="en-GB" sz="2000" dirty="0">
                <a:solidFill>
                  <a:srgbClr val="0070C0"/>
                </a:solidFill>
              </a:rPr>
              <a:t> </a:t>
            </a:r>
            <a:r>
              <a:rPr lang="pl-PL" sz="2000" dirty="0">
                <a:solidFill>
                  <a:srgbClr val="0070C0"/>
                </a:solidFill>
              </a:rPr>
              <a:t>and</a:t>
            </a:r>
            <a:r>
              <a:rPr lang="en-GB" sz="2000" dirty="0">
                <a:solidFill>
                  <a:srgbClr val="0070C0"/>
                </a:solidFill>
              </a:rPr>
              <a:t> policies</a:t>
            </a:r>
            <a:r>
              <a:rPr lang="pl-PL" sz="2000" dirty="0">
                <a:solidFill>
                  <a:srgbClr val="0070C0"/>
                </a:solidFill>
              </a:rPr>
              <a:t>?</a:t>
            </a:r>
            <a:br>
              <a:rPr lang="pl-PL" sz="2000" dirty="0">
                <a:solidFill>
                  <a:srgbClr val="0070C0"/>
                </a:solidFill>
              </a:rPr>
            </a:br>
            <a:r>
              <a:rPr lang="pl-PL" sz="2000" dirty="0">
                <a:solidFill>
                  <a:srgbClr val="0070C0"/>
                </a:solidFill>
              </a:rPr>
              <a:t>	is </a:t>
            </a:r>
            <a:r>
              <a:rPr lang="pl-PL" sz="2000" dirty="0" err="1">
                <a:solidFill>
                  <a:srgbClr val="0070C0"/>
                </a:solidFill>
              </a:rPr>
              <a:t>it</a:t>
            </a:r>
            <a:r>
              <a:rPr lang="pl-PL" sz="2000" dirty="0">
                <a:solidFill>
                  <a:srgbClr val="0070C0"/>
                </a:solidFill>
              </a:rPr>
              <a:t> </a:t>
            </a:r>
            <a:r>
              <a:rPr lang="pl-PL" sz="2000" dirty="0" err="1">
                <a:solidFill>
                  <a:srgbClr val="0070C0"/>
                </a:solidFill>
              </a:rPr>
              <a:t>curated</a:t>
            </a:r>
            <a:r>
              <a:rPr lang="pl-PL" sz="2000" dirty="0">
                <a:solidFill>
                  <a:srgbClr val="0070C0"/>
                </a:solidFill>
              </a:rPr>
              <a:t>?</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Evaluating a data repository</a:t>
            </a:r>
          </a:p>
        </p:txBody>
      </p:sp>
    </p:spTree>
    <p:extLst>
      <p:ext uri="{BB962C8B-B14F-4D97-AF65-F5344CB8AC3E}">
        <p14:creationId xmlns:p14="http://schemas.microsoft.com/office/powerpoint/2010/main" val="2410312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4467057"/>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Find suitable repository(</a:t>
            </a:r>
            <a:r>
              <a:rPr lang="en-GB" sz="2400" dirty="0" err="1">
                <a:solidFill>
                  <a:srgbClr val="0070C0"/>
                </a:solidFill>
              </a:rPr>
              <a:t>ies</a:t>
            </a:r>
            <a:r>
              <a:rPr lang="en-GB" sz="2400" dirty="0">
                <a:solidFill>
                  <a:srgbClr val="0070C0"/>
                </a:solidFill>
              </a:rPr>
              <a:t>) as soon as you get your data</a:t>
            </a:r>
          </a:p>
          <a:p>
            <a:pPr marL="285750" indent="-285750">
              <a:lnSpc>
                <a:spcPct val="150000"/>
              </a:lnSpc>
              <a:buFont typeface="Arial" panose="020B0604020202020204" pitchFamily="34" charset="0"/>
              <a:buChar char="•"/>
            </a:pPr>
            <a:r>
              <a:rPr lang="en-GB" sz="2400" dirty="0">
                <a:solidFill>
                  <a:srgbClr val="0070C0"/>
                </a:solidFill>
              </a:rPr>
              <a:t>If repository permits embargo deposit data as soon as you get it (especially if analysed externally)</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Deposit simultaneously to a very specialized repo and a „main stream” one</a:t>
            </a:r>
            <a:r>
              <a:rPr lang="pl-PL" sz="2400" dirty="0">
                <a:solidFill>
                  <a:srgbClr val="0070C0"/>
                </a:solidFill>
              </a:rPr>
              <a:t> (better </a:t>
            </a:r>
            <a:r>
              <a:rPr lang="pl-PL" sz="2400" dirty="0" err="1">
                <a:solidFill>
                  <a:srgbClr val="0070C0"/>
                </a:solidFill>
              </a:rPr>
              <a:t>discovery</a:t>
            </a:r>
            <a:r>
              <a:rPr lang="pl-PL" sz="2400" dirty="0">
                <a:solidFill>
                  <a:srgbClr val="0070C0"/>
                </a:solidFill>
              </a:rPr>
              <a:t>)</a:t>
            </a:r>
          </a:p>
          <a:p>
            <a:pPr marL="285750" indent="-285750">
              <a:lnSpc>
                <a:spcPct val="150000"/>
              </a:lnSpc>
              <a:buFont typeface="Arial" panose="020B0604020202020204" pitchFamily="34" charset="0"/>
              <a:buChar char="•"/>
            </a:pPr>
            <a:r>
              <a:rPr lang="en-GB" sz="2400" dirty="0">
                <a:solidFill>
                  <a:srgbClr val="0070C0"/>
                </a:solidFill>
              </a:rPr>
              <a:t>Cross link your repositories’ records </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Add data availability</a:t>
            </a:r>
            <a:r>
              <a:rPr lang="pl-PL" sz="2400" dirty="0">
                <a:solidFill>
                  <a:srgbClr val="0070C0"/>
                </a:solidFill>
              </a:rPr>
              <a:t> section to your papers and list all the public </a:t>
            </a:r>
            <a:r>
              <a:rPr lang="pl-PL" sz="2400" dirty="0" err="1">
                <a:solidFill>
                  <a:srgbClr val="0070C0"/>
                </a:solidFill>
              </a:rPr>
              <a:t>records</a:t>
            </a:r>
            <a:endParaRPr lang="pl-PL" sz="2400" dirty="0">
              <a:solidFill>
                <a:srgbClr val="0070C0"/>
              </a:solidFill>
            </a:endParaRPr>
          </a:p>
          <a:p>
            <a:pPr marL="285750" indent="-285750">
              <a:lnSpc>
                <a:spcPct val="150000"/>
              </a:lnSpc>
              <a:buFont typeface="Arial" panose="020B0604020202020204" pitchFamily="34" charset="0"/>
              <a:buChar char="•"/>
            </a:pPr>
            <a:r>
              <a:rPr lang="pl-PL" sz="2400" dirty="0">
                <a:solidFill>
                  <a:srgbClr val="0070C0"/>
                </a:solidFill>
              </a:rPr>
              <a:t>List your data sets in ORCID</a:t>
            </a:r>
            <a:r>
              <a:rPr lang="en-GB" sz="2400" dirty="0">
                <a:solidFill>
                  <a:srgbClr val="0070C0"/>
                </a:solidFill>
              </a:rPr>
              <a:t>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2464484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4C3-AD1C-4994-814E-0100950A4C17}"/>
              </a:ext>
            </a:extLst>
          </p:cNvPr>
          <p:cNvSpPr>
            <a:spLocks noGrp="1"/>
          </p:cNvSpPr>
          <p:nvPr>
            <p:ph type="title"/>
          </p:nvPr>
        </p:nvSpPr>
        <p:spPr>
          <a:xfrm>
            <a:off x="305637" y="180211"/>
            <a:ext cx="10515600" cy="1325563"/>
          </a:xfrm>
        </p:spPr>
        <p:txBody>
          <a:bodyPr/>
          <a:lstStyle/>
          <a:p>
            <a:r>
              <a:rPr lang="en-GB" dirty="0"/>
              <a:t>What about </a:t>
            </a:r>
            <a:r>
              <a:rPr lang="en-GB" dirty="0" err="1"/>
              <a:t>Github</a:t>
            </a:r>
            <a:r>
              <a:rPr lang="en-GB" dirty="0"/>
              <a:t>? Can it be cited?</a:t>
            </a:r>
          </a:p>
        </p:txBody>
      </p:sp>
      <p:sp>
        <p:nvSpPr>
          <p:cNvPr id="5" name="TextBox 4">
            <a:extLst>
              <a:ext uri="{FF2B5EF4-FFF2-40B4-BE49-F238E27FC236}">
                <a16:creationId xmlns:a16="http://schemas.microsoft.com/office/drawing/2014/main" id="{1EF43E33-0E7B-4B21-9546-9C820EA0355B}"/>
              </a:ext>
            </a:extLst>
          </p:cNvPr>
          <p:cNvSpPr txBox="1"/>
          <p:nvPr/>
        </p:nvSpPr>
        <p:spPr>
          <a:xfrm>
            <a:off x="3802462" y="1431152"/>
            <a:ext cx="6332137" cy="2308324"/>
          </a:xfrm>
          <a:prstGeom prst="rect">
            <a:avLst/>
          </a:prstGeom>
          <a:solidFill>
            <a:schemeClr val="accent1">
              <a:lumMod val="20000"/>
              <a:lumOff val="80000"/>
            </a:schemeClr>
          </a:solidFill>
        </p:spPr>
        <p:txBody>
          <a:bodyPr wrap="square">
            <a:spAutoFit/>
          </a:bodyPr>
          <a:lstStyle/>
          <a:p>
            <a:pPr algn="just"/>
            <a:r>
              <a:rPr lang="en-GB" sz="2400" b="0" i="0" dirty="0">
                <a:solidFill>
                  <a:srgbClr val="333333"/>
                </a:solidFill>
                <a:effectLst/>
                <a:latin typeface="Ubuntu"/>
              </a:rPr>
              <a:t>To make your code repositories easier to reference in academic literature, you can create persistent identifiers for them. Particularly, you can use the data archiving tool in </a:t>
            </a:r>
            <a:r>
              <a:rPr lang="en-GB" sz="2400" b="0" i="0" dirty="0" err="1">
                <a:solidFill>
                  <a:srgbClr val="333333"/>
                </a:solidFill>
                <a:effectLst/>
                <a:latin typeface="Ubuntu"/>
              </a:rPr>
              <a:t>Zenodo</a:t>
            </a:r>
            <a:r>
              <a:rPr lang="en-GB" sz="2400" b="0" i="0" dirty="0">
                <a:solidFill>
                  <a:srgbClr val="333333"/>
                </a:solidFill>
                <a:effectLst/>
                <a:latin typeface="Ubuntu"/>
              </a:rPr>
              <a:t> to archive a GitHub repository and issue a DOI for it.</a:t>
            </a:r>
            <a:endParaRPr lang="en-GB" sz="2400" dirty="0"/>
          </a:p>
        </p:txBody>
      </p:sp>
      <p:sp>
        <p:nvSpPr>
          <p:cNvPr id="6" name="TextBox 5">
            <a:extLst>
              <a:ext uri="{FF2B5EF4-FFF2-40B4-BE49-F238E27FC236}">
                <a16:creationId xmlns:a16="http://schemas.microsoft.com/office/drawing/2014/main" id="{98A9A35A-D4DA-4FB2-979C-061380BA5A75}"/>
              </a:ext>
            </a:extLst>
          </p:cNvPr>
          <p:cNvSpPr txBox="1"/>
          <p:nvPr/>
        </p:nvSpPr>
        <p:spPr>
          <a:xfrm>
            <a:off x="1896343" y="1862254"/>
            <a:ext cx="1082156" cy="707886"/>
          </a:xfrm>
          <a:prstGeom prst="rect">
            <a:avLst/>
          </a:prstGeom>
          <a:noFill/>
        </p:spPr>
        <p:txBody>
          <a:bodyPr wrap="none" rtlCol="0">
            <a:spAutoFit/>
          </a:bodyPr>
          <a:lstStyle/>
          <a:p>
            <a:r>
              <a:rPr lang="en-GB" sz="4000" dirty="0">
                <a:solidFill>
                  <a:srgbClr val="0070C0"/>
                </a:solidFill>
              </a:rPr>
              <a:t>YES!</a:t>
            </a:r>
          </a:p>
        </p:txBody>
      </p:sp>
      <p:pic>
        <p:nvPicPr>
          <p:cNvPr id="1028" name="Picture 4" descr="What Exactly Is GitHub Anyway? | TechCrunch">
            <a:extLst>
              <a:ext uri="{FF2B5EF4-FFF2-40B4-BE49-F238E27FC236}">
                <a16:creationId xmlns:a16="http://schemas.microsoft.com/office/drawing/2014/main" id="{0268865A-4811-4E7A-AB2F-DDC778793847}"/>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561302" y="5487182"/>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is-launched">
            <a:extLst>
              <a:ext uri="{FF2B5EF4-FFF2-40B4-BE49-F238E27FC236}">
                <a16:creationId xmlns:a16="http://schemas.microsoft.com/office/drawing/2014/main" id="{06F62E6D-3784-4F16-9DD9-1AFE85358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2674" y="4634695"/>
            <a:ext cx="3571875" cy="17049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What Exactly Is GitHub Anyway? | TechCrunch">
            <a:extLst>
              <a:ext uri="{FF2B5EF4-FFF2-40B4-BE49-F238E27FC236}">
                <a16:creationId xmlns:a16="http://schemas.microsoft.com/office/drawing/2014/main" id="{496F2BA2-FD40-4CF9-94E1-A384457ACA1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310483" y="3971218"/>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What Exactly Is GitHub Anyway? | TechCrunch">
            <a:extLst>
              <a:ext uri="{FF2B5EF4-FFF2-40B4-BE49-F238E27FC236}">
                <a16:creationId xmlns:a16="http://schemas.microsoft.com/office/drawing/2014/main" id="{E02671B7-7972-43B1-8257-CE7A202A329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937056" y="3559433"/>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What Exactly Is GitHub Anyway? | TechCrunch">
            <a:extLst>
              <a:ext uri="{FF2B5EF4-FFF2-40B4-BE49-F238E27FC236}">
                <a16:creationId xmlns:a16="http://schemas.microsoft.com/office/drawing/2014/main" id="{C30661E2-0F2E-4230-8E51-ACBF66279A6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41722" y="3921735"/>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What Exactly Is GitHub Anyway? | TechCrunch">
            <a:extLst>
              <a:ext uri="{FF2B5EF4-FFF2-40B4-BE49-F238E27FC236}">
                <a16:creationId xmlns:a16="http://schemas.microsoft.com/office/drawing/2014/main" id="{9BAB43FF-0190-40F9-BD07-2BF85AE5053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89348" y="5487182"/>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hat Exactly Is GitHub Anyway? | TechCrunch">
            <a:extLst>
              <a:ext uri="{FF2B5EF4-FFF2-40B4-BE49-F238E27FC236}">
                <a16:creationId xmlns:a16="http://schemas.microsoft.com/office/drawing/2014/main" id="{5047CE5C-BA72-42AC-92A2-7A13E0D35128}"/>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619664" y="5797479"/>
            <a:ext cx="1084382" cy="10843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A61927E-39C9-4171-9DD7-41B4704B8A30}"/>
              </a:ext>
            </a:extLst>
          </p:cNvPr>
          <p:cNvSpPr txBox="1"/>
          <p:nvPr/>
        </p:nvSpPr>
        <p:spPr>
          <a:xfrm>
            <a:off x="100019" y="6169709"/>
            <a:ext cx="2892715" cy="646331"/>
          </a:xfrm>
          <a:prstGeom prst="rect">
            <a:avLst/>
          </a:prstGeom>
          <a:noFill/>
        </p:spPr>
        <p:txBody>
          <a:bodyPr wrap="none" rtlCol="0">
            <a:spAutoFit/>
          </a:bodyPr>
          <a:lstStyle/>
          <a:p>
            <a:r>
              <a:rPr lang="en-GB" sz="1200" dirty="0"/>
              <a:t>Image credits:</a:t>
            </a:r>
          </a:p>
          <a:p>
            <a:pPr marL="285750" indent="-285750">
              <a:buFont typeface="Arial" panose="020B0604020202020204" pitchFamily="34" charset="0"/>
              <a:buChar char="•"/>
            </a:pPr>
            <a:r>
              <a:rPr lang="en-GB" sz="1200" dirty="0" err="1"/>
              <a:t>Zenodo</a:t>
            </a:r>
            <a:r>
              <a:rPr lang="en-GB" sz="1200" dirty="0"/>
              <a:t> logo: Openaire.eu</a:t>
            </a:r>
          </a:p>
          <a:p>
            <a:pPr marL="285750" indent="-285750">
              <a:buFont typeface="Arial" panose="020B0604020202020204" pitchFamily="34" charset="0"/>
              <a:buChar char="•"/>
            </a:pPr>
            <a:r>
              <a:rPr lang="en-GB" sz="1200" dirty="0" err="1"/>
              <a:t>Github</a:t>
            </a:r>
            <a:r>
              <a:rPr lang="en-GB" sz="1200" dirty="0"/>
              <a:t> logo: </a:t>
            </a:r>
            <a:r>
              <a:rPr lang="en-GB" sz="1200" dirty="0" err="1"/>
              <a:t>Klint</a:t>
            </a:r>
            <a:r>
              <a:rPr lang="en-GB" sz="1200" dirty="0"/>
              <a:t> Finley (TechCrunch+)</a:t>
            </a:r>
          </a:p>
        </p:txBody>
      </p:sp>
    </p:spTree>
    <p:extLst>
      <p:ext uri="{BB962C8B-B14F-4D97-AF65-F5344CB8AC3E}">
        <p14:creationId xmlns:p14="http://schemas.microsoft.com/office/powerpoint/2010/main" val="4074167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4C3-AD1C-4994-814E-0100950A4C17}"/>
              </a:ext>
            </a:extLst>
          </p:cNvPr>
          <p:cNvSpPr>
            <a:spLocks noGrp="1"/>
          </p:cNvSpPr>
          <p:nvPr>
            <p:ph type="title"/>
          </p:nvPr>
        </p:nvSpPr>
        <p:spPr>
          <a:xfrm>
            <a:off x="305637" y="180211"/>
            <a:ext cx="10515600" cy="1325563"/>
          </a:xfrm>
        </p:spPr>
        <p:txBody>
          <a:bodyPr/>
          <a:lstStyle/>
          <a:p>
            <a:r>
              <a:rPr lang="en-GB" dirty="0"/>
              <a:t>What about the ReadMe file?</a:t>
            </a:r>
          </a:p>
        </p:txBody>
      </p:sp>
      <p:sp>
        <p:nvSpPr>
          <p:cNvPr id="5" name="TextBox 4">
            <a:extLst>
              <a:ext uri="{FF2B5EF4-FFF2-40B4-BE49-F238E27FC236}">
                <a16:creationId xmlns:a16="http://schemas.microsoft.com/office/drawing/2014/main" id="{1EF43E33-0E7B-4B21-9546-9C820EA0355B}"/>
              </a:ext>
            </a:extLst>
          </p:cNvPr>
          <p:cNvSpPr txBox="1"/>
          <p:nvPr/>
        </p:nvSpPr>
        <p:spPr>
          <a:xfrm>
            <a:off x="2766714" y="2228671"/>
            <a:ext cx="6296130" cy="1200329"/>
          </a:xfrm>
          <a:prstGeom prst="rect">
            <a:avLst/>
          </a:prstGeom>
          <a:solidFill>
            <a:schemeClr val="accent1">
              <a:lumMod val="20000"/>
              <a:lumOff val="80000"/>
            </a:schemeClr>
          </a:solidFill>
        </p:spPr>
        <p:txBody>
          <a:bodyPr wrap="square">
            <a:spAutoFit/>
          </a:bodyPr>
          <a:lstStyle/>
          <a:p>
            <a:pPr algn="ctr"/>
            <a:r>
              <a:rPr lang="en-GB" sz="2400" b="0" i="0" dirty="0">
                <a:solidFill>
                  <a:srgbClr val="333333"/>
                </a:solidFill>
                <a:effectLst/>
                <a:latin typeface="Ubuntu"/>
              </a:rPr>
              <a:t>Always include a ReadMe file when you deposit in “General” research data public repositories, such as </a:t>
            </a:r>
            <a:r>
              <a:rPr lang="en-GB" sz="2400" b="0" i="0" dirty="0" err="1">
                <a:solidFill>
                  <a:srgbClr val="333333"/>
                </a:solidFill>
                <a:effectLst/>
                <a:latin typeface="Ubuntu"/>
              </a:rPr>
              <a:t>DataShare</a:t>
            </a:r>
            <a:r>
              <a:rPr lang="en-GB" sz="2400" b="0" i="0" dirty="0">
                <a:solidFill>
                  <a:srgbClr val="333333"/>
                </a:solidFill>
                <a:effectLst/>
                <a:latin typeface="Ubuntu"/>
              </a:rPr>
              <a:t> or </a:t>
            </a:r>
            <a:r>
              <a:rPr lang="en-GB" sz="2400" b="0" i="0" dirty="0" err="1">
                <a:solidFill>
                  <a:srgbClr val="333333"/>
                </a:solidFill>
                <a:effectLst/>
                <a:latin typeface="Ubuntu"/>
              </a:rPr>
              <a:t>Zenodo</a:t>
            </a:r>
            <a:r>
              <a:rPr lang="en-GB" sz="2400" b="0" i="0" dirty="0">
                <a:solidFill>
                  <a:srgbClr val="333333"/>
                </a:solidFill>
                <a:effectLst/>
                <a:latin typeface="Ubuntu"/>
              </a:rPr>
              <a:t>.</a:t>
            </a:r>
            <a:endParaRPr lang="en-GB" sz="2400" dirty="0"/>
          </a:p>
        </p:txBody>
      </p:sp>
      <p:sp>
        <p:nvSpPr>
          <p:cNvPr id="16" name="TextBox 15">
            <a:extLst>
              <a:ext uri="{FF2B5EF4-FFF2-40B4-BE49-F238E27FC236}">
                <a16:creationId xmlns:a16="http://schemas.microsoft.com/office/drawing/2014/main" id="{F48D18B6-429B-4ACA-B9AC-8341B6F657F3}"/>
              </a:ext>
            </a:extLst>
          </p:cNvPr>
          <p:cNvSpPr txBox="1"/>
          <p:nvPr/>
        </p:nvSpPr>
        <p:spPr>
          <a:xfrm>
            <a:off x="7352472" y="4571050"/>
            <a:ext cx="6094324" cy="369332"/>
          </a:xfrm>
          <a:prstGeom prst="rect">
            <a:avLst/>
          </a:prstGeom>
          <a:noFill/>
        </p:spPr>
        <p:txBody>
          <a:bodyPr wrap="square">
            <a:spAutoFit/>
          </a:bodyPr>
          <a:lstStyle/>
          <a:p>
            <a:r>
              <a:rPr lang="en-GB" dirty="0">
                <a:hlinkClick r:id="rId2"/>
              </a:rPr>
              <a:t>https://www.wiki.ed.ac.uk/x/XbRVHQ</a:t>
            </a:r>
            <a:r>
              <a:rPr lang="en-GB" dirty="0"/>
              <a:t> </a:t>
            </a:r>
          </a:p>
        </p:txBody>
      </p:sp>
      <p:sp>
        <p:nvSpPr>
          <p:cNvPr id="8" name="TextBox 7">
            <a:extLst>
              <a:ext uri="{FF2B5EF4-FFF2-40B4-BE49-F238E27FC236}">
                <a16:creationId xmlns:a16="http://schemas.microsoft.com/office/drawing/2014/main" id="{97160006-7E89-4AA4-86CC-F661B527EF12}"/>
              </a:ext>
            </a:extLst>
          </p:cNvPr>
          <p:cNvSpPr txBox="1"/>
          <p:nvPr/>
        </p:nvSpPr>
        <p:spPr>
          <a:xfrm>
            <a:off x="1939332" y="4306332"/>
            <a:ext cx="3975447" cy="646331"/>
          </a:xfrm>
          <a:prstGeom prst="rect">
            <a:avLst/>
          </a:prstGeom>
          <a:noFill/>
        </p:spPr>
        <p:txBody>
          <a:bodyPr wrap="none" rtlCol="0">
            <a:spAutoFit/>
          </a:bodyPr>
          <a:lstStyle/>
          <a:p>
            <a:pPr algn="ctr"/>
            <a:r>
              <a:rPr lang="en-GB" dirty="0"/>
              <a:t>An example readme file can be found at </a:t>
            </a:r>
          </a:p>
          <a:p>
            <a:pPr algn="ctr"/>
            <a:r>
              <a:rPr lang="en-GB" dirty="0" err="1"/>
              <a:t>BioRDM’s</a:t>
            </a:r>
            <a:r>
              <a:rPr lang="en-GB" dirty="0"/>
              <a:t> Wiki Page for </a:t>
            </a:r>
            <a:r>
              <a:rPr lang="en-GB" dirty="0" err="1"/>
              <a:t>DataShare</a:t>
            </a:r>
            <a:endParaRPr lang="en-GB" dirty="0"/>
          </a:p>
        </p:txBody>
      </p:sp>
      <p:sp>
        <p:nvSpPr>
          <p:cNvPr id="9" name="Arrow: Right 8">
            <a:extLst>
              <a:ext uri="{FF2B5EF4-FFF2-40B4-BE49-F238E27FC236}">
                <a16:creationId xmlns:a16="http://schemas.microsoft.com/office/drawing/2014/main" id="{3FA85775-6AD8-4E37-B1B9-6BAA1BAA3DA0}"/>
              </a:ext>
            </a:extLst>
          </p:cNvPr>
          <p:cNvSpPr/>
          <p:nvPr/>
        </p:nvSpPr>
        <p:spPr>
          <a:xfrm>
            <a:off x="6277223" y="4318612"/>
            <a:ext cx="884255" cy="621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7444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endParaRPr lang="pl-PL" sz="2400" dirty="0" err="1"/>
          </a:p>
          <a:p>
            <a:r>
              <a:rPr lang="en-GB" sz="2400" dirty="0">
                <a:solidFill>
                  <a:srgbClr val="0070C0"/>
                </a:solidFill>
              </a:rPr>
              <a:t>Why is choosing a domain specific repository over </a:t>
            </a:r>
            <a:r>
              <a:rPr lang="en-GB" sz="2400" dirty="0" err="1">
                <a:solidFill>
                  <a:srgbClr val="0070C0"/>
                </a:solidFill>
              </a:rPr>
              <a:t>Zenodo</a:t>
            </a:r>
            <a:r>
              <a:rPr lang="en-GB" sz="2400" dirty="0">
                <a:solidFill>
                  <a:srgbClr val="0070C0"/>
                </a:solidFill>
              </a:rPr>
              <a:t> more FAIR?</a:t>
            </a:r>
            <a:endParaRPr lang="pl-PL" sz="2400" dirty="0">
              <a:solidFill>
                <a:srgbClr val="0070C0"/>
              </a:solidFill>
            </a:endParaRPr>
          </a:p>
          <a:p>
            <a:endParaRPr lang="en-GB" sz="2400" dirty="0">
              <a:solidFill>
                <a:srgbClr val="0070C0"/>
              </a:solidFill>
            </a:endParaRPr>
          </a:p>
          <a:p>
            <a:r>
              <a:rPr lang="en-GB" sz="2400" dirty="0">
                <a:solidFill>
                  <a:srgbClr val="0070C0"/>
                </a:solidFill>
              </a:rPr>
              <a:t>How can selecting a repository for your data as soon as you do an experiment (or even before!) benefit you research and help your data become FAIR?</a:t>
            </a:r>
            <a:endParaRPr lang="pl-PL" sz="2400" dirty="0">
              <a:solidFill>
                <a:srgbClr val="0070C0"/>
              </a:solidFill>
            </a:endParaRPr>
          </a:p>
          <a:p>
            <a:endParaRPr lang="en-GB" sz="2400" dirty="0">
              <a:solidFill>
                <a:srgbClr val="0070C0"/>
              </a:solidFill>
            </a:endParaRPr>
          </a:p>
          <a:p>
            <a:r>
              <a:rPr lang="en-GB" sz="2400" dirty="0">
                <a:solidFill>
                  <a:srgbClr val="0070C0"/>
                </a:solidFill>
              </a:rPr>
              <a:t>What’s your favourite research data repository? Why?</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and FAIR</a:t>
            </a:r>
            <a:r>
              <a:rPr lang="en-GB" dirty="0">
                <a:solidFill>
                  <a:srgbClr val="0070C0"/>
                </a:solidFill>
              </a:rPr>
              <a:t> – Exercise 5</a:t>
            </a:r>
          </a:p>
        </p:txBody>
      </p:sp>
    </p:spTree>
    <p:extLst>
      <p:ext uri="{BB962C8B-B14F-4D97-AF65-F5344CB8AC3E}">
        <p14:creationId xmlns:p14="http://schemas.microsoft.com/office/powerpoint/2010/main" val="1815562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45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3970318"/>
          </a:xfrm>
          <a:prstGeom prst="rect">
            <a:avLst/>
          </a:prstGeom>
          <a:noFill/>
        </p:spPr>
        <p:txBody>
          <a:bodyPr wrap="square">
            <a:spAutoFit/>
          </a:bodyPr>
          <a:lstStyle/>
          <a:p>
            <a:r>
              <a:rPr lang="en-GB" sz="2800" dirty="0">
                <a:solidFill>
                  <a:srgbClr val="0070C0"/>
                </a:solidFill>
              </a:rPr>
              <a:t>Research data repositories are online repositories that enable the preservation, curation and publication of research ‘products’:</a:t>
            </a:r>
            <a:endParaRPr lang="pl-PL" sz="2800" dirty="0">
              <a:solidFill>
                <a:srgbClr val="0070C0"/>
              </a:solidFill>
            </a:endParaRPr>
          </a:p>
          <a:p>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data</a:t>
            </a:r>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code</a:t>
            </a:r>
          </a:p>
          <a:p>
            <a:pPr marL="457200" indent="-457200">
              <a:buFont typeface="Arial" panose="020B0604020202020204" pitchFamily="34" charset="0"/>
              <a:buChar char="•"/>
            </a:pPr>
            <a:r>
              <a:rPr lang="pl-PL" sz="2800" dirty="0">
                <a:solidFill>
                  <a:srgbClr val="0070C0"/>
                </a:solidFill>
              </a:rPr>
              <a:t>protocols</a:t>
            </a:r>
            <a:endParaRPr lang="en-GB"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endParaRPr lang="en-GB" sz="2800" dirty="0">
              <a:solidFill>
                <a:srgbClr val="0070C0"/>
              </a:solidFill>
            </a:endParaRPr>
          </a:p>
        </p:txBody>
      </p:sp>
      <p:pic>
        <p:nvPicPr>
          <p:cNvPr id="3" name="Graphic 2" descr="Usb Stick with solid fill">
            <a:extLst>
              <a:ext uri="{FF2B5EF4-FFF2-40B4-BE49-F238E27FC236}">
                <a16:creationId xmlns:a16="http://schemas.microsoft.com/office/drawing/2014/main" id="{CED09855-7FFC-C248-84D7-0014A731526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027845" y="2794705"/>
            <a:ext cx="634295" cy="634295"/>
          </a:xfrm>
          <a:prstGeom prst="rect">
            <a:avLst/>
          </a:prstGeom>
        </p:spPr>
      </p:pic>
      <p:pic>
        <p:nvPicPr>
          <p:cNvPr id="7" name="Graphic 6" descr="Cmd Terminal outline">
            <a:extLst>
              <a:ext uri="{FF2B5EF4-FFF2-40B4-BE49-F238E27FC236}">
                <a16:creationId xmlns:a16="http://schemas.microsoft.com/office/drawing/2014/main" id="{FC126C71-DC0E-F149-A3AA-1A73419575CF}"/>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2952667" y="3340808"/>
            <a:ext cx="709473" cy="709473"/>
          </a:xfrm>
          <a:prstGeom prst="rect">
            <a:avLst/>
          </a:prstGeom>
        </p:spPr>
      </p:pic>
      <p:pic>
        <p:nvPicPr>
          <p:cNvPr id="9" name="Graphic 8" descr="Document outline">
            <a:extLst>
              <a:ext uri="{FF2B5EF4-FFF2-40B4-BE49-F238E27FC236}">
                <a16:creationId xmlns:a16="http://schemas.microsoft.com/office/drawing/2014/main" id="{BC7F7B91-F570-D340-8806-56918934776B}"/>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3662140" y="3735321"/>
            <a:ext cx="709473" cy="709473"/>
          </a:xfrm>
          <a:prstGeom prst="rect">
            <a:avLst/>
          </a:prstGeom>
        </p:spPr>
      </p:pic>
    </p:spTree>
    <p:extLst>
      <p:ext uri="{BB962C8B-B14F-4D97-AF65-F5344CB8AC3E}">
        <p14:creationId xmlns:p14="http://schemas.microsoft.com/office/powerpoint/2010/main" val="4286087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2308324"/>
          </a:xfrm>
          <a:prstGeom prst="rect">
            <a:avLst/>
          </a:prstGeom>
          <a:noFill/>
        </p:spPr>
        <p:txBody>
          <a:bodyPr wrap="square">
            <a:spAutoFit/>
          </a:bodyPr>
          <a:lstStyle/>
          <a:p>
            <a:r>
              <a:rPr lang="pl-PL" sz="3200" dirty="0">
                <a:solidFill>
                  <a:srgbClr val="0070C0"/>
                </a:solidFill>
              </a:rPr>
              <a:t>Repositories are crucial for</a:t>
            </a:r>
          </a:p>
          <a:p>
            <a:r>
              <a:rPr lang="pl-PL" sz="4800" dirty="0">
                <a:solidFill>
                  <a:srgbClr val="0070C0"/>
                </a:solidFill>
              </a:rPr>
              <a:t>FINDABLE and ACCESSIBLE</a:t>
            </a:r>
            <a:endParaRPr lang="en-GB" sz="4800" dirty="0">
              <a:solidFill>
                <a:srgbClr val="0070C0"/>
              </a:solidFill>
            </a:endParaRPr>
          </a:p>
          <a:p>
            <a:pPr marL="457200" indent="-457200">
              <a:buFont typeface="Arial" panose="020B0604020202020204" pitchFamily="34" charset="0"/>
              <a:buChar char="•"/>
            </a:pPr>
            <a:endParaRPr lang="en-GB" sz="3200" dirty="0">
              <a:solidFill>
                <a:srgbClr val="0070C0"/>
              </a:solidFill>
            </a:endParaRPr>
          </a:p>
          <a:p>
            <a:endParaRPr lang="en-GB" sz="3200" dirty="0">
              <a:solidFill>
                <a:srgbClr val="0070C0"/>
              </a:solidFill>
            </a:endParaRPr>
          </a:p>
        </p:txBody>
      </p:sp>
    </p:spTree>
    <p:extLst>
      <p:ext uri="{BB962C8B-B14F-4D97-AF65-F5344CB8AC3E}">
        <p14:creationId xmlns:p14="http://schemas.microsoft.com/office/powerpoint/2010/main" val="3564542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4689" y="1774196"/>
            <a:ext cx="10601608" cy="3046988"/>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a:solidFill>
                  <a:srgbClr val="0070C0"/>
                </a:solidFill>
              </a:rPr>
              <a:t>[Dryad](</a:t>
            </a:r>
            <a:r>
              <a:rPr lang="en-GB" sz="2400" dirty="0">
                <a:solidFill>
                  <a:srgbClr val="0070C0"/>
                </a:solidFill>
                <a:hlinkClick r:id="rId4"/>
              </a:rPr>
              <a:t>http://datadryad.org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Zenodo</a:t>
            </a:r>
            <a:r>
              <a:rPr lang="en-GB" sz="2400" dirty="0">
                <a:solidFill>
                  <a:srgbClr val="0070C0"/>
                </a:solidFill>
              </a:rPr>
              <a:t>](</a:t>
            </a:r>
            <a:r>
              <a:rPr lang="en-GB" sz="2400" dirty="0">
                <a:solidFill>
                  <a:srgbClr val="0070C0"/>
                </a:solidFill>
                <a:hlinkClick r:id="rId5"/>
              </a:rPr>
              <a:t>http://zenodo.org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FigShare</a:t>
            </a:r>
            <a:r>
              <a:rPr lang="en-GB" sz="2400" dirty="0">
                <a:solidFill>
                  <a:srgbClr val="0070C0"/>
                </a:solidFill>
              </a:rPr>
              <a:t>](</a:t>
            </a:r>
            <a:r>
              <a:rPr lang="en-GB" sz="2400" dirty="0">
                <a:solidFill>
                  <a:srgbClr val="0070C0"/>
                </a:solidFill>
                <a:hlinkClick r:id="rId6"/>
              </a:rPr>
              <a:t>http://figshare.com</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Dataverse</a:t>
            </a:r>
            <a:r>
              <a:rPr lang="en-GB" sz="2400" dirty="0">
                <a:solidFill>
                  <a:srgbClr val="0070C0"/>
                </a:solidFill>
              </a:rPr>
              <a:t>](</a:t>
            </a:r>
            <a:r>
              <a:rPr lang="en-GB" sz="2400" dirty="0">
                <a:solidFill>
                  <a:srgbClr val="0070C0"/>
                </a:solidFill>
                <a:hlinkClick r:id="rId7"/>
              </a:rPr>
              <a:t>http://dataverse.org</a:t>
            </a:r>
            <a:r>
              <a:rPr lang="en-GB" sz="2400" dirty="0">
                <a:solidFill>
                  <a:srgbClr val="0070C0"/>
                </a:solidFill>
              </a:rPr>
              <a:t>)</a:t>
            </a:r>
            <a:endParaRPr lang="pl-PL"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There are general “data agnostic” repositories</a:t>
            </a:r>
          </a:p>
        </p:txBody>
      </p:sp>
      <p:pic>
        <p:nvPicPr>
          <p:cNvPr id="1026" name="Picture 2" descr="Dryad logo">
            <a:extLst>
              <a:ext uri="{FF2B5EF4-FFF2-40B4-BE49-F238E27FC236}">
                <a16:creationId xmlns:a16="http://schemas.microsoft.com/office/drawing/2014/main" id="{FD13CCC6-FF70-664E-9D62-F8D78FC0542C}"/>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5216889" y="1903853"/>
            <a:ext cx="2186570" cy="363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
            <a:extLst>
              <a:ext uri="{FF2B5EF4-FFF2-40B4-BE49-F238E27FC236}">
                <a16:creationId xmlns:a16="http://schemas.microsoft.com/office/drawing/2014/main" id="{3EA31408-8C89-B44B-BCE8-86BEFAFAB098}"/>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4923005" y="2443283"/>
            <a:ext cx="2345990" cy="9383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figshare - GO FAIR">
            <a:extLst>
              <a:ext uri="{FF2B5EF4-FFF2-40B4-BE49-F238E27FC236}">
                <a16:creationId xmlns:a16="http://schemas.microsoft.com/office/drawing/2014/main" id="{5DA97348-6718-D047-AAE3-2B80210E074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7577" y="3282766"/>
            <a:ext cx="2286870" cy="8626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Dataverse Project">
            <a:extLst>
              <a:ext uri="{FF2B5EF4-FFF2-40B4-BE49-F238E27FC236}">
                <a16:creationId xmlns:a16="http://schemas.microsoft.com/office/drawing/2014/main" id="{9B5A3390-95C5-904F-8C3F-581730E9C1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46498" y="4195974"/>
            <a:ext cx="2456534" cy="93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113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FD98CFB6-B4AA-AC41-8774-90BD2B950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8109" y="3551872"/>
            <a:ext cx="2938780" cy="117551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4689" y="1690688"/>
            <a:ext cx="10601608" cy="3785652"/>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UniProt</a:t>
            </a:r>
            <a:r>
              <a:rPr lang="en-GB" sz="2400" dirty="0">
                <a:solidFill>
                  <a:srgbClr val="0070C0"/>
                </a:solidFill>
              </a:rPr>
              <a:t>](https://www.uniprot.org/) – protein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[GenBank](https://www.ncbi.nlm.nih.gov/genbank/) – sequence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MetaboLights</a:t>
            </a:r>
            <a:r>
              <a:rPr lang="en-GB" sz="2400" dirty="0">
                <a:solidFill>
                  <a:srgbClr val="0070C0"/>
                </a:solidFill>
              </a:rPr>
              <a:t>](https://www.ebi.ac.uk/metabolights/) – metabolomics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[GitHub](https://github.com/) – for </a:t>
            </a:r>
            <a:r>
              <a:rPr lang="en-GB" sz="2400" dirty="0" smtClean="0">
                <a:solidFill>
                  <a:srgbClr val="0070C0"/>
                </a:solidFill>
              </a:rPr>
              <a:t>code</a:t>
            </a:r>
          </a:p>
          <a:p>
            <a:pPr marL="285750" indent="-285750">
              <a:lnSpc>
                <a:spcPct val="200000"/>
              </a:lnSpc>
              <a:buFont typeface="Arial" panose="020B0604020202020204" pitchFamily="34" charset="0"/>
              <a:buChar char="•"/>
            </a:pPr>
            <a:r>
              <a:rPr lang="en-GB" sz="2400" dirty="0" smtClean="0">
                <a:solidFill>
                  <a:srgbClr val="0070C0"/>
                </a:solidFill>
              </a:rPr>
              <a:t>[</a:t>
            </a:r>
            <a:r>
              <a:rPr lang="en-GB" sz="2400" dirty="0" err="1" smtClean="0">
                <a:solidFill>
                  <a:srgbClr val="0070C0"/>
                </a:solidFill>
              </a:rPr>
              <a:t>BioImage</a:t>
            </a:r>
            <a:r>
              <a:rPr lang="en-GB" sz="2400" dirty="0" smtClean="0">
                <a:solidFill>
                  <a:srgbClr val="0070C0"/>
                </a:solidFill>
              </a:rPr>
              <a:t> </a:t>
            </a:r>
            <a:r>
              <a:rPr lang="en-GB" sz="2400" dirty="0">
                <a:solidFill>
                  <a:srgbClr val="0070C0"/>
                </a:solidFill>
              </a:rPr>
              <a:t>Archive](https://www.ebi.ac.uk/bioimage-archive</a:t>
            </a:r>
            <a:r>
              <a:rPr lang="en-GB" sz="2400" dirty="0" smtClean="0">
                <a:solidFill>
                  <a:srgbClr val="0070C0"/>
                </a:solidFill>
              </a:rPr>
              <a:t>/) – for images </a:t>
            </a:r>
            <a:endParaRPr lang="en-GB"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Or “domain” (type) specific repositories</a:t>
            </a:r>
          </a:p>
        </p:txBody>
      </p:sp>
      <p:pic>
        <p:nvPicPr>
          <p:cNvPr id="2050" name="Picture 2" descr="UniProt">
            <a:extLst>
              <a:ext uri="{FF2B5EF4-FFF2-40B4-BE49-F238E27FC236}">
                <a16:creationId xmlns:a16="http://schemas.microsoft.com/office/drawing/2014/main" id="{3E325F39-92E3-B641-B988-F7B0F994C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0780" y="1804416"/>
            <a:ext cx="1688779" cy="7731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European Bioinformatics Institute &amp;lt; EMBL-EBI">
            <a:extLst>
              <a:ext uri="{FF2B5EF4-FFF2-40B4-BE49-F238E27FC236}">
                <a16:creationId xmlns:a16="http://schemas.microsoft.com/office/drawing/2014/main" id="{C448B260-5264-EC48-8176-47F5383767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9785" y="2577592"/>
            <a:ext cx="1350264" cy="67513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itHub Logo, history, meaning, symbol, PNG">
            <a:extLst>
              <a:ext uri="{FF2B5EF4-FFF2-40B4-BE49-F238E27FC236}">
                <a16:creationId xmlns:a16="http://schemas.microsoft.com/office/drawing/2014/main" id="{D77323BD-87F2-9F4B-9997-733371BECEB4}"/>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301740" y="3727567"/>
            <a:ext cx="2191517" cy="12327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a:grpSpLocks noChangeAspect="1"/>
          </p:cNvGrpSpPr>
          <p:nvPr/>
        </p:nvGrpSpPr>
        <p:grpSpPr>
          <a:xfrm>
            <a:off x="7414007" y="5365117"/>
            <a:ext cx="2942569" cy="410371"/>
            <a:chOff x="3479518" y="5476339"/>
            <a:chExt cx="4011262" cy="559412"/>
          </a:xfrm>
        </p:grpSpPr>
        <p:sp>
          <p:nvSpPr>
            <p:cNvPr id="5" name="Rectangle 4"/>
            <p:cNvSpPr/>
            <p:nvPr/>
          </p:nvSpPr>
          <p:spPr>
            <a:xfrm>
              <a:off x="3479518" y="5476339"/>
              <a:ext cx="4011262" cy="559412"/>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6"/>
            <a:stretch>
              <a:fillRect/>
            </a:stretch>
          </p:blipFill>
          <p:spPr>
            <a:xfrm>
              <a:off x="3528301" y="5566461"/>
              <a:ext cx="3783542" cy="414952"/>
            </a:xfrm>
            <a:prstGeom prst="rect">
              <a:avLst/>
            </a:prstGeom>
          </p:spPr>
        </p:pic>
      </p:grpSp>
    </p:spTree>
    <p:extLst>
      <p:ext uri="{BB962C8B-B14F-4D97-AF65-F5344CB8AC3E}">
        <p14:creationId xmlns:p14="http://schemas.microsoft.com/office/powerpoint/2010/main" val="2471315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34385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endParaRPr lang="en-GB" dirty="0">
              <a:solidFill>
                <a:srgbClr val="0070C0"/>
              </a:solidFill>
            </a:endParaRPr>
          </a:p>
        </p:txBody>
      </p:sp>
      <p:sp>
        <p:nvSpPr>
          <p:cNvPr id="4" name="Rectangle 3">
            <a:extLst>
              <a:ext uri="{FF2B5EF4-FFF2-40B4-BE49-F238E27FC236}">
                <a16:creationId xmlns:a16="http://schemas.microsoft.com/office/drawing/2014/main" id="{08FEDCDC-2830-4683-8748-8A358CD9A38A}"/>
              </a:ext>
            </a:extLst>
          </p:cNvPr>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1</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506701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3359061"/>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Findable:</a:t>
            </a:r>
          </a:p>
          <a:p>
            <a:pPr algn="l">
              <a:lnSpc>
                <a:spcPct val="150000"/>
              </a:lnSpc>
              <a:buFont typeface="Arial" panose="020B0604020202020204" pitchFamily="34" charset="0"/>
              <a:buChar char="•"/>
            </a:pPr>
            <a:r>
              <a:rPr lang="en-GB" sz="2400" b="0" i="0" dirty="0">
                <a:solidFill>
                  <a:srgbClr val="333333"/>
                </a:solidFill>
                <a:effectLst/>
                <a:latin typeface="Ubuntu"/>
              </a:rPr>
              <a:t>F1. (Meta)data are assigned a globally unique and persistent identifier - YES</a:t>
            </a:r>
          </a:p>
          <a:p>
            <a:pPr algn="l">
              <a:lnSpc>
                <a:spcPct val="150000"/>
              </a:lnSpc>
              <a:buFont typeface="Arial" panose="020B0604020202020204" pitchFamily="34" charset="0"/>
              <a:buChar char="•"/>
            </a:pPr>
            <a:r>
              <a:rPr lang="en-GB" sz="2400" b="0" i="0" dirty="0">
                <a:solidFill>
                  <a:srgbClr val="333333"/>
                </a:solidFill>
                <a:effectLst/>
                <a:latin typeface="Ubuntu"/>
              </a:rPr>
              <a:t>F2. Data are described with rich metadata (defined by R1 below)- YES</a:t>
            </a:r>
          </a:p>
          <a:p>
            <a:pPr algn="l">
              <a:lnSpc>
                <a:spcPct val="150000"/>
              </a:lnSpc>
              <a:buFont typeface="Arial" panose="020B0604020202020204" pitchFamily="34" charset="0"/>
              <a:buChar char="•"/>
            </a:pPr>
            <a:r>
              <a:rPr lang="en-GB" sz="2400" b="0" i="0" dirty="0">
                <a:solidFill>
                  <a:srgbClr val="333333"/>
                </a:solidFill>
                <a:effectLst/>
                <a:latin typeface="Ubuntu"/>
              </a:rPr>
              <a:t>F3. Metadata clearly and explicitly include the identifier of the data they describe - YES</a:t>
            </a:r>
          </a:p>
          <a:p>
            <a:pPr algn="l">
              <a:lnSpc>
                <a:spcPct val="150000"/>
              </a:lnSpc>
              <a:buFont typeface="Arial" panose="020B0604020202020204" pitchFamily="34" charset="0"/>
              <a:buChar char="•"/>
            </a:pPr>
            <a:r>
              <a:rPr lang="en-GB" sz="2400" b="0" i="0" dirty="0">
                <a:solidFill>
                  <a:srgbClr val="333333"/>
                </a:solidFill>
                <a:effectLst/>
                <a:latin typeface="Ubuntu"/>
              </a:rPr>
              <a:t>F4. (Meta)data are registered or indexed in a searchable resource - YES</a:t>
            </a:r>
          </a:p>
        </p:txBody>
      </p:sp>
    </p:spTree>
    <p:extLst>
      <p:ext uri="{BB962C8B-B14F-4D97-AF65-F5344CB8AC3E}">
        <p14:creationId xmlns:p14="http://schemas.microsoft.com/office/powerpoint/2010/main" val="999536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251065"/>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Accessible:</a:t>
            </a:r>
          </a:p>
          <a:p>
            <a:pPr algn="l">
              <a:lnSpc>
                <a:spcPct val="150000"/>
              </a:lnSpc>
              <a:buFont typeface="Arial" panose="020B0604020202020204" pitchFamily="34" charset="0"/>
              <a:buChar char="•"/>
            </a:pPr>
            <a:r>
              <a:rPr lang="en-GB" sz="2400" b="0" i="0" dirty="0">
                <a:solidFill>
                  <a:srgbClr val="333333"/>
                </a:solidFill>
                <a:effectLst/>
                <a:latin typeface="Ubuntu"/>
              </a:rPr>
              <a:t>A1. (Meta)data are retrievable by their identifier using a standardised communications protocol - YES</a:t>
            </a:r>
          </a:p>
          <a:p>
            <a:pPr algn="l">
              <a:lnSpc>
                <a:spcPct val="150000"/>
              </a:lnSpc>
              <a:buFont typeface="Arial" panose="020B0604020202020204" pitchFamily="34" charset="0"/>
              <a:buChar char="•"/>
            </a:pPr>
            <a:r>
              <a:rPr lang="en-GB" sz="2400" b="0" i="0" dirty="0">
                <a:solidFill>
                  <a:srgbClr val="333333"/>
                </a:solidFill>
                <a:effectLst/>
                <a:latin typeface="Ubuntu"/>
              </a:rPr>
              <a:t>A2. Metadata are accessible, even when the data are no longer available - YES</a:t>
            </a:r>
          </a:p>
        </p:txBody>
      </p:sp>
    </p:spTree>
    <p:extLst>
      <p:ext uri="{BB962C8B-B14F-4D97-AF65-F5344CB8AC3E}">
        <p14:creationId xmlns:p14="http://schemas.microsoft.com/office/powerpoint/2010/main" val="1475107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4224</TotalTime>
  <Words>1446</Words>
  <Application>Microsoft Office PowerPoint</Application>
  <PresentationFormat>Widescreen</PresentationFormat>
  <Paragraphs>158</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Open Sans</vt:lpstr>
      <vt:lpstr>Ubuntu</vt:lpstr>
      <vt:lpstr>Wingdings</vt:lpstr>
      <vt:lpstr>Office Theme</vt:lpstr>
      <vt:lpstr>PowerPoint Presentation</vt:lpstr>
      <vt:lpstr>PowerPoint Presentation</vt:lpstr>
      <vt:lpstr>PowerPoint Presentation</vt:lpstr>
      <vt:lpstr>PowerPoint Presentation</vt:lpstr>
      <vt:lpstr>There are general “data agnostic” repositories</vt:lpstr>
      <vt:lpstr>Or “domain” (type) specific repositories</vt:lpstr>
      <vt:lpstr>Public record</vt:lpstr>
      <vt:lpstr>Public record - Solutions</vt:lpstr>
      <vt:lpstr>Public record - Solutions</vt:lpstr>
      <vt:lpstr>Public record - Solutions</vt:lpstr>
      <vt:lpstr>Public record - Solutions</vt:lpstr>
      <vt:lpstr>Dataset discovery</vt:lpstr>
      <vt:lpstr>Dataset discovery - Solution</vt:lpstr>
      <vt:lpstr>Minimal data set (after PLOS)</vt:lpstr>
      <vt:lpstr>Domain specific repositories</vt:lpstr>
      <vt:lpstr>Domain specific repositories</vt:lpstr>
      <vt:lpstr>PowerPoint Presentation</vt:lpstr>
      <vt:lpstr>Finding repositories – use recommendations</vt:lpstr>
      <vt:lpstr>Finding repositories</vt:lpstr>
      <vt:lpstr>Finding repository</vt:lpstr>
      <vt:lpstr>Finding repository - Solution</vt:lpstr>
      <vt:lpstr>Evaluating a data repository</vt:lpstr>
      <vt:lpstr>Repositories Summary</vt:lpstr>
      <vt:lpstr>What about Github? Can it be cited?</vt:lpstr>
      <vt:lpstr>What about the ReadMe file?</vt:lpstr>
      <vt:lpstr>Repositories and FAIR – Exercise 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Livia Scorza</cp:lastModifiedBy>
  <cp:revision>99</cp:revision>
  <dcterms:created xsi:type="dcterms:W3CDTF">2021-06-07T08:35:11Z</dcterms:created>
  <dcterms:modified xsi:type="dcterms:W3CDTF">2023-03-30T15:12:17Z</dcterms:modified>
</cp:coreProperties>
</file>