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7" r:id="rId4"/>
    <p:sldId id="273" r:id="rId5"/>
    <p:sldId id="258" r:id="rId6"/>
    <p:sldId id="269" r:id="rId7"/>
    <p:sldId id="270" r:id="rId8"/>
    <p:sldId id="262" r:id="rId9"/>
    <p:sldId id="271" r:id="rId10"/>
    <p:sldId id="272" r:id="rId11"/>
    <p:sldId id="339" r:id="rId12"/>
    <p:sldId id="340" r:id="rId13"/>
    <p:sldId id="341" r:id="rId14"/>
    <p:sldId id="335" r:id="rId15"/>
    <p:sldId id="336" r:id="rId16"/>
    <p:sldId id="337" r:id="rId17"/>
    <p:sldId id="338" r:id="rId18"/>
    <p:sldId id="268" r:id="rId19"/>
    <p:sldId id="319" r:id="rId20"/>
    <p:sldId id="34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74" d="100"/>
          <a:sy n="74"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Web-Hosting -&gt; free up to 5Gb of webspace</a:t>
            </a:r>
          </a:p>
          <a:p>
            <a:r>
              <a:rPr lang="en-GB" dirty="0"/>
              <a:t>VM -&gt; 512MB memory size/1 vCPU £33/month £182/year £827/5 years</a:t>
            </a:r>
          </a:p>
        </p:txBody>
      </p:sp>
      <p:sp>
        <p:nvSpPr>
          <p:cNvPr id="4" name="Slide Number Placeholder 3"/>
          <p:cNvSpPr>
            <a:spLocks noGrp="1"/>
          </p:cNvSpPr>
          <p:nvPr>
            <p:ph type="sldNum" sz="quarter" idx="5"/>
          </p:nvPr>
        </p:nvSpPr>
        <p:spPr/>
        <p:txBody>
          <a:bodyPr/>
          <a:lstStyle/>
          <a:p>
            <a:fld id="{B361C124-7373-F149-A166-BB8240B9FE77}" type="slidenum">
              <a:rPr lang="en-GB" smtClean="0"/>
              <a:t>17</a:t>
            </a:fld>
            <a:endParaRPr lang="en-GB"/>
          </a:p>
        </p:txBody>
      </p:sp>
    </p:spTree>
    <p:extLst>
      <p:ext uri="{BB962C8B-B14F-4D97-AF65-F5344CB8AC3E}">
        <p14:creationId xmlns:p14="http://schemas.microsoft.com/office/powerpoint/2010/main" val="317716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318722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273036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2-02-18-ed-dash-fai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Benchling+tutorial+and+resources"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hyperlink" Target="https://www.wiki.ed.ac.uk/x/f0SkG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ed.ac.uk/information-services/computing/audio-visual-multi-media/web-hosting/hosting-service-options" TargetMode="External"/><Relationship Id="rId3" Type="http://schemas.openxmlformats.org/officeDocument/2006/relationships/image" Target="../media/image1.png"/><Relationship Id="rId7" Type="http://schemas.openxmlformats.org/officeDocument/2006/relationships/hyperlink" Target="https://www.ed.ac.uk/information-services/research-support/research-data-service/after/datavault/co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wiki.ed.ac.uk/display/ResearchServices/DataSync" TargetMode="External"/><Relationship Id="rId5" Type="http://schemas.openxmlformats.org/officeDocument/2006/relationships/hyperlink" Target="https://www.wiki.ed.ac.uk/display/ResearchServices/Version+Control+Services" TargetMode="External"/><Relationship Id="rId4" Type="http://schemas.openxmlformats.org/officeDocument/2006/relationships/hyperlink" Target="https://www.wiki.ed.ac.uk/display/ResearchServices/Charges" TargetMode="External"/><Relationship Id="rId9" Type="http://schemas.openxmlformats.org/officeDocument/2006/relationships/hyperlink" Target="https://www.ed.ac.uk/information-services/computing/computing-infrastructure/virtual-hosting/availabilit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ad.carpentries.org/2021-10-22_ed-dash_fair-bio-practice" TargetMode="Externa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hyperlink" Target="https://pad.carpentries.org/2022-02-18-ed-dash-fai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C9FF973-45CA-41FD-BB6B-42C0F5A93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6370D1-A3EE-455F-8797-E479AE9FF044}"/>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6" name="Picture 5">
            <a:extLst>
              <a:ext uri="{FF2B5EF4-FFF2-40B4-BE49-F238E27FC236}">
                <a16:creationId xmlns:a16="http://schemas.microsoft.com/office/drawing/2014/main" id="{C8B61867-6CC9-478E-99BE-9B99AA72766C}"/>
              </a:ext>
            </a:extLst>
          </p:cNvPr>
          <p:cNvPicPr>
            <a:picLocks noChangeAspect="1"/>
          </p:cNvPicPr>
          <p:nvPr/>
        </p:nvPicPr>
        <p:blipFill>
          <a:blip r:embed="rId3"/>
          <a:stretch>
            <a:fillRect/>
          </a:stretch>
        </p:blipFill>
        <p:spPr>
          <a:xfrm>
            <a:off x="2165881" y="1355075"/>
            <a:ext cx="3105579" cy="1800000"/>
          </a:xfrm>
          <a:prstGeom prst="rect">
            <a:avLst/>
          </a:prstGeom>
        </p:spPr>
      </p:pic>
      <p:sp>
        <p:nvSpPr>
          <p:cNvPr id="7" name="TextBox 6">
            <a:extLst>
              <a:ext uri="{FF2B5EF4-FFF2-40B4-BE49-F238E27FC236}">
                <a16:creationId xmlns:a16="http://schemas.microsoft.com/office/drawing/2014/main" id="{0930AE01-4FD4-4070-BBF6-8972C6227CA6}"/>
              </a:ext>
            </a:extLst>
          </p:cNvPr>
          <p:cNvSpPr txBox="1"/>
          <p:nvPr/>
        </p:nvSpPr>
        <p:spPr>
          <a:xfrm>
            <a:off x="2514667" y="3219450"/>
            <a:ext cx="2225289" cy="369332"/>
          </a:xfrm>
          <a:prstGeom prst="rect">
            <a:avLst/>
          </a:prstGeom>
          <a:noFill/>
        </p:spPr>
        <p:txBody>
          <a:bodyPr wrap="none" rtlCol="0">
            <a:spAutoFit/>
          </a:bodyPr>
          <a:lstStyle/>
          <a:p>
            <a:r>
              <a:rPr lang="en-GB" dirty="0" err="1"/>
              <a:t>WikiBench</a:t>
            </a:r>
            <a:r>
              <a:rPr lang="en-GB" dirty="0"/>
              <a:t> (UoE Wiki)</a:t>
            </a:r>
          </a:p>
        </p:txBody>
      </p:sp>
      <p:pic>
        <p:nvPicPr>
          <p:cNvPr id="8" name="Picture 7">
            <a:extLst>
              <a:ext uri="{FF2B5EF4-FFF2-40B4-BE49-F238E27FC236}">
                <a16:creationId xmlns:a16="http://schemas.microsoft.com/office/drawing/2014/main" id="{2CC1983E-7DA6-4E7E-84A6-880C9CE60993}"/>
              </a:ext>
            </a:extLst>
          </p:cNvPr>
          <p:cNvPicPr>
            <a:picLocks noChangeAspect="1"/>
          </p:cNvPicPr>
          <p:nvPr/>
        </p:nvPicPr>
        <p:blipFill>
          <a:blip r:embed="rId4"/>
          <a:stretch>
            <a:fillRect/>
          </a:stretch>
        </p:blipFill>
        <p:spPr>
          <a:xfrm>
            <a:off x="5958829" y="1355075"/>
            <a:ext cx="3145507" cy="1800000"/>
          </a:xfrm>
          <a:prstGeom prst="rect">
            <a:avLst/>
          </a:prstGeom>
        </p:spPr>
      </p:pic>
      <p:sp>
        <p:nvSpPr>
          <p:cNvPr id="9" name="TextBox 8">
            <a:extLst>
              <a:ext uri="{FF2B5EF4-FFF2-40B4-BE49-F238E27FC236}">
                <a16:creationId xmlns:a16="http://schemas.microsoft.com/office/drawing/2014/main" id="{471A02D1-234D-439C-AD2F-5B3239DE413C}"/>
              </a:ext>
            </a:extLst>
          </p:cNvPr>
          <p:cNvSpPr txBox="1"/>
          <p:nvPr/>
        </p:nvSpPr>
        <p:spPr>
          <a:xfrm>
            <a:off x="6458211" y="3219450"/>
            <a:ext cx="2146742" cy="369332"/>
          </a:xfrm>
          <a:prstGeom prst="rect">
            <a:avLst/>
          </a:prstGeom>
          <a:noFill/>
        </p:spPr>
        <p:txBody>
          <a:bodyPr wrap="none" rtlCol="0">
            <a:spAutoFit/>
          </a:bodyPr>
          <a:lstStyle/>
          <a:p>
            <a:r>
              <a:rPr lang="en-GB" dirty="0"/>
              <a:t>Benchling (UoE Wiki)</a:t>
            </a:r>
          </a:p>
        </p:txBody>
      </p:sp>
      <p:sp>
        <p:nvSpPr>
          <p:cNvPr id="10" name="TextBox 9">
            <a:extLst>
              <a:ext uri="{FF2B5EF4-FFF2-40B4-BE49-F238E27FC236}">
                <a16:creationId xmlns:a16="http://schemas.microsoft.com/office/drawing/2014/main" id="{D4A816E5-1C46-4482-B916-3A4065A28965}"/>
              </a:ext>
            </a:extLst>
          </p:cNvPr>
          <p:cNvSpPr txBox="1"/>
          <p:nvPr/>
        </p:nvSpPr>
        <p:spPr>
          <a:xfrm>
            <a:off x="0" y="6596390"/>
            <a:ext cx="2647314" cy="246221"/>
          </a:xfrm>
          <a:prstGeom prst="rect">
            <a:avLst/>
          </a:prstGeom>
          <a:noFill/>
        </p:spPr>
        <p:txBody>
          <a:bodyPr wrap="square" rtlCol="0">
            <a:spAutoFit/>
          </a:bodyPr>
          <a:lstStyle/>
          <a:p>
            <a:r>
              <a:rPr lang="en-GB" sz="1000" dirty="0"/>
              <a:t>Image credit: Dr Andrés Romanowski</a:t>
            </a:r>
          </a:p>
        </p:txBody>
      </p:sp>
      <p:pic>
        <p:nvPicPr>
          <p:cNvPr id="11" name="Picture 10">
            <a:extLst>
              <a:ext uri="{FF2B5EF4-FFF2-40B4-BE49-F238E27FC236}">
                <a16:creationId xmlns:a16="http://schemas.microsoft.com/office/drawing/2014/main" id="{CF9F897E-966C-4F5E-AF41-4A15B4EE821E}"/>
              </a:ext>
            </a:extLst>
          </p:cNvPr>
          <p:cNvPicPr>
            <a:picLocks noChangeAspect="1"/>
          </p:cNvPicPr>
          <p:nvPr/>
        </p:nvPicPr>
        <p:blipFill>
          <a:blip r:embed="rId5"/>
          <a:stretch>
            <a:fillRect/>
          </a:stretch>
        </p:blipFill>
        <p:spPr>
          <a:xfrm>
            <a:off x="2133802" y="3833249"/>
            <a:ext cx="3085347" cy="1800000"/>
          </a:xfrm>
          <a:prstGeom prst="rect">
            <a:avLst/>
          </a:prstGeom>
        </p:spPr>
      </p:pic>
      <p:sp>
        <p:nvSpPr>
          <p:cNvPr id="12" name="TextBox 11">
            <a:extLst>
              <a:ext uri="{FF2B5EF4-FFF2-40B4-BE49-F238E27FC236}">
                <a16:creationId xmlns:a16="http://schemas.microsoft.com/office/drawing/2014/main" id="{DD200613-904F-4B9F-AF94-22EC4EAED8A3}"/>
              </a:ext>
            </a:extLst>
          </p:cNvPr>
          <p:cNvSpPr txBox="1"/>
          <p:nvPr/>
        </p:nvSpPr>
        <p:spPr>
          <a:xfrm>
            <a:off x="3247415" y="5716468"/>
            <a:ext cx="858120" cy="369332"/>
          </a:xfrm>
          <a:prstGeom prst="rect">
            <a:avLst/>
          </a:prstGeom>
          <a:noFill/>
        </p:spPr>
        <p:txBody>
          <a:bodyPr wrap="none" rtlCol="0">
            <a:spAutoFit/>
          </a:bodyPr>
          <a:lstStyle/>
          <a:p>
            <a:r>
              <a:rPr lang="en-GB" dirty="0"/>
              <a:t>RSpace</a:t>
            </a:r>
          </a:p>
        </p:txBody>
      </p:sp>
      <p:pic>
        <p:nvPicPr>
          <p:cNvPr id="13" name="Picture 12">
            <a:extLst>
              <a:ext uri="{FF2B5EF4-FFF2-40B4-BE49-F238E27FC236}">
                <a16:creationId xmlns:a16="http://schemas.microsoft.com/office/drawing/2014/main" id="{FCF4C46B-F0F3-4FA1-B97B-A3D1E1BD46C2}"/>
              </a:ext>
            </a:extLst>
          </p:cNvPr>
          <p:cNvPicPr>
            <a:picLocks noChangeAspect="1"/>
          </p:cNvPicPr>
          <p:nvPr/>
        </p:nvPicPr>
        <p:blipFill>
          <a:blip r:embed="rId6"/>
          <a:stretch>
            <a:fillRect/>
          </a:stretch>
        </p:blipFill>
        <p:spPr>
          <a:xfrm>
            <a:off x="5984506" y="3920245"/>
            <a:ext cx="3094151" cy="1800000"/>
          </a:xfrm>
          <a:prstGeom prst="rect">
            <a:avLst/>
          </a:prstGeom>
        </p:spPr>
      </p:pic>
      <p:sp>
        <p:nvSpPr>
          <p:cNvPr id="14" name="TextBox 13">
            <a:extLst>
              <a:ext uri="{FF2B5EF4-FFF2-40B4-BE49-F238E27FC236}">
                <a16:creationId xmlns:a16="http://schemas.microsoft.com/office/drawing/2014/main" id="{49B596B8-2FFF-4450-8793-0F7686E36DBF}"/>
              </a:ext>
            </a:extLst>
          </p:cNvPr>
          <p:cNvSpPr txBox="1"/>
          <p:nvPr/>
        </p:nvSpPr>
        <p:spPr>
          <a:xfrm>
            <a:off x="7112170" y="5682376"/>
            <a:ext cx="1304331" cy="369332"/>
          </a:xfrm>
          <a:prstGeom prst="rect">
            <a:avLst/>
          </a:prstGeom>
          <a:noFill/>
        </p:spPr>
        <p:txBody>
          <a:bodyPr wrap="none" rtlCol="0">
            <a:spAutoFit/>
          </a:bodyPr>
          <a:lstStyle/>
          <a:p>
            <a:r>
              <a:rPr lang="en-GB" dirty="0" err="1"/>
              <a:t>LabArchives</a:t>
            </a:r>
            <a:endParaRPr lang="en-GB" dirty="0"/>
          </a:p>
        </p:txBody>
      </p:sp>
    </p:spTree>
    <p:extLst>
      <p:ext uri="{BB962C8B-B14F-4D97-AF65-F5344CB8AC3E}">
        <p14:creationId xmlns:p14="http://schemas.microsoft.com/office/powerpoint/2010/main" val="173981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50F45D-C521-4C01-894C-EF488C482759}"/>
              </a:ext>
            </a:extLst>
          </p:cNvPr>
          <p:cNvSpPr txBox="1"/>
          <p:nvPr/>
        </p:nvSpPr>
        <p:spPr>
          <a:xfrm>
            <a:off x="4123982" y="1723397"/>
            <a:ext cx="3392129" cy="369332"/>
          </a:xfrm>
          <a:prstGeom prst="rect">
            <a:avLst/>
          </a:prstGeom>
          <a:noFill/>
          <a:ln>
            <a:solidFill>
              <a:schemeClr val="tx1"/>
            </a:solidFill>
          </a:ln>
        </p:spPr>
        <p:txBody>
          <a:bodyPr wrap="square" rtlCol="0">
            <a:spAutoFit/>
          </a:bodyPr>
          <a:lstStyle/>
          <a:p>
            <a:r>
              <a:rPr lang="en-GB" dirty="0"/>
              <a:t>Does my group already use one?</a:t>
            </a:r>
          </a:p>
        </p:txBody>
      </p:sp>
      <p:sp>
        <p:nvSpPr>
          <p:cNvPr id="5" name="TextBox 4">
            <a:extLst>
              <a:ext uri="{FF2B5EF4-FFF2-40B4-BE49-F238E27FC236}">
                <a16:creationId xmlns:a16="http://schemas.microsoft.com/office/drawing/2014/main" id="{49768F4D-7DA9-4406-BA15-ED39FE425CB0}"/>
              </a:ext>
            </a:extLst>
          </p:cNvPr>
          <p:cNvSpPr txBox="1"/>
          <p:nvPr/>
        </p:nvSpPr>
        <p:spPr>
          <a:xfrm>
            <a:off x="3361981" y="3126651"/>
            <a:ext cx="1524000" cy="369332"/>
          </a:xfrm>
          <a:prstGeom prst="rect">
            <a:avLst/>
          </a:prstGeom>
          <a:noFill/>
          <a:ln>
            <a:solidFill>
              <a:schemeClr val="tx1"/>
            </a:solidFill>
          </a:ln>
        </p:spPr>
        <p:txBody>
          <a:bodyPr wrap="square" rtlCol="0">
            <a:spAutoFit/>
          </a:bodyPr>
          <a:lstStyle/>
          <a:p>
            <a:r>
              <a:rPr lang="en-GB" dirty="0"/>
              <a:t>Use that one!</a:t>
            </a:r>
          </a:p>
        </p:txBody>
      </p:sp>
      <p:sp>
        <p:nvSpPr>
          <p:cNvPr id="6" name="Arrow: Down 5">
            <a:extLst>
              <a:ext uri="{FF2B5EF4-FFF2-40B4-BE49-F238E27FC236}">
                <a16:creationId xmlns:a16="http://schemas.microsoft.com/office/drawing/2014/main" id="{F7FBBB2B-B17E-42E0-836E-827C5B6E9BFE}"/>
              </a:ext>
            </a:extLst>
          </p:cNvPr>
          <p:cNvSpPr/>
          <p:nvPr/>
        </p:nvSpPr>
        <p:spPr>
          <a:xfrm rot="1246448">
            <a:off x="3907671" y="2301663"/>
            <a:ext cx="432620" cy="61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929321AB-E866-42E7-9220-DE230A2FAE54}"/>
              </a:ext>
            </a:extLst>
          </p:cNvPr>
          <p:cNvSpPr/>
          <p:nvPr/>
        </p:nvSpPr>
        <p:spPr>
          <a:xfrm>
            <a:off x="6630631" y="2244967"/>
            <a:ext cx="484340" cy="729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27F8171-3E77-486A-8677-504827B15541}"/>
              </a:ext>
            </a:extLst>
          </p:cNvPr>
          <p:cNvSpPr txBox="1"/>
          <p:nvPr/>
        </p:nvSpPr>
        <p:spPr>
          <a:xfrm>
            <a:off x="3396969" y="2244967"/>
            <a:ext cx="485518" cy="369332"/>
          </a:xfrm>
          <a:prstGeom prst="rect">
            <a:avLst/>
          </a:prstGeom>
          <a:noFill/>
        </p:spPr>
        <p:txBody>
          <a:bodyPr wrap="none" rtlCol="0">
            <a:spAutoFit/>
          </a:bodyPr>
          <a:lstStyle/>
          <a:p>
            <a:r>
              <a:rPr lang="en-GB" dirty="0"/>
              <a:t>Yes</a:t>
            </a:r>
          </a:p>
        </p:txBody>
      </p:sp>
      <p:sp>
        <p:nvSpPr>
          <p:cNvPr id="9" name="TextBox 8">
            <a:extLst>
              <a:ext uri="{FF2B5EF4-FFF2-40B4-BE49-F238E27FC236}">
                <a16:creationId xmlns:a16="http://schemas.microsoft.com/office/drawing/2014/main" id="{E90648CE-232C-48CD-9A8E-83E4D2F4E6B6}"/>
              </a:ext>
            </a:extLst>
          </p:cNvPr>
          <p:cNvSpPr txBox="1"/>
          <p:nvPr/>
        </p:nvSpPr>
        <p:spPr>
          <a:xfrm>
            <a:off x="7114971" y="2264555"/>
            <a:ext cx="455574" cy="369332"/>
          </a:xfrm>
          <a:prstGeom prst="rect">
            <a:avLst/>
          </a:prstGeom>
          <a:noFill/>
        </p:spPr>
        <p:txBody>
          <a:bodyPr wrap="none" rtlCol="0">
            <a:spAutoFit/>
          </a:bodyPr>
          <a:lstStyle/>
          <a:p>
            <a:r>
              <a:rPr lang="en-GB" dirty="0"/>
              <a:t>No</a:t>
            </a:r>
          </a:p>
        </p:txBody>
      </p:sp>
      <p:sp>
        <p:nvSpPr>
          <p:cNvPr id="10" name="TextBox 9">
            <a:extLst>
              <a:ext uri="{FF2B5EF4-FFF2-40B4-BE49-F238E27FC236}">
                <a16:creationId xmlns:a16="http://schemas.microsoft.com/office/drawing/2014/main" id="{31A00BBD-9CFF-4C57-8C48-43CFA09DC209}"/>
              </a:ext>
            </a:extLst>
          </p:cNvPr>
          <p:cNvSpPr txBox="1"/>
          <p:nvPr/>
        </p:nvSpPr>
        <p:spPr>
          <a:xfrm>
            <a:off x="5956032" y="3126651"/>
            <a:ext cx="3732432" cy="2308324"/>
          </a:xfrm>
          <a:prstGeom prst="rect">
            <a:avLst/>
          </a:prstGeom>
          <a:noFill/>
          <a:ln>
            <a:solidFill>
              <a:schemeClr val="tx1"/>
            </a:solidFill>
          </a:ln>
        </p:spPr>
        <p:txBody>
          <a:bodyPr wrap="square" rtlCol="0">
            <a:spAutoFit/>
          </a:bodyPr>
          <a:lstStyle/>
          <a:p>
            <a:r>
              <a:rPr lang="en-GB" dirty="0"/>
              <a:t>Things to take into account:</a:t>
            </a:r>
          </a:p>
          <a:p>
            <a:pPr marL="285750" indent="-285750">
              <a:buFont typeface="Arial" panose="020B0604020202020204" pitchFamily="34" charset="0"/>
              <a:buChar char="•"/>
            </a:pPr>
            <a:r>
              <a:rPr lang="en-GB" dirty="0"/>
              <a:t>Cost</a:t>
            </a:r>
          </a:p>
          <a:p>
            <a:pPr marL="285750" indent="-285750">
              <a:buFont typeface="Arial" panose="020B0604020202020204" pitchFamily="34" charset="0"/>
              <a:buChar char="•"/>
            </a:pPr>
            <a:r>
              <a:rPr lang="en-GB" dirty="0"/>
              <a:t>Traceable? (data cannot be deleted and are time stamped)</a:t>
            </a:r>
          </a:p>
          <a:p>
            <a:pPr marL="285750" indent="-285750">
              <a:buFont typeface="Arial" panose="020B0604020202020204" pitchFamily="34" charset="0"/>
              <a:buChar char="•"/>
            </a:pPr>
            <a:r>
              <a:rPr lang="en-GB" dirty="0"/>
              <a:t>Where are the servers located?</a:t>
            </a:r>
          </a:p>
          <a:p>
            <a:pPr marL="285750" indent="-285750">
              <a:buFont typeface="Arial" panose="020B0604020202020204" pitchFamily="34" charset="0"/>
              <a:buChar char="•"/>
            </a:pPr>
            <a:r>
              <a:rPr lang="en-GB" dirty="0"/>
              <a:t>Can the data be downloaded?</a:t>
            </a:r>
          </a:p>
          <a:p>
            <a:pPr marL="285750" indent="-285750">
              <a:buFont typeface="Arial" panose="020B0604020202020204" pitchFamily="34" charset="0"/>
              <a:buChar char="•"/>
            </a:pPr>
            <a:r>
              <a:rPr lang="en-GB" dirty="0"/>
              <a:t>What happens to the data when someone leaves the group?</a:t>
            </a:r>
          </a:p>
        </p:txBody>
      </p:sp>
      <p:pic>
        <p:nvPicPr>
          <p:cNvPr id="11" name="Picture 2" descr="Ed_DaSH">
            <a:extLst>
              <a:ext uri="{FF2B5EF4-FFF2-40B4-BE49-F238E27FC236}">
                <a16:creationId xmlns:a16="http://schemas.microsoft.com/office/drawing/2014/main" id="{BED82D8C-E854-494F-B45B-55559EADB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0828687-EF21-4E2D-8B01-91874515421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Choosing an ELN</a:t>
            </a:r>
          </a:p>
        </p:txBody>
      </p:sp>
    </p:spTree>
    <p:extLst>
      <p:ext uri="{BB962C8B-B14F-4D97-AF65-F5344CB8AC3E}">
        <p14:creationId xmlns:p14="http://schemas.microsoft.com/office/powerpoint/2010/main" val="97317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nchling More than Doubles Customer Base for the Second Consecutive Year">
            <a:extLst>
              <a:ext uri="{FF2B5EF4-FFF2-40B4-BE49-F238E27FC236}">
                <a16:creationId xmlns:a16="http://schemas.microsoft.com/office/drawing/2014/main" id="{9101F16B-1916-44E1-9864-1DB16731A3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432" y="4649015"/>
            <a:ext cx="2477730" cy="13020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191B376-8A78-4477-B3D6-25452DBB4693}"/>
              </a:ext>
            </a:extLst>
          </p:cNvPr>
          <p:cNvSpPr>
            <a:spLocks noGrp="1"/>
          </p:cNvSpPr>
          <p:nvPr>
            <p:ph type="title"/>
          </p:nvPr>
        </p:nvSpPr>
        <p:spPr>
          <a:xfrm>
            <a:off x="2124074" y="975721"/>
            <a:ext cx="8229600" cy="852704"/>
          </a:xfrm>
        </p:spPr>
        <p:txBody>
          <a:bodyPr>
            <a:normAutofit/>
          </a:bodyPr>
          <a:lstStyle/>
          <a:p>
            <a:pPr algn="ctr"/>
            <a:r>
              <a:rPr lang="en-GB" sz="4000" dirty="0">
                <a:solidFill>
                  <a:srgbClr val="00B0F0"/>
                </a:solidFill>
              </a:rPr>
              <a:t>ELNs Resources</a:t>
            </a:r>
            <a:endParaRPr lang="en-GB" sz="4000" dirty="0">
              <a:solidFill>
                <a:srgbClr val="00B0F0"/>
              </a:solidFill>
              <a:cs typeface="Calibri Light"/>
            </a:endParaRPr>
          </a:p>
        </p:txBody>
      </p:sp>
      <p:sp>
        <p:nvSpPr>
          <p:cNvPr id="6" name="TextBox 5">
            <a:extLst>
              <a:ext uri="{FF2B5EF4-FFF2-40B4-BE49-F238E27FC236}">
                <a16:creationId xmlns:a16="http://schemas.microsoft.com/office/drawing/2014/main" id="{492D271C-ED4A-4257-A3CE-99533264E2EA}"/>
              </a:ext>
            </a:extLst>
          </p:cNvPr>
          <p:cNvSpPr txBox="1"/>
          <p:nvPr/>
        </p:nvSpPr>
        <p:spPr>
          <a:xfrm>
            <a:off x="2768087" y="4323202"/>
            <a:ext cx="7585587" cy="369332"/>
          </a:xfrm>
          <a:prstGeom prst="rect">
            <a:avLst/>
          </a:prstGeom>
          <a:noFill/>
        </p:spPr>
        <p:txBody>
          <a:bodyPr wrap="square">
            <a:spAutoFit/>
          </a:bodyPr>
          <a:lstStyle/>
          <a:p>
            <a:r>
              <a:rPr lang="en-GB" dirty="0">
                <a:hlinkClick r:id="rId3"/>
              </a:rPr>
              <a:t>https://www.wiki.ed.ac.uk/display/RDMS/Benchling+tutorial+and+resources</a:t>
            </a:r>
            <a:r>
              <a:rPr lang="en-GB" dirty="0"/>
              <a:t> </a:t>
            </a:r>
          </a:p>
        </p:txBody>
      </p:sp>
      <p:sp>
        <p:nvSpPr>
          <p:cNvPr id="7" name="TextBox 6">
            <a:extLst>
              <a:ext uri="{FF2B5EF4-FFF2-40B4-BE49-F238E27FC236}">
                <a16:creationId xmlns:a16="http://schemas.microsoft.com/office/drawing/2014/main" id="{C3CE6178-025B-467F-9704-448D29DF3070}"/>
              </a:ext>
            </a:extLst>
          </p:cNvPr>
          <p:cNvSpPr txBox="1"/>
          <p:nvPr/>
        </p:nvSpPr>
        <p:spPr>
          <a:xfrm>
            <a:off x="4559322" y="2276919"/>
            <a:ext cx="3775899" cy="369332"/>
          </a:xfrm>
          <a:prstGeom prst="rect">
            <a:avLst/>
          </a:prstGeom>
          <a:noFill/>
        </p:spPr>
        <p:txBody>
          <a:bodyPr wrap="square">
            <a:spAutoFit/>
          </a:bodyPr>
          <a:lstStyle/>
          <a:p>
            <a:r>
              <a:rPr lang="en-GB" dirty="0">
                <a:hlinkClick r:id="rId4"/>
              </a:rPr>
              <a:t>https://www.wiki.ed.ac.uk/x/f0SkGw</a:t>
            </a:r>
            <a:r>
              <a:rPr lang="pl-PL" dirty="0"/>
              <a:t> </a:t>
            </a:r>
            <a:endParaRPr lang="en-GB" dirty="0"/>
          </a:p>
        </p:txBody>
      </p:sp>
      <p:sp>
        <p:nvSpPr>
          <p:cNvPr id="8" name="TextBox 7">
            <a:extLst>
              <a:ext uri="{FF2B5EF4-FFF2-40B4-BE49-F238E27FC236}">
                <a16:creationId xmlns:a16="http://schemas.microsoft.com/office/drawing/2014/main" id="{BCA826FE-E772-4196-8A00-E06D06B2B0D3}"/>
              </a:ext>
            </a:extLst>
          </p:cNvPr>
          <p:cNvSpPr txBox="1"/>
          <p:nvPr/>
        </p:nvSpPr>
        <p:spPr>
          <a:xfrm>
            <a:off x="2124074" y="3788415"/>
            <a:ext cx="3162404" cy="369332"/>
          </a:xfrm>
          <a:prstGeom prst="rect">
            <a:avLst/>
          </a:prstGeom>
          <a:noFill/>
        </p:spPr>
        <p:txBody>
          <a:bodyPr wrap="none" rtlCol="0">
            <a:spAutoFit/>
          </a:bodyPr>
          <a:lstStyle/>
          <a:p>
            <a:r>
              <a:rPr lang="en-GB" dirty="0"/>
              <a:t>Hands-on tutorial on Benchling:</a:t>
            </a:r>
          </a:p>
        </p:txBody>
      </p:sp>
      <p:pic>
        <p:nvPicPr>
          <p:cNvPr id="11" name="Picture 10">
            <a:extLst>
              <a:ext uri="{FF2B5EF4-FFF2-40B4-BE49-F238E27FC236}">
                <a16:creationId xmlns:a16="http://schemas.microsoft.com/office/drawing/2014/main" id="{DA5622B1-1F52-448A-AD12-C50A44465FF8}"/>
              </a:ext>
            </a:extLst>
          </p:cNvPr>
          <p:cNvPicPr>
            <a:picLocks noChangeAspect="1"/>
          </p:cNvPicPr>
          <p:nvPr/>
        </p:nvPicPr>
        <p:blipFill>
          <a:blip r:embed="rId5"/>
          <a:stretch>
            <a:fillRect/>
          </a:stretch>
        </p:blipFill>
        <p:spPr>
          <a:xfrm flipH="1">
            <a:off x="8185278" y="1796972"/>
            <a:ext cx="516739" cy="1383912"/>
          </a:xfrm>
          <a:prstGeom prst="rect">
            <a:avLst/>
          </a:prstGeom>
        </p:spPr>
      </p:pic>
      <p:pic>
        <p:nvPicPr>
          <p:cNvPr id="12" name="Picture 2" descr="Ed_DaSH">
            <a:extLst>
              <a:ext uri="{FF2B5EF4-FFF2-40B4-BE49-F238E27FC236}">
                <a16:creationId xmlns:a16="http://schemas.microsoft.com/office/drawing/2014/main" id="{83A56BFD-F495-400A-B1A3-2F50A41B8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DA156DC-5E5D-464D-9CED-1BAEF9786583}"/>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14" name="Picture 13">
            <a:extLst>
              <a:ext uri="{FF2B5EF4-FFF2-40B4-BE49-F238E27FC236}">
                <a16:creationId xmlns:a16="http://schemas.microsoft.com/office/drawing/2014/main" id="{3C3D73E2-FC9F-4261-9183-A8CB720EA025}"/>
              </a:ext>
            </a:extLst>
          </p:cNvPr>
          <p:cNvPicPr>
            <a:picLocks noChangeAspect="1"/>
          </p:cNvPicPr>
          <p:nvPr/>
        </p:nvPicPr>
        <p:blipFill>
          <a:blip r:embed="rId5"/>
          <a:stretch>
            <a:fillRect/>
          </a:stretch>
        </p:blipFill>
        <p:spPr>
          <a:xfrm rot="10800000" flipH="1">
            <a:off x="3987365" y="1796972"/>
            <a:ext cx="516739" cy="1383912"/>
          </a:xfrm>
          <a:prstGeom prst="rect">
            <a:avLst/>
          </a:prstGeom>
        </p:spPr>
      </p:pic>
    </p:spTree>
    <p:extLst>
      <p:ext uri="{BB962C8B-B14F-4D97-AF65-F5344CB8AC3E}">
        <p14:creationId xmlns:p14="http://schemas.microsoft.com/office/powerpoint/2010/main" val="365696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509200"/>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 (free if below 200Gb)</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a:t>
            </a:r>
          </a:p>
          <a:p>
            <a:pPr algn="l"/>
            <a:r>
              <a:rPr lang="en-GB" sz="1600" b="0" i="0" dirty="0">
                <a:solidFill>
                  <a:srgbClr val="172B4D"/>
                </a:solidFill>
                <a:effectLst/>
                <a:latin typeface="-apple-system"/>
              </a:rPr>
              <a:t>Subversion - No charge up to 10GB &gt;10 GB by arrangement (50Mb default quota)</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Feb 2022). Check current values through this link or contact RDS: </a:t>
            </a:r>
            <a:r>
              <a:rPr lang="en-GB" sz="1600" b="0" i="0" u="none" strike="noStrike" dirty="0">
                <a:solidFill>
                  <a:srgbClr val="0052CC"/>
                </a:solidFill>
                <a:effectLst/>
                <a:latin typeface="-apple-system"/>
                <a:hlinkClick r:id="rId4"/>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5"/>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err="1">
                <a:solidFill>
                  <a:srgbClr val="172B4D"/>
                </a:solidFill>
                <a:effectLst/>
                <a:latin typeface="-apple-system"/>
              </a:rPr>
              <a:t>DataSync</a:t>
            </a:r>
            <a:r>
              <a:rPr lang="en-GB" sz="1600" b="0" i="0" dirty="0">
                <a:solidFill>
                  <a:srgbClr val="172B4D"/>
                </a:solidFill>
                <a:effectLst/>
                <a:latin typeface="-apple-system"/>
              </a:rPr>
              <a:t> info: </a:t>
            </a:r>
            <a:r>
              <a:rPr lang="en-GB" sz="1600" b="0" i="0" dirty="0">
                <a:solidFill>
                  <a:srgbClr val="172B4D"/>
                </a:solidFill>
                <a:effectLst/>
                <a:latin typeface="-apple-system"/>
                <a:hlinkClick r:id="rId6"/>
              </a:rPr>
              <a:t>https://www.wiki.ed.ac.uk/display/ResearchServices/DataSync</a:t>
            </a:r>
            <a:r>
              <a:rPr lang="en-GB" sz="1600" b="0" i="0" dirty="0">
                <a:solidFill>
                  <a:srgbClr val="172B4D"/>
                </a:solidFill>
                <a:effectLst/>
                <a:latin typeface="-apple-system"/>
              </a:rPr>
              <a:t> </a:t>
            </a: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7"/>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8"/>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9"/>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Plan Quiz</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7" name="TextBox 6">
            <a:extLst>
              <a:ext uri="{FF2B5EF4-FFF2-40B4-BE49-F238E27FC236}">
                <a16:creationId xmlns:a16="http://schemas.microsoft.com/office/drawing/2014/main" id="{4E4F3A1C-D299-4C90-903C-08B2A4E6A071}"/>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5"/>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F191515C-8821-4EB1-90D1-42A41AD0CA74}"/>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AE8896-E5A3-4790-9F67-4A2C0091A6E9}"/>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https://pad.carpentries.org/2022-02-18-ed-dash-fair</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CB1E8065-DB68-4D67-AAEF-E9F39A3AFDD1}"/>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114300" y="247185"/>
            <a:ext cx="9267825" cy="789295"/>
          </a:xfrm>
        </p:spPr>
        <p:txBody>
          <a:bodyPr>
            <a:normAutofit/>
          </a:bodyPr>
          <a:lstStyle/>
          <a:p>
            <a:r>
              <a:rPr lang="en-GB" sz="4000" dirty="0">
                <a:solidFill>
                  <a:srgbClr val="0070C0"/>
                </a:solidFill>
              </a:rPr>
              <a:t>Data Management Plan Quiz - Solutions</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6930" y="3428999"/>
            <a:ext cx="3217333" cy="3217333"/>
          </a:xfrm>
          <a:prstGeom prst="rect">
            <a:avLst/>
          </a:prstGeom>
        </p:spPr>
      </p:pic>
      <p:sp>
        <p:nvSpPr>
          <p:cNvPr id="6" name="TextBox 5">
            <a:extLst>
              <a:ext uri="{FF2B5EF4-FFF2-40B4-BE49-F238E27FC236}">
                <a16:creationId xmlns:a16="http://schemas.microsoft.com/office/drawing/2014/main" id="{096B19E8-A17A-4167-BCEB-313B5DE2C0A9}"/>
              </a:ext>
            </a:extLst>
          </p:cNvPr>
          <p:cNvSpPr txBox="1"/>
          <p:nvPr/>
        </p:nvSpPr>
        <p:spPr>
          <a:xfrm>
            <a:off x="881590" y="1305340"/>
            <a:ext cx="8424335" cy="4593565"/>
          </a:xfrm>
          <a:prstGeom prst="rect">
            <a:avLst/>
          </a:prstGeom>
          <a:noFill/>
        </p:spPr>
        <p:txBody>
          <a:bodyPr wrap="square">
            <a:spAutoFit/>
          </a:bodyPr>
          <a:lstStyle/>
          <a:p>
            <a:pPr algn="l">
              <a:spcAft>
                <a:spcPts val="300"/>
              </a:spcAft>
            </a:pPr>
            <a:r>
              <a:rPr lang="en-GB" b="0" i="0" dirty="0">
                <a:solidFill>
                  <a:srgbClr val="485365"/>
                </a:solidFill>
                <a:effectLst/>
                <a:latin typeface="Quicksand"/>
              </a:rPr>
              <a:t>1. The best time to do data management is at the end of a project, when you've collected all the data you're managing. </a:t>
            </a:r>
            <a:r>
              <a:rPr lang="en-GB" b="0" i="0" dirty="0">
                <a:solidFill>
                  <a:srgbClr val="C00000"/>
                </a:solidFill>
                <a:effectLst/>
                <a:latin typeface="Quicksand"/>
              </a:rPr>
              <a:t>FALSE</a:t>
            </a:r>
          </a:p>
          <a:p>
            <a:pPr algn="l">
              <a:spcAft>
                <a:spcPts val="300"/>
              </a:spcAft>
            </a:pPr>
            <a:r>
              <a:rPr lang="en-GB" b="0" i="0" dirty="0">
                <a:solidFill>
                  <a:srgbClr val="485365"/>
                </a:solidFill>
                <a:effectLst/>
                <a:latin typeface="Quicksand"/>
              </a:rPr>
              <a:t>2. Data management plans (DMPs) detail what will happen to data before collection begins. </a:t>
            </a:r>
            <a:r>
              <a:rPr lang="en-GB" b="0" i="0" dirty="0">
                <a:solidFill>
                  <a:srgbClr val="00B050"/>
                </a:solidFill>
                <a:effectLst/>
                <a:latin typeface="Quicksand"/>
              </a:rPr>
              <a:t>TRUE</a:t>
            </a:r>
          </a:p>
          <a:p>
            <a:pPr algn="l">
              <a:spcAft>
                <a:spcPts val="300"/>
              </a:spcAft>
            </a:pPr>
            <a:r>
              <a:rPr lang="en-GB" b="0" i="0" dirty="0">
                <a:solidFill>
                  <a:srgbClr val="485365"/>
                </a:solidFill>
                <a:effectLst/>
                <a:latin typeface="Quicksand"/>
              </a:rPr>
              <a:t>3. The best storage method for data is multiple backups to USBs.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4. There is a single best way to manage, organise, and share data.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5. For grant applications, DMPs should mention data preservation, longevity, sharing, discover, and reuse.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6. Your metadata should be standardised and descriptive.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7. Taking the time to plan out what's needed in metadata and your DMP will save you time in the long run and make your data more FAIR. </a:t>
            </a:r>
            <a:r>
              <a:rPr lang="en-GB" b="0" i="0" dirty="0">
                <a:solidFill>
                  <a:srgbClr val="00B050"/>
                </a:solidFill>
                <a:effectLst/>
                <a:latin typeface="Quicksand"/>
              </a:rPr>
              <a:t>TRUE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8. DMP online is a tool which constructs DMPs for researchers.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9. Data addressed in a DMP can be freely shared regardless of confidentiality.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10. Data can be given creative commons licenses to dictate how others can and cannot use it. </a:t>
            </a:r>
            <a:r>
              <a:rPr lang="en-GB" b="0" i="0" dirty="0">
                <a:solidFill>
                  <a:srgbClr val="00B050"/>
                </a:solidFill>
                <a:effectLst/>
                <a:latin typeface="Quicksand"/>
              </a:rPr>
              <a:t>TRUE</a:t>
            </a:r>
          </a:p>
        </p:txBody>
      </p:sp>
    </p:spTree>
    <p:extLst>
      <p:ext uri="{BB962C8B-B14F-4D97-AF65-F5344CB8AC3E}">
        <p14:creationId xmlns:p14="http://schemas.microsoft.com/office/powerpoint/2010/main" val="341902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98D60A-D2FF-4D34-AAC5-383D66B6AF44}"/>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4AD9B64B-8F85-4F6D-B02B-9978D4B7BB25}"/>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82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TotalTime>
  <Words>1805</Words>
  <Application>Microsoft Office PowerPoint</Application>
  <PresentationFormat>Widescreen</PresentationFormat>
  <Paragraphs>189</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Quicksand</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ELNs Resources</vt:lpstr>
      <vt:lpstr>PowerPoint Presentation</vt:lpstr>
      <vt:lpstr>PowerPoint Presentation</vt:lpstr>
      <vt:lpstr>PowerPoint Presentation</vt:lpstr>
      <vt:lpstr>PowerPoint Presentation</vt:lpstr>
      <vt:lpstr>PowerPoint Presentation</vt:lpstr>
      <vt:lpstr>Data Management Plan Quiz</vt:lpstr>
      <vt:lpstr>Data Management Plan Quiz -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68</cp:revision>
  <dcterms:created xsi:type="dcterms:W3CDTF">2021-06-07T08:35:11Z</dcterms:created>
  <dcterms:modified xsi:type="dcterms:W3CDTF">2022-02-18T12:50:47Z</dcterms:modified>
</cp:coreProperties>
</file>