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8" r:id="rId9"/>
    <p:sldId id="269" r:id="rId10"/>
    <p:sldId id="270" r:id="rId11"/>
    <p:sldId id="272" r:id="rId12"/>
    <p:sldId id="271" r:id="rId13"/>
    <p:sldId id="274" r:id="rId14"/>
    <p:sldId id="273" r:id="rId15"/>
    <p:sldId id="275" r:id="rId16"/>
    <p:sldId id="276" r:id="rId17"/>
    <p:sldId id="266" r:id="rId18"/>
    <p:sldId id="27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5295-26B3-41C9-95E6-C551129A52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2539A74-1C5A-4F66-BFF1-1B661771D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C34FEA5-78D3-48F4-AE88-464C46462BA7}"/>
              </a:ext>
            </a:extLst>
          </p:cNvPr>
          <p:cNvSpPr>
            <a:spLocks noGrp="1"/>
          </p:cNvSpPr>
          <p:nvPr>
            <p:ph type="dt" sz="half" idx="10"/>
          </p:nvPr>
        </p:nvSpPr>
        <p:spPr/>
        <p:txBody>
          <a:bodyPr/>
          <a:lstStyle/>
          <a:p>
            <a:fld id="{DE72BEAC-A25F-4480-8AFC-1D3E290F2CC8}" type="datetimeFigureOut">
              <a:rPr lang="en-GB" smtClean="0"/>
              <a:t>09/06/2021</a:t>
            </a:fld>
            <a:endParaRPr lang="en-GB"/>
          </a:p>
        </p:txBody>
      </p:sp>
      <p:sp>
        <p:nvSpPr>
          <p:cNvPr id="5" name="Footer Placeholder 4">
            <a:extLst>
              <a:ext uri="{FF2B5EF4-FFF2-40B4-BE49-F238E27FC236}">
                <a16:creationId xmlns:a16="http://schemas.microsoft.com/office/drawing/2014/main" id="{E305627F-73C3-43A5-A2C3-273359C39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3864D-ABEB-4D58-B594-32EBD9CCA73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98593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6520-41D5-4EE8-BB61-F69927AC271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096252-51F7-442D-9DD5-42AFEEA489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E27A02-BF18-4FCF-97D0-E6749301EFAF}"/>
              </a:ext>
            </a:extLst>
          </p:cNvPr>
          <p:cNvSpPr>
            <a:spLocks noGrp="1"/>
          </p:cNvSpPr>
          <p:nvPr>
            <p:ph type="dt" sz="half" idx="10"/>
          </p:nvPr>
        </p:nvSpPr>
        <p:spPr/>
        <p:txBody>
          <a:bodyPr/>
          <a:lstStyle/>
          <a:p>
            <a:fld id="{DE72BEAC-A25F-4480-8AFC-1D3E290F2CC8}" type="datetimeFigureOut">
              <a:rPr lang="en-GB" smtClean="0"/>
              <a:t>09/06/2021</a:t>
            </a:fld>
            <a:endParaRPr lang="en-GB"/>
          </a:p>
        </p:txBody>
      </p:sp>
      <p:sp>
        <p:nvSpPr>
          <p:cNvPr id="5" name="Footer Placeholder 4">
            <a:extLst>
              <a:ext uri="{FF2B5EF4-FFF2-40B4-BE49-F238E27FC236}">
                <a16:creationId xmlns:a16="http://schemas.microsoft.com/office/drawing/2014/main" id="{7E62590C-4A05-4413-8540-9ECC157D69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BFCF21-9DC9-461A-A759-117ECC2D35B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7562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C8110-B0D1-4490-A4FB-9D0934BBFF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4854CCB-C2F5-41E6-BCD1-AED0A86D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66C680-74DB-4302-B8CE-C7DB4C7EC19B}"/>
              </a:ext>
            </a:extLst>
          </p:cNvPr>
          <p:cNvSpPr>
            <a:spLocks noGrp="1"/>
          </p:cNvSpPr>
          <p:nvPr>
            <p:ph type="dt" sz="half" idx="10"/>
          </p:nvPr>
        </p:nvSpPr>
        <p:spPr/>
        <p:txBody>
          <a:bodyPr/>
          <a:lstStyle/>
          <a:p>
            <a:fld id="{DE72BEAC-A25F-4480-8AFC-1D3E290F2CC8}" type="datetimeFigureOut">
              <a:rPr lang="en-GB" smtClean="0"/>
              <a:t>09/06/2021</a:t>
            </a:fld>
            <a:endParaRPr lang="en-GB"/>
          </a:p>
        </p:txBody>
      </p:sp>
      <p:sp>
        <p:nvSpPr>
          <p:cNvPr id="5" name="Footer Placeholder 4">
            <a:extLst>
              <a:ext uri="{FF2B5EF4-FFF2-40B4-BE49-F238E27FC236}">
                <a16:creationId xmlns:a16="http://schemas.microsoft.com/office/drawing/2014/main" id="{1BCF768A-C394-4FF1-90C5-81475829F6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5E12AC-B925-4904-8BB7-C3490A990211}"/>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751375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F808-2433-4D2D-B019-1499DF8F5A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8E123E-CF79-4172-A678-9FC263735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8BFE6E-17CC-47FA-915F-BE95A6DF5847}"/>
              </a:ext>
            </a:extLst>
          </p:cNvPr>
          <p:cNvSpPr>
            <a:spLocks noGrp="1"/>
          </p:cNvSpPr>
          <p:nvPr>
            <p:ph type="dt" sz="half" idx="10"/>
          </p:nvPr>
        </p:nvSpPr>
        <p:spPr/>
        <p:txBody>
          <a:bodyPr/>
          <a:lstStyle/>
          <a:p>
            <a:fld id="{DE72BEAC-A25F-4480-8AFC-1D3E290F2CC8}" type="datetimeFigureOut">
              <a:rPr lang="en-GB" smtClean="0"/>
              <a:t>09/06/2021</a:t>
            </a:fld>
            <a:endParaRPr lang="en-GB"/>
          </a:p>
        </p:txBody>
      </p:sp>
      <p:sp>
        <p:nvSpPr>
          <p:cNvPr id="5" name="Footer Placeholder 4">
            <a:extLst>
              <a:ext uri="{FF2B5EF4-FFF2-40B4-BE49-F238E27FC236}">
                <a16:creationId xmlns:a16="http://schemas.microsoft.com/office/drawing/2014/main" id="{E1E338E3-8047-4394-99E8-95402965FEA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0AC1097-324E-4725-B954-6A90551AA21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3115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59314-DE96-4358-BE79-45A03D6E54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B6B324-C724-4950-AD56-DECC01B15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DD997C-5385-4335-8460-B5D10E25652F}"/>
              </a:ext>
            </a:extLst>
          </p:cNvPr>
          <p:cNvSpPr>
            <a:spLocks noGrp="1"/>
          </p:cNvSpPr>
          <p:nvPr>
            <p:ph type="dt" sz="half" idx="10"/>
          </p:nvPr>
        </p:nvSpPr>
        <p:spPr/>
        <p:txBody>
          <a:bodyPr/>
          <a:lstStyle/>
          <a:p>
            <a:fld id="{DE72BEAC-A25F-4480-8AFC-1D3E290F2CC8}" type="datetimeFigureOut">
              <a:rPr lang="en-GB" smtClean="0"/>
              <a:t>09/06/2021</a:t>
            </a:fld>
            <a:endParaRPr lang="en-GB"/>
          </a:p>
        </p:txBody>
      </p:sp>
      <p:sp>
        <p:nvSpPr>
          <p:cNvPr id="5" name="Footer Placeholder 4">
            <a:extLst>
              <a:ext uri="{FF2B5EF4-FFF2-40B4-BE49-F238E27FC236}">
                <a16:creationId xmlns:a16="http://schemas.microsoft.com/office/drawing/2014/main" id="{F1CA7831-F9A0-4AE3-A028-FCC03E7FE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31DC24-5588-4C4A-A393-F0D117803A60}"/>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320888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FED64-79A3-400A-A4D6-A1E77C7D342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05473A-04F8-481F-9D60-BF2CF6EC7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FBE9EF-C2A8-45FE-A165-BD1A4F626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6F964-0401-4A14-A5BA-7CA2562DFF2B}"/>
              </a:ext>
            </a:extLst>
          </p:cNvPr>
          <p:cNvSpPr>
            <a:spLocks noGrp="1"/>
          </p:cNvSpPr>
          <p:nvPr>
            <p:ph type="dt" sz="half" idx="10"/>
          </p:nvPr>
        </p:nvSpPr>
        <p:spPr/>
        <p:txBody>
          <a:bodyPr/>
          <a:lstStyle/>
          <a:p>
            <a:fld id="{DE72BEAC-A25F-4480-8AFC-1D3E290F2CC8}" type="datetimeFigureOut">
              <a:rPr lang="en-GB" smtClean="0"/>
              <a:t>09/06/2021</a:t>
            </a:fld>
            <a:endParaRPr lang="en-GB"/>
          </a:p>
        </p:txBody>
      </p:sp>
      <p:sp>
        <p:nvSpPr>
          <p:cNvPr id="6" name="Footer Placeholder 5">
            <a:extLst>
              <a:ext uri="{FF2B5EF4-FFF2-40B4-BE49-F238E27FC236}">
                <a16:creationId xmlns:a16="http://schemas.microsoft.com/office/drawing/2014/main" id="{E8F2E3FF-7B47-469F-B35F-D15ED078A6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1ED31C-097E-43FE-98B0-B2ED3233B0A7}"/>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007585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70B7-7649-460D-B208-1CC87D75C55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6D84A5-FD51-4CAF-A1C9-08FEAB029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387700-E1FC-4BC3-A369-6AA8D934E1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85F8D8-F248-42EB-9EDC-0A49A1C9C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D372C7-E0AD-41C1-9EE4-5C9DFE8B5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877672E-7A00-4BB2-BDAE-93D19D815FF7}"/>
              </a:ext>
            </a:extLst>
          </p:cNvPr>
          <p:cNvSpPr>
            <a:spLocks noGrp="1"/>
          </p:cNvSpPr>
          <p:nvPr>
            <p:ph type="dt" sz="half" idx="10"/>
          </p:nvPr>
        </p:nvSpPr>
        <p:spPr/>
        <p:txBody>
          <a:bodyPr/>
          <a:lstStyle/>
          <a:p>
            <a:fld id="{DE72BEAC-A25F-4480-8AFC-1D3E290F2CC8}" type="datetimeFigureOut">
              <a:rPr lang="en-GB" smtClean="0"/>
              <a:t>09/06/2021</a:t>
            </a:fld>
            <a:endParaRPr lang="en-GB"/>
          </a:p>
        </p:txBody>
      </p:sp>
      <p:sp>
        <p:nvSpPr>
          <p:cNvPr id="8" name="Footer Placeholder 7">
            <a:extLst>
              <a:ext uri="{FF2B5EF4-FFF2-40B4-BE49-F238E27FC236}">
                <a16:creationId xmlns:a16="http://schemas.microsoft.com/office/drawing/2014/main" id="{C1886579-38F3-4A3D-8183-B14C0C84C3C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045356-34FB-40F2-8A57-90EF178A22DA}"/>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33361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5BD2-9189-4D6E-9441-40EDE81C324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5A73B2-3F75-440F-A3D1-B31AE56EFECD}"/>
              </a:ext>
            </a:extLst>
          </p:cNvPr>
          <p:cNvSpPr>
            <a:spLocks noGrp="1"/>
          </p:cNvSpPr>
          <p:nvPr>
            <p:ph type="dt" sz="half" idx="10"/>
          </p:nvPr>
        </p:nvSpPr>
        <p:spPr/>
        <p:txBody>
          <a:bodyPr/>
          <a:lstStyle/>
          <a:p>
            <a:fld id="{DE72BEAC-A25F-4480-8AFC-1D3E290F2CC8}" type="datetimeFigureOut">
              <a:rPr lang="en-GB" smtClean="0"/>
              <a:t>09/06/2021</a:t>
            </a:fld>
            <a:endParaRPr lang="en-GB"/>
          </a:p>
        </p:txBody>
      </p:sp>
      <p:sp>
        <p:nvSpPr>
          <p:cNvPr id="4" name="Footer Placeholder 3">
            <a:extLst>
              <a:ext uri="{FF2B5EF4-FFF2-40B4-BE49-F238E27FC236}">
                <a16:creationId xmlns:a16="http://schemas.microsoft.com/office/drawing/2014/main" id="{08ED4FDB-E39C-40AE-88F9-265974CFB2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9E5B42-C05D-4329-9D80-961A1C0EE0F5}"/>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22789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CDE329-B9CE-4533-A3DB-67B3106F6B91}"/>
              </a:ext>
            </a:extLst>
          </p:cNvPr>
          <p:cNvSpPr>
            <a:spLocks noGrp="1"/>
          </p:cNvSpPr>
          <p:nvPr>
            <p:ph type="dt" sz="half" idx="10"/>
          </p:nvPr>
        </p:nvSpPr>
        <p:spPr/>
        <p:txBody>
          <a:bodyPr/>
          <a:lstStyle/>
          <a:p>
            <a:fld id="{DE72BEAC-A25F-4480-8AFC-1D3E290F2CC8}" type="datetimeFigureOut">
              <a:rPr lang="en-GB" smtClean="0"/>
              <a:t>09/06/2021</a:t>
            </a:fld>
            <a:endParaRPr lang="en-GB"/>
          </a:p>
        </p:txBody>
      </p:sp>
      <p:sp>
        <p:nvSpPr>
          <p:cNvPr id="3" name="Footer Placeholder 2">
            <a:extLst>
              <a:ext uri="{FF2B5EF4-FFF2-40B4-BE49-F238E27FC236}">
                <a16:creationId xmlns:a16="http://schemas.microsoft.com/office/drawing/2014/main" id="{3EDD6749-1C55-4698-8AFD-8951E3590D6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6D5A77B-BF7E-4C08-9C2E-090A6DDF2E82}"/>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0476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955CC-5EA9-4B70-BB92-976B176CF8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1E8C7-778E-45F1-A4A9-885888F8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21674D4-709E-40F1-8A79-0C421066E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69695-027E-40B7-9A72-1DCD130C4221}"/>
              </a:ext>
            </a:extLst>
          </p:cNvPr>
          <p:cNvSpPr>
            <a:spLocks noGrp="1"/>
          </p:cNvSpPr>
          <p:nvPr>
            <p:ph type="dt" sz="half" idx="10"/>
          </p:nvPr>
        </p:nvSpPr>
        <p:spPr/>
        <p:txBody>
          <a:bodyPr/>
          <a:lstStyle/>
          <a:p>
            <a:fld id="{DE72BEAC-A25F-4480-8AFC-1D3E290F2CC8}" type="datetimeFigureOut">
              <a:rPr lang="en-GB" smtClean="0"/>
              <a:t>09/06/2021</a:t>
            </a:fld>
            <a:endParaRPr lang="en-GB"/>
          </a:p>
        </p:txBody>
      </p:sp>
      <p:sp>
        <p:nvSpPr>
          <p:cNvPr id="6" name="Footer Placeholder 5">
            <a:extLst>
              <a:ext uri="{FF2B5EF4-FFF2-40B4-BE49-F238E27FC236}">
                <a16:creationId xmlns:a16="http://schemas.microsoft.com/office/drawing/2014/main" id="{82DDCEA8-F11D-461F-A807-59E82A16D6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31F104-8586-4142-8098-CFC270B2EA6D}"/>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151592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E9FB4-AF8B-45BB-A64B-2B876A760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3B48B8F-68D4-4D1B-8E88-08699DD078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257FF45-7E40-4494-AF24-DAF942BBD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6A4B85-B688-4614-9B1D-8DC0ED1B68E7}"/>
              </a:ext>
            </a:extLst>
          </p:cNvPr>
          <p:cNvSpPr>
            <a:spLocks noGrp="1"/>
          </p:cNvSpPr>
          <p:nvPr>
            <p:ph type="dt" sz="half" idx="10"/>
          </p:nvPr>
        </p:nvSpPr>
        <p:spPr/>
        <p:txBody>
          <a:bodyPr/>
          <a:lstStyle/>
          <a:p>
            <a:fld id="{DE72BEAC-A25F-4480-8AFC-1D3E290F2CC8}" type="datetimeFigureOut">
              <a:rPr lang="en-GB" smtClean="0"/>
              <a:t>09/06/2021</a:t>
            </a:fld>
            <a:endParaRPr lang="en-GB"/>
          </a:p>
        </p:txBody>
      </p:sp>
      <p:sp>
        <p:nvSpPr>
          <p:cNvPr id="6" name="Footer Placeholder 5">
            <a:extLst>
              <a:ext uri="{FF2B5EF4-FFF2-40B4-BE49-F238E27FC236}">
                <a16:creationId xmlns:a16="http://schemas.microsoft.com/office/drawing/2014/main" id="{00FA8824-3BB7-4F93-BD10-743A02D26F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8B3054-1D34-40FC-BBA6-0EF1825C56DC}"/>
              </a:ext>
            </a:extLst>
          </p:cNvPr>
          <p:cNvSpPr>
            <a:spLocks noGrp="1"/>
          </p:cNvSpPr>
          <p:nvPr>
            <p:ph type="sldNum" sz="quarter" idx="12"/>
          </p:nvPr>
        </p:nvSpPr>
        <p:spPr/>
        <p:txBody>
          <a:bodyPr/>
          <a:lstStyle/>
          <a:p>
            <a:fld id="{6AD35173-93EB-4F54-A3A1-904972955C29}" type="slidenum">
              <a:rPr lang="en-GB" smtClean="0"/>
              <a:t>‹#›</a:t>
            </a:fld>
            <a:endParaRPr lang="en-GB"/>
          </a:p>
        </p:txBody>
      </p:sp>
    </p:spTree>
    <p:extLst>
      <p:ext uri="{BB962C8B-B14F-4D97-AF65-F5344CB8AC3E}">
        <p14:creationId xmlns:p14="http://schemas.microsoft.com/office/powerpoint/2010/main" val="4231566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2890F-8B60-4B8E-A1A0-EA03E2715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916A16-4D16-42A9-82A6-65198F1F5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B7D39C-8216-4495-9D4C-A434D61A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2BEAC-A25F-4480-8AFC-1D3E290F2CC8}" type="datetimeFigureOut">
              <a:rPr lang="en-GB" smtClean="0"/>
              <a:t>09/06/2021</a:t>
            </a:fld>
            <a:endParaRPr lang="en-GB"/>
          </a:p>
        </p:txBody>
      </p:sp>
      <p:sp>
        <p:nvSpPr>
          <p:cNvPr id="5" name="Footer Placeholder 4">
            <a:extLst>
              <a:ext uri="{FF2B5EF4-FFF2-40B4-BE49-F238E27FC236}">
                <a16:creationId xmlns:a16="http://schemas.microsoft.com/office/drawing/2014/main" id="{7CD89794-DEB8-422F-8851-BA9B6BECB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18A1D5E-B2A1-40D3-B4E6-8DBEC6799E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35173-93EB-4F54-A3A1-904972955C29}" type="slidenum">
              <a:rPr lang="en-GB" smtClean="0"/>
              <a:t>‹#›</a:t>
            </a:fld>
            <a:endParaRPr lang="en-GB"/>
          </a:p>
        </p:txBody>
      </p:sp>
    </p:spTree>
    <p:extLst>
      <p:ext uri="{BB962C8B-B14F-4D97-AF65-F5344CB8AC3E}">
        <p14:creationId xmlns:p14="http://schemas.microsoft.com/office/powerpoint/2010/main" val="2727669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i.org/10.1038/sdata.2016.1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38/sdata.2016.18"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5" Type="http://schemas.openxmlformats.org/officeDocument/2006/relationships/hyperlink" Target="http://identifiers.org/SO:0000167" TargetMode="External"/><Relationship Id="rId4" Type="http://schemas.openxmlformats.org/officeDocument/2006/relationships/hyperlink" Target="http://repository.adress/identifie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source.org/licenses/MIT" TargetMode="External"/><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 Id="rId5" Type="http://schemas.openxmlformats.org/officeDocument/2006/relationships/hyperlink" Target="http://www.apache.org/licenses/" TargetMode="External"/><Relationship Id="rId4" Type="http://schemas.openxmlformats.org/officeDocument/2006/relationships/hyperlink" Target="https://opensource.org/licenses/BSD-2-Claus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synbiohub.org/public/bsu/SubtilinReceiver_spaRK_separated/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ebi.ac.uk/metabolights/" TargetMode="External"/><Relationship Id="rId3" Type="http://schemas.openxmlformats.org/officeDocument/2006/relationships/hyperlink" Target="http://zenodo.org/" TargetMode="External"/><Relationship Id="rId7" Type="http://schemas.openxmlformats.org/officeDocument/2006/relationships/hyperlink" Target="https://www.ncbi.nlm.nih.gov/genbank/" TargetMode="External"/><Relationship Id="rId2" Type="http://schemas.openxmlformats.org/officeDocument/2006/relationships/hyperlink" Target="http://datadryad.org/" TargetMode="Externa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thedata.org/" TargetMode="External"/><Relationship Id="rId4" Type="http://schemas.openxmlformats.org/officeDocument/2006/relationships/hyperlink" Target="http://figshar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2B42-12CE-4502-9D4C-EC8EABBE0D31}"/>
              </a:ext>
            </a:extLst>
          </p:cNvPr>
          <p:cNvSpPr>
            <a:spLocks noGrp="1"/>
          </p:cNvSpPr>
          <p:nvPr>
            <p:ph type="ctrTitle"/>
          </p:nvPr>
        </p:nvSpPr>
        <p:spPr/>
        <p:txBody>
          <a:bodyPr/>
          <a:lstStyle/>
          <a:p>
            <a:r>
              <a:rPr lang="en-GB" dirty="0"/>
              <a:t>Being FAIR</a:t>
            </a:r>
          </a:p>
        </p:txBody>
      </p:sp>
      <p:sp>
        <p:nvSpPr>
          <p:cNvPr id="3" name="Subtitle 2">
            <a:extLst>
              <a:ext uri="{FF2B5EF4-FFF2-40B4-BE49-F238E27FC236}">
                <a16:creationId xmlns:a16="http://schemas.microsoft.com/office/drawing/2014/main" id="{CB73E82E-B915-4532-A868-441A7FC2BCD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41526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pPr marL="0" indent="0">
              <a:buNone/>
            </a:pPr>
            <a:r>
              <a:rPr lang="en-GB" dirty="0"/>
              <a:t>A persistent identifier is a long-lasting reference to a digital resource. Typically it has two components:</a:t>
            </a:r>
          </a:p>
          <a:p>
            <a:endParaRPr lang="en-GB" dirty="0"/>
          </a:p>
          <a:p>
            <a:r>
              <a:rPr lang="en-GB" dirty="0"/>
              <a:t>a service that locates the resource over time even when its location changes</a:t>
            </a:r>
          </a:p>
          <a:p>
            <a:r>
              <a:rPr lang="en-GB" dirty="0"/>
              <a:t>and a unique identifier (that distinguishes the resource or concept from others).</a:t>
            </a:r>
            <a:endParaRPr lang="pl-PL" dirty="0"/>
          </a:p>
          <a:p>
            <a:endParaRPr lang="pl-PL" dirty="0"/>
          </a:p>
          <a:p>
            <a:pPr marL="0" indent="0">
              <a:buNone/>
            </a:pPr>
            <a:r>
              <a:rPr lang="en-GB" dirty="0">
                <a:solidFill>
                  <a:schemeClr val="accent6">
                    <a:lumMod val="75000"/>
                  </a:schemeClr>
                </a:solidFill>
              </a:rPr>
              <a:t>https://doi.org</a:t>
            </a:r>
            <a:r>
              <a:rPr lang="en-GB" dirty="0">
                <a:hlinkClick r:id="rId2"/>
              </a:rPr>
              <a:t>/</a:t>
            </a:r>
            <a:r>
              <a:rPr lang="en-GB" dirty="0">
                <a:solidFill>
                  <a:srgbClr val="7030A0"/>
                </a:solidFill>
              </a:rPr>
              <a:t>10.1038/sdata.2016.18</a:t>
            </a:r>
          </a:p>
          <a:p>
            <a:endParaRPr lang="en-GB" dirty="0"/>
          </a:p>
        </p:txBody>
      </p:sp>
    </p:spTree>
    <p:extLst>
      <p:ext uri="{BB962C8B-B14F-4D97-AF65-F5344CB8AC3E}">
        <p14:creationId xmlns:p14="http://schemas.microsoft.com/office/powerpoint/2010/main" val="131742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Persistent identifiers (PIDs)</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55422"/>
            <a:ext cx="10515600" cy="4817097"/>
          </a:xfrm>
        </p:spPr>
        <p:txBody>
          <a:bodyPr>
            <a:normAutofit/>
          </a:bodyPr>
          <a:lstStyle/>
          <a:p>
            <a:pPr marL="0" indent="0">
              <a:buNone/>
            </a:pPr>
            <a:r>
              <a:rPr lang="en-GB" dirty="0"/>
              <a:t>There are several services and technologies that provide PIDs, like:</a:t>
            </a:r>
          </a:p>
          <a:p>
            <a:pPr marL="0" indent="0">
              <a:buNone/>
            </a:pPr>
            <a:r>
              <a:rPr lang="en-GB" dirty="0"/>
              <a:t>Digital Object Identifier </a:t>
            </a:r>
            <a:r>
              <a:rPr lang="en-GB" dirty="0">
                <a:hlinkClick r:id="rId2"/>
              </a:rPr>
              <a:t>(DOI)</a:t>
            </a:r>
            <a:r>
              <a:rPr lang="en-GB" dirty="0"/>
              <a:t> (prefix doi.org in the web links). </a:t>
            </a:r>
          </a:p>
          <a:p>
            <a:pPr marL="0" indent="0">
              <a:buNone/>
            </a:pPr>
            <a:endParaRPr lang="en-GB" dirty="0">
              <a:hlinkClick r:id="rId3"/>
            </a:endParaRPr>
          </a:p>
          <a:p>
            <a:pPr marL="0" indent="0">
              <a:buNone/>
            </a:pPr>
            <a:r>
              <a:rPr lang="en-GB" dirty="0">
                <a:hlinkClick r:id="rId3"/>
              </a:rPr>
              <a:t>https://doi.org/10.1038/sdata.2016.18</a:t>
            </a:r>
            <a:r>
              <a:rPr lang="en-GB" dirty="0"/>
              <a:t> resolves to the FAIR paper</a:t>
            </a:r>
          </a:p>
          <a:p>
            <a:pPr marL="0" indent="0">
              <a:buNone/>
            </a:pPr>
            <a:endParaRPr lang="en-GB" dirty="0"/>
          </a:p>
          <a:p>
            <a:pPr marL="0" indent="0">
              <a:buNone/>
            </a:pPr>
            <a:r>
              <a:rPr lang="en-GB" dirty="0"/>
              <a:t>Repositories often maintain web addresses in a stable form (permalinks) </a:t>
            </a:r>
            <a:r>
              <a:rPr lang="en-GB" dirty="0">
                <a:hlinkClick r:id="rId4"/>
              </a:rPr>
              <a:t>http://repository.adress/identifier</a:t>
            </a:r>
            <a:r>
              <a:rPr lang="en-GB" dirty="0"/>
              <a:t>.</a:t>
            </a:r>
          </a:p>
          <a:p>
            <a:pPr marL="0" indent="0">
              <a:buNone/>
            </a:pPr>
            <a:endParaRPr lang="en-GB" dirty="0">
              <a:hlinkClick r:id="rId5"/>
            </a:endParaRPr>
          </a:p>
          <a:p>
            <a:pPr marL="0" indent="0">
              <a:buNone/>
            </a:pPr>
            <a:r>
              <a:rPr lang="en-GB" dirty="0">
                <a:hlinkClick r:id="rId5"/>
              </a:rPr>
              <a:t>http://identifiers.org/SO:0000167</a:t>
            </a:r>
            <a:r>
              <a:rPr lang="en-GB" dirty="0"/>
              <a:t> defines promoter role</a:t>
            </a:r>
          </a:p>
          <a:p>
            <a:pPr marL="0" indent="0">
              <a:buNone/>
            </a:pPr>
            <a:endParaRPr lang="en-GB" dirty="0"/>
          </a:p>
        </p:txBody>
      </p:sp>
    </p:spTree>
    <p:extLst>
      <p:ext uri="{BB962C8B-B14F-4D97-AF65-F5344CB8AC3E}">
        <p14:creationId xmlns:p14="http://schemas.microsoft.com/office/powerpoint/2010/main" val="8026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lstStyle/>
          <a:p>
            <a:pPr marL="0" indent="0">
              <a:buNone/>
            </a:pPr>
            <a:r>
              <a:rPr lang="en-GB" b="1" dirty="0"/>
              <a:t>Interoperable</a:t>
            </a:r>
          </a:p>
          <a:p>
            <a:r>
              <a:rPr lang="en-GB" dirty="0"/>
              <a:t>Use common file formats (domain specific)</a:t>
            </a:r>
          </a:p>
          <a:p>
            <a:r>
              <a:rPr lang="pl-PL" dirty="0"/>
              <a:t>U</a:t>
            </a:r>
            <a:r>
              <a:rPr lang="en-GB" dirty="0"/>
              <a:t>se .csv or .</a:t>
            </a:r>
            <a:r>
              <a:rPr lang="en-GB" dirty="0" err="1"/>
              <a:t>xls</a:t>
            </a:r>
            <a:r>
              <a:rPr lang="en-GB" dirty="0"/>
              <a:t> files for numerical data. </a:t>
            </a:r>
            <a:r>
              <a:rPr lang="en-GB" b="1" dirty="0"/>
              <a:t>Never</a:t>
            </a:r>
            <a:r>
              <a:rPr lang="en-GB" dirty="0"/>
              <a:t> share data tables as word or pdf</a:t>
            </a:r>
          </a:p>
          <a:p>
            <a:r>
              <a:rPr lang="en-GB" dirty="0"/>
              <a:t>Provide underlying numerical data for all plots and graphs</a:t>
            </a:r>
          </a:p>
          <a:p>
            <a:r>
              <a:rPr lang="en-GB" dirty="0"/>
              <a:t>Convert proprietary binary formats to open ones. For example convert </a:t>
            </a:r>
            <a:r>
              <a:rPr lang="en-GB" dirty="0" err="1"/>
              <a:t>Snapgene</a:t>
            </a:r>
            <a:r>
              <a:rPr lang="en-GB" dirty="0"/>
              <a:t> to </a:t>
            </a:r>
            <a:r>
              <a:rPr lang="en-GB" dirty="0" err="1"/>
              <a:t>Genbank</a:t>
            </a:r>
            <a:r>
              <a:rPr lang="en-GB" dirty="0"/>
              <a:t>/SBOL, microscopy </a:t>
            </a:r>
            <a:r>
              <a:rPr lang="en-GB" dirty="0" err="1"/>
              <a:t>multistack</a:t>
            </a:r>
            <a:r>
              <a:rPr lang="en-GB" dirty="0"/>
              <a:t> images to OME-TIFF</a:t>
            </a:r>
          </a:p>
          <a:p>
            <a:pPr marL="0" indent="0">
              <a:buNone/>
            </a:pPr>
            <a:endParaRPr lang="en-GB" dirty="0"/>
          </a:p>
        </p:txBody>
      </p:sp>
    </p:spTree>
    <p:extLst>
      <p:ext uri="{BB962C8B-B14F-4D97-AF65-F5344CB8AC3E}">
        <p14:creationId xmlns:p14="http://schemas.microsoft.com/office/powerpoint/2010/main" val="127705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27142"/>
            <a:ext cx="10515600" cy="5071621"/>
          </a:xfrm>
        </p:spPr>
        <p:txBody>
          <a:bodyPr>
            <a:normAutofit lnSpcReduction="10000"/>
          </a:bodyPr>
          <a:lstStyle/>
          <a:p>
            <a:pPr marL="0" indent="0">
              <a:buNone/>
            </a:pPr>
            <a:r>
              <a:rPr lang="en-GB" b="1" dirty="0"/>
              <a:t>Reusable</a:t>
            </a:r>
          </a:p>
          <a:p>
            <a:pPr marL="0" indent="0">
              <a:buNone/>
            </a:pPr>
            <a:endParaRPr lang="en-GB" dirty="0"/>
          </a:p>
          <a:p>
            <a:pPr marL="0" indent="0">
              <a:buNone/>
            </a:pPr>
            <a:r>
              <a:rPr lang="en-GB" dirty="0"/>
              <a:t>Describe your data well (good metadata)</a:t>
            </a:r>
          </a:p>
          <a:p>
            <a:r>
              <a:rPr lang="en-GB" dirty="0"/>
              <a:t>write a README file describing the data</a:t>
            </a:r>
          </a:p>
          <a:p>
            <a:r>
              <a:rPr lang="en-GB" dirty="0"/>
              <a:t>provide as many details as possible (prepare good metadata)</a:t>
            </a:r>
          </a:p>
          <a:p>
            <a:r>
              <a:rPr lang="en-GB" dirty="0"/>
              <a:t>use descriptive column headers for the data tables</a:t>
            </a:r>
          </a:p>
          <a:p>
            <a:r>
              <a:rPr lang="en-GB" dirty="0"/>
              <a:t>tidy data tables, make them analysis friendly</a:t>
            </a:r>
          </a:p>
          <a:p>
            <a:r>
              <a:rPr lang="en-GB" dirty="0"/>
              <a:t>use (meta)data formats (e.g. SBML, SBOL)</a:t>
            </a:r>
          </a:p>
          <a:p>
            <a:r>
              <a:rPr lang="en-GB" dirty="0"/>
              <a:t>use commonly known terms and PIDs in descriptions</a:t>
            </a:r>
          </a:p>
          <a:p>
            <a:r>
              <a:rPr lang="en-GB" dirty="0"/>
              <a:t>follow Minimum Information Standards</a:t>
            </a:r>
          </a:p>
          <a:p>
            <a:pPr marL="0" indent="0">
              <a:buNone/>
            </a:pPr>
            <a:endParaRPr lang="en-GB" dirty="0"/>
          </a:p>
        </p:txBody>
      </p:sp>
    </p:spTree>
    <p:extLst>
      <p:ext uri="{BB962C8B-B14F-4D97-AF65-F5344CB8AC3E}">
        <p14:creationId xmlns:p14="http://schemas.microsoft.com/office/powerpoint/2010/main" val="524284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in biological practice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b="1" dirty="0"/>
              <a:t>Reusable</a:t>
            </a:r>
          </a:p>
          <a:p>
            <a:pPr marL="0" indent="0">
              <a:buNone/>
            </a:pPr>
            <a:endParaRPr lang="en-GB" dirty="0"/>
          </a:p>
          <a:p>
            <a:pPr marL="0" indent="0">
              <a:buNone/>
            </a:pPr>
            <a:r>
              <a:rPr lang="en-GB" dirty="0"/>
              <a:t>Attach license files. Licenses explicitly declare conditions and terms by which data and software can be re-used. We recommend: </a:t>
            </a:r>
          </a:p>
          <a:p>
            <a:pPr marL="0" indent="0">
              <a:buNone/>
            </a:pPr>
            <a:endParaRPr lang="en-GB" dirty="0"/>
          </a:p>
          <a:p>
            <a:pPr lvl="1"/>
            <a:r>
              <a:rPr lang="en-GB" sz="2800" dirty="0"/>
              <a:t>for data </a:t>
            </a:r>
            <a:r>
              <a:rPr lang="en-GB" sz="2800" dirty="0">
                <a:hlinkClick r:id="rId2"/>
              </a:rPr>
              <a:t>Creative Commons Attribution (CC BY)</a:t>
            </a:r>
            <a:r>
              <a:rPr lang="en-GB" sz="2800" dirty="0"/>
              <a:t> license,</a:t>
            </a:r>
          </a:p>
          <a:p>
            <a:pPr lvl="1"/>
            <a:r>
              <a:rPr lang="en-GB" sz="2800" dirty="0"/>
              <a:t>for code a permissive open source license such as the </a:t>
            </a:r>
            <a:r>
              <a:rPr lang="en-GB" sz="2800" dirty="0">
                <a:hlinkClick r:id="rId3"/>
              </a:rPr>
              <a:t>MIT</a:t>
            </a:r>
            <a:r>
              <a:rPr lang="en-GB" sz="2800" dirty="0"/>
              <a:t>, </a:t>
            </a:r>
            <a:r>
              <a:rPr lang="en-GB" sz="2800" dirty="0">
                <a:hlinkClick r:id="rId4"/>
              </a:rPr>
              <a:t>BSD</a:t>
            </a:r>
            <a:r>
              <a:rPr lang="en-GB" sz="2800" dirty="0"/>
              <a:t>, or </a:t>
            </a:r>
            <a:r>
              <a:rPr lang="en-GB" sz="2800" dirty="0">
                <a:hlinkClick r:id="rId5"/>
              </a:rPr>
              <a:t>Apache license</a:t>
            </a:r>
            <a:r>
              <a:rPr lang="en-GB" sz="2800" dirty="0"/>
              <a:t>.</a:t>
            </a:r>
          </a:p>
          <a:p>
            <a:pPr marL="0" indent="0">
              <a:buNone/>
            </a:pPr>
            <a:endParaRPr lang="en-GB" dirty="0"/>
          </a:p>
        </p:txBody>
      </p:sp>
    </p:spTree>
    <p:extLst>
      <p:ext uri="{BB962C8B-B14F-4D97-AF65-F5344CB8AC3E}">
        <p14:creationId xmlns:p14="http://schemas.microsoft.com/office/powerpoint/2010/main" val="4162814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pl-PL" dirty="0"/>
              <a:t>Licence, </a:t>
            </a:r>
            <a:r>
              <a:rPr lang="en-GB" dirty="0"/>
              <a:t>Copyright and </a:t>
            </a:r>
            <a:r>
              <a:rPr lang="pl-PL" dirty="0"/>
              <a:t>D</a:t>
            </a:r>
            <a:r>
              <a:rPr lang="en-GB" dirty="0" err="1"/>
              <a:t>ata</a:t>
            </a:r>
            <a:endParaRPr lang="en-GB" dirty="0"/>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a:xfrm>
            <a:off x="838200" y="1532238"/>
            <a:ext cx="10515600" cy="5066269"/>
          </a:xfrm>
        </p:spPr>
        <p:txBody>
          <a:bodyPr>
            <a:normAutofit lnSpcReduction="10000"/>
          </a:bodyPr>
          <a:lstStyle/>
          <a:p>
            <a:r>
              <a:rPr lang="en-GB" dirty="0"/>
              <a:t>Software code (the text) gets by default copyright protection which prevents others from copying or modifying it. </a:t>
            </a:r>
            <a:br>
              <a:rPr lang="pl-PL" dirty="0"/>
            </a:br>
            <a:r>
              <a:rPr lang="pl-PL" dirty="0"/>
              <a:t>Adding an</a:t>
            </a:r>
            <a:r>
              <a:rPr lang="en-GB" dirty="0"/>
              <a:t> explicit licence is needed to permit re-use.</a:t>
            </a:r>
          </a:p>
          <a:p>
            <a:endParaRPr lang="pl-PL" dirty="0"/>
          </a:p>
          <a:p>
            <a:r>
              <a:rPr lang="en-GB" dirty="0"/>
              <a:t>Data, being factual, cannot be copyrighted. </a:t>
            </a:r>
          </a:p>
          <a:p>
            <a:endParaRPr lang="pl-PL" dirty="0"/>
          </a:p>
          <a:p>
            <a:r>
              <a:rPr lang="en-GB" dirty="0"/>
              <a:t>While the data itself cannot be copyrighted, the way how it is presented can be. The extend of protection is ultimately settled by a court.</a:t>
            </a:r>
          </a:p>
          <a:p>
            <a:endParaRPr lang="pl-PL" dirty="0"/>
          </a:p>
          <a:p>
            <a:r>
              <a:rPr lang="pl-PL" dirty="0"/>
              <a:t>Without licence t</a:t>
            </a:r>
            <a:r>
              <a:rPr lang="en-GB" dirty="0"/>
              <a:t>he “good actors” will restrain from using your data to avoid “court” risks. </a:t>
            </a:r>
          </a:p>
          <a:p>
            <a:pPr marL="0" indent="0">
              <a:buNone/>
            </a:pPr>
            <a:endParaRPr lang="en-GB" dirty="0"/>
          </a:p>
        </p:txBody>
      </p:sp>
    </p:spTree>
    <p:extLst>
      <p:ext uri="{BB962C8B-B14F-4D97-AF65-F5344CB8AC3E}">
        <p14:creationId xmlns:p14="http://schemas.microsoft.com/office/powerpoint/2010/main" val="3224048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example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a:t>
            </a: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endParaRPr lang="pl-PL" dirty="0"/>
          </a:p>
          <a:p>
            <a:pPr marL="0" indent="0">
              <a:buNone/>
            </a:pPr>
            <a:r>
              <a:rPr lang="en-GB" dirty="0">
                <a:hlinkClick r:id="rId2"/>
              </a:rPr>
              <a:t>https://synbiohub.org/public/bsu/SubtilinReceiver_spaRK_separated/1</a:t>
            </a:r>
            <a:endParaRPr lang="pl-PL" dirty="0"/>
          </a:p>
          <a:p>
            <a:pPr marL="0" indent="0">
              <a:buNone/>
            </a:pPr>
            <a:endParaRPr lang="en-GB" dirty="0"/>
          </a:p>
        </p:txBody>
      </p:sp>
    </p:spTree>
    <p:extLst>
      <p:ext uri="{BB962C8B-B14F-4D97-AF65-F5344CB8AC3E}">
        <p14:creationId xmlns:p14="http://schemas.microsoft.com/office/powerpoint/2010/main" val="2890082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and You</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79D8DC5-0E5F-4B99-900C-3E278A5F248F}"/>
              </a:ext>
            </a:extLst>
          </p:cNvPr>
          <p:cNvSpPr/>
          <p:nvPr/>
        </p:nvSpPr>
        <p:spPr>
          <a:xfrm>
            <a:off x="6096000" y="5244416"/>
            <a:ext cx="1354858"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Intelligible</a:t>
            </a:r>
          </a:p>
        </p:txBody>
      </p:sp>
      <p:sp>
        <p:nvSpPr>
          <p:cNvPr id="6" name="Rectangle 5">
            <a:extLst>
              <a:ext uri="{FF2B5EF4-FFF2-40B4-BE49-F238E27FC236}">
                <a16:creationId xmlns:a16="http://schemas.microsoft.com/office/drawing/2014/main" id="{F1F2D28B-48FB-4842-BF60-77A16A3FBD58}"/>
              </a:ext>
            </a:extLst>
          </p:cNvPr>
          <p:cNvSpPr/>
          <p:nvPr/>
        </p:nvSpPr>
        <p:spPr>
          <a:xfrm>
            <a:off x="8210279" y="5257000"/>
            <a:ext cx="1655774" cy="415498"/>
          </a:xfrm>
          <a:prstGeom prst="rect">
            <a:avLst/>
          </a:prstGeom>
          <a:solidFill>
            <a:schemeClr val="bg1"/>
          </a:solidFill>
        </p:spPr>
        <p:txBody>
          <a:bodyPr wrap="none">
            <a:spAutoFit/>
          </a:bodyPr>
          <a:lstStyle/>
          <a:p>
            <a:r>
              <a:rPr lang="en-GB" sz="2100" dirty="0">
                <a:solidFill>
                  <a:schemeClr val="tx2">
                    <a:lumMod val="60000"/>
                    <a:lumOff val="40000"/>
                  </a:schemeClr>
                </a:solidFill>
                <a:latin typeface="Corbel" panose="020B0503020204020204" pitchFamily="34" charset="0"/>
              </a:rPr>
              <a:t>Reproducible</a:t>
            </a:r>
          </a:p>
        </p:txBody>
      </p:sp>
      <p:sp>
        <p:nvSpPr>
          <p:cNvPr id="7" name="Rectangle 6">
            <a:extLst>
              <a:ext uri="{FF2B5EF4-FFF2-40B4-BE49-F238E27FC236}">
                <a16:creationId xmlns:a16="http://schemas.microsoft.com/office/drawing/2014/main" id="{725D77CC-C0EF-4659-87DC-E623FBCA6E30}"/>
              </a:ext>
            </a:extLst>
          </p:cNvPr>
          <p:cNvSpPr/>
          <p:nvPr/>
        </p:nvSpPr>
        <p:spPr>
          <a:xfrm>
            <a:off x="1988588" y="5257000"/>
            <a:ext cx="971741"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Citable</a:t>
            </a:r>
          </a:p>
        </p:txBody>
      </p:sp>
      <p:sp>
        <p:nvSpPr>
          <p:cNvPr id="8" name="Rectangle 7">
            <a:extLst>
              <a:ext uri="{FF2B5EF4-FFF2-40B4-BE49-F238E27FC236}">
                <a16:creationId xmlns:a16="http://schemas.microsoft.com/office/drawing/2014/main" id="{C66A31C1-ACF8-4FA1-AF05-7B006780E7B3}"/>
              </a:ext>
            </a:extLst>
          </p:cNvPr>
          <p:cNvSpPr/>
          <p:nvPr/>
        </p:nvSpPr>
        <p:spPr>
          <a:xfrm>
            <a:off x="3440316" y="5257000"/>
            <a:ext cx="2216889" cy="415498"/>
          </a:xfrm>
          <a:prstGeom prst="rect">
            <a:avLst/>
          </a:prstGeom>
        </p:spPr>
        <p:txBody>
          <a:bodyPr wrap="none">
            <a:spAutoFit/>
          </a:bodyPr>
          <a:lstStyle/>
          <a:p>
            <a:r>
              <a:rPr lang="en-GB" sz="2100" dirty="0">
                <a:solidFill>
                  <a:schemeClr val="tx2">
                    <a:lumMod val="60000"/>
                    <a:lumOff val="40000"/>
                  </a:schemeClr>
                </a:solidFill>
                <a:latin typeface="Corbel" panose="020B0503020204020204" pitchFamily="34" charset="0"/>
              </a:rPr>
              <a:t>Track &amp; Countable</a:t>
            </a:r>
          </a:p>
        </p:txBody>
      </p:sp>
      <p:sp>
        <p:nvSpPr>
          <p:cNvPr id="9" name="TextBox 8">
            <a:extLst>
              <a:ext uri="{FF2B5EF4-FFF2-40B4-BE49-F238E27FC236}">
                <a16:creationId xmlns:a16="http://schemas.microsoft.com/office/drawing/2014/main" id="{83A55002-18C5-4D7D-B132-2D7C4273B10D}"/>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3383671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5B1F-4F7D-4B0E-B52B-0D935F9C12EE}"/>
              </a:ext>
            </a:extLst>
          </p:cNvPr>
          <p:cNvSpPr>
            <a:spLocks noGrp="1"/>
          </p:cNvSpPr>
          <p:nvPr>
            <p:ph type="title"/>
          </p:nvPr>
        </p:nvSpPr>
        <p:spPr/>
        <p:txBody>
          <a:bodyPr/>
          <a:lstStyle/>
          <a:p>
            <a:r>
              <a:rPr lang="en-GB" dirty="0"/>
              <a:t>FAIR vs Open Science</a:t>
            </a:r>
          </a:p>
        </p:txBody>
      </p:sp>
      <p:sp>
        <p:nvSpPr>
          <p:cNvPr id="6" name="Content Placeholder 5">
            <a:extLst>
              <a:ext uri="{FF2B5EF4-FFF2-40B4-BE49-F238E27FC236}">
                <a16:creationId xmlns:a16="http://schemas.microsoft.com/office/drawing/2014/main" id="{EF786E17-0337-4633-BDF5-676F4C563757}"/>
              </a:ext>
            </a:extLst>
          </p:cNvPr>
          <p:cNvSpPr>
            <a:spLocks noGrp="1"/>
          </p:cNvSpPr>
          <p:nvPr>
            <p:ph idx="1"/>
          </p:nvPr>
        </p:nvSpPr>
        <p:spPr/>
        <p:txBody>
          <a:bodyPr>
            <a:normAutofit/>
          </a:bodyPr>
          <a:lstStyle/>
          <a:p>
            <a:pPr marL="0" indent="0">
              <a:buNone/>
            </a:pPr>
            <a:r>
              <a:rPr lang="en-GB" dirty="0"/>
              <a:t>FAIR != Open</a:t>
            </a:r>
          </a:p>
          <a:p>
            <a:pPr marL="0" indent="0">
              <a:buNone/>
            </a:pPr>
            <a:endParaRPr lang="en-GB" dirty="0"/>
          </a:p>
          <a:p>
            <a:r>
              <a:rPr lang="en-GB" dirty="0"/>
              <a:t>The data record can be FAIR but the data itself can remain hidden</a:t>
            </a:r>
          </a:p>
          <a:p>
            <a:pPr marL="0" indent="0">
              <a:buNone/>
            </a:pPr>
            <a:endParaRPr lang="en-GB" dirty="0"/>
          </a:p>
          <a:p>
            <a:r>
              <a:rPr lang="en-GB" dirty="0"/>
              <a:t>FAIR data can easily be made public and become Open</a:t>
            </a:r>
          </a:p>
          <a:p>
            <a:endParaRPr lang="en-GB" dirty="0"/>
          </a:p>
          <a:p>
            <a:r>
              <a:rPr lang="en-GB" dirty="0"/>
              <a:t>Open data which are not FAIR have limited value</a:t>
            </a:r>
          </a:p>
        </p:txBody>
      </p:sp>
    </p:spTree>
    <p:extLst>
      <p:ext uri="{BB962C8B-B14F-4D97-AF65-F5344CB8AC3E}">
        <p14:creationId xmlns:p14="http://schemas.microsoft.com/office/powerpoint/2010/main" val="2358643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9BD6-BAAF-4519-B94F-6622E5C8018C}"/>
              </a:ext>
            </a:extLst>
          </p:cNvPr>
          <p:cNvSpPr>
            <a:spLocks noGrp="1"/>
          </p:cNvSpPr>
          <p:nvPr>
            <p:ph type="title"/>
          </p:nvPr>
        </p:nvSpPr>
        <p:spPr/>
        <p:txBody>
          <a:bodyPr/>
          <a:lstStyle/>
          <a:p>
            <a:r>
              <a:rPr lang="en-GB" dirty="0"/>
              <a:t>FAIR quiz</a:t>
            </a:r>
          </a:p>
        </p:txBody>
      </p:sp>
      <p:sp>
        <p:nvSpPr>
          <p:cNvPr id="3" name="Content Placeholder 2">
            <a:extLst>
              <a:ext uri="{FF2B5EF4-FFF2-40B4-BE49-F238E27FC236}">
                <a16:creationId xmlns:a16="http://schemas.microsoft.com/office/drawing/2014/main" id="{EB62F193-87B7-4BD2-8E48-88EF0192A58F}"/>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346360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E17D-5A2A-49B6-8206-1BAA73046333}"/>
              </a:ext>
            </a:extLst>
          </p:cNvPr>
          <p:cNvSpPr>
            <a:spLocks noGrp="1"/>
          </p:cNvSpPr>
          <p:nvPr>
            <p:ph type="title"/>
          </p:nvPr>
        </p:nvSpPr>
        <p:spPr/>
        <p:txBody>
          <a:bodyPr/>
          <a:lstStyle/>
          <a:p>
            <a:r>
              <a:rPr lang="en-GB" dirty="0"/>
              <a:t>What is data</a:t>
            </a:r>
          </a:p>
        </p:txBody>
      </p:sp>
      <p:sp>
        <p:nvSpPr>
          <p:cNvPr id="3" name="Content Placeholder 2">
            <a:extLst>
              <a:ext uri="{FF2B5EF4-FFF2-40B4-BE49-F238E27FC236}">
                <a16:creationId xmlns:a16="http://schemas.microsoft.com/office/drawing/2014/main" id="{81C9C253-9151-4F30-875B-B69CD1772575}"/>
              </a:ext>
            </a:extLst>
          </p:cNvPr>
          <p:cNvSpPr>
            <a:spLocks noGrp="1"/>
          </p:cNvSpPr>
          <p:nvPr>
            <p:ph idx="1"/>
          </p:nvPr>
        </p:nvSpPr>
        <p:spPr/>
        <p:txBody>
          <a:bodyPr/>
          <a:lstStyle/>
          <a:p>
            <a:pPr marL="0" indent="0">
              <a:buNone/>
            </a:pPr>
            <a:r>
              <a:rPr lang="en-GB" dirty="0"/>
              <a:t>Data does not only mean Excel files with recorded measurements from a machine. Data also includes:</a:t>
            </a:r>
          </a:p>
          <a:p>
            <a:endParaRPr lang="en-GB" dirty="0"/>
          </a:p>
          <a:p>
            <a:r>
              <a:rPr lang="en-GB" dirty="0"/>
              <a:t>images, not only from microscopes</a:t>
            </a:r>
          </a:p>
          <a:p>
            <a:r>
              <a:rPr lang="en-GB" dirty="0"/>
              <a:t>information about biological materials, like strain or patient details</a:t>
            </a:r>
          </a:p>
          <a:p>
            <a:r>
              <a:rPr lang="en-GB" dirty="0"/>
              <a:t>recipes, laboratory and measurement protocols</a:t>
            </a:r>
          </a:p>
          <a:p>
            <a:r>
              <a:rPr lang="en-GB" dirty="0"/>
              <a:t>scripts, analysis procedures, and custom software are also considered data</a:t>
            </a:r>
          </a:p>
        </p:txBody>
      </p:sp>
    </p:spTree>
    <p:extLst>
      <p:ext uri="{BB962C8B-B14F-4D97-AF65-F5344CB8AC3E}">
        <p14:creationId xmlns:p14="http://schemas.microsoft.com/office/powerpoint/2010/main" val="517217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2DF9-134C-4023-A338-A983DBB67D3D}"/>
              </a:ext>
            </a:extLst>
          </p:cNvPr>
          <p:cNvSpPr>
            <a:spLocks noGrp="1"/>
          </p:cNvSpPr>
          <p:nvPr>
            <p:ph type="title"/>
          </p:nvPr>
        </p:nvSpPr>
        <p:spPr/>
        <p:txBody>
          <a:bodyPr/>
          <a:lstStyle/>
          <a:p>
            <a:r>
              <a:rPr lang="en-GB" dirty="0"/>
              <a:t>Data from publications</a:t>
            </a:r>
          </a:p>
        </p:txBody>
      </p:sp>
      <p:sp>
        <p:nvSpPr>
          <p:cNvPr id="3" name="Content Placeholder 2">
            <a:extLst>
              <a:ext uri="{FF2B5EF4-FFF2-40B4-BE49-F238E27FC236}">
                <a16:creationId xmlns:a16="http://schemas.microsoft.com/office/drawing/2014/main" id="{099866C7-86DC-42B0-AD43-7D4ADB0FBC7B}"/>
              </a:ext>
            </a:extLst>
          </p:cNvPr>
          <p:cNvSpPr>
            <a:spLocks noGrp="1"/>
          </p:cNvSpPr>
          <p:nvPr>
            <p:ph idx="1"/>
          </p:nvPr>
        </p:nvSpPr>
        <p:spPr/>
        <p:txBody>
          <a:bodyPr/>
          <a:lstStyle/>
          <a:p>
            <a:pPr marL="0" indent="0">
              <a:buNone/>
            </a:pPr>
            <a:r>
              <a:rPr lang="en-GB" dirty="0"/>
              <a:t>…</a:t>
            </a:r>
          </a:p>
        </p:txBody>
      </p:sp>
    </p:spTree>
    <p:extLst>
      <p:ext uri="{BB962C8B-B14F-4D97-AF65-F5344CB8AC3E}">
        <p14:creationId xmlns:p14="http://schemas.microsoft.com/office/powerpoint/2010/main" val="223921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BE0-3835-43A7-AEA4-D729BDA014EF}"/>
              </a:ext>
            </a:extLst>
          </p:cNvPr>
          <p:cNvSpPr>
            <a:spLocks noGrp="1"/>
          </p:cNvSpPr>
          <p:nvPr>
            <p:ph type="title"/>
          </p:nvPr>
        </p:nvSpPr>
        <p:spPr/>
        <p:txBody>
          <a:bodyPr/>
          <a:lstStyle/>
          <a:p>
            <a:r>
              <a:rPr lang="en-GB" dirty="0"/>
              <a:t>Impossible protocol</a:t>
            </a:r>
          </a:p>
        </p:txBody>
      </p:sp>
      <p:pic>
        <p:nvPicPr>
          <p:cNvPr id="5" name="Content Placeholder 4" descr="Text&#10;&#10;Description automatically generated">
            <a:extLst>
              <a:ext uri="{FF2B5EF4-FFF2-40B4-BE49-F238E27FC236}">
                <a16:creationId xmlns:a16="http://schemas.microsoft.com/office/drawing/2014/main" id="{5227BF4F-B3B7-41B2-8BDB-7F496257A8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8649" y="2296161"/>
            <a:ext cx="8954702" cy="3410266"/>
          </a:xfrm>
        </p:spPr>
      </p:pic>
    </p:spTree>
    <p:extLst>
      <p:ext uri="{BB962C8B-B14F-4D97-AF65-F5344CB8AC3E}">
        <p14:creationId xmlns:p14="http://schemas.microsoft.com/office/powerpoint/2010/main" val="1467108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591E-5DBA-4225-9356-B455AD77E2F2}"/>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925D96EA-985C-42EF-A20F-F2A2EA1FFA9E}"/>
              </a:ext>
            </a:extLst>
          </p:cNvPr>
          <p:cNvSpPr>
            <a:spLocks noGrp="1"/>
          </p:cNvSpPr>
          <p:nvPr>
            <p:ph idx="1"/>
          </p:nvPr>
        </p:nvSpPr>
        <p:spPr/>
        <p:txBody>
          <a:bodyPr/>
          <a:lstStyle/>
          <a:p>
            <a:endParaRPr lang="pl-PL" dirty="0"/>
          </a:p>
          <a:p>
            <a:r>
              <a:rPr lang="en-GB" dirty="0"/>
              <a:t>Only averaged data available</a:t>
            </a:r>
          </a:p>
          <a:p>
            <a:r>
              <a:rPr lang="en-GB" dirty="0"/>
              <a:t>No numerical data available</a:t>
            </a:r>
          </a:p>
          <a:p>
            <a:r>
              <a:rPr lang="en-GB" dirty="0"/>
              <a:t>Data tables as PDF files in supporting information</a:t>
            </a:r>
          </a:p>
          <a:p>
            <a:r>
              <a:rPr lang="en-GB" dirty="0"/>
              <a:t>Vendor specific file formats</a:t>
            </a:r>
          </a:p>
          <a:p>
            <a:r>
              <a:rPr lang="en-GB" dirty="0"/>
              <a:t>Links to non existing group websites / databases</a:t>
            </a:r>
          </a:p>
          <a:p>
            <a:r>
              <a:rPr lang="en-GB" dirty="0"/>
              <a:t>Data / Code “on request”</a:t>
            </a:r>
          </a:p>
          <a:p>
            <a:endParaRPr lang="en-GB" dirty="0"/>
          </a:p>
          <a:p>
            <a:endParaRPr lang="en-GB" dirty="0"/>
          </a:p>
        </p:txBody>
      </p:sp>
    </p:spTree>
    <p:extLst>
      <p:ext uri="{BB962C8B-B14F-4D97-AF65-F5344CB8AC3E}">
        <p14:creationId xmlns:p14="http://schemas.microsoft.com/office/powerpoint/2010/main" val="1047785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2D9D2-D70D-4096-9D1F-9C14A2E4C401}"/>
              </a:ext>
            </a:extLst>
          </p:cNvPr>
          <p:cNvSpPr>
            <a:spLocks noGrp="1"/>
          </p:cNvSpPr>
          <p:nvPr>
            <p:ph type="title"/>
          </p:nvPr>
        </p:nvSpPr>
        <p:spPr/>
        <p:txBody>
          <a:bodyPr/>
          <a:lstStyle/>
          <a:p>
            <a:r>
              <a:rPr lang="en-GB" dirty="0"/>
              <a:t>Common problems</a:t>
            </a:r>
          </a:p>
        </p:txBody>
      </p:sp>
      <p:sp>
        <p:nvSpPr>
          <p:cNvPr id="3" name="Content Placeholder 2">
            <a:extLst>
              <a:ext uri="{FF2B5EF4-FFF2-40B4-BE49-F238E27FC236}">
                <a16:creationId xmlns:a16="http://schemas.microsoft.com/office/drawing/2014/main" id="{A33D701F-93E2-48AA-83A7-DB6D27798AB0}"/>
              </a:ext>
            </a:extLst>
          </p:cNvPr>
          <p:cNvSpPr>
            <a:spLocks noGrp="1"/>
          </p:cNvSpPr>
          <p:nvPr>
            <p:ph idx="1"/>
          </p:nvPr>
        </p:nvSpPr>
        <p:spPr/>
        <p:txBody>
          <a:bodyPr/>
          <a:lstStyle/>
          <a:p>
            <a:r>
              <a:rPr lang="en-GB" dirty="0"/>
              <a:t>the protocol was difficult to </a:t>
            </a:r>
            <a:r>
              <a:rPr lang="en-GB" b="1" i="1" dirty="0"/>
              <a:t>find</a:t>
            </a:r>
            <a:r>
              <a:rPr lang="en-GB" dirty="0"/>
              <a:t> (the loops), </a:t>
            </a:r>
          </a:p>
          <a:p>
            <a:r>
              <a:rPr lang="en-GB" dirty="0"/>
              <a:t>the protocol difficult to </a:t>
            </a:r>
            <a:r>
              <a:rPr lang="en-GB" b="1" i="1" dirty="0"/>
              <a:t>access</a:t>
            </a:r>
            <a:r>
              <a:rPr lang="en-GB" dirty="0"/>
              <a:t> (pay wall), </a:t>
            </a:r>
          </a:p>
          <a:p>
            <a:r>
              <a:rPr lang="en-GB" dirty="0"/>
              <a:t>and not </a:t>
            </a:r>
            <a:r>
              <a:rPr lang="en-GB" b="1" i="1" dirty="0"/>
              <a:t>reusable</a:t>
            </a:r>
            <a:r>
              <a:rPr lang="en-GB" dirty="0"/>
              <a:t> as it lacked the necessary details (dead-end). </a:t>
            </a:r>
          </a:p>
          <a:p>
            <a:pPr marL="0" indent="0">
              <a:buNone/>
            </a:pPr>
            <a:endParaRPr lang="en-GB" dirty="0"/>
          </a:p>
          <a:p>
            <a:pPr marL="0" indent="0">
              <a:buNone/>
            </a:pPr>
            <a:r>
              <a:rPr lang="en-GB" dirty="0"/>
              <a:t>In the second example the data were not </a:t>
            </a:r>
            <a:r>
              <a:rPr lang="en-GB" b="1" i="1" dirty="0"/>
              <a:t>interoperable</a:t>
            </a:r>
            <a:r>
              <a:rPr lang="en-GB" dirty="0"/>
              <a:t> and </a:t>
            </a:r>
            <a:r>
              <a:rPr lang="en-GB" b="1" i="1" dirty="0"/>
              <a:t>reusable</a:t>
            </a:r>
            <a:r>
              <a:rPr lang="en-GB" dirty="0"/>
              <a:t> as their were only available as a figure graph so not a numerical format</a:t>
            </a:r>
          </a:p>
        </p:txBody>
      </p:sp>
    </p:spTree>
    <p:extLst>
      <p:ext uri="{BB962C8B-B14F-4D97-AF65-F5344CB8AC3E}">
        <p14:creationId xmlns:p14="http://schemas.microsoft.com/office/powerpoint/2010/main" val="184160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pic>
        <p:nvPicPr>
          <p:cNvPr id="4"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376771C-B2F6-4E5B-B128-C9FDB872F544}"/>
              </a:ext>
            </a:extLst>
          </p:cNvPr>
          <p:cNvSpPr txBox="1"/>
          <p:nvPr/>
        </p:nvSpPr>
        <p:spPr>
          <a:xfrm>
            <a:off x="669303" y="6353666"/>
            <a:ext cx="1485215" cy="307777"/>
          </a:xfrm>
          <a:prstGeom prst="rect">
            <a:avLst/>
          </a:prstGeom>
          <a:noFill/>
        </p:spPr>
        <p:txBody>
          <a:bodyPr wrap="none" rtlCol="0">
            <a:spAutoFit/>
          </a:bodyPr>
          <a:lstStyle/>
          <a:p>
            <a:r>
              <a:rPr lang="en-GB" sz="1400" dirty="0"/>
              <a:t>CREDITS [5] CC BY</a:t>
            </a:r>
          </a:p>
        </p:txBody>
      </p:sp>
    </p:spTree>
    <p:extLst>
      <p:ext uri="{BB962C8B-B14F-4D97-AF65-F5344CB8AC3E}">
        <p14:creationId xmlns:p14="http://schemas.microsoft.com/office/powerpoint/2010/main" val="147833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principles</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23550"/>
            <a:ext cx="10925666" cy="4708981"/>
          </a:xfrm>
          <a:prstGeom prst="rect">
            <a:avLst/>
          </a:prstGeom>
        </p:spPr>
        <p:txBody>
          <a:bodyPr wrap="square">
            <a:spAutoFit/>
          </a:bodyPr>
          <a:lstStyle/>
          <a:p>
            <a:r>
              <a:rPr lang="en-GB" sz="2000" b="1" dirty="0"/>
              <a:t>Findable</a:t>
            </a:r>
            <a:r>
              <a:rPr lang="en-GB" sz="2000" dirty="0"/>
              <a:t>:  Easy to find the data and the metadata for both humans and computers. Automatic and reliable discovery of datasets and services depends on machine-readable persistent identifiers (PIDs) and metadata.</a:t>
            </a:r>
          </a:p>
          <a:p>
            <a:endParaRPr lang="en-GB" sz="2000" dirty="0"/>
          </a:p>
          <a:p>
            <a:r>
              <a:rPr lang="en-GB" sz="2000" b="1" dirty="0"/>
              <a:t>Accessible</a:t>
            </a:r>
            <a:r>
              <a:rPr lang="en-GB" sz="2000" dirty="0"/>
              <a:t>: The (meta)data retrievable by their identifier using a standardised and open communications protocol (including authentication and authorisation). Metadata should be available even when the data are no longer available.</a:t>
            </a:r>
          </a:p>
          <a:p>
            <a:endParaRPr lang="en-GB" sz="2000" dirty="0"/>
          </a:p>
          <a:p>
            <a:r>
              <a:rPr lang="en-GB" sz="2000" b="1" dirty="0"/>
              <a:t>Interoperable</a:t>
            </a:r>
            <a:r>
              <a:rPr lang="en-GB" sz="2000" dirty="0"/>
              <a:t>: The data should be able to be combined with and used with other data or tools. The format of the data should be open and interpretable for various tools. It applies both to the data and metadata, the (meta)data should use vocabularies that follow FAIR principles.</a:t>
            </a:r>
          </a:p>
          <a:p>
            <a:endParaRPr lang="en-GB" sz="2000" dirty="0"/>
          </a:p>
          <a:p>
            <a:r>
              <a:rPr lang="en-GB" sz="2000" b="1" dirty="0"/>
              <a:t>Re-usable</a:t>
            </a:r>
            <a:r>
              <a:rPr lang="en-GB" sz="2000" dirty="0"/>
              <a:t>: FAIR aims at optimising the reuse of data. Metadata and data should be well-described so that they can be replicated and/or combined in different settings. The reuse of the (meta)data should be stated with clear and accessible license(s)</a:t>
            </a:r>
          </a:p>
        </p:txBody>
      </p:sp>
    </p:spTree>
    <p:extLst>
      <p:ext uri="{BB962C8B-B14F-4D97-AF65-F5344CB8AC3E}">
        <p14:creationId xmlns:p14="http://schemas.microsoft.com/office/powerpoint/2010/main" val="297324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FE92-9990-4094-B7B2-01514614F16E}"/>
              </a:ext>
            </a:extLst>
          </p:cNvPr>
          <p:cNvSpPr>
            <a:spLocks noGrp="1"/>
          </p:cNvSpPr>
          <p:nvPr>
            <p:ph type="title"/>
          </p:nvPr>
        </p:nvSpPr>
        <p:spPr/>
        <p:txBody>
          <a:bodyPr/>
          <a:lstStyle/>
          <a:p>
            <a:r>
              <a:rPr lang="en-GB" dirty="0"/>
              <a:t>FAIR in biological practice</a:t>
            </a:r>
          </a:p>
        </p:txBody>
      </p:sp>
      <p:sp>
        <p:nvSpPr>
          <p:cNvPr id="9" name="Rectangle 8">
            <a:extLst>
              <a:ext uri="{FF2B5EF4-FFF2-40B4-BE49-F238E27FC236}">
                <a16:creationId xmlns:a16="http://schemas.microsoft.com/office/drawing/2014/main" id="{04AEE4B5-946D-4302-AC98-9937AF758DFD}"/>
              </a:ext>
            </a:extLst>
          </p:cNvPr>
          <p:cNvSpPr/>
          <p:nvPr/>
        </p:nvSpPr>
        <p:spPr>
          <a:xfrm>
            <a:off x="633167" y="1461257"/>
            <a:ext cx="10925666" cy="4893647"/>
          </a:xfrm>
          <a:prstGeom prst="rect">
            <a:avLst/>
          </a:prstGeom>
        </p:spPr>
        <p:txBody>
          <a:bodyPr wrap="square">
            <a:spAutoFit/>
          </a:bodyPr>
          <a:lstStyle/>
          <a:p>
            <a:r>
              <a:rPr lang="en-GB" sz="2400" b="1" dirty="0"/>
              <a:t>Findable &amp; Accessible  </a:t>
            </a:r>
          </a:p>
          <a:p>
            <a:endParaRPr lang="en-GB" sz="2400" dirty="0"/>
          </a:p>
          <a:p>
            <a:r>
              <a:rPr lang="en-GB" sz="2400" dirty="0"/>
              <a:t>Deposit data to an external, reputable public repository.</a:t>
            </a:r>
          </a:p>
          <a:p>
            <a:endParaRPr lang="en-GB" sz="2400" dirty="0"/>
          </a:p>
          <a:p>
            <a:r>
              <a:rPr lang="en-GB" sz="2400" dirty="0"/>
              <a:t>Repositories provide </a:t>
            </a:r>
            <a:r>
              <a:rPr lang="en-GB" sz="2400" b="1" dirty="0"/>
              <a:t>persistent identifiers </a:t>
            </a:r>
            <a:r>
              <a:rPr lang="en-GB" sz="2400" dirty="0"/>
              <a:t>(PIDs), catalogue options, advanced metadata searching, and download statistics. Some repositories can also host private data or provide embargo periods, meaning access to all data can be delayed.</a:t>
            </a:r>
          </a:p>
          <a:p>
            <a:endParaRPr lang="en-GB" sz="2400" dirty="0"/>
          </a:p>
          <a:p>
            <a:r>
              <a:rPr lang="en-GB" sz="2400" dirty="0"/>
              <a:t>There are general “data agnostic” repositories, for example: </a:t>
            </a:r>
            <a:r>
              <a:rPr lang="en-GB" sz="2400" dirty="0">
                <a:hlinkClick r:id="rId2"/>
              </a:rPr>
              <a:t>Dryad</a:t>
            </a:r>
            <a:r>
              <a:rPr lang="en-GB" sz="2400" dirty="0"/>
              <a:t>, </a:t>
            </a:r>
            <a:r>
              <a:rPr lang="en-GB" sz="2400" dirty="0" err="1">
                <a:hlinkClick r:id="rId3"/>
              </a:rPr>
              <a:t>Zenodo</a:t>
            </a:r>
            <a:r>
              <a:rPr lang="en-GB" sz="2400" dirty="0"/>
              <a:t>, </a:t>
            </a:r>
            <a:r>
              <a:rPr lang="en-GB" sz="2400" dirty="0" err="1">
                <a:hlinkClick r:id="rId4"/>
              </a:rPr>
              <a:t>FigShare</a:t>
            </a:r>
            <a:r>
              <a:rPr lang="en-GB" sz="2400" dirty="0"/>
              <a:t>, </a:t>
            </a:r>
            <a:r>
              <a:rPr lang="en-GB" sz="2400" dirty="0" err="1">
                <a:hlinkClick r:id="rId5"/>
              </a:rPr>
              <a:t>Dataverse</a:t>
            </a:r>
            <a:r>
              <a:rPr lang="en-GB" sz="2400" dirty="0"/>
              <a:t>. </a:t>
            </a:r>
          </a:p>
          <a:p>
            <a:endParaRPr lang="en-GB" sz="2400" dirty="0"/>
          </a:p>
          <a:p>
            <a:r>
              <a:rPr lang="en-GB" sz="2400" dirty="0"/>
              <a:t>Or domain specific, for example: </a:t>
            </a:r>
            <a:r>
              <a:rPr lang="en-GB" sz="2400" dirty="0">
                <a:hlinkClick r:id="rId6"/>
              </a:rPr>
              <a:t>UniProt</a:t>
            </a:r>
            <a:r>
              <a:rPr lang="en-GB" sz="2400" dirty="0"/>
              <a:t> – protein data, </a:t>
            </a:r>
            <a:r>
              <a:rPr lang="en-GB" sz="2400" dirty="0">
                <a:hlinkClick r:id="rId7"/>
              </a:rPr>
              <a:t>GenBank</a:t>
            </a:r>
            <a:r>
              <a:rPr lang="en-GB" sz="2400" dirty="0"/>
              <a:t> – sequence data, </a:t>
            </a:r>
            <a:r>
              <a:rPr lang="en-GB" sz="2400" dirty="0">
                <a:hlinkClick r:id="rId8"/>
              </a:rPr>
              <a:t>MetaboLights</a:t>
            </a:r>
            <a:r>
              <a:rPr lang="en-GB" sz="2400" dirty="0"/>
              <a:t> – metabolomics data.</a:t>
            </a:r>
          </a:p>
        </p:txBody>
      </p:sp>
    </p:spTree>
    <p:extLst>
      <p:ext uri="{BB962C8B-B14F-4D97-AF65-F5344CB8AC3E}">
        <p14:creationId xmlns:p14="http://schemas.microsoft.com/office/powerpoint/2010/main" val="3399547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951</Words>
  <Application>Microsoft Macintosh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Corbel</vt:lpstr>
      <vt:lpstr>Office Theme</vt:lpstr>
      <vt:lpstr>Being FAIR</vt:lpstr>
      <vt:lpstr>What is data</vt:lpstr>
      <vt:lpstr>Data from publications</vt:lpstr>
      <vt:lpstr>Impossible protocol</vt:lpstr>
      <vt:lpstr>Common problems</vt:lpstr>
      <vt:lpstr>Common problems</vt:lpstr>
      <vt:lpstr>FAIR principles</vt:lpstr>
      <vt:lpstr>FAIR principles</vt:lpstr>
      <vt:lpstr>FAIR in biological practice</vt:lpstr>
      <vt:lpstr>Persistent identifiers (PIDs)</vt:lpstr>
      <vt:lpstr>Persistent identifiers (PIDs)</vt:lpstr>
      <vt:lpstr>FAIR in biological practice</vt:lpstr>
      <vt:lpstr>FAIR in biological practice</vt:lpstr>
      <vt:lpstr>FAIR in biological practice</vt:lpstr>
      <vt:lpstr>Licence, Copyright and Data</vt:lpstr>
      <vt:lpstr>FAIR example</vt:lpstr>
      <vt:lpstr>FAIR and You</vt:lpstr>
      <vt:lpstr>FAIR vs Open Science</vt:lpstr>
      <vt:lpstr>FAIR 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Being FAIR</dc:title>
  <dc:creator>ZIELINSKI Tomasz</dc:creator>
  <cp:lastModifiedBy>BOEHM Ines</cp:lastModifiedBy>
  <cp:revision>21</cp:revision>
  <dcterms:created xsi:type="dcterms:W3CDTF">2021-05-18T22:49:39Z</dcterms:created>
  <dcterms:modified xsi:type="dcterms:W3CDTF">2021-06-09T08:58:00Z</dcterms:modified>
</cp:coreProperties>
</file>