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7" r:id="rId4"/>
    <p:sldId id="258" r:id="rId5"/>
    <p:sldId id="320" r:id="rId6"/>
    <p:sldId id="261" r:id="rId7"/>
    <p:sldId id="259" r:id="rId8"/>
    <p:sldId id="311" r:id="rId9"/>
    <p:sldId id="328" r:id="rId10"/>
    <p:sldId id="262" r:id="rId11"/>
    <p:sldId id="322" r:id="rId12"/>
    <p:sldId id="263" r:id="rId13"/>
    <p:sldId id="309" r:id="rId14"/>
    <p:sldId id="310" r:id="rId15"/>
    <p:sldId id="312" r:id="rId16"/>
    <p:sldId id="313" r:id="rId17"/>
    <p:sldId id="323" r:id="rId18"/>
    <p:sldId id="325" r:id="rId19"/>
    <p:sldId id="324" r:id="rId20"/>
    <p:sldId id="314" r:id="rId21"/>
    <p:sldId id="316" r:id="rId22"/>
    <p:sldId id="315" r:id="rId23"/>
    <p:sldId id="318" r:id="rId24"/>
    <p:sldId id="326" r:id="rId25"/>
    <p:sldId id="3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9AA-954F-48E6-A7D0-B2B47D1D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E808-221F-4B18-B154-C3AC62B4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2D39-1C4E-49DC-B2AB-0D2E671E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1973-A511-4F69-861E-67C7B19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AEA8-FD19-42FF-B274-062F34B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3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E22-C653-4683-8D9D-2A7362C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79BC-702D-4E20-B234-4E501DFD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2BB5-4422-48DE-8ADA-A6F5591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095B-1FB6-47DD-BE66-19333FA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4536-3332-4855-9E4D-FAF3D1C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58EB7-4718-4485-9921-977F42F5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7E31-3DF1-4259-B739-DF2EB12D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A41F-291E-4A1B-BB5B-0AB1E9A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B40C-D906-4230-BB6A-DF67320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1B8-7E0F-4897-B080-4C8AE56E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4AA-02E7-4683-B861-603CD959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77E3-2270-4DCC-96F0-549AA3F7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0EE9-C5AB-427B-8DBF-78724ED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96F4-F1D7-47F0-8414-25A1D46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460E-CA28-4D5A-8120-AD8F4B66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57A-FDCE-4532-B340-96F99CEA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FB2-CD59-4770-9DB7-2AF4C410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E782-FF87-45BF-B84D-0628DD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095-EBFC-4A39-B395-06ACB8E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040-14D7-4D7F-B00E-9241A85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3D46-B7CB-4FD2-93B6-D0B590E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A79E-00B0-4CE0-ADDD-AB5FAEDD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6AC-7EF1-4717-9BEC-B50C74BE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950-5138-4FC2-87B3-1E0B5F3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CB2A-76BF-4183-9A0E-B419DC1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E859-3579-48A6-B31F-2F22877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3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D12-75B1-4B86-AA38-D828C48E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03C8-23C6-4166-B35F-175B8309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12B7-05CA-4019-9E08-4EB5FE0A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70490-4D08-4517-A931-198D56F2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83C5D-6623-41D7-8A90-4FC742B3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606B-6603-40EA-AAEF-9C5E734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930A-D025-4F78-8912-2BB0EB9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10B5-55E9-4821-B581-F1A4246C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326-5DCE-4D9B-8B15-1B00421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6649F-0B13-48E0-B792-63CD3DA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912-5A8A-435B-9F1A-E0E95ED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78E5-1999-4633-AD37-B3A68EA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537C-4476-44B6-9996-295C1D5A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AE9-5248-4917-8CA5-F5013F1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E365-C8AE-469C-AEFF-C48DF26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9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9F89-8B68-49A3-B155-C525FEBE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925-4D88-4613-BF20-60EDE11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095E-F658-41A5-9BD7-946A6249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A36-20FC-44FE-B45D-5B07F105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1188-BDB1-48D4-BE6B-796D260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248E-5A87-4790-A75F-F3E9D75A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2D4C-34A8-4E30-AC07-2F277337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0CE8-9787-47B5-B3E2-895B2CDB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B032-D6D0-4A50-A0E9-E45464CD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909B-9FE6-436B-9143-55B6D3D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05E5-F71C-4B0B-8050-F016079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C21-B408-4F55-9C87-A2651412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A552A-8358-4F78-8456-988296AA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86C5-A189-474B-BBA6-4F80FF97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2737-7BD7-47AE-A9C6-1699993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B93A-9A91-4ACD-99A9-997668C686B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5E5-B35B-4B77-8D41-B27E0865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12F-FE52-4ABA-AEBA-182633A6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0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.io/" TargetMode="External"/><Relationship Id="rId2" Type="http://schemas.openxmlformats.org/officeDocument/2006/relationships/hyperlink" Target="https://doi.org/10.1371/journal.pbio.30002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c-bemNZ-Iq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alition-s.org/blog/unboxing-the-journal-checker-tool/" TargetMode="External"/><Relationship Id="rId2" Type="http://schemas.openxmlformats.org/officeDocument/2006/relationships/hyperlink" Target="https://www.coalition-s.org/plan-s-funders-imple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aj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B3A7-AEA3-478C-8D73-EC67C3465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Open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930B7-844E-4B31-9721-BA4CEEC54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Exercise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65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Collaboration</a:t>
            </a:r>
          </a:p>
          <a:p>
            <a:r>
              <a:rPr lang="pl-PL" dirty="0"/>
              <a:t>Speed</a:t>
            </a:r>
          </a:p>
          <a:p>
            <a:r>
              <a:rPr lang="pl-PL" dirty="0" err="1"/>
              <a:t>Unpulished</a:t>
            </a:r>
            <a:r>
              <a:rPr lang="pl-PL" dirty="0"/>
              <a:t>/</a:t>
            </a:r>
            <a:r>
              <a:rPr lang="pl-PL" dirty="0" err="1"/>
              <a:t>negative</a:t>
            </a:r>
            <a:r>
              <a:rPr lang="pl-PL" dirty="0"/>
              <a:t> results</a:t>
            </a:r>
          </a:p>
          <a:p>
            <a:r>
              <a:rPr lang="pl-PL" dirty="0"/>
              <a:t>Re-use</a:t>
            </a:r>
          </a:p>
          <a:p>
            <a:r>
              <a:rPr lang="pl-PL" dirty="0"/>
              <a:t>Learn by example</a:t>
            </a:r>
          </a:p>
          <a:p>
            <a:r>
              <a:rPr lang="pl-PL" dirty="0"/>
              <a:t>Feedback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30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motivation: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Scientific knowledge is a product of social collaboration and its ownership belongs to the community.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From an economic point of view, scientific outputs generated by public research are a public good that everyone should be able to use at no cost.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€10.2bn lost every year because of not accessible data</a:t>
            </a:r>
            <a:br>
              <a:rPr lang="en-GB" dirty="0"/>
            </a:br>
            <a:r>
              <a:rPr lang="en-GB" dirty="0"/>
              <a:t>(plus additional 16bn if accounting for re-use and research quality).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/>
              <a:t>Source: Credits [2]</a:t>
            </a:r>
          </a:p>
        </p:txBody>
      </p:sp>
    </p:spTree>
    <p:extLst>
      <p:ext uri="{BB962C8B-B14F-4D97-AF65-F5344CB8AC3E}">
        <p14:creationId xmlns:p14="http://schemas.microsoft.com/office/powerpoint/2010/main" val="340015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Science Motivation: Reproducibility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666C147-EA07-461F-847B-F0FAE21AF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6" y="1690688"/>
            <a:ext cx="3526094" cy="4636812"/>
          </a:xfr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F61B83E-1508-4477-8E77-A404CD82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13964" r="9819" b="48803"/>
          <a:stretch/>
        </p:blipFill>
        <p:spPr bwMode="auto">
          <a:xfrm>
            <a:off x="4675517" y="4406645"/>
            <a:ext cx="6450603" cy="182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AE85BCC4-4BCD-4964-901A-2B1C452B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1690688"/>
            <a:ext cx="6808787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AE610507-E5C1-487B-8931-DDAB6881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455" y="3128853"/>
            <a:ext cx="385603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06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“stick”</a:t>
            </a:r>
          </a:p>
          <a:p>
            <a:r>
              <a:rPr lang="en-GB" dirty="0"/>
              <a:t>Large UK funding bodies such as The </a:t>
            </a:r>
            <a:r>
              <a:rPr lang="en-GB" dirty="0" err="1"/>
              <a:t>Wellcome</a:t>
            </a:r>
            <a:r>
              <a:rPr lang="en-GB" dirty="0"/>
              <a:t> Trust are big supporters of Open Science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“carrot”</a:t>
            </a:r>
          </a:p>
          <a:p>
            <a:pPr marL="0" indent="0">
              <a:buNone/>
            </a:pPr>
            <a:r>
              <a:rPr lang="en-GB" dirty="0"/>
              <a:t>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70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9594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sensitive data</a:t>
            </a:r>
          </a:p>
          <a:p>
            <a:r>
              <a:rPr lang="en-GB" dirty="0"/>
              <a:t>misuse (fake news)</a:t>
            </a:r>
          </a:p>
          <a:p>
            <a:r>
              <a:rPr lang="en-GB" dirty="0"/>
              <a:t>lack of confidence (the fear of critics)</a:t>
            </a:r>
          </a:p>
          <a:p>
            <a:r>
              <a:rPr lang="en-GB" b="1" dirty="0"/>
              <a:t>the costs in $ and in time</a:t>
            </a:r>
          </a:p>
          <a:p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54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Intellectual property is something that you create using your mind - for example, a story, an invention, an artistic work or a symbol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99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Timeline matters for legal protection:</a:t>
            </a:r>
            <a:endParaRPr lang="en-GB" dirty="0"/>
          </a:p>
          <a:p>
            <a:endParaRPr lang="pl-PL" dirty="0"/>
          </a:p>
          <a:p>
            <a:r>
              <a:rPr lang="en-GB" dirty="0"/>
              <a:t>Patents are granted only for inventions that are </a:t>
            </a:r>
            <a:r>
              <a:rPr lang="en-GB" b="1" dirty="0"/>
              <a:t>novel and were not known to the public</a:t>
            </a:r>
            <a:r>
              <a:rPr lang="en-GB" dirty="0"/>
              <a:t> in any form. </a:t>
            </a:r>
          </a:p>
          <a:p>
            <a:endParaRPr lang="en-GB" dirty="0"/>
          </a:p>
          <a:p>
            <a:r>
              <a:rPr lang="en-GB" dirty="0"/>
              <a:t>Publishing in a journal or presenting in a conference with information related to the invention completely </a:t>
            </a:r>
            <a:r>
              <a:rPr lang="en-GB" b="1" dirty="0"/>
              <a:t>prevents the inventor from getting a patent later</a:t>
            </a:r>
            <a:r>
              <a:rPr lang="en-GB" dirty="0"/>
              <a:t>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74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(opinion) you are more likely to benefit from new collaborations, industrial partnerships, consultations which are acquired by openness, than from patent related royalties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1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en-GB" dirty="0"/>
              <a:t>Open science is transparent and accessible knowledge </a:t>
            </a:r>
            <a:endParaRPr lang="pl-PL" dirty="0"/>
          </a:p>
          <a:p>
            <a:pPr marL="0" indent="0" algn="ctr">
              <a:buNone/>
            </a:pPr>
            <a:r>
              <a:rPr lang="en-GB" dirty="0"/>
              <a:t>that is shared and developed </a:t>
            </a:r>
            <a:endParaRPr lang="pl-PL" dirty="0" smtClean="0"/>
          </a:p>
          <a:p>
            <a:pPr marL="0" indent="0" algn="ctr">
              <a:buNone/>
            </a:pPr>
            <a:r>
              <a:rPr lang="en-GB" dirty="0" smtClean="0"/>
              <a:t>through </a:t>
            </a:r>
            <a:r>
              <a:rPr lang="en-GB" dirty="0"/>
              <a:t>collaborative networks.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19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Intellectual </a:t>
            </a:r>
            <a:r>
              <a:rPr lang="en-GB" dirty="0"/>
              <a:t>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You can use a patent to protect your (</a:t>
            </a:r>
            <a:r>
              <a:rPr lang="en-GB" i="1" dirty="0"/>
              <a:t>technical</a:t>
            </a:r>
            <a:r>
              <a:rPr lang="en-GB" dirty="0"/>
              <a:t>) invention. </a:t>
            </a:r>
            <a:br>
              <a:rPr lang="en-GB" dirty="0"/>
            </a:br>
            <a:r>
              <a:rPr lang="en-GB" dirty="0"/>
              <a:t>You can control copying, making, using, selling or importing</a:t>
            </a:r>
          </a:p>
          <a:p>
            <a:endParaRPr lang="en-GB" dirty="0"/>
          </a:p>
          <a:p>
            <a:r>
              <a:rPr lang="en-GB" dirty="0"/>
              <a:t>Discoveries, mathematical methods, computer programs are not regarded as inventions. Therapeutic procedures, diagnostic methods and new plant or animal varieties are completely excluded from patentability.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3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Intellectual </a:t>
            </a:r>
            <a:r>
              <a:rPr lang="en-GB" dirty="0"/>
              <a:t>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Patents are granted only for inventions that are </a:t>
            </a:r>
            <a:r>
              <a:rPr lang="en-GB" b="1" dirty="0"/>
              <a:t>novel and were not known to the public</a:t>
            </a:r>
            <a:r>
              <a:rPr lang="en-GB" dirty="0"/>
              <a:t> in any form. </a:t>
            </a:r>
          </a:p>
          <a:p>
            <a:endParaRPr lang="en-GB" dirty="0"/>
          </a:p>
          <a:p>
            <a:r>
              <a:rPr lang="en-GB" dirty="0"/>
              <a:t>Publishing in a journal or presenting in a conference with information related to the invention completely </a:t>
            </a:r>
            <a:r>
              <a:rPr lang="en-GB" b="1" dirty="0"/>
              <a:t>prevents the inventor from getting a patent later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76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Intellectual </a:t>
            </a:r>
            <a:r>
              <a:rPr lang="en-GB" dirty="0"/>
              <a:t>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pl-PL" dirty="0"/>
              <a:t>principle</a:t>
            </a:r>
            <a:r>
              <a:rPr lang="en-GB" dirty="0"/>
              <a:t>, software cannot be patented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(„no but yes” case by case, decided by court)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Software code is copyrighted</a:t>
            </a:r>
            <a:r>
              <a:rPr lang="en-GB" dirty="0"/>
              <a:t>. Copyright prevents people from:</a:t>
            </a:r>
          </a:p>
          <a:p>
            <a:r>
              <a:rPr lang="en-GB" dirty="0"/>
              <a:t>copying your </a:t>
            </a:r>
            <a:r>
              <a:rPr lang="pl-PL" dirty="0"/>
              <a:t>code</a:t>
            </a:r>
            <a:endParaRPr lang="en-GB" dirty="0"/>
          </a:p>
          <a:p>
            <a:r>
              <a:rPr lang="en-GB" dirty="0"/>
              <a:t>distributing copies of it, whether free of charge or for sale.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Data cannot be patented and in general, it cannot be copyrighted. </a:t>
            </a:r>
            <a:r>
              <a:rPr lang="en-GB" b="1" dirty="0"/>
              <a:t>It is not possible to copyright facts!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16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</a:t>
            </a:r>
            <a:r>
              <a:rPr lang="pl-PL" dirty="0"/>
              <a:t>get involved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incentive structures are beginning to support Open Science practices:</a:t>
            </a:r>
          </a:p>
          <a:p>
            <a:pPr>
              <a:buFontTx/>
              <a:buChar char="-"/>
            </a:pPr>
            <a:r>
              <a:rPr lang="en-GB" dirty="0"/>
              <a:t>Universities signing up to the Declaration on Research Assessment (DORA)</a:t>
            </a:r>
          </a:p>
          <a:p>
            <a:pPr>
              <a:buFontTx/>
              <a:buChar char="-"/>
            </a:pPr>
            <a:r>
              <a:rPr lang="en-GB" dirty="0"/>
              <a:t>the </a:t>
            </a:r>
            <a:r>
              <a:rPr lang="en-GB" dirty="0" err="1"/>
              <a:t>Wellcome</a:t>
            </a:r>
            <a:r>
              <a:rPr lang="en-GB" dirty="0"/>
              <a:t> Trust funding proposals that increase Open Science or evidence of OS activities for new grant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2247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Where to next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    Challenges &amp; benefits of </a:t>
            </a:r>
            <a:r>
              <a:rPr lang="en-GB" dirty="0" smtClean="0"/>
              <a:t>OS</a:t>
            </a:r>
            <a:r>
              <a:rPr lang="pl-PL" dirty="0" smtClean="0"/>
              <a:t> </a:t>
            </a:r>
            <a:r>
              <a:rPr lang="en-GB" dirty="0">
                <a:hlinkClick r:id="rId2"/>
              </a:rPr>
              <a:t>https://doi.org/10.1371/journal.pbio.3000246</a:t>
            </a:r>
            <a:endParaRPr lang="en-GB" dirty="0"/>
          </a:p>
          <a:p>
            <a:r>
              <a:rPr lang="en-GB" dirty="0"/>
              <a:t>    Centre for Open </a:t>
            </a:r>
            <a:r>
              <a:rPr lang="en-GB" dirty="0" smtClean="0"/>
              <a:t>Science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://www.cos.io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</a:t>
            </a:r>
            <a:endParaRPr lang="en-GB" dirty="0"/>
          </a:p>
          <a:p>
            <a:r>
              <a:rPr lang="en-GB" dirty="0"/>
              <a:t>    Ted talk supporting </a:t>
            </a:r>
            <a:r>
              <a:rPr lang="en-GB" dirty="0" smtClean="0"/>
              <a:t>OS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youtu.be/c-bemNZ-IqA</a:t>
            </a:r>
            <a:r>
              <a:rPr lang="pl-PL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06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040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24753-16F4-EA4C-A410-95B7DF1D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74CBAA-282A-D345-B648-FF32D4429FA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Evolution of Open Science</a:t>
            </a:r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671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 dirty="0"/>
              <a:t>of </a:t>
            </a:r>
            <a:r>
              <a:rPr lang="pl-PL" dirty="0"/>
              <a:t>the </a:t>
            </a:r>
            <a:r>
              <a:rPr lang="en-GB" dirty="0"/>
              <a:t>society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9140" y="3468915"/>
            <a:ext cx="208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physical samples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0210" y="3191916"/>
            <a:ext cx="1793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teachers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</a:t>
            </a:r>
            <a:r>
              <a:rPr lang="en-GB" dirty="0" err="1"/>
              <a:t>ew</a:t>
            </a:r>
            <a:r>
              <a:rPr lang="en-GB" dirty="0"/>
              <a:t> approach to the scientific process based on</a:t>
            </a:r>
            <a:r>
              <a:rPr lang="pl-PL" dirty="0"/>
              <a:t>:</a:t>
            </a:r>
          </a:p>
          <a:p>
            <a:pPr>
              <a:buFontTx/>
              <a:buChar char="-"/>
            </a:pPr>
            <a:r>
              <a:rPr lang="en-GB" b="1" dirty="0"/>
              <a:t>digital technologies</a:t>
            </a:r>
            <a:r>
              <a:rPr lang="en-GB" dirty="0"/>
              <a:t> </a:t>
            </a:r>
            <a:r>
              <a:rPr lang="pl-PL" dirty="0"/>
              <a:t>for</a:t>
            </a:r>
            <a:r>
              <a:rPr lang="en-GB" b="1" dirty="0"/>
              <a:t> </a:t>
            </a:r>
            <a:r>
              <a:rPr lang="en-GB" dirty="0"/>
              <a:t>diffusing knowledge</a:t>
            </a:r>
            <a:endParaRPr lang="pl-PL" dirty="0"/>
          </a:p>
          <a:p>
            <a:pPr>
              <a:buFontTx/>
              <a:buChar char="-"/>
            </a:pPr>
            <a:r>
              <a:rPr lang="en-GB" b="1" dirty="0"/>
              <a:t>cooperative work </a:t>
            </a:r>
            <a:r>
              <a:rPr lang="pl-PL" dirty="0"/>
              <a:t>and </a:t>
            </a:r>
            <a:r>
              <a:rPr lang="en-GB" dirty="0"/>
              <a:t>collaborative tools</a:t>
            </a:r>
          </a:p>
        </p:txBody>
      </p:sp>
    </p:spTree>
    <p:extLst>
      <p:ext uri="{BB962C8B-B14F-4D97-AF65-F5344CB8AC3E}">
        <p14:creationId xmlns:p14="http://schemas.microsoft.com/office/powerpoint/2010/main" val="26406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  <a:r>
              <a:rPr lang="pl-PL" dirty="0"/>
              <a:t> - Charactersitics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pl-PL" b="1" dirty="0"/>
              <a:t>W</a:t>
            </a:r>
            <a:r>
              <a:rPr lang="en-GB" b="1" dirty="0" err="1"/>
              <a:t>eb</a:t>
            </a:r>
            <a:r>
              <a:rPr lang="en-GB" b="1" dirty="0"/>
              <a:t>-based tools</a:t>
            </a:r>
            <a:r>
              <a:rPr lang="en-GB" dirty="0"/>
              <a:t> to facilitate information exchange collaboration </a:t>
            </a:r>
          </a:p>
          <a:p>
            <a:pPr marL="285750" indent="-285750">
              <a:buFont typeface="Arial" charset="0"/>
              <a:buChar char="•"/>
            </a:pPr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en-GB" b="1" dirty="0"/>
              <a:t>Transparency</a:t>
            </a:r>
            <a:r>
              <a:rPr lang="en-GB" dirty="0"/>
              <a:t> in experimental methodology, observation, and collection of data </a:t>
            </a:r>
            <a:endParaRPr lang="pl-PL" dirty="0"/>
          </a:p>
          <a:p>
            <a:pPr marL="285750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b="1" dirty="0"/>
              <a:t>Public availability</a:t>
            </a:r>
            <a:r>
              <a:rPr lang="en-GB" dirty="0"/>
              <a:t> and reusability of scientific data</a:t>
            </a:r>
            <a:r>
              <a:rPr lang="pl-PL" dirty="0"/>
              <a:t>, methods and </a:t>
            </a:r>
            <a:r>
              <a:rPr lang="en-GB" dirty="0"/>
              <a:t>communication</a:t>
            </a:r>
            <a:r>
              <a:rPr lang="pl-PL" dirty="0"/>
              <a:t>s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05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370097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story – Open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initiative to move to Open Access publishing is known as Plan 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Publications available immediately and under open licences, either in:</a:t>
            </a:r>
          </a:p>
          <a:p>
            <a:pPr>
              <a:buFontTx/>
              <a:buChar char="-"/>
            </a:pPr>
            <a:r>
              <a:rPr lang="en-GB" dirty="0"/>
              <a:t>quality Open Access platforms or journals</a:t>
            </a:r>
          </a:p>
          <a:p>
            <a:pPr>
              <a:buFontTx/>
              <a:buChar char="-"/>
            </a:pPr>
            <a:r>
              <a:rPr lang="en-GB" dirty="0"/>
              <a:t>as a copy deposited with your home institution.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Details of funding bodies requirements can be found at </a:t>
            </a:r>
            <a:r>
              <a:rPr lang="en-GB" dirty="0">
                <a:hlinkClick r:id="rId2"/>
              </a:rPr>
              <a:t>Plan S/</a:t>
            </a:r>
            <a:r>
              <a:rPr lang="en-GB" dirty="0" err="1">
                <a:hlinkClick r:id="rId2"/>
              </a:rPr>
              <a:t>cOAlition</a:t>
            </a:r>
            <a:r>
              <a:rPr lang="en-GB" dirty="0">
                <a:hlinkClick r:id="rId2"/>
              </a:rPr>
              <a:t> S</a:t>
            </a:r>
            <a:r>
              <a:rPr lang="en-GB" dirty="0"/>
              <a:t>. </a:t>
            </a:r>
          </a:p>
          <a:p>
            <a:pPr>
              <a:buFontTx/>
              <a:buChar char="-"/>
            </a:pPr>
            <a:r>
              <a:rPr lang="en-GB" dirty="0" err="1">
                <a:hlinkClick r:id="rId3"/>
              </a:rPr>
              <a:t>cOAlition</a:t>
            </a:r>
            <a:r>
              <a:rPr lang="en-GB" dirty="0">
                <a:hlinkClick r:id="rId3"/>
              </a:rPr>
              <a:t> S journal checker tool</a:t>
            </a:r>
            <a:r>
              <a:rPr lang="en-GB" dirty="0"/>
              <a:t> to assess compliance</a:t>
            </a:r>
          </a:p>
          <a:p>
            <a:pPr>
              <a:buFontTx/>
              <a:buChar char="-"/>
            </a:pPr>
            <a:r>
              <a:rPr lang="en-GB" dirty="0"/>
              <a:t>the </a:t>
            </a:r>
            <a:r>
              <a:rPr lang="en-GB" dirty="0">
                <a:hlinkClick r:id="rId4"/>
              </a:rPr>
              <a:t>Directory of Open Access Journals (DOAJ)</a:t>
            </a:r>
            <a:r>
              <a:rPr lang="en-GB" dirty="0"/>
              <a:t> helps finding OA journals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51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Open </a:t>
            </a:r>
            <a:r>
              <a:rPr lang="pl-PL" dirty="0" smtClean="0"/>
              <a:t>Access</a:t>
            </a:r>
            <a:r>
              <a:rPr lang="en-GB" dirty="0" smtClean="0"/>
              <a:t>: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speed </a:t>
            </a:r>
            <a:r>
              <a:rPr lang="en-GB" dirty="0"/>
              <a:t>of </a:t>
            </a:r>
            <a:r>
              <a:rPr lang="pl-PL" dirty="0" smtClean="0"/>
              <a:t>work and </a:t>
            </a:r>
            <a:r>
              <a:rPr lang="en-GB" dirty="0" smtClean="0"/>
              <a:t>knowledge </a:t>
            </a:r>
            <a:r>
              <a:rPr lang="en-GB" dirty="0"/>
              <a:t>distribution</a:t>
            </a:r>
          </a:p>
          <a:p>
            <a:r>
              <a:rPr lang="en-GB" dirty="0" smtClean="0"/>
              <a:t>levelling </a:t>
            </a:r>
            <a:r>
              <a:rPr lang="en-GB" dirty="0"/>
              <a:t>field for underfunded </a:t>
            </a:r>
            <a:r>
              <a:rPr lang="en-GB" dirty="0" smtClean="0"/>
              <a:t>sites</a:t>
            </a:r>
            <a:endParaRPr lang="en-GB" dirty="0"/>
          </a:p>
          <a:p>
            <a:r>
              <a:rPr lang="en-GB" dirty="0" smtClean="0"/>
              <a:t>increasing </a:t>
            </a:r>
            <a:r>
              <a:rPr lang="en-GB" dirty="0"/>
              <a:t>chance for </a:t>
            </a:r>
            <a:r>
              <a:rPr lang="pl-PL" dirty="0" smtClean="0"/>
              <a:t>collaboration, </a:t>
            </a:r>
            <a:r>
              <a:rPr lang="en-GB" dirty="0" smtClean="0"/>
              <a:t>exposure </a:t>
            </a:r>
            <a:r>
              <a:rPr lang="en-GB" dirty="0"/>
              <a:t>&amp; </a:t>
            </a:r>
            <a:r>
              <a:rPr lang="en-GB" dirty="0" smtClean="0"/>
              <a:t>citations</a:t>
            </a:r>
            <a:endParaRPr lang="pl-PL" dirty="0" smtClean="0"/>
          </a:p>
          <a:p>
            <a:r>
              <a:rPr lang="pl-PL" dirty="0" smtClean="0"/>
              <a:t>new metrics of impact: views, downloads, tweets etc</a:t>
            </a:r>
            <a:endParaRPr lang="en-GB" dirty="0"/>
          </a:p>
          <a:p>
            <a:r>
              <a:rPr lang="en-GB" dirty="0" smtClean="0"/>
              <a:t>access </a:t>
            </a:r>
            <a:r>
              <a:rPr lang="en-GB" dirty="0"/>
              <a:t>to work by lay audiences, thus increases social exposure of research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3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793</Words>
  <Application>Microsoft Office PowerPoint</Application>
  <PresentationFormat>Widescreen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Open Science</vt:lpstr>
      <vt:lpstr>Open Science</vt:lpstr>
      <vt:lpstr>PowerPoint Presentation</vt:lpstr>
      <vt:lpstr>Open Science</vt:lpstr>
      <vt:lpstr>Open Science</vt:lpstr>
      <vt:lpstr>Open Science - Charactersitics</vt:lpstr>
      <vt:lpstr>Open Science</vt:lpstr>
      <vt:lpstr>Success story – Open Access</vt:lpstr>
      <vt:lpstr>Outcomes of Openness</vt:lpstr>
      <vt:lpstr>Outcomes of Openness</vt:lpstr>
      <vt:lpstr>Outcomes of Openness</vt:lpstr>
      <vt:lpstr>Open Science motivation: Money</vt:lpstr>
      <vt:lpstr>Open Science Motivation: Reproducibility</vt:lpstr>
      <vt:lpstr>Motivation</vt:lpstr>
      <vt:lpstr>Why we are not doing Open Science already</vt:lpstr>
      <vt:lpstr>Why we are not doing Open Science already</vt:lpstr>
      <vt:lpstr>Open Science and intellectual property</vt:lpstr>
      <vt:lpstr>Open Science and intellectual property</vt:lpstr>
      <vt:lpstr>Open Science and intellectual property</vt:lpstr>
      <vt:lpstr>Intellectual property protection</vt:lpstr>
      <vt:lpstr>Intellectual property protection</vt:lpstr>
      <vt:lpstr>Intellectual property protection</vt:lpstr>
      <vt:lpstr>Open Science get involved</vt:lpstr>
      <vt:lpstr>Where to next</vt:lpstr>
      <vt:lpstr>Open Science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Science</dc:title>
  <dc:creator>ZIELINSKI Tomasz</dc:creator>
  <cp:lastModifiedBy>ZIELINSKI Tomasz</cp:lastModifiedBy>
  <cp:revision>18</cp:revision>
  <dcterms:created xsi:type="dcterms:W3CDTF">2021-05-18T16:34:01Z</dcterms:created>
  <dcterms:modified xsi:type="dcterms:W3CDTF">2021-09-29T18:07:11Z</dcterms:modified>
</cp:coreProperties>
</file>