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9" r:id="rId3"/>
    <p:sldId id="277" r:id="rId4"/>
    <p:sldId id="278" r:id="rId5"/>
    <p:sldId id="282" r:id="rId6"/>
    <p:sldId id="279" r:id="rId7"/>
    <p:sldId id="283" r:id="rId8"/>
    <p:sldId id="280" r:id="rId9"/>
    <p:sldId id="285" r:id="rId10"/>
    <p:sldId id="287" r:id="rId11"/>
    <p:sldId id="281" r:id="rId12"/>
    <p:sldId id="284" r:id="rId13"/>
    <p:sldId id="286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98" d="100"/>
          <a:sy n="98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jpeg"/><Relationship Id="rId10" Type="http://schemas.openxmlformats.org/officeDocument/2006/relationships/image" Target="../media/image6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11" Type="http://schemas.openxmlformats.org/officeDocument/2006/relationships/image" Target="../media/image6.emf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478809" y="2338224"/>
            <a:ext cx="417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</a:t>
            </a:r>
            <a:r>
              <a:rPr lang="pl-PL" sz="4400" dirty="0" err="1">
                <a:solidFill>
                  <a:srgbClr val="0070C0"/>
                </a:solidFill>
              </a:rPr>
              <a:t>analysis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do not </a:t>
            </a:r>
            <a:r>
              <a:rPr lang="en-GB" sz="2800" dirty="0">
                <a:solidFill>
                  <a:srgbClr val="0070C0"/>
                </a:solidFill>
              </a:rPr>
              <a:t>write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long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programs</a:t>
            </a:r>
            <a:r>
              <a:rPr lang="pl-PL" sz="2800" dirty="0">
                <a:solidFill>
                  <a:srgbClr val="0070C0"/>
                </a:solidFill>
              </a:rPr>
              <a:t> in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u</a:t>
            </a:r>
            <a:r>
              <a:rPr lang="en-GB" sz="2800" dirty="0">
                <a:solidFill>
                  <a:srgbClr val="0070C0"/>
                </a:solidFill>
              </a:rPr>
              <a:t>se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en-GB" sz="2800" dirty="0">
                <a:solidFill>
                  <a:srgbClr val="0070C0"/>
                </a:solidFill>
              </a:rPr>
              <a:t>adequate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l</a:t>
            </a:r>
            <a:r>
              <a:rPr lang="en-GB" sz="2800" dirty="0">
                <a:solidFill>
                  <a:srgbClr val="0070C0"/>
                </a:solidFill>
              </a:rPr>
              <a:t>earn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adhere</a:t>
            </a:r>
            <a:r>
              <a:rPr lang="pl-PL" sz="2800" dirty="0">
                <a:solidFill>
                  <a:srgbClr val="0070C0"/>
                </a:solidFill>
              </a:rPr>
              <a:t> to software engineering </a:t>
            </a:r>
            <a:r>
              <a:rPr lang="en-GB" sz="2800" dirty="0">
                <a:solidFill>
                  <a:srgbClr val="0070C0"/>
                </a:solidFill>
              </a:rPr>
              <a:t>practise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en-GB" sz="2800" dirty="0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Jupyter</a:t>
            </a:r>
            <a:r>
              <a:rPr lang="pl-PL" dirty="0">
                <a:solidFill>
                  <a:srgbClr val="0070C0"/>
                </a:solidFill>
              </a:rPr>
              <a:t> notebook </a:t>
            </a:r>
            <a:r>
              <a:rPr lang="pl-PL" dirty="0" err="1">
                <a:solidFill>
                  <a:srgbClr val="0070C0"/>
                </a:solidFill>
              </a:rPr>
              <a:t>is</a:t>
            </a:r>
            <a:r>
              <a:rPr lang="pl-PL" dirty="0">
                <a:solidFill>
                  <a:srgbClr val="0070C0"/>
                </a:solidFill>
              </a:rPr>
              <a:t> not 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1">
            <a:extLst>
              <a:ext uri="{FF2B5EF4-FFF2-40B4-BE49-F238E27FC236}">
                <a16:creationId xmlns:a16="http://schemas.microsoft.com/office/drawing/2014/main" id="{B346093E-E757-4FC2-A844-B142A59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58771" y="1089103"/>
            <a:ext cx="2672768" cy="1660962"/>
          </a:xfrm>
          <a:prstGeom prst="rect">
            <a:avLst/>
          </a:prstGeom>
        </p:spPr>
      </p:pic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89542"/>
              </p:ext>
            </p:extLst>
          </p:nvPr>
        </p:nvGraphicFramePr>
        <p:xfrm>
          <a:off x="6484452" y="157954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5" imgW="4926984" imgH="6171429" progId="Photoshop.Image.11">
                  <p:embed/>
                </p:oleObj>
              </mc:Choice>
              <mc:Fallback>
                <p:oleObj name="Image" r:id="rId5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452" y="157954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5" y="1117521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2897"/>
              </p:ext>
            </p:extLst>
          </p:nvPr>
        </p:nvGraphicFramePr>
        <p:xfrm>
          <a:off x="3697812" y="157694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812" y="157694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39179" y="2015786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2811566" y="2245404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5227420" y="219019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5173659" y="1417014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5349" y="4623167"/>
            <a:ext cx="2635318" cy="1325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2662" y="1731555"/>
            <a:ext cx="2458005" cy="1204680"/>
          </a:xfrm>
          <a:prstGeom prst="rect">
            <a:avLst/>
          </a:prstGeom>
        </p:spPr>
      </p:pic>
      <p:sp>
        <p:nvSpPr>
          <p:cNvPr id="32" name="Right Arrow 10">
            <a:extLst>
              <a:ext uri="{FF2B5EF4-FFF2-40B4-BE49-F238E27FC236}">
                <a16:creationId xmlns:a16="http://schemas.microsoft.com/office/drawing/2014/main" id="{3CF25436-0810-4B0A-ADC1-749E7CCA11EC}"/>
              </a:ext>
            </a:extLst>
          </p:cNvPr>
          <p:cNvSpPr/>
          <p:nvPr/>
        </p:nvSpPr>
        <p:spPr>
          <a:xfrm>
            <a:off x="7901931" y="2211214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1740486"/>
            <a:ext cx="1953892" cy="1099066"/>
          </a:xfrm>
          <a:prstGeom prst="rect">
            <a:avLst/>
          </a:prstGeom>
        </p:spPr>
      </p:pic>
      <p:pic>
        <p:nvPicPr>
          <p:cNvPr id="34" name="Picture 31">
            <a:extLst>
              <a:ext uri="{FF2B5EF4-FFF2-40B4-BE49-F238E27FC236}">
                <a16:creationId xmlns:a16="http://schemas.microsoft.com/office/drawing/2014/main" id="{7C1691FD-6902-409D-BE0B-B1444443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84710" y="4091720"/>
            <a:ext cx="2672768" cy="1660962"/>
          </a:xfrm>
          <a:prstGeom prst="rect">
            <a:avLst/>
          </a:prstGeom>
        </p:spPr>
      </p:pic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9AC38B6E-BF54-45A1-BF84-1BB9A0A88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88005"/>
              </p:ext>
            </p:extLst>
          </p:nvPr>
        </p:nvGraphicFramePr>
        <p:xfrm>
          <a:off x="6510391" y="45821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Image" r:id="rId14" imgW="4926984" imgH="6171429" progId="Photoshop.Image.11">
                  <p:embed/>
                </p:oleObj>
              </mc:Choice>
              <mc:Fallback>
                <p:oleObj name="Image" r:id="rId14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91" y="45821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7">
            <a:extLst>
              <a:ext uri="{FF2B5EF4-FFF2-40B4-BE49-F238E27FC236}">
                <a16:creationId xmlns:a16="http://schemas.microsoft.com/office/drawing/2014/main" id="{9081B384-4482-4D5A-A7DC-3C237ED44A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74" y="4120138"/>
            <a:ext cx="2027752" cy="1068626"/>
          </a:xfrm>
          <a:prstGeom prst="rect">
            <a:avLst/>
          </a:prstGeom>
        </p:spPr>
      </p:pic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B7134A81-925D-4AAD-8A63-6213C35AE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90639"/>
              </p:ext>
            </p:extLst>
          </p:nvPr>
        </p:nvGraphicFramePr>
        <p:xfrm>
          <a:off x="3723751" y="4579557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51" y="4579557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0">
            <a:extLst>
              <a:ext uri="{FF2B5EF4-FFF2-40B4-BE49-F238E27FC236}">
                <a16:creationId xmlns:a16="http://schemas.microsoft.com/office/drawing/2014/main" id="{819B0E06-F642-4ED9-98B8-BC133C828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65118" y="5018403"/>
            <a:ext cx="1292075" cy="810053"/>
          </a:xfrm>
          <a:prstGeom prst="rect">
            <a:avLst/>
          </a:prstGeom>
        </p:spPr>
      </p:pic>
      <p:sp>
        <p:nvSpPr>
          <p:cNvPr id="39" name="Right Arrow 7">
            <a:extLst>
              <a:ext uri="{FF2B5EF4-FFF2-40B4-BE49-F238E27FC236}">
                <a16:creationId xmlns:a16="http://schemas.microsoft.com/office/drawing/2014/main" id="{17941A83-7A4F-48B2-9357-E2E6A1821EB4}"/>
              </a:ext>
            </a:extLst>
          </p:cNvPr>
          <p:cNvSpPr/>
          <p:nvPr/>
        </p:nvSpPr>
        <p:spPr>
          <a:xfrm>
            <a:off x="2837505" y="5248021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10">
            <a:extLst>
              <a:ext uri="{FF2B5EF4-FFF2-40B4-BE49-F238E27FC236}">
                <a16:creationId xmlns:a16="http://schemas.microsoft.com/office/drawing/2014/main" id="{ACECE079-9DBC-445B-AB73-C90A1FE16B5A}"/>
              </a:ext>
            </a:extLst>
          </p:cNvPr>
          <p:cNvSpPr/>
          <p:nvPr/>
        </p:nvSpPr>
        <p:spPr>
          <a:xfrm>
            <a:off x="5253359" y="5192807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2EE5EA0C-D552-4F8A-BBC7-03EEF0B5EABC}"/>
              </a:ext>
            </a:extLst>
          </p:cNvPr>
          <p:cNvSpPr/>
          <p:nvPr/>
        </p:nvSpPr>
        <p:spPr>
          <a:xfrm>
            <a:off x="7927870" y="5213831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 Single Corner Rectangle 11">
            <a:extLst>
              <a:ext uri="{FF2B5EF4-FFF2-40B4-BE49-F238E27FC236}">
                <a16:creationId xmlns:a16="http://schemas.microsoft.com/office/drawing/2014/main" id="{984D07C7-71BB-4B9B-B3C3-85FAD8D10343}"/>
              </a:ext>
            </a:extLst>
          </p:cNvPr>
          <p:cNvSpPr/>
          <p:nvPr/>
        </p:nvSpPr>
        <p:spPr>
          <a:xfrm>
            <a:off x="5079261" y="4579557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6D3AE-2A1D-446C-8EB4-C6D4B744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4569151"/>
            <a:ext cx="2002808" cy="12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Robust</a:t>
            </a:r>
            <a:r>
              <a:rPr lang="pl-PL" sz="2800" dirty="0">
                <a:solidFill>
                  <a:srgbClr val="0070C0"/>
                </a:solidFill>
              </a:rPr>
              <a:t> (re-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job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Efficient</a:t>
            </a:r>
            <a:r>
              <a:rPr lang="pl-PL" sz="2800" dirty="0">
                <a:solidFill>
                  <a:srgbClr val="0070C0"/>
                </a:solidFill>
              </a:rPr>
              <a:t> (paralel </a:t>
            </a:r>
            <a:r>
              <a:rPr lang="pl-PL" sz="2800" dirty="0" err="1">
                <a:solidFill>
                  <a:srgbClr val="0070C0"/>
                </a:solidFill>
              </a:rPr>
              <a:t>computing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sound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maintain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Build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it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Nextflow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Snakemake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Galaxy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defined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software and system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6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Flexibile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pick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habbits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introduce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ugly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hacks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Beware</a:t>
            </a:r>
            <a:r>
              <a:rPr lang="pl-PL" sz="2800" dirty="0">
                <a:solidFill>
                  <a:srgbClr val="0070C0"/>
                </a:solidFill>
              </a:rPr>
              <a:t> spaghetti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We </a:t>
            </a:r>
            <a:r>
              <a:rPr lang="pl-PL" sz="2800" dirty="0" err="1">
                <a:solidFill>
                  <a:srgbClr val="0070C0"/>
                </a:solidFill>
              </a:rPr>
              <a:t>recommend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Firstly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learn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make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simple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plots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reorganize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files</a:t>
            </a:r>
            <a:r>
              <a:rPr lang="pl-PL" sz="2800" dirty="0">
                <a:solidFill>
                  <a:srgbClr val="0070C0"/>
                </a:solidFill>
              </a:rPr>
              <a:t> and data </a:t>
            </a:r>
            <a:r>
              <a:rPr lang="pl-PL" sz="2800" dirty="0" err="1">
                <a:solidFill>
                  <a:srgbClr val="0070C0"/>
                </a:solidFill>
              </a:rPr>
              <a:t>tables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Secondly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learn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basics</a:t>
            </a:r>
            <a:r>
              <a:rPr lang="pl-PL" sz="2800" dirty="0">
                <a:solidFill>
                  <a:srgbClr val="0070C0"/>
                </a:solidFill>
              </a:rPr>
              <a:t> of software engineering and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programming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Then start </a:t>
            </a:r>
            <a:r>
              <a:rPr lang="pl-PL" sz="2800" dirty="0" err="1">
                <a:solidFill>
                  <a:srgbClr val="0070C0"/>
                </a:solidFill>
              </a:rPr>
              <a:t>coding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advanced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processing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pipelines</a:t>
            </a:r>
            <a:r>
              <a:rPr lang="pl-PL" sz="2800" dirty="0">
                <a:solidFill>
                  <a:srgbClr val="0070C0"/>
                </a:solidFill>
              </a:rPr>
              <a:t>…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i="1" dirty="0">
                <a:solidFill>
                  <a:srgbClr val="0070C0"/>
                </a:solidFill>
              </a:rPr>
              <a:t>„… but </a:t>
            </a:r>
            <a:r>
              <a:rPr lang="pl-PL" sz="2800" i="1" dirty="0" err="1">
                <a:solidFill>
                  <a:srgbClr val="0070C0"/>
                </a:solidFill>
              </a:rPr>
              <a:t>it</a:t>
            </a:r>
            <a:r>
              <a:rPr lang="pl-PL" sz="2800" i="1" dirty="0">
                <a:solidFill>
                  <a:srgbClr val="0070C0"/>
                </a:solidFill>
              </a:rPr>
              <a:t> </a:t>
            </a:r>
            <a:r>
              <a:rPr lang="pl-PL" sz="2800" i="1" dirty="0" err="1">
                <a:solidFill>
                  <a:srgbClr val="0070C0"/>
                </a:solidFill>
              </a:rPr>
              <a:t>works</a:t>
            </a:r>
            <a:r>
              <a:rPr lang="pl-PL" sz="2800" i="1" dirty="0">
                <a:solidFill>
                  <a:srgbClr val="0070C0"/>
                </a:solidFill>
              </a:rPr>
              <a:t> (</a:t>
            </a:r>
            <a:r>
              <a:rPr lang="pl-PL" sz="2800" i="1" dirty="0" err="1">
                <a:solidFill>
                  <a:srgbClr val="0070C0"/>
                </a:solidFill>
              </a:rPr>
              <a:t>only</a:t>
            </a:r>
            <a:r>
              <a:rPr lang="pl-PL" sz="2800" i="1" dirty="0">
                <a:solidFill>
                  <a:srgbClr val="0070C0"/>
                </a:solidFill>
              </a:rPr>
              <a:t>) on my </a:t>
            </a:r>
            <a:r>
              <a:rPr lang="pl-PL" sz="2800" i="1" dirty="0" err="1">
                <a:solidFill>
                  <a:srgbClr val="0070C0"/>
                </a:solidFill>
              </a:rPr>
              <a:t>machine</a:t>
            </a:r>
            <a:r>
              <a:rPr lang="pl-PL" sz="2800" i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6825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a </a:t>
            </a:r>
            <a:r>
              <a:rPr lang="pl-PL" sz="2800" dirty="0" err="1">
                <a:solidFill>
                  <a:srgbClr val="0070C0"/>
                </a:solidFill>
              </a:rPr>
              <a:t>package</a:t>
            </a:r>
            <a:r>
              <a:rPr lang="pl-PL" sz="2800" dirty="0">
                <a:solidFill>
                  <a:srgbClr val="0070C0"/>
                </a:solidFill>
              </a:rPr>
              <a:t> management system for Win, Mac OS, Linux.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</a:t>
            </a:r>
            <a:r>
              <a:rPr lang="pl-PL" sz="2800" dirty="0">
                <a:solidFill>
                  <a:srgbClr val="0070C0"/>
                </a:solidFill>
              </a:rPr>
              <a:t>, run, and update </a:t>
            </a:r>
            <a:r>
              <a:rPr lang="pl-PL" sz="2800" dirty="0" err="1">
                <a:solidFill>
                  <a:srgbClr val="0070C0"/>
                </a:solidFill>
              </a:rPr>
              <a:t>packages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switch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between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suport </a:t>
            </a:r>
            <a:r>
              <a:rPr lang="pl-PL" sz="2800" dirty="0" err="1">
                <a:solidFill>
                  <a:srgbClr val="0070C0"/>
                </a:solidFill>
              </a:rPr>
              <a:t>many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: R, </a:t>
            </a:r>
            <a:r>
              <a:rPr lang="pl-PL" sz="2800" dirty="0" err="1">
                <a:solidFill>
                  <a:srgbClr val="0070C0"/>
                </a:solidFill>
              </a:rPr>
              <a:t>Ruby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Lua</a:t>
            </a:r>
            <a:r>
              <a:rPr lang="pl-PL" sz="2800" dirty="0">
                <a:solidFill>
                  <a:srgbClr val="0070C0"/>
                </a:solidFill>
              </a:rPr>
              <a:t>, Scala, Java, JavaScript, C, C++, FORTRAN.</a:t>
            </a: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always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manage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create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environment 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keep</a:t>
            </a:r>
            <a:r>
              <a:rPr lang="pl-PL" sz="2800" dirty="0">
                <a:solidFill>
                  <a:srgbClr val="0070C0"/>
                </a:solidFill>
              </a:rPr>
              <a:t> a list of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(and in </a:t>
            </a:r>
            <a:r>
              <a:rPr lang="pl-PL" sz="2800" dirty="0" err="1">
                <a:solidFill>
                  <a:srgbClr val="0070C0"/>
                </a:solidFill>
              </a:rPr>
              <a:t>which</a:t>
            </a:r>
            <a:r>
              <a:rPr lang="pl-PL" sz="2800" dirty="0">
                <a:solidFill>
                  <a:srgbClr val="0070C0"/>
                </a:solidFill>
              </a:rPr>
              <a:t> order)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Ed-DASH </a:t>
            </a:r>
            <a:r>
              <a:rPr lang="pl-PL" sz="2800" dirty="0" err="1">
                <a:solidFill>
                  <a:srgbClr val="0070C0"/>
                </a:solidFill>
              </a:rPr>
              <a:t>courses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https://edcarp.github.io/Ed-DaSH/workshops.html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Shell,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86651"/>
              </p:ext>
            </p:extLst>
          </p:nvPr>
        </p:nvGraphicFramePr>
        <p:xfrm>
          <a:off x="1600125" y="29148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Image" r:id="rId4" imgW="4926984" imgH="6171429" progId="Photoshop.Image.11">
                  <p:embed/>
                </p:oleObj>
              </mc:Choice>
              <mc:Fallback>
                <p:oleObj name="Image" r:id="rId4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25" y="29148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761810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949"/>
              </p:ext>
            </p:extLst>
          </p:nvPr>
        </p:nvGraphicFramePr>
        <p:xfrm>
          <a:off x="5475352" y="129612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52" y="129612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A7D03-DCD2-43CA-8FB5-4219CADF73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54" y="1013150"/>
            <a:ext cx="2195968" cy="1717246"/>
          </a:xfrm>
          <a:prstGeom prst="rect">
            <a:avLst/>
          </a:prstGeom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6880465" y="843602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3503656" y="1921803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7022439" y="197618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ingle Corner Rectangle 11">
            <a:extLst>
              <a:ext uri="{FF2B5EF4-FFF2-40B4-BE49-F238E27FC236}">
                <a16:creationId xmlns:a16="http://schemas.microsoft.com/office/drawing/2014/main" id="{193969C9-D973-4E78-80F3-B2A73F5B4A09}"/>
              </a:ext>
            </a:extLst>
          </p:cNvPr>
          <p:cNvSpPr/>
          <p:nvPr/>
        </p:nvSpPr>
        <p:spPr>
          <a:xfrm>
            <a:off x="6227314" y="4079219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ingle Corner Rectangle 12">
            <a:extLst>
              <a:ext uri="{FF2B5EF4-FFF2-40B4-BE49-F238E27FC236}">
                <a16:creationId xmlns:a16="http://schemas.microsoft.com/office/drawing/2014/main" id="{BF552CB9-13E4-44B8-B449-C08F9B626D00}"/>
              </a:ext>
            </a:extLst>
          </p:cNvPr>
          <p:cNvSpPr/>
          <p:nvPr/>
        </p:nvSpPr>
        <p:spPr>
          <a:xfrm>
            <a:off x="8687087" y="4127589"/>
            <a:ext cx="845575" cy="508518"/>
          </a:xfrm>
          <a:prstGeom prst="round1Rect">
            <a:avLst/>
          </a:prstGeom>
          <a:solidFill>
            <a:srgbClr val="FFFF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10820670" y="3925695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EA4A3D1A-29EE-4F54-8A4D-17A34855F8A5}"/>
              </a:ext>
            </a:extLst>
          </p:cNvPr>
          <p:cNvSpPr/>
          <p:nvPr/>
        </p:nvSpPr>
        <p:spPr>
          <a:xfrm rot="7944595">
            <a:off x="7094952" y="3258193"/>
            <a:ext cx="1484350" cy="18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15">
            <a:extLst>
              <a:ext uri="{FF2B5EF4-FFF2-40B4-BE49-F238E27FC236}">
                <a16:creationId xmlns:a16="http://schemas.microsoft.com/office/drawing/2014/main" id="{3C78BA96-DF39-4E98-A6BC-0B9379273021}"/>
              </a:ext>
            </a:extLst>
          </p:cNvPr>
          <p:cNvSpPr/>
          <p:nvPr/>
        </p:nvSpPr>
        <p:spPr>
          <a:xfrm rot="6796326">
            <a:off x="8709563" y="3333900"/>
            <a:ext cx="1310684" cy="223500"/>
          </a:xfrm>
          <a:prstGeom prst="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ight Arrow 16">
            <a:extLst>
              <a:ext uri="{FF2B5EF4-FFF2-40B4-BE49-F238E27FC236}">
                <a16:creationId xmlns:a16="http://schemas.microsoft.com/office/drawing/2014/main" id="{7A4B5669-B673-42F5-98E4-1703C3745B9C}"/>
              </a:ext>
            </a:extLst>
          </p:cNvPr>
          <p:cNvSpPr/>
          <p:nvPr/>
        </p:nvSpPr>
        <p:spPr>
          <a:xfrm rot="3176148">
            <a:off x="9917615" y="3427867"/>
            <a:ext cx="1308894" cy="221520"/>
          </a:xfrm>
          <a:prstGeom prst="rightArrow">
            <a:avLst/>
          </a:prstGeom>
          <a:solidFill>
            <a:srgbClr val="4472C4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F5E3CF60-F30F-475B-963E-235F5C6CE13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10431813" y="2933379"/>
            <a:ext cx="830204" cy="552788"/>
          </a:xfrm>
          <a:prstGeom prst="rect">
            <a:avLst/>
          </a:prstGeom>
          <a:noFill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8BC3A004-856C-466F-9CA8-91E9947537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8733804" y="3120812"/>
            <a:ext cx="830204" cy="552788"/>
          </a:xfrm>
          <a:prstGeom prst="rect">
            <a:avLst/>
          </a:prstGeom>
          <a:noFill/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DEA1523-E1AA-401D-99CE-93F3EE1765F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6878134" y="3076768"/>
            <a:ext cx="830204" cy="552788"/>
          </a:xfrm>
          <a:prstGeom prst="rect">
            <a:avLst/>
          </a:prstGeom>
          <a:noFill/>
        </p:spPr>
      </p:pic>
      <p:sp>
        <p:nvSpPr>
          <p:cNvPr id="26" name="Right Arrow 27">
            <a:extLst>
              <a:ext uri="{FF2B5EF4-FFF2-40B4-BE49-F238E27FC236}">
                <a16:creationId xmlns:a16="http://schemas.microsoft.com/office/drawing/2014/main" id="{969892AA-66A1-4BB3-9F08-493E394319DD}"/>
              </a:ext>
            </a:extLst>
          </p:cNvPr>
          <p:cNvSpPr/>
          <p:nvPr/>
        </p:nvSpPr>
        <p:spPr>
          <a:xfrm rot="10800000">
            <a:off x="4248150" y="4244987"/>
            <a:ext cx="1477711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5">
            <a:extLst>
              <a:ext uri="{FF2B5EF4-FFF2-40B4-BE49-F238E27FC236}">
                <a16:creationId xmlns:a16="http://schemas.microsoft.com/office/drawing/2014/main" id="{EB7334CE-ED05-400A-98DB-88BA76F40C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914" y="3821128"/>
            <a:ext cx="2516602" cy="1804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852" y="5325944"/>
            <a:ext cx="2149578" cy="10811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133" y="5008922"/>
            <a:ext cx="3277842" cy="1606486"/>
          </a:xfrm>
          <a:prstGeom prst="rect">
            <a:avLst/>
          </a:prstGeom>
        </p:spPr>
      </p:pic>
      <p:sp>
        <p:nvSpPr>
          <p:cNvPr id="30" name="Right Arrow 7">
            <a:extLst>
              <a:ext uri="{FF2B5EF4-FFF2-40B4-BE49-F238E27FC236}">
                <a16:creationId xmlns:a16="http://schemas.microsoft.com/office/drawing/2014/main" id="{21A31C0E-BA38-4AB9-BDC8-2970D3804DA4}"/>
              </a:ext>
            </a:extLst>
          </p:cNvPr>
          <p:cNvSpPr/>
          <p:nvPr/>
        </p:nvSpPr>
        <p:spPr>
          <a:xfrm rot="5400000">
            <a:off x="8614602" y="4762746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biological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context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inputs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(</a:t>
            </a:r>
            <a:r>
              <a:rPr lang="en-GB" sz="2800" dirty="0">
                <a:solidFill>
                  <a:srgbClr val="0070C0"/>
                </a:solidFill>
              </a:rPr>
              <a:t>initial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err="1">
                <a:solidFill>
                  <a:srgbClr val="0070C0"/>
                </a:solidFill>
              </a:rPr>
              <a:t>retries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adjustments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modifications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exp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procedures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</a:t>
            </a:r>
            <a:r>
              <a:rPr lang="pl-PL" sz="2800" dirty="0" err="1">
                <a:solidFill>
                  <a:srgbClr val="0070C0"/>
                </a:solidFill>
              </a:rPr>
              <a:t>exploration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selection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err="1">
                <a:solidFill>
                  <a:srgbClr val="0070C0"/>
                </a:solidFill>
              </a:rPr>
              <a:t>statistical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pl-PL" sz="2800" dirty="0" err="1">
                <a:solidFill>
                  <a:srgbClr val="0070C0"/>
                </a:solidFill>
              </a:rPr>
              <a:t>validation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version of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graphical</a:t>
            </a:r>
            <a:r>
              <a:rPr lang="pl-PL" sz="2800" dirty="0">
                <a:solidFill>
                  <a:srgbClr val="0070C0"/>
                </a:solidFill>
              </a:rPr>
              <a:t> rendering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Jupyter</a:t>
            </a:r>
            <a:r>
              <a:rPr lang="pl-PL" sz="2800" dirty="0">
                <a:solidFill>
                  <a:srgbClr val="0070C0"/>
                </a:solidFill>
              </a:rPr>
              <a:t> notebook </a:t>
            </a:r>
            <a:r>
              <a:rPr lang="pl-PL" sz="2800" dirty="0" err="1">
                <a:solidFill>
                  <a:srgbClr val="0070C0"/>
                </a:solidFill>
              </a:rPr>
              <a:t>example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Natural 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point for learning </a:t>
            </a:r>
            <a:r>
              <a:rPr lang="pl-PL" sz="2800" dirty="0" err="1">
                <a:solidFill>
                  <a:srgbClr val="0070C0"/>
                </a:solidFill>
              </a:rPr>
              <a:t>programming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More</a:t>
            </a:r>
            <a:r>
              <a:rPr lang="pl-PL" sz="2800" dirty="0">
                <a:solidFill>
                  <a:srgbClr val="0070C0"/>
                </a:solidFill>
              </a:rPr>
              <a:t> „</a:t>
            </a:r>
            <a:r>
              <a:rPr lang="pl-PL" sz="2800" dirty="0" err="1">
                <a:solidFill>
                  <a:srgbClr val="0070C0"/>
                </a:solidFill>
              </a:rPr>
              <a:t>powerfull</a:t>
            </a:r>
            <a:r>
              <a:rPr lang="pl-PL" sz="2800" dirty="0">
                <a:solidFill>
                  <a:srgbClr val="0070C0"/>
                </a:solidFill>
              </a:rPr>
              <a:t>” / „</a:t>
            </a:r>
            <a:r>
              <a:rPr lang="pl-PL" sz="2800" dirty="0" err="1">
                <a:solidFill>
                  <a:srgbClr val="0070C0"/>
                </a:solidFill>
              </a:rPr>
              <a:t>professional</a:t>
            </a:r>
            <a:r>
              <a:rPr lang="pl-PL" sz="2800" dirty="0">
                <a:solidFill>
                  <a:srgbClr val="0070C0"/>
                </a:solidFill>
              </a:rPr>
              <a:t>” </a:t>
            </a:r>
            <a:r>
              <a:rPr lang="pl-PL" sz="2800" dirty="0" err="1">
                <a:solidFill>
                  <a:srgbClr val="0070C0"/>
                </a:solidFill>
              </a:rPr>
              <a:t>scientific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plots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than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ones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avaialble</a:t>
            </a:r>
            <a:r>
              <a:rPr lang="pl-PL" sz="2800" dirty="0">
                <a:solidFill>
                  <a:srgbClr val="0070C0"/>
                </a:solidFill>
              </a:rPr>
              <a:t> 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Easier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recreate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Easier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adjust</a:t>
            </a:r>
            <a:r>
              <a:rPr lang="pl-PL" sz="2800" dirty="0">
                <a:solidFill>
                  <a:srgbClr val="0070C0"/>
                </a:solidFill>
              </a:rPr>
              <a:t> for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dimensions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styles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Plotting</a:t>
            </a:r>
            <a:r>
              <a:rPr lang="pl-PL" dirty="0">
                <a:solidFill>
                  <a:srgbClr val="0070C0"/>
                </a:solidFill>
              </a:rPr>
              <a:t> in R (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r>
              <a:rPr lang="pl-PL" dirty="0">
                <a:solidFill>
                  <a:srgbClr val="0070C0"/>
                </a:solidFill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Motivation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we </a:t>
            </a:r>
            <a:r>
              <a:rPr lang="pl-PL" sz="2800" dirty="0" err="1">
                <a:solidFill>
                  <a:srgbClr val="0070C0"/>
                </a:solidFill>
              </a:rPr>
              <a:t>got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into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Interminent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reusults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adjustments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steps</a:t>
            </a:r>
            <a:r>
              <a:rPr lang="pl-PL" sz="2800" dirty="0">
                <a:solidFill>
                  <a:srgbClr val="0070C0"/>
                </a:solidFill>
              </a:rPr>
              <a:t>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Outputs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Conclussions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decission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process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significance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Decide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retain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Comment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where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necessary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Follow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naming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variables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formating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intentations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length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breaks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- </a:t>
            </a:r>
            <a:r>
              <a:rPr lang="pl-PL" sz="2800" dirty="0" err="1">
                <a:solidFill>
                  <a:srgbClr val="0070C0"/>
                </a:solidFill>
              </a:rPr>
              <a:t>modularization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Notebook </a:t>
            </a:r>
            <a:r>
              <a:rPr lang="pl-PL" sz="2800" dirty="0" err="1">
                <a:solidFill>
                  <a:srgbClr val="0070C0"/>
                </a:solidFill>
              </a:rPr>
              <a:t>has</a:t>
            </a:r>
            <a:r>
              <a:rPr lang="pl-PL" sz="2800" dirty="0">
                <a:solidFill>
                  <a:srgbClr val="0070C0"/>
                </a:solidFill>
              </a:rPr>
              <a:t> to be </a:t>
            </a:r>
            <a:r>
              <a:rPr lang="pl-PL" sz="2800" dirty="0" err="1">
                <a:solidFill>
                  <a:srgbClr val="0070C0"/>
                </a:solidFill>
              </a:rPr>
              <a:t>shipped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all</a:t>
            </a:r>
            <a:r>
              <a:rPr lang="pl-PL" sz="2800" dirty="0">
                <a:solidFill>
                  <a:srgbClr val="0070C0"/>
                </a:solidFill>
              </a:rPr>
              <a:t> file </a:t>
            </a: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description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runtime</a:t>
            </a:r>
            <a:r>
              <a:rPr lang="pl-PL" sz="2800" dirty="0">
                <a:solidFill>
                  <a:srgbClr val="0070C0"/>
                </a:solidFill>
              </a:rPr>
              <a:t> environment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Notebooks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shine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 </a:t>
            </a:r>
            <a:r>
              <a:rPr lang="pl-PL" sz="2800" dirty="0" err="1">
                <a:solidFill>
                  <a:srgbClr val="0070C0"/>
                </a:solidFill>
              </a:rPr>
              <a:t>orchestrating</a:t>
            </a:r>
            <a:r>
              <a:rPr lang="pl-PL" sz="2800" dirty="0">
                <a:solidFill>
                  <a:srgbClr val="0070C0"/>
                </a:solidFill>
              </a:rPr>
              <a:t> „</a:t>
            </a:r>
            <a:r>
              <a:rPr lang="pl-PL" sz="2800" dirty="0" err="1">
                <a:solidFill>
                  <a:srgbClr val="0070C0"/>
                </a:solidFill>
              </a:rPr>
              <a:t>short</a:t>
            </a:r>
            <a:r>
              <a:rPr lang="pl-PL" sz="2800" dirty="0">
                <a:solidFill>
                  <a:srgbClr val="0070C0"/>
                </a:solidFill>
              </a:rPr>
              <a:t>”, step by step </a:t>
            </a:r>
            <a:r>
              <a:rPr lang="pl-PL" sz="2800" dirty="0" err="1">
                <a:solidFill>
                  <a:srgbClr val="0070C0"/>
                </a:solidFill>
              </a:rPr>
              <a:t>operations</a:t>
            </a:r>
            <a:r>
              <a:rPr lang="pl-PL" sz="2800" dirty="0">
                <a:solidFill>
                  <a:srgbClr val="0070C0"/>
                </a:solidFill>
              </a:rPr>
              <a:t> in R,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shell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notebooks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all</a:t>
            </a:r>
            <a:r>
              <a:rPr lang="pl-PL" sz="2800" dirty="0">
                <a:solidFill>
                  <a:srgbClr val="0070C0"/>
                </a:solidFill>
              </a:rPr>
              <a:t> 3 </a:t>
            </a:r>
            <a:r>
              <a:rPr lang="pl-PL" sz="2800" dirty="0" err="1">
                <a:solidFill>
                  <a:srgbClr val="0070C0"/>
                </a:solidFill>
              </a:rPr>
              <a:t>at</a:t>
            </a:r>
            <a:r>
              <a:rPr lang="pl-PL" sz="2800" dirty="0">
                <a:solidFill>
                  <a:srgbClr val="0070C0"/>
                </a:solidFill>
              </a:rPr>
              <a:t> the same </a:t>
            </a:r>
            <a:r>
              <a:rPr lang="pl-PL" sz="2800" dirty="0" err="1">
                <a:solidFill>
                  <a:srgbClr val="0070C0"/>
                </a:solidFill>
              </a:rPr>
              <a:t>time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capturing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adding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interpretations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acting</a:t>
            </a:r>
            <a:r>
              <a:rPr lang="pl-PL" sz="2800" dirty="0">
                <a:solidFill>
                  <a:srgbClr val="0070C0"/>
                </a:solidFill>
              </a:rPr>
              <a:t> as a „</a:t>
            </a:r>
            <a:r>
              <a:rPr lang="pl-PL" sz="2800" dirty="0" err="1">
                <a:solidFill>
                  <a:srgbClr val="0070C0"/>
                </a:solidFill>
              </a:rPr>
              <a:t>flexible</a:t>
            </a:r>
            <a:r>
              <a:rPr lang="pl-PL" sz="2800" dirty="0">
                <a:solidFill>
                  <a:srgbClr val="0070C0"/>
                </a:solidFill>
              </a:rPr>
              <a:t>” </a:t>
            </a:r>
            <a:r>
              <a:rPr lang="pl-PL" sz="2800" dirty="0" err="1">
                <a:solidFill>
                  <a:srgbClr val="0070C0"/>
                </a:solidFill>
              </a:rPr>
              <a:t>user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interface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575</Words>
  <Application>Microsoft Office PowerPoint</Application>
  <PresentationFormat>Panoramiczny</PresentationFormat>
  <Paragraphs>117</Paragraphs>
  <Slides>19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Image</vt:lpstr>
      <vt:lpstr>Prezentacja programu PowerPoint</vt:lpstr>
      <vt:lpstr>Analysis</vt:lpstr>
      <vt:lpstr>Ad-hoc Analysis</vt:lpstr>
      <vt:lpstr>Ad-hoc Analysis</vt:lpstr>
      <vt:lpstr>Plotting in R (Python)</vt:lpstr>
      <vt:lpstr>Reusable ad-hoc analysis with jupyter</vt:lpstr>
      <vt:lpstr>Reusable ad-hoc analysis with jupyter</vt:lpstr>
      <vt:lpstr>Reusable ad-hoc analysis with jupyter</vt:lpstr>
      <vt:lpstr>Reusable ad-hoc analysis with jupyter</vt:lpstr>
      <vt:lpstr>Jupyter notebook is not IDE</vt:lpstr>
      <vt:lpstr>Pipeline</vt:lpstr>
      <vt:lpstr>Reusable pipeline</vt:lpstr>
      <vt:lpstr>Reusable pipeline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46</cp:revision>
  <dcterms:created xsi:type="dcterms:W3CDTF">2021-06-07T08:35:11Z</dcterms:created>
  <dcterms:modified xsi:type="dcterms:W3CDTF">2021-10-21T00:38:46Z</dcterms:modified>
</cp:coreProperties>
</file>