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3" r:id="rId3"/>
    <p:sldId id="326" r:id="rId4"/>
    <p:sldId id="329" r:id="rId5"/>
    <p:sldId id="325" r:id="rId6"/>
    <p:sldId id="324" r:id="rId7"/>
    <p:sldId id="330" r:id="rId8"/>
    <p:sldId id="331" r:id="rId9"/>
    <p:sldId id="333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F8E97-9910-44BE-B9ED-D14CADE74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C652BC8-6FBA-4500-A4AF-F42DE630B808}">
      <dgm:prSet custT="1"/>
      <dgm:spPr/>
      <dgm:t>
        <a:bodyPr/>
        <a:lstStyle/>
        <a:p>
          <a:r>
            <a:rPr lang="en-GB" sz="2400" dirty="0"/>
            <a:t>You can use a patent to protect your (</a:t>
          </a:r>
          <a:r>
            <a:rPr lang="en-GB" sz="2400" i="1" dirty="0"/>
            <a:t>technical</a:t>
          </a:r>
          <a:r>
            <a:rPr lang="en-GB" sz="2400" dirty="0"/>
            <a:t>) invention. </a:t>
          </a:r>
          <a:br>
            <a:rPr lang="en-GB" sz="2400" dirty="0"/>
          </a:br>
          <a:r>
            <a:rPr lang="en-GB" sz="2400" dirty="0"/>
            <a:t>You can control copying, making, using, selling or importing</a:t>
          </a:r>
          <a:endParaRPr lang="en-US" sz="2400" dirty="0"/>
        </a:p>
      </dgm:t>
    </dgm:pt>
    <dgm:pt modelId="{64D5DD38-E5A5-4D00-954D-C65D1990483B}" type="parTrans" cxnId="{509C705D-FA81-4C78-BE64-94D612EFC1AC}">
      <dgm:prSet/>
      <dgm:spPr/>
      <dgm:t>
        <a:bodyPr/>
        <a:lstStyle/>
        <a:p>
          <a:endParaRPr lang="en-US"/>
        </a:p>
      </dgm:t>
    </dgm:pt>
    <dgm:pt modelId="{634C4349-D224-46F7-A232-7A250AF3D6C0}" type="sibTrans" cxnId="{509C705D-FA81-4C78-BE64-94D612EFC1AC}">
      <dgm:prSet/>
      <dgm:spPr/>
      <dgm:t>
        <a:bodyPr/>
        <a:lstStyle/>
        <a:p>
          <a:endParaRPr lang="en-US"/>
        </a:p>
      </dgm:t>
    </dgm:pt>
    <dgm:pt modelId="{D202FFB6-844A-4129-91F2-6232B0881180}">
      <dgm:prSet custT="1"/>
      <dgm:spPr/>
      <dgm:t>
        <a:bodyPr/>
        <a:lstStyle/>
        <a:p>
          <a:r>
            <a:rPr lang="en-GB" sz="2400" dirty="0"/>
            <a:t>Discoveries, mathematical methods, computer programs are not regarded as inventions. Therapeutic procedures, diagnostic methods and new plant or animal varieties are completely excluded from patentability.</a:t>
          </a:r>
          <a:endParaRPr lang="en-US" sz="2400" dirty="0"/>
        </a:p>
      </dgm:t>
    </dgm:pt>
    <dgm:pt modelId="{DB334B12-7383-4D7D-811E-977C15E4BA04}" type="parTrans" cxnId="{200C2157-BC67-4EC5-82A9-7F3EF834CA16}">
      <dgm:prSet/>
      <dgm:spPr/>
      <dgm:t>
        <a:bodyPr/>
        <a:lstStyle/>
        <a:p>
          <a:endParaRPr lang="en-US"/>
        </a:p>
      </dgm:t>
    </dgm:pt>
    <dgm:pt modelId="{6BE0CA52-68B3-4216-8AAA-FD7D5DFE7624}" type="sibTrans" cxnId="{200C2157-BC67-4EC5-82A9-7F3EF834CA16}">
      <dgm:prSet/>
      <dgm:spPr/>
      <dgm:t>
        <a:bodyPr/>
        <a:lstStyle/>
        <a:p>
          <a:endParaRPr lang="en-US"/>
        </a:p>
      </dgm:t>
    </dgm:pt>
    <dgm:pt modelId="{2B5EFE56-CB25-4B07-A7C0-56BA7280E9AD}" type="pres">
      <dgm:prSet presAssocID="{965F8E97-9910-44BE-B9ED-D14CADE7472B}" presName="root" presStyleCnt="0">
        <dgm:presLayoutVars>
          <dgm:dir/>
          <dgm:resizeHandles val="exact"/>
        </dgm:presLayoutVars>
      </dgm:prSet>
      <dgm:spPr/>
    </dgm:pt>
    <dgm:pt modelId="{611D1C86-EC73-4FFB-89E7-C24D0C29DC88}" type="pres">
      <dgm:prSet presAssocID="{3C652BC8-6FBA-4500-A4AF-F42DE630B808}" presName="compNode" presStyleCnt="0"/>
      <dgm:spPr/>
    </dgm:pt>
    <dgm:pt modelId="{68174510-89D9-488A-9C35-2678944A66A2}" type="pres">
      <dgm:prSet presAssocID="{3C652BC8-6FBA-4500-A4AF-F42DE630B808}" presName="bgRect" presStyleLbl="bgShp" presStyleIdx="0" presStyleCnt="2"/>
      <dgm:spPr/>
    </dgm:pt>
    <dgm:pt modelId="{F4AB1232-BAA5-4049-BAD0-99F72C35428E}" type="pres">
      <dgm:prSet presAssocID="{3C652BC8-6FBA-4500-A4AF-F42DE630B8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E827FEF-BDFC-4319-9BDC-613ACC053F28}" type="pres">
      <dgm:prSet presAssocID="{3C652BC8-6FBA-4500-A4AF-F42DE630B808}" presName="spaceRect" presStyleCnt="0"/>
      <dgm:spPr/>
    </dgm:pt>
    <dgm:pt modelId="{06A10F34-3A50-4C44-81BB-E1479CE78A5F}" type="pres">
      <dgm:prSet presAssocID="{3C652BC8-6FBA-4500-A4AF-F42DE630B808}" presName="parTx" presStyleLbl="revTx" presStyleIdx="0" presStyleCnt="2">
        <dgm:presLayoutVars>
          <dgm:chMax val="0"/>
          <dgm:chPref val="0"/>
        </dgm:presLayoutVars>
      </dgm:prSet>
      <dgm:spPr/>
    </dgm:pt>
    <dgm:pt modelId="{92DA0427-B009-4697-9CC1-FEC55C43F815}" type="pres">
      <dgm:prSet presAssocID="{634C4349-D224-46F7-A232-7A250AF3D6C0}" presName="sibTrans" presStyleCnt="0"/>
      <dgm:spPr/>
    </dgm:pt>
    <dgm:pt modelId="{7CCC0071-D7B4-48F2-AECA-DAB53A57AC16}" type="pres">
      <dgm:prSet presAssocID="{D202FFB6-844A-4129-91F2-6232B0881180}" presName="compNode" presStyleCnt="0"/>
      <dgm:spPr/>
    </dgm:pt>
    <dgm:pt modelId="{51AC39A1-53A3-46F7-9F6D-683A329C4195}" type="pres">
      <dgm:prSet presAssocID="{D202FFB6-844A-4129-91F2-6232B0881180}" presName="bgRect" presStyleLbl="bgShp" presStyleIdx="1" presStyleCnt="2"/>
      <dgm:spPr/>
    </dgm:pt>
    <dgm:pt modelId="{3BDED9F3-B601-41B4-BE1A-059303EF8767}" type="pres">
      <dgm:prSet presAssocID="{D202FFB6-844A-4129-91F2-6232B08811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BDA9ACF-E70D-4127-8A19-C9DF0610F264}" type="pres">
      <dgm:prSet presAssocID="{D202FFB6-844A-4129-91F2-6232B0881180}" presName="spaceRect" presStyleCnt="0"/>
      <dgm:spPr/>
    </dgm:pt>
    <dgm:pt modelId="{3472C4B9-D03A-4B5F-9C43-16674A6E2277}" type="pres">
      <dgm:prSet presAssocID="{D202FFB6-844A-4129-91F2-6232B08811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ACCA11-0A94-43A1-A2F2-0694B77C2F28}" type="presOf" srcId="{3C652BC8-6FBA-4500-A4AF-F42DE630B808}" destId="{06A10F34-3A50-4C44-81BB-E1479CE78A5F}" srcOrd="0" destOrd="0" presId="urn:microsoft.com/office/officeart/2018/2/layout/IconVerticalSolidList"/>
    <dgm:cxn modelId="{509C705D-FA81-4C78-BE64-94D612EFC1AC}" srcId="{965F8E97-9910-44BE-B9ED-D14CADE7472B}" destId="{3C652BC8-6FBA-4500-A4AF-F42DE630B808}" srcOrd="0" destOrd="0" parTransId="{64D5DD38-E5A5-4D00-954D-C65D1990483B}" sibTransId="{634C4349-D224-46F7-A232-7A250AF3D6C0}"/>
    <dgm:cxn modelId="{8C9B5A48-BA83-4A02-B132-941D51129661}" type="presOf" srcId="{965F8E97-9910-44BE-B9ED-D14CADE7472B}" destId="{2B5EFE56-CB25-4B07-A7C0-56BA7280E9AD}" srcOrd="0" destOrd="0" presId="urn:microsoft.com/office/officeart/2018/2/layout/IconVerticalSolidList"/>
    <dgm:cxn modelId="{21A80A4A-ED7E-4AC3-B2B2-9A1010783EE2}" type="presOf" srcId="{D202FFB6-844A-4129-91F2-6232B0881180}" destId="{3472C4B9-D03A-4B5F-9C43-16674A6E2277}" srcOrd="0" destOrd="0" presId="urn:microsoft.com/office/officeart/2018/2/layout/IconVerticalSolidList"/>
    <dgm:cxn modelId="{200C2157-BC67-4EC5-82A9-7F3EF834CA16}" srcId="{965F8E97-9910-44BE-B9ED-D14CADE7472B}" destId="{D202FFB6-844A-4129-91F2-6232B0881180}" srcOrd="1" destOrd="0" parTransId="{DB334B12-7383-4D7D-811E-977C15E4BA04}" sibTransId="{6BE0CA52-68B3-4216-8AAA-FD7D5DFE7624}"/>
    <dgm:cxn modelId="{B33D9E11-502A-49B1-A435-853C23494AC1}" type="presParOf" srcId="{2B5EFE56-CB25-4B07-A7C0-56BA7280E9AD}" destId="{611D1C86-EC73-4FFB-89E7-C24D0C29DC88}" srcOrd="0" destOrd="0" presId="urn:microsoft.com/office/officeart/2018/2/layout/IconVerticalSolidList"/>
    <dgm:cxn modelId="{CB768D8C-7F23-48E3-AD1D-BA9693B6A4C9}" type="presParOf" srcId="{611D1C86-EC73-4FFB-89E7-C24D0C29DC88}" destId="{68174510-89D9-488A-9C35-2678944A66A2}" srcOrd="0" destOrd="0" presId="urn:microsoft.com/office/officeart/2018/2/layout/IconVerticalSolidList"/>
    <dgm:cxn modelId="{6917F324-4A49-4BD3-AB0E-78B787463E98}" type="presParOf" srcId="{611D1C86-EC73-4FFB-89E7-C24D0C29DC88}" destId="{F4AB1232-BAA5-4049-BAD0-99F72C35428E}" srcOrd="1" destOrd="0" presId="urn:microsoft.com/office/officeart/2018/2/layout/IconVerticalSolidList"/>
    <dgm:cxn modelId="{C2537BD0-08D4-4FFF-9A52-6483D909EA2A}" type="presParOf" srcId="{611D1C86-EC73-4FFB-89E7-C24D0C29DC88}" destId="{6E827FEF-BDFC-4319-9BDC-613ACC053F28}" srcOrd="2" destOrd="0" presId="urn:microsoft.com/office/officeart/2018/2/layout/IconVerticalSolidList"/>
    <dgm:cxn modelId="{17BEEE67-E0C0-4BE4-8057-B6BBD670CBF5}" type="presParOf" srcId="{611D1C86-EC73-4FFB-89E7-C24D0C29DC88}" destId="{06A10F34-3A50-4C44-81BB-E1479CE78A5F}" srcOrd="3" destOrd="0" presId="urn:microsoft.com/office/officeart/2018/2/layout/IconVerticalSolidList"/>
    <dgm:cxn modelId="{A7BDD48C-5AA8-4F34-B38D-2A00318FA5FC}" type="presParOf" srcId="{2B5EFE56-CB25-4B07-A7C0-56BA7280E9AD}" destId="{92DA0427-B009-4697-9CC1-FEC55C43F815}" srcOrd="1" destOrd="0" presId="urn:microsoft.com/office/officeart/2018/2/layout/IconVerticalSolidList"/>
    <dgm:cxn modelId="{8709EED9-FBB3-4D76-A3F8-717E8BBA1218}" type="presParOf" srcId="{2B5EFE56-CB25-4B07-A7C0-56BA7280E9AD}" destId="{7CCC0071-D7B4-48F2-AECA-DAB53A57AC16}" srcOrd="2" destOrd="0" presId="urn:microsoft.com/office/officeart/2018/2/layout/IconVerticalSolidList"/>
    <dgm:cxn modelId="{008F6DCD-A030-4125-8EAC-3E81FE6F463A}" type="presParOf" srcId="{7CCC0071-D7B4-48F2-AECA-DAB53A57AC16}" destId="{51AC39A1-53A3-46F7-9F6D-683A329C4195}" srcOrd="0" destOrd="0" presId="urn:microsoft.com/office/officeart/2018/2/layout/IconVerticalSolidList"/>
    <dgm:cxn modelId="{115EFC94-88B3-44E4-980A-A9CEB3F3AAB0}" type="presParOf" srcId="{7CCC0071-D7B4-48F2-AECA-DAB53A57AC16}" destId="{3BDED9F3-B601-41B4-BE1A-059303EF8767}" srcOrd="1" destOrd="0" presId="urn:microsoft.com/office/officeart/2018/2/layout/IconVerticalSolidList"/>
    <dgm:cxn modelId="{C1071BFC-8F27-48AD-A5B1-636AB5ACA570}" type="presParOf" srcId="{7CCC0071-D7B4-48F2-AECA-DAB53A57AC16}" destId="{ABDA9ACF-E70D-4127-8A19-C9DF0610F264}" srcOrd="2" destOrd="0" presId="urn:microsoft.com/office/officeart/2018/2/layout/IconVerticalSolidList"/>
    <dgm:cxn modelId="{E7683B7A-37E3-4D51-9A81-F0372E7C2505}" type="presParOf" srcId="{7CCC0071-D7B4-48F2-AECA-DAB53A57AC16}" destId="{3472C4B9-D03A-4B5F-9C43-16674A6E2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F8E97-9910-44BE-B9ED-D14CADE747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C652BC8-6FBA-4500-A4AF-F42DE630B808}">
      <dgm:prSet/>
      <dgm:spPr/>
      <dgm:t>
        <a:bodyPr/>
        <a:lstStyle/>
        <a:p>
          <a:r>
            <a:rPr lang="en-GB" dirty="0"/>
            <a:t>Patents are granted only for inventions that are </a:t>
          </a:r>
          <a:r>
            <a:rPr lang="en-GB" b="1" dirty="0"/>
            <a:t>novel and were not known to the public</a:t>
          </a:r>
          <a:r>
            <a:rPr lang="en-GB" dirty="0"/>
            <a:t> in any form. </a:t>
          </a:r>
          <a:endParaRPr lang="en-US" dirty="0"/>
        </a:p>
      </dgm:t>
    </dgm:pt>
    <dgm:pt modelId="{64D5DD38-E5A5-4D00-954D-C65D1990483B}" type="parTrans" cxnId="{509C705D-FA81-4C78-BE64-94D612EFC1AC}">
      <dgm:prSet/>
      <dgm:spPr/>
      <dgm:t>
        <a:bodyPr/>
        <a:lstStyle/>
        <a:p>
          <a:endParaRPr lang="en-US"/>
        </a:p>
      </dgm:t>
    </dgm:pt>
    <dgm:pt modelId="{634C4349-D224-46F7-A232-7A250AF3D6C0}" type="sibTrans" cxnId="{509C705D-FA81-4C78-BE64-94D612EFC1AC}">
      <dgm:prSet/>
      <dgm:spPr/>
      <dgm:t>
        <a:bodyPr/>
        <a:lstStyle/>
        <a:p>
          <a:endParaRPr lang="en-US"/>
        </a:p>
      </dgm:t>
    </dgm:pt>
    <dgm:pt modelId="{D202FFB6-844A-4129-91F2-6232B0881180}">
      <dgm:prSet/>
      <dgm:spPr/>
      <dgm:t>
        <a:bodyPr/>
        <a:lstStyle/>
        <a:p>
          <a:r>
            <a:rPr lang="en-GB" dirty="0"/>
            <a:t>Publishing in a journal or presenting in a conference with information related to the invention completely </a:t>
          </a:r>
          <a:r>
            <a:rPr lang="en-GB" b="1" dirty="0"/>
            <a:t>prevents the inventor from getting a patent later</a:t>
          </a:r>
          <a:r>
            <a:rPr lang="en-GB" dirty="0"/>
            <a:t>!</a:t>
          </a:r>
          <a:endParaRPr lang="en-US" dirty="0"/>
        </a:p>
      </dgm:t>
    </dgm:pt>
    <dgm:pt modelId="{DB334B12-7383-4D7D-811E-977C15E4BA04}" type="parTrans" cxnId="{200C2157-BC67-4EC5-82A9-7F3EF834CA16}">
      <dgm:prSet/>
      <dgm:spPr/>
      <dgm:t>
        <a:bodyPr/>
        <a:lstStyle/>
        <a:p>
          <a:endParaRPr lang="en-US"/>
        </a:p>
      </dgm:t>
    </dgm:pt>
    <dgm:pt modelId="{6BE0CA52-68B3-4216-8AAA-FD7D5DFE7624}" type="sibTrans" cxnId="{200C2157-BC67-4EC5-82A9-7F3EF834CA16}">
      <dgm:prSet/>
      <dgm:spPr/>
      <dgm:t>
        <a:bodyPr/>
        <a:lstStyle/>
        <a:p>
          <a:endParaRPr lang="en-US"/>
        </a:p>
      </dgm:t>
    </dgm:pt>
    <dgm:pt modelId="{2B5EFE56-CB25-4B07-A7C0-56BA7280E9AD}" type="pres">
      <dgm:prSet presAssocID="{965F8E97-9910-44BE-B9ED-D14CADE7472B}" presName="root" presStyleCnt="0">
        <dgm:presLayoutVars>
          <dgm:dir/>
          <dgm:resizeHandles val="exact"/>
        </dgm:presLayoutVars>
      </dgm:prSet>
      <dgm:spPr/>
    </dgm:pt>
    <dgm:pt modelId="{611D1C86-EC73-4FFB-89E7-C24D0C29DC88}" type="pres">
      <dgm:prSet presAssocID="{3C652BC8-6FBA-4500-A4AF-F42DE630B808}" presName="compNode" presStyleCnt="0"/>
      <dgm:spPr/>
    </dgm:pt>
    <dgm:pt modelId="{68174510-89D9-488A-9C35-2678944A66A2}" type="pres">
      <dgm:prSet presAssocID="{3C652BC8-6FBA-4500-A4AF-F42DE630B808}" presName="bgRect" presStyleLbl="bgShp" presStyleIdx="0" presStyleCnt="2"/>
      <dgm:spPr/>
    </dgm:pt>
    <dgm:pt modelId="{F4AB1232-BAA5-4049-BAD0-99F72C35428E}" type="pres">
      <dgm:prSet presAssocID="{3C652BC8-6FBA-4500-A4AF-F42DE630B80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E827FEF-BDFC-4319-9BDC-613ACC053F28}" type="pres">
      <dgm:prSet presAssocID="{3C652BC8-6FBA-4500-A4AF-F42DE630B808}" presName="spaceRect" presStyleCnt="0"/>
      <dgm:spPr/>
    </dgm:pt>
    <dgm:pt modelId="{06A10F34-3A50-4C44-81BB-E1479CE78A5F}" type="pres">
      <dgm:prSet presAssocID="{3C652BC8-6FBA-4500-A4AF-F42DE630B808}" presName="parTx" presStyleLbl="revTx" presStyleIdx="0" presStyleCnt="2">
        <dgm:presLayoutVars>
          <dgm:chMax val="0"/>
          <dgm:chPref val="0"/>
        </dgm:presLayoutVars>
      </dgm:prSet>
      <dgm:spPr/>
    </dgm:pt>
    <dgm:pt modelId="{92DA0427-B009-4697-9CC1-FEC55C43F815}" type="pres">
      <dgm:prSet presAssocID="{634C4349-D224-46F7-A232-7A250AF3D6C0}" presName="sibTrans" presStyleCnt="0"/>
      <dgm:spPr/>
    </dgm:pt>
    <dgm:pt modelId="{7CCC0071-D7B4-48F2-AECA-DAB53A57AC16}" type="pres">
      <dgm:prSet presAssocID="{D202FFB6-844A-4129-91F2-6232B0881180}" presName="compNode" presStyleCnt="0"/>
      <dgm:spPr/>
    </dgm:pt>
    <dgm:pt modelId="{51AC39A1-53A3-46F7-9F6D-683A329C4195}" type="pres">
      <dgm:prSet presAssocID="{D202FFB6-844A-4129-91F2-6232B0881180}" presName="bgRect" presStyleLbl="bgShp" presStyleIdx="1" presStyleCnt="2"/>
      <dgm:spPr/>
    </dgm:pt>
    <dgm:pt modelId="{3BDED9F3-B601-41B4-BE1A-059303EF8767}" type="pres">
      <dgm:prSet presAssocID="{D202FFB6-844A-4129-91F2-6232B088118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BDA9ACF-E70D-4127-8A19-C9DF0610F264}" type="pres">
      <dgm:prSet presAssocID="{D202FFB6-844A-4129-91F2-6232B0881180}" presName="spaceRect" presStyleCnt="0"/>
      <dgm:spPr/>
    </dgm:pt>
    <dgm:pt modelId="{3472C4B9-D03A-4B5F-9C43-16674A6E2277}" type="pres">
      <dgm:prSet presAssocID="{D202FFB6-844A-4129-91F2-6232B088118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ACCA11-0A94-43A1-A2F2-0694B77C2F28}" type="presOf" srcId="{3C652BC8-6FBA-4500-A4AF-F42DE630B808}" destId="{06A10F34-3A50-4C44-81BB-E1479CE78A5F}" srcOrd="0" destOrd="0" presId="urn:microsoft.com/office/officeart/2018/2/layout/IconVerticalSolidList"/>
    <dgm:cxn modelId="{509C705D-FA81-4C78-BE64-94D612EFC1AC}" srcId="{965F8E97-9910-44BE-B9ED-D14CADE7472B}" destId="{3C652BC8-6FBA-4500-A4AF-F42DE630B808}" srcOrd="0" destOrd="0" parTransId="{64D5DD38-E5A5-4D00-954D-C65D1990483B}" sibTransId="{634C4349-D224-46F7-A232-7A250AF3D6C0}"/>
    <dgm:cxn modelId="{8C9B5A48-BA83-4A02-B132-941D51129661}" type="presOf" srcId="{965F8E97-9910-44BE-B9ED-D14CADE7472B}" destId="{2B5EFE56-CB25-4B07-A7C0-56BA7280E9AD}" srcOrd="0" destOrd="0" presId="urn:microsoft.com/office/officeart/2018/2/layout/IconVerticalSolidList"/>
    <dgm:cxn modelId="{21A80A4A-ED7E-4AC3-B2B2-9A1010783EE2}" type="presOf" srcId="{D202FFB6-844A-4129-91F2-6232B0881180}" destId="{3472C4B9-D03A-4B5F-9C43-16674A6E2277}" srcOrd="0" destOrd="0" presId="urn:microsoft.com/office/officeart/2018/2/layout/IconVerticalSolidList"/>
    <dgm:cxn modelId="{200C2157-BC67-4EC5-82A9-7F3EF834CA16}" srcId="{965F8E97-9910-44BE-B9ED-D14CADE7472B}" destId="{D202FFB6-844A-4129-91F2-6232B0881180}" srcOrd="1" destOrd="0" parTransId="{DB334B12-7383-4D7D-811E-977C15E4BA04}" sibTransId="{6BE0CA52-68B3-4216-8AAA-FD7D5DFE7624}"/>
    <dgm:cxn modelId="{B33D9E11-502A-49B1-A435-853C23494AC1}" type="presParOf" srcId="{2B5EFE56-CB25-4B07-A7C0-56BA7280E9AD}" destId="{611D1C86-EC73-4FFB-89E7-C24D0C29DC88}" srcOrd="0" destOrd="0" presId="urn:microsoft.com/office/officeart/2018/2/layout/IconVerticalSolidList"/>
    <dgm:cxn modelId="{CB768D8C-7F23-48E3-AD1D-BA9693B6A4C9}" type="presParOf" srcId="{611D1C86-EC73-4FFB-89E7-C24D0C29DC88}" destId="{68174510-89D9-488A-9C35-2678944A66A2}" srcOrd="0" destOrd="0" presId="urn:microsoft.com/office/officeart/2018/2/layout/IconVerticalSolidList"/>
    <dgm:cxn modelId="{6917F324-4A49-4BD3-AB0E-78B787463E98}" type="presParOf" srcId="{611D1C86-EC73-4FFB-89E7-C24D0C29DC88}" destId="{F4AB1232-BAA5-4049-BAD0-99F72C35428E}" srcOrd="1" destOrd="0" presId="urn:microsoft.com/office/officeart/2018/2/layout/IconVerticalSolidList"/>
    <dgm:cxn modelId="{C2537BD0-08D4-4FFF-9A52-6483D909EA2A}" type="presParOf" srcId="{611D1C86-EC73-4FFB-89E7-C24D0C29DC88}" destId="{6E827FEF-BDFC-4319-9BDC-613ACC053F28}" srcOrd="2" destOrd="0" presId="urn:microsoft.com/office/officeart/2018/2/layout/IconVerticalSolidList"/>
    <dgm:cxn modelId="{17BEEE67-E0C0-4BE4-8057-B6BBD670CBF5}" type="presParOf" srcId="{611D1C86-EC73-4FFB-89E7-C24D0C29DC88}" destId="{06A10F34-3A50-4C44-81BB-E1479CE78A5F}" srcOrd="3" destOrd="0" presId="urn:microsoft.com/office/officeart/2018/2/layout/IconVerticalSolidList"/>
    <dgm:cxn modelId="{A7BDD48C-5AA8-4F34-B38D-2A00318FA5FC}" type="presParOf" srcId="{2B5EFE56-CB25-4B07-A7C0-56BA7280E9AD}" destId="{92DA0427-B009-4697-9CC1-FEC55C43F815}" srcOrd="1" destOrd="0" presId="urn:microsoft.com/office/officeart/2018/2/layout/IconVerticalSolidList"/>
    <dgm:cxn modelId="{8709EED9-FBB3-4D76-A3F8-717E8BBA1218}" type="presParOf" srcId="{2B5EFE56-CB25-4B07-A7C0-56BA7280E9AD}" destId="{7CCC0071-D7B4-48F2-AECA-DAB53A57AC16}" srcOrd="2" destOrd="0" presId="urn:microsoft.com/office/officeart/2018/2/layout/IconVerticalSolidList"/>
    <dgm:cxn modelId="{008F6DCD-A030-4125-8EAC-3E81FE6F463A}" type="presParOf" srcId="{7CCC0071-D7B4-48F2-AECA-DAB53A57AC16}" destId="{51AC39A1-53A3-46F7-9F6D-683A329C4195}" srcOrd="0" destOrd="0" presId="urn:microsoft.com/office/officeart/2018/2/layout/IconVerticalSolidList"/>
    <dgm:cxn modelId="{115EFC94-88B3-44E4-980A-A9CEB3F3AAB0}" type="presParOf" srcId="{7CCC0071-D7B4-48F2-AECA-DAB53A57AC16}" destId="{3BDED9F3-B601-41B4-BE1A-059303EF8767}" srcOrd="1" destOrd="0" presId="urn:microsoft.com/office/officeart/2018/2/layout/IconVerticalSolidList"/>
    <dgm:cxn modelId="{C1071BFC-8F27-48AD-A5B1-636AB5ACA570}" type="presParOf" srcId="{7CCC0071-D7B4-48F2-AECA-DAB53A57AC16}" destId="{ABDA9ACF-E70D-4127-8A19-C9DF0610F264}" srcOrd="2" destOrd="0" presId="urn:microsoft.com/office/officeart/2018/2/layout/IconVerticalSolidList"/>
    <dgm:cxn modelId="{E7683B7A-37E3-4D51-9A81-F0372E7C2505}" type="presParOf" srcId="{7CCC0071-D7B4-48F2-AECA-DAB53A57AC16}" destId="{3472C4B9-D03A-4B5F-9C43-16674A6E22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74510-89D9-488A-9C35-2678944A66A2}">
      <dsp:nvSpPr>
        <dsp:cNvPr id="0" name=""/>
        <dsp:cNvSpPr/>
      </dsp:nvSpPr>
      <dsp:spPr>
        <a:xfrm>
          <a:off x="0" y="123704"/>
          <a:ext cx="10227197" cy="17071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1232-BAA5-4049-BAD0-99F72C35428E}">
      <dsp:nvSpPr>
        <dsp:cNvPr id="0" name=""/>
        <dsp:cNvSpPr/>
      </dsp:nvSpPr>
      <dsp:spPr>
        <a:xfrm>
          <a:off x="516404" y="507806"/>
          <a:ext cx="938916" cy="938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0F34-3A50-4C44-81BB-E1479CE78A5F}">
      <dsp:nvSpPr>
        <dsp:cNvPr id="0" name=""/>
        <dsp:cNvSpPr/>
      </dsp:nvSpPr>
      <dsp:spPr>
        <a:xfrm>
          <a:off x="1971725" y="123704"/>
          <a:ext cx="8255471" cy="170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0" tIns="180670" rIns="180670" bIns="1806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You can use a patent to protect your (</a:t>
          </a:r>
          <a:r>
            <a:rPr lang="en-GB" sz="2400" i="1" kern="1200" dirty="0"/>
            <a:t>technical</a:t>
          </a:r>
          <a:r>
            <a:rPr lang="en-GB" sz="2400" kern="1200" dirty="0"/>
            <a:t>) invention. </a:t>
          </a:r>
          <a:br>
            <a:rPr lang="en-GB" sz="2400" kern="1200" dirty="0"/>
          </a:br>
          <a:r>
            <a:rPr lang="en-GB" sz="2400" kern="1200" dirty="0"/>
            <a:t>You can control copying, making, using, selling or importing</a:t>
          </a:r>
          <a:endParaRPr lang="en-US" sz="2400" kern="1200" dirty="0"/>
        </a:p>
      </dsp:txBody>
      <dsp:txXfrm>
        <a:off x="1971725" y="123704"/>
        <a:ext cx="8255471" cy="1707121"/>
      </dsp:txXfrm>
    </dsp:sp>
    <dsp:sp modelId="{51AC39A1-53A3-46F7-9F6D-683A329C4195}">
      <dsp:nvSpPr>
        <dsp:cNvPr id="0" name=""/>
        <dsp:cNvSpPr/>
      </dsp:nvSpPr>
      <dsp:spPr>
        <a:xfrm>
          <a:off x="0" y="2127716"/>
          <a:ext cx="10227197" cy="17071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ED9F3-B601-41B4-BE1A-059303EF8767}">
      <dsp:nvSpPr>
        <dsp:cNvPr id="0" name=""/>
        <dsp:cNvSpPr/>
      </dsp:nvSpPr>
      <dsp:spPr>
        <a:xfrm>
          <a:off x="516404" y="2511818"/>
          <a:ext cx="938916" cy="938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2C4B9-D03A-4B5F-9C43-16674A6E2277}">
      <dsp:nvSpPr>
        <dsp:cNvPr id="0" name=""/>
        <dsp:cNvSpPr/>
      </dsp:nvSpPr>
      <dsp:spPr>
        <a:xfrm>
          <a:off x="1971725" y="2127716"/>
          <a:ext cx="8255471" cy="170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670" tIns="180670" rIns="180670" bIns="1806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Discoveries, mathematical methods, computer programs are not regarded as inventions. Therapeutic procedures, diagnostic methods and new plant or animal varieties are completely excluded from patentability.</a:t>
          </a:r>
          <a:endParaRPr lang="en-US" sz="2400" kern="1200" dirty="0"/>
        </a:p>
      </dsp:txBody>
      <dsp:txXfrm>
        <a:off x="1971725" y="2127716"/>
        <a:ext cx="8255471" cy="1707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174510-89D9-488A-9C35-2678944A66A2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B1232-BAA5-4049-BAD0-99F72C35428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0F34-3A50-4C44-81BB-E1479CE78A5F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Patents are granted only for inventions that are </a:t>
          </a:r>
          <a:r>
            <a:rPr lang="en-GB" sz="2400" b="1" kern="1200" dirty="0"/>
            <a:t>novel and were not known to the public</a:t>
          </a:r>
          <a:r>
            <a:rPr lang="en-GB" sz="2400" kern="1200" dirty="0"/>
            <a:t> in any form. </a:t>
          </a:r>
          <a:endParaRPr lang="en-US" sz="2400" kern="1200" dirty="0"/>
        </a:p>
      </dsp:txBody>
      <dsp:txXfrm>
        <a:off x="1507738" y="707092"/>
        <a:ext cx="9007861" cy="1305401"/>
      </dsp:txXfrm>
    </dsp:sp>
    <dsp:sp modelId="{51AC39A1-53A3-46F7-9F6D-683A329C419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ED9F3-B601-41B4-BE1A-059303EF8767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2C4B9-D03A-4B5F-9C43-16674A6E227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Publishing in a journal or presenting in a conference with information related to the invention completely </a:t>
          </a:r>
          <a:r>
            <a:rPr lang="en-GB" sz="2400" b="1" kern="1200" dirty="0"/>
            <a:t>prevents the inventor from getting a patent later</a:t>
          </a:r>
          <a:r>
            <a:rPr lang="en-GB" sz="2400" kern="1200" dirty="0"/>
            <a:t>!</a:t>
          </a:r>
          <a:endParaRPr lang="en-US" sz="2400" kern="1200" dirty="0"/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A8197DF-E71F-E549-9EA4-18B3DE735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88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2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4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4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0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6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8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8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4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2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1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18/10/2021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896C9EE9-1810-7F4F-ACB3-31487B569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38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9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pyright_infrin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Intellectual property, Licencing and Openness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BC01F-0DA4-F440-A471-88919A74F67F}"/>
              </a:ext>
            </a:extLst>
          </p:cNvPr>
          <p:cNvSpPr txBox="1"/>
          <p:nvPr/>
        </p:nvSpPr>
        <p:spPr>
          <a:xfrm>
            <a:off x="1470868" y="5070039"/>
            <a:ext cx="6987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 https://pad.carpentries.org/2021-10-19_ed-dash_fair-bio-practice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rrow: Down 7">
            <a:extLst>
              <a:ext uri="{FF2B5EF4-FFF2-40B4-BE49-F238E27FC236}">
                <a16:creationId xmlns:a16="http://schemas.microsoft.com/office/drawing/2014/main" id="{16EF309E-F924-F745-AD59-25876BA853A4}"/>
              </a:ext>
            </a:extLst>
          </p:cNvPr>
          <p:cNvSpPr/>
          <p:nvPr/>
        </p:nvSpPr>
        <p:spPr>
          <a:xfrm rot="16200000">
            <a:off x="789103" y="4944312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Intellectual property is something you create using your mind – </a:t>
            </a:r>
          </a:p>
          <a:p>
            <a:pPr marL="0" indent="0">
              <a:buNone/>
            </a:pPr>
            <a:r>
              <a:rPr lang="en-GB" dirty="0"/>
              <a:t>for example, a story, an invention, an artistic work or a symbol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9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dirty="0"/>
              <a:t>Intellectual property</a:t>
            </a:r>
            <a:r>
              <a:rPr lang="pl-PL" dirty="0"/>
              <a:t> </a:t>
            </a:r>
            <a:r>
              <a:rPr lang="pl-PL" dirty="0" err="1"/>
              <a:t>protection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1C6E1-FD2A-466A-9D41-65725A6507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9823"/>
          <a:ext cx="10227197" cy="3958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730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GB" dirty="0"/>
              <a:t>Intellectual property</a:t>
            </a:r>
            <a:r>
              <a:rPr lang="pl-PL" dirty="0"/>
              <a:t> </a:t>
            </a:r>
            <a:r>
              <a:rPr lang="pl-PL" dirty="0" err="1"/>
              <a:t>protection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1C6E1-FD2A-466A-9D41-65725A6507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19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Timeline matters for legal protection!</a:t>
            </a:r>
          </a:p>
        </p:txBody>
      </p:sp>
    </p:spTree>
    <p:extLst>
      <p:ext uri="{BB962C8B-B14F-4D97-AF65-F5344CB8AC3E}">
        <p14:creationId xmlns:p14="http://schemas.microsoft.com/office/powerpoint/2010/main" val="60974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EA9EF-F85E-48CD-B474-FC5215D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/>
              <a:t>Open Science and intellectual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C4BB6-3BCD-4376-B0CF-EDB58962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GB" sz="2400" dirty="0"/>
          </a:p>
          <a:p>
            <a:r>
              <a:rPr lang="en-GB" sz="2400" dirty="0"/>
              <a:t>(opinion) you are more likely to benefit from new collaborations, industrial partnerships, consultations which are acquired by openness, than from patent related royalties</a:t>
            </a:r>
          </a:p>
          <a:p>
            <a:endParaRPr lang="en-GB" sz="24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577BCE9F-4801-4B10-ADD9-831EEFBE3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9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In </a:t>
            </a:r>
            <a:r>
              <a:rPr lang="pl-PL" sz="2400" dirty="0"/>
              <a:t>principle</a:t>
            </a:r>
            <a:r>
              <a:rPr lang="en-GB" sz="2400" dirty="0"/>
              <a:t>, software cannot be patented</a:t>
            </a:r>
            <a:r>
              <a:rPr lang="pl-PL" sz="2400" dirty="0"/>
              <a:t> </a:t>
            </a:r>
          </a:p>
          <a:p>
            <a:pPr marL="0" indent="0">
              <a:buNone/>
            </a:pPr>
            <a:r>
              <a:rPr lang="pl-PL" sz="2400" dirty="0"/>
              <a:t>(„no but yes” case by case, decided by court)</a:t>
            </a:r>
            <a:endParaRPr lang="en-GB" sz="2400" dirty="0"/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Software code is copyrighted</a:t>
            </a:r>
            <a:r>
              <a:rPr lang="en-GB" sz="2400" dirty="0"/>
              <a:t>. Copyright prevents people from:</a:t>
            </a:r>
          </a:p>
          <a:p>
            <a:r>
              <a:rPr lang="en-GB" sz="2400" dirty="0"/>
              <a:t>copying your </a:t>
            </a:r>
            <a:r>
              <a:rPr lang="pl-PL" sz="2400" dirty="0"/>
              <a:t>code</a:t>
            </a:r>
            <a:endParaRPr lang="en-GB" sz="2400" dirty="0"/>
          </a:p>
          <a:p>
            <a:r>
              <a:rPr lang="en-GB" sz="2400" dirty="0"/>
              <a:t>distributing copies of it, whether free of charge or for sale.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Copyrights originated for books and songs.</a:t>
            </a:r>
          </a:p>
          <a:p>
            <a:pPr marL="0" indent="0">
              <a:buNone/>
            </a:pPr>
            <a:r>
              <a:rPr lang="en-GB" sz="2400" dirty="0"/>
              <a:t> </a:t>
            </a:r>
          </a:p>
          <a:p>
            <a:pPr marL="0" indent="0">
              <a:buNone/>
            </a:pPr>
            <a:r>
              <a:rPr lang="pl-PL" sz="2400" dirty="0" err="1"/>
              <a:t>Adding</a:t>
            </a:r>
            <a:r>
              <a:rPr lang="pl-PL" sz="2400" dirty="0"/>
              <a:t> </a:t>
            </a:r>
            <a:r>
              <a:rPr lang="pl-PL" sz="2400" dirty="0" err="1"/>
              <a:t>an</a:t>
            </a:r>
            <a:r>
              <a:rPr lang="en-GB" sz="2400" dirty="0"/>
              <a:t> explicit </a:t>
            </a:r>
            <a:r>
              <a:rPr lang="en-GB" sz="2400" b="1" dirty="0"/>
              <a:t>licence</a:t>
            </a:r>
            <a:r>
              <a:rPr lang="en-GB" sz="2400" dirty="0"/>
              <a:t> is needed to permit re-use.</a:t>
            </a:r>
          </a:p>
        </p:txBody>
      </p:sp>
    </p:spTree>
    <p:extLst>
      <p:ext uri="{BB962C8B-B14F-4D97-AF65-F5344CB8AC3E}">
        <p14:creationId xmlns:p14="http://schemas.microsoft.com/office/powerpoint/2010/main" val="5527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Data cannot be patented and in general, it cannot be copyrighted. </a:t>
            </a:r>
          </a:p>
          <a:p>
            <a:pPr marL="0" indent="0">
              <a:buNone/>
            </a:pPr>
            <a:r>
              <a:rPr lang="en-GB" sz="2400" b="1" dirty="0"/>
              <a:t>It is not possible to copyright facts!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dirty="0"/>
              <a:t>While the data itself cannot be copyrighted, the way how it is presented can be. The extend of protection is ultimately settled by a court.</a:t>
            </a:r>
            <a:endParaRPr lang="pl-PL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Without</a:t>
            </a:r>
            <a:r>
              <a:rPr lang="pl-PL" sz="2400" dirty="0"/>
              <a:t> </a:t>
            </a:r>
            <a:r>
              <a:rPr lang="en-GB" sz="2400" dirty="0"/>
              <a:t>licence</a:t>
            </a:r>
            <a:r>
              <a:rPr lang="pl-PL" sz="2400" dirty="0"/>
              <a:t> t</a:t>
            </a:r>
            <a:r>
              <a:rPr lang="en-GB" sz="2400" dirty="0"/>
              <a:t>he “good actors” will restrain from using your data to avoid “court” risks.</a:t>
            </a:r>
          </a:p>
        </p:txBody>
      </p:sp>
    </p:spTree>
    <p:extLst>
      <p:ext uri="{BB962C8B-B14F-4D97-AF65-F5344CB8AC3E}">
        <p14:creationId xmlns:p14="http://schemas.microsoft.com/office/powerpoint/2010/main" val="125057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BEF6-9EA9-444C-B76B-68F95091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Intellectual property</a:t>
            </a:r>
            <a:r>
              <a:rPr lang="pl-PL" dirty="0"/>
              <a:t> protection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BD34-E840-44BA-A351-DD2796B9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“A license is a promise not to sue,"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It permits the licensed party to do something that would violate the rights of the licensing party (e.g. make copies of a </a:t>
            </a:r>
            <a:r>
              <a:rPr lang="en-GB" sz="2400" dirty="0">
                <a:hlinkClick r:id="rId2" tooltip="Copyright infringement"/>
              </a:rPr>
              <a:t>copyrighted work</a:t>
            </a:r>
            <a:r>
              <a:rPr lang="en-GB" sz="2400" dirty="0"/>
              <a:t>), which, without the license, the licensed party could be sued, civilly, criminally, or both.</a:t>
            </a:r>
          </a:p>
        </p:txBody>
      </p:sp>
    </p:spTree>
    <p:extLst>
      <p:ext uri="{BB962C8B-B14F-4D97-AF65-F5344CB8AC3E}">
        <p14:creationId xmlns:p14="http://schemas.microsoft.com/office/powerpoint/2010/main" val="19540108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1_Office Theme</vt:lpstr>
      <vt:lpstr>Intellectual property, Licencing and Openness</vt:lpstr>
      <vt:lpstr>Open Science and intellectual property</vt:lpstr>
      <vt:lpstr>Intellectual property protection</vt:lpstr>
      <vt:lpstr>Intellectual property protection</vt:lpstr>
      <vt:lpstr>Open Science and intellectual property</vt:lpstr>
      <vt:lpstr>Open Science and intellectual property</vt:lpstr>
      <vt:lpstr>Intellectual property protection</vt:lpstr>
      <vt:lpstr>Intellectual property protection</vt:lpstr>
      <vt:lpstr>Intellectual property protection</vt:lpstr>
      <vt:lpstr>Reusable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ZIELINSKI Tomasz</cp:lastModifiedBy>
  <cp:revision>12</cp:revision>
  <dcterms:created xsi:type="dcterms:W3CDTF">2021-05-18T16:34:01Z</dcterms:created>
  <dcterms:modified xsi:type="dcterms:W3CDTF">2021-10-18T12:37:51Z</dcterms:modified>
</cp:coreProperties>
</file>