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9" r:id="rId3"/>
    <p:sldId id="257" r:id="rId4"/>
    <p:sldId id="258" r:id="rId5"/>
    <p:sldId id="269" r:id="rId6"/>
    <p:sldId id="270" r:id="rId7"/>
    <p:sldId id="262"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88571"/>
  </p:normalViewPr>
  <p:slideViewPr>
    <p:cSldViewPr snapToGrid="0">
      <p:cViewPr varScale="1">
        <p:scale>
          <a:sx n="101" d="100"/>
          <a:sy n="101" d="100"/>
        </p:scale>
        <p:origin x="9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19/10/2021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Most of the funders require that you present a DMP together with your grant applications. Some institutions ask eve their PhD students to prepare a DMP for their PhD project.</a:t>
            </a:r>
          </a:p>
          <a:p>
            <a:r>
              <a:rPr lang="en-GB" sz="1200" b="0" i="0" kern="1200" dirty="0">
                <a:solidFill>
                  <a:schemeClr val="tx1"/>
                </a:solidFill>
                <a:effectLst/>
                <a:latin typeface="+mn-lt"/>
                <a:ea typeface="+mn-ea"/>
                <a:cs typeface="+mn-cs"/>
              </a:rPr>
              <a:t>You should think how you are going to manage your data (our outputs, in general) for each of your projects (or even individual assay types). For individual project the main focus should be on: </a:t>
            </a:r>
            <a:r>
              <a:rPr lang="en-GB" sz="1200" b="1" i="0" kern="1200" dirty="0">
                <a:solidFill>
                  <a:schemeClr val="tx1"/>
                </a:solidFill>
                <a:effectLst/>
                <a:latin typeface="+mn-lt"/>
                <a:ea typeface="+mn-ea"/>
                <a:cs typeface="+mn-cs"/>
              </a:rPr>
              <a:t>what data will be produced, how they will be stored and organized, how you are going to describe them and track them</a:t>
            </a:r>
            <a:r>
              <a:rPr lang="en-GB" sz="1200" b="0" i="0" kern="1200" dirty="0">
                <a:solidFill>
                  <a:schemeClr val="tx1"/>
                </a:solidFill>
                <a:effectLst/>
                <a:latin typeface="+mn-lt"/>
                <a:ea typeface="+mn-ea"/>
                <a:cs typeface="+mn-cs"/>
              </a:rPr>
              <a:t>. For example what file formats will be generated, how you are going to name your files, and how you will link it to your laboratory notes.</a:t>
            </a:r>
          </a:p>
          <a:p>
            <a:r>
              <a:rPr lang="en-GB" sz="1200" b="0" i="0" kern="1200" dirty="0">
                <a:solidFill>
                  <a:schemeClr val="tx1"/>
                </a:solidFill>
                <a:effectLst/>
                <a:latin typeface="+mn-lt"/>
                <a:ea typeface="+mn-ea"/>
                <a:cs typeface="+mn-cs"/>
              </a:rPr>
              <a:t>For grant applications, DMP tend to be less technical, for example no need to discuss folder structures, but, they should emphasize the </a:t>
            </a:r>
            <a:r>
              <a:rPr lang="en-GB" sz="1200" b="1" i="0" kern="1200" dirty="0">
                <a:solidFill>
                  <a:schemeClr val="tx1"/>
                </a:solidFill>
                <a:effectLst/>
                <a:latin typeface="+mn-lt"/>
                <a:ea typeface="+mn-ea"/>
                <a:cs typeface="+mn-cs"/>
              </a:rPr>
              <a:t>data safety (as preservation and access), data longevity, sharing, discovery and re-use</a:t>
            </a:r>
            <a:r>
              <a:rPr lang="en-GB" sz="1200" b="0" i="0"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4</a:t>
            </a:fld>
            <a:endParaRPr lang="en-GB"/>
          </a:p>
        </p:txBody>
      </p:sp>
    </p:spTree>
    <p:extLst>
      <p:ext uri="{BB962C8B-B14F-4D97-AF65-F5344CB8AC3E}">
        <p14:creationId xmlns:p14="http://schemas.microsoft.com/office/powerpoint/2010/main" val="2010659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19/10/2021</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19/10/2021</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19/10/2021</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19/10/2021</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19/10/2021</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19/10/2021</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19/10/2021</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19/10/2021</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19/10/2021</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19/10/2021</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19/10/2021</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3FB77-D8DB-4AB9-8EA5-EE8C3B57A5E1}" type="datetimeFigureOut">
              <a:rPr lang="en-GB" smtClean="0"/>
              <a:t>19/10/2021</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DC165-5060-4138-94DB-52D3146D23E9}" type="slidenum">
              <a:rPr lang="en-GB" smtClean="0"/>
              <a:t>‹#›</a:t>
            </a:fld>
            <a:endParaRPr lang="en-GB"/>
          </a:p>
        </p:txBody>
      </p:sp>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ad.carpentries.org/record-keeping_08062021"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iki.ed.ac.uk/x/yesNGQ"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438164-4DB1-4C47-B854-138D904993BB}"/>
              </a:ext>
            </a:extLst>
          </p:cNvPr>
          <p:cNvSpPr txBox="1"/>
          <p:nvPr/>
        </p:nvSpPr>
        <p:spPr>
          <a:xfrm>
            <a:off x="332371" y="444110"/>
            <a:ext cx="6366487" cy="769441"/>
          </a:xfrm>
          <a:prstGeom prst="rect">
            <a:avLst/>
          </a:prstGeom>
          <a:noFill/>
        </p:spPr>
        <p:txBody>
          <a:bodyPr wrap="none" rtlCol="0">
            <a:spAutoFit/>
          </a:bodyPr>
          <a:lstStyle/>
          <a:p>
            <a:pPr algn="ctr"/>
            <a:r>
              <a:rPr lang="en-GB" sz="4400" dirty="0">
                <a:solidFill>
                  <a:srgbClr val="0070C0"/>
                </a:solidFill>
              </a:rPr>
              <a:t>The research data life cycle</a:t>
            </a:r>
          </a:p>
        </p:txBody>
      </p:sp>
      <p:pic>
        <p:nvPicPr>
          <p:cNvPr id="5122" name="Picture 2" descr="Ed_DaSH">
            <a:extLst>
              <a:ext uri="{FF2B5EF4-FFF2-40B4-BE49-F238E27FC236}">
                <a16:creationId xmlns:a16="http://schemas.microsoft.com/office/drawing/2014/main" id="{9D1BBF7C-A031-41E6-BB30-3FB40874A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41D6036-BCDA-4EC7-9653-F205FE226493}"/>
              </a:ext>
            </a:extLst>
          </p:cNvPr>
          <p:cNvSpPr txBox="1"/>
          <p:nvPr/>
        </p:nvSpPr>
        <p:spPr>
          <a:xfrm>
            <a:off x="1092765" y="6231018"/>
            <a:ext cx="6096000" cy="369332"/>
          </a:xfrm>
          <a:prstGeom prst="rect">
            <a:avLst/>
          </a:prstGeom>
          <a:noFill/>
        </p:spPr>
        <p:txBody>
          <a:bodyPr wrap="square">
            <a:spAutoFit/>
          </a:bodyPr>
          <a:lstStyle/>
          <a:p>
            <a:r>
              <a:rPr lang="en-GB" dirty="0"/>
              <a:t>Open </a:t>
            </a:r>
            <a:r>
              <a:rPr lang="en-GB" dirty="0">
                <a:highlight>
                  <a:srgbClr val="FFFF00"/>
                </a:highlight>
                <a:hlinkClick r:id="rId3"/>
              </a:rPr>
              <a:t>https://pad.carpentries.org/record-keeping_08062021</a:t>
            </a:r>
            <a:r>
              <a:rPr lang="en-GB" dirty="0">
                <a:highlight>
                  <a:srgbClr val="FFFF00"/>
                </a:highlight>
              </a:rPr>
              <a:t> </a:t>
            </a: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410999" y="6105291"/>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EB57F70E-68B7-3245-9552-72579C7C9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8464" y="524403"/>
            <a:ext cx="5918040" cy="5995654"/>
          </a:xfrm>
          <a:prstGeom prst="rect">
            <a:avLst/>
          </a:prstGeom>
        </p:spPr>
      </p:pic>
      <p:sp>
        <p:nvSpPr>
          <p:cNvPr id="9" name="TextBox 8">
            <a:extLst>
              <a:ext uri="{FF2B5EF4-FFF2-40B4-BE49-F238E27FC236}">
                <a16:creationId xmlns:a16="http://schemas.microsoft.com/office/drawing/2014/main" id="{EDC798CC-BF79-804D-9C06-9D013B892C24}"/>
              </a:ext>
            </a:extLst>
          </p:cNvPr>
          <p:cNvSpPr txBox="1"/>
          <p:nvPr/>
        </p:nvSpPr>
        <p:spPr>
          <a:xfrm>
            <a:off x="8897484" y="6507110"/>
            <a:ext cx="3061981" cy="276999"/>
          </a:xfrm>
          <a:prstGeom prst="rect">
            <a:avLst/>
          </a:prstGeom>
          <a:noFill/>
        </p:spPr>
        <p:txBody>
          <a:bodyPr wrap="square">
            <a:spAutoFit/>
          </a:bodyPr>
          <a:lstStyle/>
          <a:p>
            <a:r>
              <a:rPr lang="en-GB" sz="1200" b="0" i="1" dirty="0">
                <a:solidFill>
                  <a:srgbClr val="333333"/>
                </a:solidFill>
                <a:effectLst/>
                <a:latin typeface="Ubuntu"/>
              </a:rPr>
              <a:t>Figure </a:t>
            </a:r>
            <a:r>
              <a:rPr lang="en-GB" sz="1200" b="0" i="1">
                <a:solidFill>
                  <a:srgbClr val="333333"/>
                </a:solidFill>
                <a:effectLst/>
                <a:latin typeface="Ubuntu"/>
              </a:rPr>
              <a:t>credits: </a:t>
            </a:r>
            <a:r>
              <a:rPr lang="en-GB" sz="1200" i="1">
                <a:solidFill>
                  <a:srgbClr val="333333"/>
                </a:solidFill>
                <a:latin typeface="Ubuntu"/>
              </a:rPr>
              <a:t>Tomasz </a:t>
            </a:r>
            <a:r>
              <a:rPr lang="en-GB" sz="1200" i="1" dirty="0">
                <a:solidFill>
                  <a:srgbClr val="333333"/>
                </a:solidFill>
                <a:latin typeface="Ubuntu"/>
              </a:rPr>
              <a:t>Zielinski</a:t>
            </a:r>
            <a:endParaRPr lang="en-GB" sz="1200" dirty="0"/>
          </a:p>
        </p:txBody>
      </p:sp>
    </p:spTree>
    <p:extLst>
      <p:ext uri="{BB962C8B-B14F-4D97-AF65-F5344CB8AC3E}">
        <p14:creationId xmlns:p14="http://schemas.microsoft.com/office/powerpoint/2010/main" val="2061045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853859"/>
            <a:ext cx="9464530" cy="1384995"/>
          </a:xfrm>
          <a:prstGeom prst="rect">
            <a:avLst/>
          </a:prstGeom>
          <a:noFill/>
        </p:spPr>
        <p:txBody>
          <a:bodyPr wrap="square">
            <a:spAutoFit/>
          </a:bodyPr>
          <a:lstStyle/>
          <a:p>
            <a:r>
              <a:rPr lang="en-GB" sz="2800" dirty="0">
                <a:solidFill>
                  <a:srgbClr val="0070C0"/>
                </a:solidFill>
              </a:rPr>
              <a:t>Exercise/challenge 1: </a:t>
            </a:r>
          </a:p>
          <a:p>
            <a:pPr algn="ctr"/>
            <a:endParaRPr lang="en-GB" sz="2800" dirty="0">
              <a:solidFill>
                <a:srgbClr val="0070C0"/>
              </a:solidFill>
            </a:endParaRPr>
          </a:p>
          <a:p>
            <a:pPr algn="ctr"/>
            <a:r>
              <a:rPr lang="en-GB" sz="2800" dirty="0">
                <a:solidFill>
                  <a:srgbClr val="0070C0"/>
                </a:solidFill>
              </a:rPr>
              <a:t>Action plan challenge</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08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Diagram&#10;&#10;Description automatically generated">
            <a:extLst>
              <a:ext uri="{FF2B5EF4-FFF2-40B4-BE49-F238E27FC236}">
                <a16:creationId xmlns:a16="http://schemas.microsoft.com/office/drawing/2014/main" id="{738DA57D-8583-0E4F-A2B5-9BE129AC4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575" y="34743"/>
            <a:ext cx="7858198" cy="6610865"/>
          </a:xfrm>
          <a:prstGeom prst="rect">
            <a:avLst/>
          </a:prstGeom>
        </p:spPr>
      </p:pic>
      <p:sp>
        <p:nvSpPr>
          <p:cNvPr id="10" name="TextBox 9">
            <a:extLst>
              <a:ext uri="{FF2B5EF4-FFF2-40B4-BE49-F238E27FC236}">
                <a16:creationId xmlns:a16="http://schemas.microsoft.com/office/drawing/2014/main" id="{3B982C59-B2A6-9D4C-AFEB-B73A24BB43BB}"/>
              </a:ext>
            </a:extLst>
          </p:cNvPr>
          <p:cNvSpPr txBox="1"/>
          <p:nvPr/>
        </p:nvSpPr>
        <p:spPr>
          <a:xfrm>
            <a:off x="0" y="2278347"/>
            <a:ext cx="5842047" cy="2123658"/>
          </a:xfrm>
          <a:prstGeom prst="rect">
            <a:avLst/>
          </a:prstGeom>
          <a:noFill/>
        </p:spPr>
        <p:txBody>
          <a:bodyPr wrap="none" rtlCol="0">
            <a:spAutoFit/>
          </a:bodyPr>
          <a:lstStyle/>
          <a:p>
            <a:pPr algn="ctr"/>
            <a:r>
              <a:rPr lang="en-GB" sz="4400" b="1" dirty="0">
                <a:solidFill>
                  <a:srgbClr val="0070C0"/>
                </a:solidFill>
              </a:rPr>
              <a:t>Plan ahead</a:t>
            </a:r>
            <a:r>
              <a:rPr lang="en-GB" sz="4400" dirty="0">
                <a:solidFill>
                  <a:srgbClr val="0070C0"/>
                </a:solidFill>
              </a:rPr>
              <a:t> </a:t>
            </a:r>
          </a:p>
          <a:p>
            <a:pPr algn="ctr"/>
            <a:r>
              <a:rPr lang="en-GB" sz="4400" dirty="0">
                <a:solidFill>
                  <a:srgbClr val="0070C0"/>
                </a:solidFill>
              </a:rPr>
              <a:t>data management plans </a:t>
            </a:r>
          </a:p>
          <a:p>
            <a:pPr algn="ctr"/>
            <a:r>
              <a:rPr lang="en-GB" sz="4400" dirty="0">
                <a:solidFill>
                  <a:srgbClr val="0070C0"/>
                </a:solidFill>
              </a:rPr>
              <a:t>(DMPs)</a:t>
            </a:r>
          </a:p>
        </p:txBody>
      </p:sp>
      <p:sp>
        <p:nvSpPr>
          <p:cNvPr id="13" name="TextBox 12">
            <a:extLst>
              <a:ext uri="{FF2B5EF4-FFF2-40B4-BE49-F238E27FC236}">
                <a16:creationId xmlns:a16="http://schemas.microsoft.com/office/drawing/2014/main" id="{957371FC-A41A-FC42-AA1A-4AE67DD54925}"/>
              </a:ext>
            </a:extLst>
          </p:cNvPr>
          <p:cNvSpPr txBox="1"/>
          <p:nvPr/>
        </p:nvSpPr>
        <p:spPr>
          <a:xfrm>
            <a:off x="7130266" y="6507109"/>
            <a:ext cx="411552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a:t>
            </a:r>
            <a:r>
              <a:rPr lang="en-GB" sz="1200" i="1" dirty="0" err="1">
                <a:solidFill>
                  <a:srgbClr val="333333"/>
                </a:solidFill>
                <a:latin typeface="Ubuntu"/>
              </a:rPr>
              <a:t>Zieliński</a:t>
            </a:r>
            <a:r>
              <a:rPr lang="en-GB" sz="1200" i="1" dirty="0">
                <a:solidFill>
                  <a:srgbClr val="333333"/>
                </a:solidFill>
                <a:latin typeface="Ubuntu"/>
              </a:rPr>
              <a:t> and Andrés Romanowski</a:t>
            </a:r>
            <a:endParaRPr lang="en-GB" sz="1200" dirty="0"/>
          </a:p>
        </p:txBody>
      </p:sp>
      <p:pic>
        <p:nvPicPr>
          <p:cNvPr id="14" name="Picture 2" descr="Ed_DaSH">
            <a:extLst>
              <a:ext uri="{FF2B5EF4-FFF2-40B4-BE49-F238E27FC236}">
                <a16:creationId xmlns:a16="http://schemas.microsoft.com/office/drawing/2014/main" id="{3FDDF77C-EC45-6443-8DF8-F8C9C5B93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Down 12">
            <a:extLst>
              <a:ext uri="{FF2B5EF4-FFF2-40B4-BE49-F238E27FC236}">
                <a16:creationId xmlns:a16="http://schemas.microsoft.com/office/drawing/2014/main" id="{BEA0EBA6-8A0C-9F41-BFED-3811E7B9302A}"/>
              </a:ext>
            </a:extLst>
          </p:cNvPr>
          <p:cNvSpPr/>
          <p:nvPr/>
        </p:nvSpPr>
        <p:spPr>
          <a:xfrm rot="10800000">
            <a:off x="4690939" y="2278347"/>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745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82BCFF-DF99-4045-952C-843651C9A9DC}"/>
              </a:ext>
            </a:extLst>
          </p:cNvPr>
          <p:cNvSpPr txBox="1"/>
          <p:nvPr/>
        </p:nvSpPr>
        <p:spPr>
          <a:xfrm>
            <a:off x="191199" y="284955"/>
            <a:ext cx="11385608" cy="369332"/>
          </a:xfrm>
          <a:prstGeom prst="rect">
            <a:avLst/>
          </a:prstGeom>
          <a:noFill/>
        </p:spPr>
        <p:txBody>
          <a:bodyPr wrap="square">
            <a:spAutoFit/>
          </a:bodyPr>
          <a:lstStyle/>
          <a:p>
            <a:r>
              <a:rPr lang="en-GB" b="0" i="0" dirty="0">
                <a:solidFill>
                  <a:srgbClr val="0070C0"/>
                </a:solidFill>
                <a:effectLst/>
                <a:latin typeface="Ubuntu"/>
              </a:rPr>
              <a:t>What should we consider in a good DMP?</a:t>
            </a:r>
          </a:p>
        </p:txBody>
      </p:sp>
      <p:sp>
        <p:nvSpPr>
          <p:cNvPr id="8" name="TextBox 7">
            <a:extLst>
              <a:ext uri="{FF2B5EF4-FFF2-40B4-BE49-F238E27FC236}">
                <a16:creationId xmlns:a16="http://schemas.microsoft.com/office/drawing/2014/main" id="{5656A525-53B6-4851-8EFF-E6BFFC9D56BA}"/>
              </a:ext>
            </a:extLst>
          </p:cNvPr>
          <p:cNvSpPr txBox="1"/>
          <p:nvPr/>
        </p:nvSpPr>
        <p:spPr>
          <a:xfrm>
            <a:off x="2557849" y="1275073"/>
            <a:ext cx="2754352" cy="36933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b="0" i="0" dirty="0">
                <a:solidFill>
                  <a:srgbClr val="333333"/>
                </a:solidFill>
                <a:effectLst/>
                <a:latin typeface="Ubuntu"/>
              </a:rPr>
              <a:t>Good DMPs</a:t>
            </a:r>
            <a:endParaRPr lang="en-GB" dirty="0"/>
          </a:p>
        </p:txBody>
      </p:sp>
      <p:sp>
        <p:nvSpPr>
          <p:cNvPr id="12" name="TextBox 11">
            <a:extLst>
              <a:ext uri="{FF2B5EF4-FFF2-40B4-BE49-F238E27FC236}">
                <a16:creationId xmlns:a16="http://schemas.microsoft.com/office/drawing/2014/main" id="{32F0452B-E9D9-441C-8E99-96A0537CECD4}"/>
              </a:ext>
            </a:extLst>
          </p:cNvPr>
          <p:cNvSpPr txBox="1"/>
          <p:nvPr/>
        </p:nvSpPr>
        <p:spPr>
          <a:xfrm>
            <a:off x="1869897" y="2390987"/>
            <a:ext cx="5030979" cy="3373359"/>
          </a:xfrm>
          <a:prstGeom prst="rect">
            <a:avLst/>
          </a:prstGeom>
          <a:noFill/>
        </p:spPr>
        <p:txBody>
          <a:bodyPr wrap="square">
            <a:spAutoFit/>
          </a:bodyPr>
          <a:lstStyle/>
          <a:p>
            <a:pPr>
              <a:lnSpc>
                <a:spcPct val="150000"/>
              </a:lnSpc>
            </a:pPr>
            <a:r>
              <a:rPr lang="en-GB" dirty="0">
                <a:solidFill>
                  <a:srgbClr val="0070C0"/>
                </a:solidFill>
              </a:rPr>
              <a:t>Think about:</a:t>
            </a:r>
          </a:p>
          <a:p>
            <a:pPr marL="285750" indent="-285750">
              <a:lnSpc>
                <a:spcPct val="150000"/>
              </a:lnSpc>
              <a:buFont typeface="Arial" panose="020B0604020202020204" pitchFamily="34" charset="0"/>
              <a:buChar char="•"/>
            </a:pPr>
            <a:r>
              <a:rPr lang="en-GB" dirty="0">
                <a:solidFill>
                  <a:srgbClr val="0070C0"/>
                </a:solidFill>
              </a:rPr>
              <a:t>how you will store the data</a:t>
            </a:r>
          </a:p>
          <a:p>
            <a:pPr marL="285750" indent="-285750">
              <a:lnSpc>
                <a:spcPct val="150000"/>
              </a:lnSpc>
              <a:buFont typeface="Arial" panose="020B0604020202020204" pitchFamily="34" charset="0"/>
              <a:buChar char="•"/>
            </a:pPr>
            <a:r>
              <a:rPr lang="en-GB" dirty="0">
                <a:solidFill>
                  <a:srgbClr val="0070C0"/>
                </a:solidFill>
              </a:rPr>
              <a:t>how you will organize and describe your data</a:t>
            </a:r>
          </a:p>
          <a:p>
            <a:pPr marL="285750" indent="-285750">
              <a:lnSpc>
                <a:spcPct val="150000"/>
              </a:lnSpc>
              <a:buFont typeface="Arial" panose="020B0604020202020204" pitchFamily="34" charset="0"/>
              <a:buChar char="•"/>
            </a:pPr>
            <a:r>
              <a:rPr lang="en-GB" dirty="0">
                <a:solidFill>
                  <a:srgbClr val="0070C0"/>
                </a:solidFill>
              </a:rPr>
              <a:t>how you will grant access to your data</a:t>
            </a:r>
          </a:p>
          <a:p>
            <a:pPr marL="285750" indent="-285750">
              <a:lnSpc>
                <a:spcPct val="150000"/>
              </a:lnSpc>
              <a:buFont typeface="Arial" panose="020B0604020202020204" pitchFamily="34" charset="0"/>
              <a:buChar char="•"/>
            </a:pPr>
            <a:r>
              <a:rPr lang="en-GB" dirty="0">
                <a:solidFill>
                  <a:srgbClr val="0070C0"/>
                </a:solidFill>
              </a:rPr>
              <a:t>how you will share your data</a:t>
            </a:r>
          </a:p>
          <a:p>
            <a:pPr marL="285750" indent="-285750">
              <a:lnSpc>
                <a:spcPct val="150000"/>
              </a:lnSpc>
              <a:buFont typeface="Arial" panose="020B0604020202020204" pitchFamily="34" charset="0"/>
              <a:buChar char="•"/>
            </a:pPr>
            <a:r>
              <a:rPr lang="en-GB" dirty="0">
                <a:solidFill>
                  <a:srgbClr val="0070C0"/>
                </a:solidFill>
              </a:rPr>
              <a:t>how you will preserve your data</a:t>
            </a:r>
          </a:p>
          <a:p>
            <a:pPr marL="285750" indent="-285750">
              <a:lnSpc>
                <a:spcPct val="150000"/>
              </a:lnSpc>
              <a:buFont typeface="Arial" panose="020B0604020202020204" pitchFamily="34" charset="0"/>
              <a:buChar char="•"/>
            </a:pPr>
            <a:r>
              <a:rPr lang="en-GB" dirty="0">
                <a:solidFill>
                  <a:srgbClr val="0070C0"/>
                </a:solidFill>
              </a:rPr>
              <a:t>how others can use your data</a:t>
            </a:r>
          </a:p>
          <a:p>
            <a:pPr marL="285750" indent="-285750">
              <a:lnSpc>
                <a:spcPct val="150000"/>
              </a:lnSpc>
              <a:buFont typeface="Arial" panose="020B0604020202020204" pitchFamily="34" charset="0"/>
              <a:buChar char="•"/>
            </a:pPr>
            <a:r>
              <a:rPr lang="en-GB" dirty="0">
                <a:solidFill>
                  <a:srgbClr val="0070C0"/>
                </a:solidFill>
              </a:rPr>
              <a:t>how much it will all cost</a:t>
            </a:r>
          </a:p>
        </p:txBody>
      </p:sp>
      <p:sp>
        <p:nvSpPr>
          <p:cNvPr id="13" name="Arrow: Down 12">
            <a:extLst>
              <a:ext uri="{FF2B5EF4-FFF2-40B4-BE49-F238E27FC236}">
                <a16:creationId xmlns:a16="http://schemas.microsoft.com/office/drawing/2014/main" id="{27DE9F74-5A87-4524-8E4E-D202CEAB615E}"/>
              </a:ext>
            </a:extLst>
          </p:cNvPr>
          <p:cNvSpPr/>
          <p:nvPr/>
        </p:nvSpPr>
        <p:spPr>
          <a:xfrm>
            <a:off x="3513993" y="1770201"/>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4772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2">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Useful resource</a:t>
            </a:r>
          </a:p>
          <a:p>
            <a:pPr algn="ctr"/>
            <a:endParaRPr lang="en-GB" sz="36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AAE078A-6B0F-0A4D-8D08-92C32F04F022}"/>
              </a:ext>
            </a:extLst>
          </p:cNvPr>
          <p:cNvSpPr/>
          <p:nvPr/>
        </p:nvSpPr>
        <p:spPr>
          <a:xfrm>
            <a:off x="4257998" y="3929531"/>
            <a:ext cx="4219699" cy="1477328"/>
          </a:xfrm>
          <a:prstGeom prst="rect">
            <a:avLst/>
          </a:prstGeom>
        </p:spPr>
        <p:txBody>
          <a:bodyPr wrap="square">
            <a:spAutoFit/>
          </a:bodyPr>
          <a:lstStyle/>
          <a:p>
            <a:pPr algn="ctr"/>
            <a:r>
              <a:rPr lang="en-GB" dirty="0" err="1">
                <a:solidFill>
                  <a:srgbClr val="0070C0"/>
                </a:solidFill>
              </a:rPr>
              <a:t>dmponline.dcc.ac.uk</a:t>
            </a:r>
            <a:r>
              <a:rPr lang="en-GB" dirty="0">
                <a:solidFill>
                  <a:srgbClr val="0070C0"/>
                </a:solidFill>
              </a:rPr>
              <a:t>/</a:t>
            </a:r>
          </a:p>
          <a:p>
            <a:pPr algn="ctr"/>
            <a:endParaRPr lang="en-GB" dirty="0">
              <a:solidFill>
                <a:srgbClr val="0070C0"/>
              </a:solidFill>
            </a:endParaRPr>
          </a:p>
          <a:p>
            <a:pPr algn="ctr"/>
            <a:r>
              <a:rPr lang="en-GB" dirty="0">
                <a:solidFill>
                  <a:srgbClr val="0070C0"/>
                </a:solidFill>
              </a:rPr>
              <a:t>Contains DMP templates for the different funders requirements and information on how to fill each section.</a:t>
            </a:r>
          </a:p>
        </p:txBody>
      </p:sp>
      <p:pic>
        <p:nvPicPr>
          <p:cNvPr id="6" name="Picture 5" descr="Text&#10;&#10;Description automatically generated with medium confidence">
            <a:extLst>
              <a:ext uri="{FF2B5EF4-FFF2-40B4-BE49-F238E27FC236}">
                <a16:creationId xmlns:a16="http://schemas.microsoft.com/office/drawing/2014/main" id="{0C4D71B9-9D63-7F4B-BA6F-5BDFB4E0C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9516" y="1396231"/>
            <a:ext cx="3836664" cy="2533300"/>
          </a:xfrm>
          <a:prstGeom prst="rect">
            <a:avLst/>
          </a:prstGeom>
        </p:spPr>
      </p:pic>
    </p:spTree>
    <p:extLst>
      <p:ext uri="{BB962C8B-B14F-4D97-AF65-F5344CB8AC3E}">
        <p14:creationId xmlns:p14="http://schemas.microsoft.com/office/powerpoint/2010/main" val="149368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pl-PL" sz="3600" dirty="0">
                <a:solidFill>
                  <a:srgbClr val="0070C0"/>
                </a:solidFill>
              </a:rPr>
              <a:t>DMP </a:t>
            </a:r>
            <a:r>
              <a:rPr lang="pl-PL" sz="3600" dirty="0" err="1">
                <a:solidFill>
                  <a:srgbClr val="0070C0"/>
                </a:solidFill>
              </a:rPr>
              <a:t>example</a:t>
            </a:r>
            <a:endParaRPr lang="en-GB" sz="3600" dirty="0">
              <a:solidFill>
                <a:srgbClr val="0070C0"/>
              </a:solidFill>
            </a:endParaRPr>
          </a:p>
          <a:p>
            <a:pPr algn="ctr"/>
            <a:endParaRPr lang="en-GB" sz="36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4">
            <a:extLst>
              <a:ext uri="{FF2B5EF4-FFF2-40B4-BE49-F238E27FC236}">
                <a16:creationId xmlns:a16="http://schemas.microsoft.com/office/drawing/2014/main" id="{2306CDBA-40E8-47EF-BA31-D30AAE7E4873}"/>
              </a:ext>
            </a:extLst>
          </p:cNvPr>
          <p:cNvSpPr txBox="1"/>
          <p:nvPr/>
        </p:nvSpPr>
        <p:spPr>
          <a:xfrm>
            <a:off x="1363735" y="2090172"/>
            <a:ext cx="9464530" cy="954107"/>
          </a:xfrm>
          <a:prstGeom prst="rect">
            <a:avLst/>
          </a:prstGeom>
          <a:noFill/>
        </p:spPr>
        <p:txBody>
          <a:bodyPr wrap="square">
            <a:spAutoFit/>
          </a:bodyPr>
          <a:lstStyle/>
          <a:p>
            <a:r>
              <a:rPr lang="en-GB" sz="2800" dirty="0">
                <a:solidFill>
                  <a:srgbClr val="0070C0"/>
                </a:solidFill>
                <a:hlinkClick r:id="rId3"/>
              </a:rPr>
              <a:t>https://www.wiki.ed.ac.uk/x/yesNGQ</a:t>
            </a:r>
            <a:endParaRPr lang="pl-PL" sz="2800" dirty="0">
              <a:solidFill>
                <a:srgbClr val="0070C0"/>
              </a:solidFill>
            </a:endParaRPr>
          </a:p>
          <a:p>
            <a:endParaRPr lang="en-GB" sz="2800" dirty="0">
              <a:solidFill>
                <a:srgbClr val="0070C0"/>
              </a:solidFill>
            </a:endParaRPr>
          </a:p>
        </p:txBody>
      </p:sp>
    </p:spTree>
    <p:extLst>
      <p:ext uri="{BB962C8B-B14F-4D97-AF65-F5344CB8AC3E}">
        <p14:creationId xmlns:p14="http://schemas.microsoft.com/office/powerpoint/2010/main" val="579910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2677656"/>
          </a:xfrm>
          <a:prstGeom prst="rect">
            <a:avLst/>
          </a:prstGeom>
          <a:noFill/>
        </p:spPr>
        <p:txBody>
          <a:bodyPr wrap="square">
            <a:spAutoFit/>
          </a:bodyPr>
          <a:lstStyle/>
          <a:p>
            <a:r>
              <a:rPr lang="en-GB" sz="2800" dirty="0">
                <a:solidFill>
                  <a:srgbClr val="0070C0"/>
                </a:solidFill>
              </a:rPr>
              <a:t>Exercise/challenge 2: </a:t>
            </a:r>
          </a:p>
          <a:p>
            <a:pPr algn="ctr"/>
            <a:endParaRPr lang="en-GB" sz="2800" dirty="0">
              <a:solidFill>
                <a:srgbClr val="0070C0"/>
              </a:solidFill>
            </a:endParaRPr>
          </a:p>
          <a:p>
            <a:pPr algn="ctr"/>
            <a:r>
              <a:rPr lang="en-GB" sz="2800" dirty="0">
                <a:solidFill>
                  <a:srgbClr val="0070C0"/>
                </a:solidFill>
              </a:rPr>
              <a:t>Working in pairs, think of your last paper (or project). Write a short DMP for this </a:t>
            </a:r>
            <a:r>
              <a:rPr lang="en-GB" sz="2800" b="1" dirty="0">
                <a:solidFill>
                  <a:srgbClr val="0070C0"/>
                </a:solidFill>
              </a:rPr>
              <a:t>joined project</a:t>
            </a:r>
            <a:r>
              <a:rPr lang="en-GB" sz="2800" dirty="0">
                <a:solidFill>
                  <a:srgbClr val="0070C0"/>
                </a:solidFill>
              </a:rPr>
              <a:t>.</a:t>
            </a:r>
          </a:p>
          <a:p>
            <a:pPr algn="ctr"/>
            <a:endParaRPr lang="en-GB" sz="2800" dirty="0">
              <a:solidFill>
                <a:srgbClr val="0070C0"/>
              </a:solidFill>
            </a:endParaRPr>
          </a:p>
          <a:p>
            <a:pPr algn="ctr"/>
            <a:r>
              <a:rPr lang="en-GB" sz="2800" dirty="0">
                <a:solidFill>
                  <a:srgbClr val="0070C0"/>
                </a:solidFill>
              </a:rPr>
              <a:t>Starts in this session &amp; continues as homework.</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23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d_DaSH">
            <a:extLst>
              <a:ext uri="{FF2B5EF4-FFF2-40B4-BE49-F238E27FC236}">
                <a16:creationId xmlns:a16="http://schemas.microsoft.com/office/drawing/2014/main" id="{381D5798-7259-49FA-92FA-9DBA7ABAEE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78E111B-114B-4B85-AA43-3FB53040E586}"/>
              </a:ext>
            </a:extLst>
          </p:cNvPr>
          <p:cNvSpPr txBox="1"/>
          <p:nvPr/>
        </p:nvSpPr>
        <p:spPr>
          <a:xfrm>
            <a:off x="191199" y="284955"/>
            <a:ext cx="11368830" cy="369332"/>
          </a:xfrm>
          <a:prstGeom prst="rect">
            <a:avLst/>
          </a:prstGeom>
          <a:noFill/>
        </p:spPr>
        <p:txBody>
          <a:bodyPr wrap="square">
            <a:spAutoFit/>
          </a:bodyPr>
          <a:lstStyle/>
          <a:p>
            <a:r>
              <a:rPr lang="en-GB" dirty="0">
                <a:solidFill>
                  <a:srgbClr val="0070C0"/>
                </a:solidFill>
              </a:rPr>
              <a:t>Data management plans</a:t>
            </a:r>
          </a:p>
        </p:txBody>
      </p:sp>
      <p:sp>
        <p:nvSpPr>
          <p:cNvPr id="8" name="TextBox 7">
            <a:extLst>
              <a:ext uri="{FF2B5EF4-FFF2-40B4-BE49-F238E27FC236}">
                <a16:creationId xmlns:a16="http://schemas.microsoft.com/office/drawing/2014/main" id="{D8565959-91AC-416B-8E5F-D550B9E166C9}"/>
              </a:ext>
            </a:extLst>
          </p:cNvPr>
          <p:cNvSpPr txBox="1"/>
          <p:nvPr/>
        </p:nvSpPr>
        <p:spPr>
          <a:xfrm>
            <a:off x="1407962" y="988965"/>
            <a:ext cx="8747620"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dirty="0">
                <a:solidFill>
                  <a:srgbClr val="333333"/>
                </a:solidFill>
              </a:rPr>
              <a:t>Show that you are thinking about what will happen with your data during and after the project. </a:t>
            </a:r>
          </a:p>
          <a:p>
            <a:pPr marL="285750" indent="-285750">
              <a:lnSpc>
                <a:spcPct val="150000"/>
              </a:lnSpc>
              <a:buFont typeface="Arial" panose="020B0604020202020204" pitchFamily="34" charset="0"/>
              <a:buChar char="•"/>
            </a:pPr>
            <a:r>
              <a:rPr lang="en-GB" dirty="0">
                <a:solidFill>
                  <a:srgbClr val="333333"/>
                </a:solidFill>
              </a:rPr>
              <a:t>How you are going to achieve FAIR.</a:t>
            </a:r>
          </a:p>
        </p:txBody>
      </p:sp>
      <p:sp>
        <p:nvSpPr>
          <p:cNvPr id="15" name="TextBox 14">
            <a:extLst>
              <a:ext uri="{FF2B5EF4-FFF2-40B4-BE49-F238E27FC236}">
                <a16:creationId xmlns:a16="http://schemas.microsoft.com/office/drawing/2014/main" id="{630C94FB-AFA8-444E-941A-F6F46F510873}"/>
              </a:ext>
            </a:extLst>
          </p:cNvPr>
          <p:cNvSpPr txBox="1"/>
          <p:nvPr/>
        </p:nvSpPr>
        <p:spPr>
          <a:xfrm>
            <a:off x="1931673" y="3002016"/>
            <a:ext cx="8328654" cy="369332"/>
          </a:xfrm>
          <a:prstGeom prst="rect">
            <a:avLst/>
          </a:prstGeom>
          <a:noFill/>
        </p:spPr>
        <p:txBody>
          <a:bodyPr wrap="square">
            <a:spAutoFit/>
          </a:bodyPr>
          <a:lstStyle/>
          <a:p>
            <a:pPr algn="ctr"/>
            <a:r>
              <a:rPr lang="en-GB" dirty="0">
                <a:solidFill>
                  <a:srgbClr val="0070C0"/>
                </a:solidFill>
              </a:rPr>
              <a:t>Data management &amp; admin should be done throughout the project, not at the end!</a:t>
            </a:r>
          </a:p>
        </p:txBody>
      </p:sp>
    </p:spTree>
    <p:extLst>
      <p:ext uri="{BB962C8B-B14F-4D97-AF65-F5344CB8AC3E}">
        <p14:creationId xmlns:p14="http://schemas.microsoft.com/office/powerpoint/2010/main" val="3946935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2439</TotalTime>
  <Words>401</Words>
  <Application>Microsoft Office PowerPoint</Application>
  <PresentationFormat>Panoramiczny</PresentationFormat>
  <Paragraphs>39</Paragraphs>
  <Slides>8</Slides>
  <Notes>1</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8</vt:i4>
      </vt:variant>
    </vt:vector>
  </HeadingPairs>
  <TitlesOfParts>
    <vt:vector size="13" baseType="lpstr">
      <vt:lpstr>Arial</vt:lpstr>
      <vt:lpstr>Calibri</vt:lpstr>
      <vt:lpstr>Calibri Light</vt:lpstr>
      <vt:lpstr>Ubuntu</vt:lpstr>
      <vt:lpstr>Office Theme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ZIELINSKI Tomasz</cp:lastModifiedBy>
  <cp:revision>38</cp:revision>
  <dcterms:created xsi:type="dcterms:W3CDTF">2021-06-07T08:35:11Z</dcterms:created>
  <dcterms:modified xsi:type="dcterms:W3CDTF">2021-10-18T23:21:00Z</dcterms:modified>
</cp:coreProperties>
</file>