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0" r:id="rId2"/>
    <p:sldId id="293" r:id="rId3"/>
    <p:sldId id="259" r:id="rId4"/>
    <p:sldId id="309" r:id="rId5"/>
    <p:sldId id="292" r:id="rId6"/>
    <p:sldId id="310" r:id="rId7"/>
    <p:sldId id="295" r:id="rId8"/>
    <p:sldId id="311" r:id="rId9"/>
    <p:sldId id="312" r:id="rId10"/>
    <p:sldId id="313" r:id="rId11"/>
    <p:sldId id="314" r:id="rId12"/>
    <p:sldId id="298" r:id="rId13"/>
    <p:sldId id="315" r:id="rId14"/>
    <p:sldId id="297" r:id="rId15"/>
    <p:sldId id="299" r:id="rId16"/>
    <p:sldId id="301" r:id="rId17"/>
    <p:sldId id="300" r:id="rId18"/>
    <p:sldId id="316" r:id="rId19"/>
    <p:sldId id="302" r:id="rId20"/>
    <p:sldId id="303" r:id="rId21"/>
    <p:sldId id="308" r:id="rId22"/>
    <p:sldId id="317" r:id="rId23"/>
    <p:sldId id="304" r:id="rId24"/>
    <p:sldId id="307" r:id="rId25"/>
    <p:sldId id="318" r:id="rId26"/>
    <p:sldId id="306" r:id="rId27"/>
    <p:sldId id="2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3A729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7" autoAdjust="0"/>
    <p:restoredTop sz="88571"/>
  </p:normalViewPr>
  <p:slideViewPr>
    <p:cSldViewPr snapToGrid="0">
      <p:cViewPr varScale="1">
        <p:scale>
          <a:sx n="76" d="100"/>
          <a:sy n="76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D7DF530-8261-DE4B-83AC-B7B087461F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20/10/2021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B1FCB703-AEB2-6B45-A282-530EAF26BC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ad.carpentries.org/2021-10-21_ed-dash_fair-bio-practic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datadryad.org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thedata.org/" TargetMode="External"/><Relationship Id="rId5" Type="http://schemas.openxmlformats.org/officeDocument/2006/relationships/hyperlink" Target="http://figshare.com/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://zenodo.org/" TargetMode="Externa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4" y="5835907"/>
            <a:ext cx="6990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</a:t>
            </a:r>
            <a:r>
              <a:rPr lang="en-GB" dirty="0">
                <a:hlinkClick r:id="rId2"/>
              </a:rPr>
              <a:t>https://pad.carpentries.org/2021-10-21_ed-dash_fair-bio-practice</a:t>
            </a:r>
            <a:r>
              <a:rPr lang="en-GB" dirty="0"/>
              <a:t> 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0697C4-1D52-44B3-9145-1E4126021820}"/>
              </a:ext>
            </a:extLst>
          </p:cNvPr>
          <p:cNvSpPr/>
          <p:nvPr/>
        </p:nvSpPr>
        <p:spPr>
          <a:xfrm rot="16200000">
            <a:off x="410999" y="5710180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238676" y="2663036"/>
            <a:ext cx="59554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6000" dirty="0">
                <a:solidFill>
                  <a:srgbClr val="0070C0"/>
                </a:solidFill>
              </a:rPr>
              <a:t>Public repositories</a:t>
            </a:r>
            <a:endParaRPr lang="en-GB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31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Public record</a:t>
            </a:r>
            <a:r>
              <a:rPr lang="en-GB" dirty="0">
                <a:solidFill>
                  <a:srgbClr val="0070C0"/>
                </a:solidFill>
              </a:rPr>
              <a:t> -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05BD-FE46-4237-9C78-2FA56E8B599C}"/>
              </a:ext>
            </a:extLst>
          </p:cNvPr>
          <p:cNvSpPr txBox="1"/>
          <p:nvPr/>
        </p:nvSpPr>
        <p:spPr>
          <a:xfrm>
            <a:off x="1117041" y="1957980"/>
            <a:ext cx="9957917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400" b="1" i="0" dirty="0">
                <a:solidFill>
                  <a:srgbClr val="333333"/>
                </a:solidFill>
                <a:effectLst/>
                <a:latin typeface="Ubuntu"/>
              </a:rPr>
              <a:t>Interoperable: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I1. (Meta)data use a formal, accessible, shared, and broadly applicable language for knowledge representation. - YES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I2. (Meta)data use vocabularies that follow FAIR principles - PARTIALLY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I3. (Meta)data include qualified references to other (meta)data - YES</a:t>
            </a:r>
          </a:p>
        </p:txBody>
      </p:sp>
    </p:spTree>
    <p:extLst>
      <p:ext uri="{BB962C8B-B14F-4D97-AF65-F5344CB8AC3E}">
        <p14:creationId xmlns:p14="http://schemas.microsoft.com/office/powerpoint/2010/main" val="82989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Public record</a:t>
            </a:r>
            <a:r>
              <a:rPr lang="en-GB" dirty="0">
                <a:solidFill>
                  <a:srgbClr val="0070C0"/>
                </a:solidFill>
              </a:rPr>
              <a:t> -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05BD-FE46-4237-9C78-2FA56E8B599C}"/>
              </a:ext>
            </a:extLst>
          </p:cNvPr>
          <p:cNvSpPr txBox="1"/>
          <p:nvPr/>
        </p:nvSpPr>
        <p:spPr>
          <a:xfrm>
            <a:off x="1117041" y="1957980"/>
            <a:ext cx="9957917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b="1" i="0" dirty="0">
                <a:solidFill>
                  <a:srgbClr val="333333"/>
                </a:solidFill>
                <a:effectLst/>
                <a:latin typeface="Ubuntu"/>
              </a:rPr>
              <a:t>Reusable: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Ubuntu"/>
              </a:rPr>
              <a:t>R1. (Meta)data are richly described with a plurality of accurate and relevant attributes - YES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Ubuntu"/>
              </a:rPr>
              <a:t>R1.1. (Meta)data are released with a clear and accessible data usage license - YES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Ubuntu"/>
              </a:rPr>
              <a:t>R1.2. (Meta)data are associated with detailed provenance - YES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Ubuntu"/>
              </a:rPr>
              <a:t>R1.3. (Meta)data meet domain-relevant community standards - YES/PARTIALLY</a:t>
            </a:r>
          </a:p>
        </p:txBody>
      </p:sp>
    </p:spTree>
    <p:extLst>
      <p:ext uri="{BB962C8B-B14F-4D97-AF65-F5344CB8AC3E}">
        <p14:creationId xmlns:p14="http://schemas.microsoft.com/office/powerpoint/2010/main" val="247138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3663" y="3198167"/>
            <a:ext cx="5364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https://doi.org/10.5281/zenodo.5045374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Dataset discovery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A0BFB8-30CB-4548-8596-047DD833C1C6}"/>
              </a:ext>
            </a:extLst>
          </p:cNvPr>
          <p:cNvSpPr/>
          <p:nvPr/>
        </p:nvSpPr>
        <p:spPr>
          <a:xfrm>
            <a:off x="605073" y="1977256"/>
            <a:ext cx="109818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rgbClr val="0070C0"/>
                </a:solidFill>
              </a:rPr>
              <a:t>Exercise</a:t>
            </a:r>
            <a:r>
              <a:rPr lang="en-GB" sz="4000" dirty="0">
                <a:solidFill>
                  <a:srgbClr val="0070C0"/>
                </a:solidFill>
              </a:rPr>
              <a:t> 2</a:t>
            </a:r>
            <a:endParaRPr lang="pl-PL" sz="4000" dirty="0">
              <a:solidFill>
                <a:srgbClr val="0070C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92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F90D3-6D01-481A-8133-6B0A81743C1D}"/>
              </a:ext>
            </a:extLst>
          </p:cNvPr>
          <p:cNvSpPr txBox="1"/>
          <p:nvPr/>
        </p:nvSpPr>
        <p:spPr>
          <a:xfrm>
            <a:off x="1205802" y="2722993"/>
            <a:ext cx="1015888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b="0" i="0" dirty="0" err="1">
                <a:solidFill>
                  <a:srgbClr val="333333"/>
                </a:solidFill>
                <a:effectLst/>
                <a:latin typeface="Ubuntu"/>
              </a:rPr>
              <a:t>Zenodo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 is a good place to keep your data separate from paper. It gives access to all files, allowing you to cite the data as well (or instead of) the paper.</a:t>
            </a:r>
            <a:br>
              <a:rPr lang="en-GB" sz="2400" dirty="0"/>
            </a:b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However, it is not good for </a:t>
            </a:r>
            <a:r>
              <a:rPr lang="en-GB" sz="2400" b="0" i="0" dirty="0" err="1">
                <a:solidFill>
                  <a:srgbClr val="333333"/>
                </a:solidFill>
                <a:effectLst/>
                <a:latin typeface="Ubuntu"/>
              </a:rPr>
              <a:t>disovery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, and does not enforce most metadata!</a:t>
            </a:r>
            <a:endParaRPr lang="en-GB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6F9E5E-D8A2-49C1-876A-84EDD1D6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Dataset discovery</a:t>
            </a:r>
            <a:r>
              <a:rPr lang="en-GB" dirty="0">
                <a:solidFill>
                  <a:srgbClr val="0070C0"/>
                </a:solidFill>
              </a:rPr>
              <a:t> - Solution</a:t>
            </a:r>
          </a:p>
        </p:txBody>
      </p:sp>
    </p:spTree>
    <p:extLst>
      <p:ext uri="{BB962C8B-B14F-4D97-AF65-F5344CB8AC3E}">
        <p14:creationId xmlns:p14="http://schemas.microsoft.com/office/powerpoint/2010/main" val="213518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2384" y="2064189"/>
            <a:ext cx="109818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solidFill>
                  <a:srgbClr val="0070C0"/>
                </a:solidFill>
              </a:rPr>
              <a:t>General repositories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pl-PL" sz="2400" dirty="0">
                <a:solidFill>
                  <a:srgbClr val="0070C0"/>
                </a:solidFill>
              </a:rPr>
              <a:t>are</a:t>
            </a:r>
            <a:r>
              <a:rPr lang="en-GB" sz="2400" dirty="0">
                <a:solidFill>
                  <a:srgbClr val="0070C0"/>
                </a:solidFill>
              </a:rPr>
              <a:t> a good place to keep your data separate from a paper. </a:t>
            </a:r>
            <a:endParaRPr lang="pl-PL" sz="2400" dirty="0">
              <a:solidFill>
                <a:srgbClr val="0070C0"/>
              </a:solidFill>
            </a:endParaRPr>
          </a:p>
          <a:p>
            <a:endParaRPr lang="pl-PL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It gives access to all files, allowing you to cite the data as well (or instead of) the paper.</a:t>
            </a:r>
            <a:endParaRPr lang="pl-PL" sz="2400" dirty="0">
              <a:solidFill>
                <a:srgbClr val="0070C0"/>
              </a:solidFill>
            </a:endParaRPr>
          </a:p>
          <a:p>
            <a:endParaRPr lang="pl-PL" sz="2400" dirty="0">
              <a:solidFill>
                <a:srgbClr val="0070C0"/>
              </a:solidFill>
            </a:endParaRPr>
          </a:p>
          <a:p>
            <a:r>
              <a:rPr lang="pl-PL" sz="2400" dirty="0">
                <a:solidFill>
                  <a:srgbClr val="0070C0"/>
                </a:solidFill>
              </a:rPr>
              <a:t>But they are not great in data discovery and agreggation.</a:t>
            </a:r>
          </a:p>
          <a:p>
            <a:endParaRPr lang="en-GB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65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599228"/>
            <a:ext cx="95737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solidFill>
                  <a:srgbClr val="0070C0"/>
                </a:solidFill>
              </a:rPr>
              <a:t>M</a:t>
            </a:r>
            <a:r>
              <a:rPr lang="en-GB" sz="2400" dirty="0" err="1">
                <a:solidFill>
                  <a:srgbClr val="0070C0"/>
                </a:solidFill>
              </a:rPr>
              <a:t>inimal</a:t>
            </a:r>
            <a:r>
              <a:rPr lang="en-GB" sz="2400" dirty="0">
                <a:solidFill>
                  <a:srgbClr val="0070C0"/>
                </a:solidFill>
              </a:rPr>
              <a:t> data set to consist of the data required to replicate all study findings reported in the article, as well as related metadata and methods</a:t>
            </a:r>
            <a:r>
              <a:rPr lang="pl-PL" sz="2400" dirty="0">
                <a:solidFill>
                  <a:srgbClr val="0070C0"/>
                </a:solidFill>
              </a:rPr>
              <a:t>.</a:t>
            </a:r>
          </a:p>
          <a:p>
            <a:endParaRPr lang="pl-PL" sz="2400" dirty="0">
              <a:solidFill>
                <a:srgbClr val="0070C0"/>
              </a:solidFill>
            </a:endParaRPr>
          </a:p>
          <a:p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values behind the means, standard deviations and other measures reported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values used to build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points extracted from images for analysis.</a:t>
            </a:r>
          </a:p>
          <a:p>
            <a:endParaRPr lang="pl-PL" sz="2400" dirty="0">
              <a:solidFill>
                <a:srgbClr val="0070C0"/>
              </a:solidFill>
            </a:endParaRPr>
          </a:p>
          <a:p>
            <a:r>
              <a:rPr lang="pl-PL" sz="2400" dirty="0">
                <a:solidFill>
                  <a:srgbClr val="0070C0"/>
                </a:solidFill>
              </a:rPr>
              <a:t>(no need for </a:t>
            </a:r>
            <a:r>
              <a:rPr lang="en-GB" sz="2400" dirty="0">
                <a:solidFill>
                  <a:srgbClr val="0070C0"/>
                </a:solidFill>
              </a:rPr>
              <a:t>raw data if the standard in the field is to share data that have been processed</a:t>
            </a:r>
            <a:r>
              <a:rPr lang="pl-PL" sz="2400" dirty="0">
                <a:solidFill>
                  <a:srgbClr val="0070C0"/>
                </a:solidFill>
              </a:rPr>
              <a:t>)</a:t>
            </a:r>
          </a:p>
          <a:p>
            <a:endParaRPr lang="pl-PL" sz="2400" dirty="0">
              <a:solidFill>
                <a:srgbClr val="0070C0"/>
              </a:solidFill>
            </a:endParaRPr>
          </a:p>
          <a:p>
            <a:endParaRPr lang="pl-PL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https://journals.plos.org/plosbiology/s/data-availability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Minimal data set (after PLOS)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24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2384" y="2064189"/>
            <a:ext cx="109818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Higher exposure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Data specific features (e.g. Visulization)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Enforced minimal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API for data retrival / agregation /searching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Curated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Better searching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Interlinking between data </a:t>
            </a:r>
            <a:r>
              <a:rPr lang="pl-PL" sz="2400" dirty="0" err="1">
                <a:solidFill>
                  <a:srgbClr val="0070C0"/>
                </a:solidFill>
              </a:rPr>
              <a:t>types</a:t>
            </a:r>
            <a:endParaRPr lang="pl-PL" sz="2400" dirty="0">
              <a:solidFill>
                <a:srgbClr val="0070C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Domain specific repositories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62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Domain specific repositories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073" y="1977256"/>
            <a:ext cx="109818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rgbClr val="0070C0"/>
                </a:solidFill>
              </a:rPr>
              <a:t>Exercise</a:t>
            </a:r>
            <a:r>
              <a:rPr lang="en-GB" sz="4000" dirty="0">
                <a:solidFill>
                  <a:srgbClr val="0070C0"/>
                </a:solidFill>
              </a:rPr>
              <a:t> 3</a:t>
            </a:r>
            <a:endParaRPr lang="pl-PL" sz="4000" dirty="0">
              <a:solidFill>
                <a:srgbClr val="0070C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75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1E7DE7-A0AD-425E-8044-DF65BF838ED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Dataset discovery</a:t>
            </a:r>
            <a:r>
              <a:rPr lang="en-GB" dirty="0"/>
              <a:t> -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5261F-33BF-4ECB-A99F-446565AB2E20}"/>
              </a:ext>
            </a:extLst>
          </p:cNvPr>
          <p:cNvSpPr txBox="1"/>
          <p:nvPr/>
        </p:nvSpPr>
        <p:spPr>
          <a:xfrm>
            <a:off x="1168958" y="2209850"/>
            <a:ext cx="10158884" cy="2805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400" b="1" i="0" dirty="0">
                <a:solidFill>
                  <a:srgbClr val="333333"/>
                </a:solidFill>
                <a:effectLst/>
                <a:latin typeface="Ubuntu"/>
              </a:rPr>
              <a:t>Some advantages are: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The repository is more relevant to your discipline than a generalist one.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Higher exposure (people looking for those specific types of data will usually first look at the specific repository).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Higher number of citations (see above).</a:t>
            </a:r>
          </a:p>
        </p:txBody>
      </p:sp>
    </p:spTree>
    <p:extLst>
      <p:ext uri="{BB962C8B-B14F-4D97-AF65-F5344CB8AC3E}">
        <p14:creationId xmlns:p14="http://schemas.microsoft.com/office/powerpoint/2010/main" val="1656222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483424"/>
            <a:ext cx="1098185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[BioMed Central / Springer Nature] - (https://www.springernature.com/gp/authors/research-data-policy/recommended-repositories)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</a:t>
            </a:r>
            <a:r>
              <a:rPr lang="en-GB" sz="2000" dirty="0" err="1">
                <a:solidFill>
                  <a:srgbClr val="0070C0"/>
                </a:solidFill>
              </a:rPr>
              <a:t>eLife</a:t>
            </a:r>
            <a:r>
              <a:rPr lang="en-GB" sz="2000" dirty="0">
                <a:solidFill>
                  <a:srgbClr val="0070C0"/>
                </a:solidFill>
              </a:rPr>
              <a:t>] - (https://submit.elifesciences.org/html/elife_author_instructions.html#policies)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[Elsevier] - (https://www.elsevier.com/about/policies/research-data)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[EMBO Press] - (https://www.embopress.org/page/journal/14602075/authorguide#datadeposition)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[F1000 Research] - (https://f1000research.com/for-authors/data-guidelines)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</a:t>
            </a:r>
            <a:r>
              <a:rPr lang="en-GB" sz="2000" dirty="0" err="1">
                <a:solidFill>
                  <a:srgbClr val="0070C0"/>
                </a:solidFill>
              </a:rPr>
              <a:t>GIGAscience</a:t>
            </a:r>
            <a:r>
              <a:rPr lang="en-GB" sz="2000" dirty="0">
                <a:solidFill>
                  <a:srgbClr val="0070C0"/>
                </a:solidFill>
              </a:rPr>
              <a:t> - OUP] - (https://academic.oup.com/gigascience/pages/instructions_to_authors)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</a:t>
            </a:r>
            <a:r>
              <a:rPr lang="en-GB" sz="2000" dirty="0" err="1">
                <a:solidFill>
                  <a:srgbClr val="0070C0"/>
                </a:solidFill>
              </a:rPr>
              <a:t>PLoS</a:t>
            </a:r>
            <a:r>
              <a:rPr lang="en-GB" sz="2000" dirty="0">
                <a:solidFill>
                  <a:srgbClr val="0070C0"/>
                </a:solidFill>
              </a:rPr>
              <a:t>] - (https://journals.plos.org/plosbiology/s/recommended-repositories)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[Scientific Data - Nature] - (https://www.nature.com/sdata/policies/repositories)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[Taylor and Francis] - (https://authorservices.taylorandfrancis.com/data-sharing-policies/repositories/)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[BBSRC] - (https://bbsrc.ukri.org/research/resources/)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[NERC] - (https://nerc.ukri.org/research/sites/environmental-data-service-eds/policy/)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[Royal Society] - (https://royalsociety.org/journals/ethics-policies/data-sharing-mining/)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</a:t>
            </a:r>
            <a:r>
              <a:rPr lang="en-GB" sz="2000" dirty="0" err="1">
                <a:solidFill>
                  <a:srgbClr val="0070C0"/>
                </a:solidFill>
              </a:rPr>
              <a:t>Wellcome</a:t>
            </a:r>
            <a:r>
              <a:rPr lang="en-GB" sz="2000" dirty="0">
                <a:solidFill>
                  <a:srgbClr val="0070C0"/>
                </a:solidFill>
              </a:rPr>
              <a:t> Open Research] - (https://wellcomeopenresearch.org/for-authors/data-guidelines)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rgbClr val="0070C0"/>
                </a:solidFill>
              </a:rPr>
              <a:t>Finding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repositories</a:t>
            </a:r>
            <a:r>
              <a:rPr lang="pl-PL" dirty="0">
                <a:solidFill>
                  <a:srgbClr val="0070C0"/>
                </a:solidFill>
              </a:rPr>
              <a:t> – </a:t>
            </a:r>
            <a:r>
              <a:rPr lang="pl-PL" dirty="0" err="1">
                <a:solidFill>
                  <a:srgbClr val="0070C0"/>
                </a:solidFill>
              </a:rPr>
              <a:t>use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recommendations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2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499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2384" y="2064189"/>
            <a:ext cx="109818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err="1">
                <a:solidFill>
                  <a:srgbClr val="0070C0"/>
                </a:solidFill>
              </a:rPr>
              <a:t>FAIRSharing.org</a:t>
            </a:r>
            <a:r>
              <a:rPr lang="pl-PL" sz="2400" dirty="0">
                <a:solidFill>
                  <a:srgbClr val="0070C0"/>
                </a:solidFill>
              </a:rPr>
              <a:t> – search engine</a:t>
            </a:r>
          </a:p>
          <a:p>
            <a:endParaRPr lang="pl-PL" sz="2400" dirty="0">
              <a:solidFill>
                <a:srgbClr val="0070C0"/>
              </a:solidFill>
            </a:endParaRPr>
          </a:p>
          <a:p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Repositories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Data 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Policies</a:t>
            </a:r>
          </a:p>
          <a:p>
            <a:pPr marL="285750" indent="-285750">
              <a:buFontTx/>
              <a:buChar char="-"/>
            </a:pP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endParaRPr lang="pl-PL" sz="2400" dirty="0">
              <a:solidFill>
                <a:srgbClr val="0070C0"/>
              </a:solidFill>
            </a:endParaRPr>
          </a:p>
          <a:p>
            <a:r>
              <a:rPr lang="pl-PL" sz="2400" dirty="0">
                <a:solidFill>
                  <a:srgbClr val="0070C0"/>
                </a:solidFill>
              </a:rPr>
              <a:t>(too) many options for each type</a:t>
            </a:r>
            <a:endParaRPr lang="en-GB" sz="2400" dirty="0" err="1">
              <a:solidFill>
                <a:srgbClr val="0070C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rgbClr val="0070C0"/>
                </a:solidFill>
              </a:rPr>
              <a:t>Finding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repositories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911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Finding repository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F34A1D-F400-3A41-84C5-6FDD05616677}"/>
              </a:ext>
            </a:extLst>
          </p:cNvPr>
          <p:cNvSpPr/>
          <p:nvPr/>
        </p:nvSpPr>
        <p:spPr>
          <a:xfrm>
            <a:off x="693616" y="2951946"/>
            <a:ext cx="109818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rgbClr val="0070C0"/>
                </a:solidFill>
              </a:rPr>
              <a:t>Exercise</a:t>
            </a:r>
            <a:r>
              <a:rPr lang="en-GB" sz="4000" dirty="0">
                <a:solidFill>
                  <a:srgbClr val="0070C0"/>
                </a:solidFill>
              </a:rPr>
              <a:t> 4</a:t>
            </a:r>
            <a:endParaRPr lang="pl-PL" sz="4000" dirty="0">
              <a:solidFill>
                <a:srgbClr val="0070C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2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Finding repository</a:t>
            </a:r>
            <a:r>
              <a:rPr lang="en-GB" dirty="0">
                <a:solidFill>
                  <a:srgbClr val="0070C0"/>
                </a:solidFill>
              </a:rPr>
              <a:t> -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B0459-2566-4B4F-B318-FA9C6A08F0E4}"/>
              </a:ext>
            </a:extLst>
          </p:cNvPr>
          <p:cNvSpPr txBox="1"/>
          <p:nvPr/>
        </p:nvSpPr>
        <p:spPr>
          <a:xfrm>
            <a:off x="1831311" y="2021691"/>
            <a:ext cx="775481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i="0" dirty="0">
                <a:solidFill>
                  <a:srgbClr val="333333"/>
                </a:solidFill>
                <a:effectLst/>
                <a:latin typeface="Ubuntu"/>
              </a:rPr>
              <a:t>Find a repo for genomics data:</a:t>
            </a:r>
          </a:p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333333"/>
                </a:solidFill>
                <a:effectLst/>
                <a:latin typeface="Ubuntu"/>
              </a:rPr>
              <a:t>GEO/SRA and ENA/</a:t>
            </a:r>
            <a:r>
              <a:rPr lang="en-GB" sz="2000" b="0" i="0" dirty="0" err="1">
                <a:solidFill>
                  <a:srgbClr val="333333"/>
                </a:solidFill>
                <a:effectLst/>
                <a:latin typeface="Ubuntu"/>
              </a:rPr>
              <a:t>ArrayExpress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Ubuntu"/>
              </a:rPr>
              <a:t> are good examples. Interestingly these repositories do not issue a DOI.</a:t>
            </a:r>
          </a:p>
          <a:p>
            <a:pPr marL="342900" indent="-342900">
              <a:lnSpc>
                <a:spcPct val="150000"/>
              </a:lnSpc>
              <a:buAutoNum type="alphaLcParenR"/>
            </a:pPr>
            <a:endParaRPr lang="en-GB" sz="2000" dirty="0">
              <a:solidFill>
                <a:srgbClr val="333333"/>
              </a:solidFill>
              <a:latin typeface="Ubuntu"/>
            </a:endParaRPr>
          </a:p>
          <a:p>
            <a:pPr>
              <a:lnSpc>
                <a:spcPct val="150000"/>
              </a:lnSpc>
            </a:pPr>
            <a:r>
              <a:rPr lang="en-GB" sz="2000" b="1" i="0" dirty="0">
                <a:solidFill>
                  <a:srgbClr val="333333"/>
                </a:solidFill>
                <a:effectLst/>
                <a:latin typeface="Ubuntu"/>
              </a:rPr>
              <a:t>Find a repo for microscopy data:</a:t>
            </a:r>
            <a:endParaRPr lang="en-GB" sz="2000" b="1" dirty="0">
              <a:solidFill>
                <a:srgbClr val="333333"/>
              </a:solidFill>
              <a:latin typeface="Ubuntu"/>
            </a:endParaRPr>
          </a:p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333333"/>
                </a:solidFill>
                <a:effectLst/>
                <a:latin typeface="Ubuntu"/>
              </a:rPr>
              <a:t>IDR is good examples.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89845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2384" y="1451031"/>
            <a:ext cx="1098185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rgbClr val="0070C0"/>
                </a:solidFill>
              </a:rPr>
              <a:t>1. </a:t>
            </a:r>
            <a:r>
              <a:rPr lang="pl-PL" sz="2000" b="1" dirty="0" err="1">
                <a:solidFill>
                  <a:srgbClr val="0070C0"/>
                </a:solidFill>
              </a:rPr>
              <a:t>Who</a:t>
            </a:r>
            <a:r>
              <a:rPr lang="pl-PL" sz="2000" b="1" dirty="0">
                <a:solidFill>
                  <a:srgbClr val="0070C0"/>
                </a:solidFill>
              </a:rPr>
              <a:t> is behind it? What is its funding?</a:t>
            </a:r>
          </a:p>
          <a:p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b="1" dirty="0">
                <a:solidFill>
                  <a:srgbClr val="0070C0"/>
                </a:solidFill>
              </a:rPr>
              <a:t>2. Q</a:t>
            </a:r>
            <a:r>
              <a:rPr lang="en-GB" sz="2000" b="1" dirty="0" err="1">
                <a:solidFill>
                  <a:srgbClr val="0070C0"/>
                </a:solidFill>
              </a:rPr>
              <a:t>uality</a:t>
            </a:r>
            <a:r>
              <a:rPr lang="en-GB" sz="2000" b="1" dirty="0">
                <a:solidFill>
                  <a:srgbClr val="0070C0"/>
                </a:solidFill>
              </a:rPr>
              <a:t> of interaction</a:t>
            </a:r>
            <a:r>
              <a:rPr lang="pl-PL" sz="2000" b="1" dirty="0">
                <a:solidFill>
                  <a:srgbClr val="0070C0"/>
                </a:solidFill>
              </a:rPr>
              <a:t>/interface</a:t>
            </a:r>
            <a:r>
              <a:rPr lang="en-GB" sz="2000" b="1" dirty="0">
                <a:solidFill>
                  <a:srgbClr val="0070C0"/>
                </a:solidFill>
              </a:rPr>
              <a:t>: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</a:t>
            </a:r>
            <a:r>
              <a:rPr lang="en-GB" sz="2000" dirty="0">
                <a:solidFill>
                  <a:srgbClr val="0070C0"/>
                </a:solidFill>
              </a:rPr>
              <a:t>is the interaction for purposes of data deposit or reuse efficient,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effective and satisfactory for you?</a:t>
            </a:r>
          </a:p>
          <a:p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b="1" dirty="0">
                <a:solidFill>
                  <a:srgbClr val="0070C0"/>
                </a:solidFill>
              </a:rPr>
              <a:t>3. T</a:t>
            </a:r>
            <a:r>
              <a:rPr lang="en-GB" sz="2000" b="1" dirty="0" err="1">
                <a:solidFill>
                  <a:srgbClr val="0070C0"/>
                </a:solidFill>
              </a:rPr>
              <a:t>ake</a:t>
            </a:r>
            <a:r>
              <a:rPr lang="en-GB" sz="2000" b="1" dirty="0">
                <a:solidFill>
                  <a:srgbClr val="0070C0"/>
                </a:solidFill>
              </a:rPr>
              <a:t>-up and impact: </a:t>
            </a:r>
            <a:endParaRPr lang="pl-PL" sz="2000" b="1" dirty="0">
              <a:solidFill>
                <a:srgbClr val="0070C0"/>
              </a:solidFill>
            </a:endParaRPr>
          </a:p>
          <a:p>
            <a:r>
              <a:rPr lang="pl-PL" sz="2000" dirty="0">
                <a:solidFill>
                  <a:srgbClr val="0070C0"/>
                </a:solidFill>
              </a:rPr>
              <a:t>	</a:t>
            </a:r>
            <a:r>
              <a:rPr lang="en-GB" sz="2000" dirty="0">
                <a:solidFill>
                  <a:srgbClr val="0070C0"/>
                </a:solidFill>
              </a:rPr>
              <a:t>what can I put in it?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i</a:t>
            </a:r>
            <a:r>
              <a:rPr lang="en-GB" sz="2000" dirty="0">
                <a:solidFill>
                  <a:srgbClr val="0070C0"/>
                </a:solidFill>
              </a:rPr>
              <a:t>s anyone else using it?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w</a:t>
            </a:r>
            <a:r>
              <a:rPr lang="en-GB" sz="2000" dirty="0">
                <a:solidFill>
                  <a:srgbClr val="0070C0"/>
                </a:solidFill>
              </a:rPr>
              <a:t>ill others be able to find stuff deposited in it?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is</a:t>
            </a:r>
            <a:r>
              <a:rPr lang="en-GB" sz="2000" dirty="0">
                <a:solidFill>
                  <a:srgbClr val="0070C0"/>
                </a:solidFill>
              </a:rPr>
              <a:t> the repository linked to other data repositories</a:t>
            </a:r>
            <a:r>
              <a:rPr lang="pl-PL" sz="2000" dirty="0">
                <a:solidFill>
                  <a:srgbClr val="0070C0"/>
                </a:solidFill>
              </a:rPr>
              <a:t>?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c</a:t>
            </a:r>
            <a:r>
              <a:rPr lang="en-GB" sz="2000" dirty="0">
                <a:solidFill>
                  <a:srgbClr val="0070C0"/>
                </a:solidFill>
              </a:rPr>
              <a:t>an others cite the data?</a:t>
            </a:r>
            <a:endParaRPr lang="pl-PL" sz="2000" dirty="0">
              <a:solidFill>
                <a:srgbClr val="0070C0"/>
              </a:solidFill>
            </a:endParaRP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pl-PL" sz="2000" b="1" dirty="0">
                <a:solidFill>
                  <a:srgbClr val="0070C0"/>
                </a:solidFill>
              </a:rPr>
              <a:t>4. P</a:t>
            </a:r>
            <a:r>
              <a:rPr lang="en-GB" sz="2000" b="1" dirty="0" err="1">
                <a:solidFill>
                  <a:srgbClr val="0070C0"/>
                </a:solidFill>
              </a:rPr>
              <a:t>olicy</a:t>
            </a:r>
            <a:r>
              <a:rPr lang="en-GB" sz="2000" b="1" dirty="0">
                <a:solidFill>
                  <a:srgbClr val="0070C0"/>
                </a:solidFill>
              </a:rPr>
              <a:t> and process: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d</a:t>
            </a:r>
            <a:r>
              <a:rPr lang="en-GB" sz="2000" dirty="0" err="1">
                <a:solidFill>
                  <a:srgbClr val="0070C0"/>
                </a:solidFill>
              </a:rPr>
              <a:t>oes</a:t>
            </a:r>
            <a:r>
              <a:rPr lang="en-GB" sz="2000" dirty="0">
                <a:solidFill>
                  <a:srgbClr val="0070C0"/>
                </a:solidFill>
              </a:rPr>
              <a:t> it help meet</a:t>
            </a:r>
            <a:r>
              <a:rPr lang="pl-PL" sz="2000" dirty="0">
                <a:solidFill>
                  <a:srgbClr val="0070C0"/>
                </a:solidFill>
              </a:rPr>
              <a:t>ing</a:t>
            </a:r>
            <a:r>
              <a:rPr lang="en-GB" sz="2000" dirty="0">
                <a:solidFill>
                  <a:srgbClr val="0070C0"/>
                </a:solidFill>
              </a:rPr>
              <a:t> community standards</a:t>
            </a:r>
            <a:r>
              <a:rPr lang="pl-PL" sz="2000" dirty="0">
                <a:solidFill>
                  <a:srgbClr val="0070C0"/>
                </a:solidFill>
              </a:rPr>
              <a:t>,</a:t>
            </a:r>
            <a:r>
              <a:rPr lang="en-GB" sz="2000" dirty="0">
                <a:solidFill>
                  <a:srgbClr val="0070C0"/>
                </a:solidFill>
              </a:rPr>
              <a:t> good practice</a:t>
            </a:r>
            <a:r>
              <a:rPr lang="pl-PL" sz="2000" dirty="0">
                <a:solidFill>
                  <a:srgbClr val="0070C0"/>
                </a:solidFill>
              </a:rPr>
              <a:t>s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pl-PL" sz="2000" dirty="0">
                <a:solidFill>
                  <a:srgbClr val="0070C0"/>
                </a:solidFill>
              </a:rPr>
              <a:t>and</a:t>
            </a:r>
            <a:r>
              <a:rPr lang="en-GB" sz="2000" dirty="0">
                <a:solidFill>
                  <a:srgbClr val="0070C0"/>
                </a:solidFill>
              </a:rPr>
              <a:t> policies</a:t>
            </a:r>
            <a:r>
              <a:rPr lang="pl-PL" sz="2000" dirty="0">
                <a:solidFill>
                  <a:srgbClr val="0070C0"/>
                </a:solidFill>
              </a:rPr>
              <a:t>?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is </a:t>
            </a:r>
            <a:r>
              <a:rPr lang="pl-PL" sz="2000" dirty="0" err="1">
                <a:solidFill>
                  <a:srgbClr val="0070C0"/>
                </a:solidFill>
              </a:rPr>
              <a:t>it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r>
              <a:rPr lang="pl-PL" sz="2000" dirty="0" err="1">
                <a:solidFill>
                  <a:srgbClr val="0070C0"/>
                </a:solidFill>
              </a:rPr>
              <a:t>curated</a:t>
            </a:r>
            <a:r>
              <a:rPr lang="pl-PL" sz="2000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Evaluating a data repository</a:t>
            </a:r>
          </a:p>
        </p:txBody>
      </p:sp>
    </p:spTree>
    <p:extLst>
      <p:ext uri="{BB962C8B-B14F-4D97-AF65-F5344CB8AC3E}">
        <p14:creationId xmlns:p14="http://schemas.microsoft.com/office/powerpoint/2010/main" val="2410312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0192" y="1690688"/>
            <a:ext cx="10981854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Find suitable repository(</a:t>
            </a:r>
            <a:r>
              <a:rPr lang="en-GB" sz="2400" dirty="0" err="1">
                <a:solidFill>
                  <a:srgbClr val="0070C0"/>
                </a:solidFill>
              </a:rPr>
              <a:t>ies</a:t>
            </a:r>
            <a:r>
              <a:rPr lang="en-GB" sz="2400" dirty="0">
                <a:solidFill>
                  <a:srgbClr val="0070C0"/>
                </a:solidFill>
              </a:rPr>
              <a:t>) as soon as you get your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If repository permits embargo deposit data as soon as you get it (especially if analysed externally)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Deposit simultaneously to a very specialized repo and a „main stream” one</a:t>
            </a:r>
            <a:r>
              <a:rPr lang="pl-PL" sz="2400" dirty="0">
                <a:solidFill>
                  <a:srgbClr val="0070C0"/>
                </a:solidFill>
              </a:rPr>
              <a:t> (better </a:t>
            </a:r>
            <a:r>
              <a:rPr lang="pl-PL" sz="2400" dirty="0" err="1">
                <a:solidFill>
                  <a:srgbClr val="0070C0"/>
                </a:solidFill>
              </a:rPr>
              <a:t>discovery</a:t>
            </a:r>
            <a:r>
              <a:rPr lang="pl-PL" sz="2400" dirty="0">
                <a:solidFill>
                  <a:srgbClr val="0070C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Cross link your repositories’ records 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Add data availability</a:t>
            </a:r>
            <a:r>
              <a:rPr lang="pl-PL" sz="2400" dirty="0">
                <a:solidFill>
                  <a:srgbClr val="0070C0"/>
                </a:solidFill>
              </a:rPr>
              <a:t> section to your papers and list all the public </a:t>
            </a:r>
            <a:r>
              <a:rPr lang="pl-PL" sz="2400" dirty="0" err="1">
                <a:solidFill>
                  <a:srgbClr val="0070C0"/>
                </a:solidFill>
              </a:rPr>
              <a:t>records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List your data sets in ORCID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Repositories Summary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84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B4C3-AD1C-4994-814E-0100950A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37" y="180211"/>
            <a:ext cx="10515600" cy="1325563"/>
          </a:xfrm>
        </p:spPr>
        <p:txBody>
          <a:bodyPr/>
          <a:lstStyle/>
          <a:p>
            <a:r>
              <a:rPr lang="en-GB" dirty="0"/>
              <a:t>What about </a:t>
            </a:r>
            <a:r>
              <a:rPr lang="en-GB" dirty="0" err="1"/>
              <a:t>Github</a:t>
            </a:r>
            <a:r>
              <a:rPr lang="en-GB" dirty="0"/>
              <a:t>? Can it be cited?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43E33-0E7B-4B21-9546-9C820EA0355B}"/>
              </a:ext>
            </a:extLst>
          </p:cNvPr>
          <p:cNvSpPr txBox="1"/>
          <p:nvPr/>
        </p:nvSpPr>
        <p:spPr>
          <a:xfrm>
            <a:off x="3802463" y="1431152"/>
            <a:ext cx="629613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To make your code repositories easier to reference in academic literature, you can create persistent identifiers for them. Particularly, you can use the data archiving tool in </a:t>
            </a:r>
            <a:r>
              <a:rPr lang="en-GB" sz="2400" b="0" i="0" dirty="0" err="1">
                <a:solidFill>
                  <a:srgbClr val="333333"/>
                </a:solidFill>
                <a:effectLst/>
                <a:latin typeface="Ubuntu"/>
              </a:rPr>
              <a:t>Zenodo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 to archive a GitHub repository and issue a DOI for it.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9A35A-D4DA-4FB2-979C-061380BA5A75}"/>
              </a:ext>
            </a:extLst>
          </p:cNvPr>
          <p:cNvSpPr txBox="1"/>
          <p:nvPr/>
        </p:nvSpPr>
        <p:spPr>
          <a:xfrm>
            <a:off x="1896343" y="1862254"/>
            <a:ext cx="1082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0070C0"/>
                </a:solidFill>
              </a:rPr>
              <a:t>YES!</a:t>
            </a:r>
          </a:p>
        </p:txBody>
      </p:sp>
      <p:pic>
        <p:nvPicPr>
          <p:cNvPr id="1028" name="Picture 4" descr="What Exactly Is GitHub Anyway? | TechCrunch">
            <a:extLst>
              <a:ext uri="{FF2B5EF4-FFF2-40B4-BE49-F238E27FC236}">
                <a16:creationId xmlns:a16="http://schemas.microsoft.com/office/drawing/2014/main" id="{0268865A-4811-4E7A-AB2F-DDC778793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02" y="5487182"/>
            <a:ext cx="1084382" cy="10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enodo-is-launched">
            <a:extLst>
              <a:ext uri="{FF2B5EF4-FFF2-40B4-BE49-F238E27FC236}">
                <a16:creationId xmlns:a16="http://schemas.microsoft.com/office/drawing/2014/main" id="{06F62E6D-3784-4F16-9DD9-1AFE85358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674" y="4634695"/>
            <a:ext cx="357187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What Exactly Is GitHub Anyway? | TechCrunch">
            <a:extLst>
              <a:ext uri="{FF2B5EF4-FFF2-40B4-BE49-F238E27FC236}">
                <a16:creationId xmlns:a16="http://schemas.microsoft.com/office/drawing/2014/main" id="{496F2BA2-FD40-4CF9-94E1-A384457AC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483" y="3971218"/>
            <a:ext cx="1084382" cy="10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What Exactly Is GitHub Anyway? | TechCrunch">
            <a:extLst>
              <a:ext uri="{FF2B5EF4-FFF2-40B4-BE49-F238E27FC236}">
                <a16:creationId xmlns:a16="http://schemas.microsoft.com/office/drawing/2014/main" id="{E02671B7-7972-43B1-8257-CE7A202A3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056" y="3559433"/>
            <a:ext cx="1084382" cy="10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What Exactly Is GitHub Anyway? | TechCrunch">
            <a:extLst>
              <a:ext uri="{FF2B5EF4-FFF2-40B4-BE49-F238E27FC236}">
                <a16:creationId xmlns:a16="http://schemas.microsoft.com/office/drawing/2014/main" id="{C30661E2-0F2E-4230-8E51-ACBF6627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722" y="3921735"/>
            <a:ext cx="1084382" cy="10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What Exactly Is GitHub Anyway? | TechCrunch">
            <a:extLst>
              <a:ext uri="{FF2B5EF4-FFF2-40B4-BE49-F238E27FC236}">
                <a16:creationId xmlns:a16="http://schemas.microsoft.com/office/drawing/2014/main" id="{9BAB43FF-0190-40F9-BD07-2BF85AE50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348" y="5487182"/>
            <a:ext cx="1084382" cy="10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What Exactly Is GitHub Anyway? | TechCrunch">
            <a:extLst>
              <a:ext uri="{FF2B5EF4-FFF2-40B4-BE49-F238E27FC236}">
                <a16:creationId xmlns:a16="http://schemas.microsoft.com/office/drawing/2014/main" id="{5047CE5C-BA72-42AC-92A2-7A13E0D35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664" y="5797479"/>
            <a:ext cx="1084382" cy="10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61927E-39C9-4171-9DD7-41B4704B8A30}"/>
              </a:ext>
            </a:extLst>
          </p:cNvPr>
          <p:cNvSpPr txBox="1"/>
          <p:nvPr/>
        </p:nvSpPr>
        <p:spPr>
          <a:xfrm>
            <a:off x="100019" y="6169709"/>
            <a:ext cx="2892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 credits: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/>
              <a:t>Zenodo</a:t>
            </a:r>
            <a:r>
              <a:rPr lang="en-GB" sz="1200" dirty="0"/>
              <a:t> logo: Openaire.eu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/>
              <a:t>Github</a:t>
            </a:r>
            <a:r>
              <a:rPr lang="en-GB" sz="1200" dirty="0"/>
              <a:t> logo: </a:t>
            </a:r>
            <a:r>
              <a:rPr lang="en-GB" sz="1200" dirty="0" err="1"/>
              <a:t>Klint</a:t>
            </a:r>
            <a:r>
              <a:rPr lang="en-GB" sz="1200" dirty="0"/>
              <a:t> Finley (TechCrunch+)</a:t>
            </a:r>
          </a:p>
        </p:txBody>
      </p:sp>
    </p:spTree>
    <p:extLst>
      <p:ext uri="{BB962C8B-B14F-4D97-AF65-F5344CB8AC3E}">
        <p14:creationId xmlns:p14="http://schemas.microsoft.com/office/powerpoint/2010/main" val="4074167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2384" y="2064189"/>
            <a:ext cx="109818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sz="2400" dirty="0" err="1"/>
          </a:p>
          <a:p>
            <a:r>
              <a:rPr lang="en-GB" sz="2400" dirty="0">
                <a:solidFill>
                  <a:srgbClr val="0070C0"/>
                </a:solidFill>
              </a:rPr>
              <a:t>Why is choosing a domain specific repository over </a:t>
            </a:r>
            <a:r>
              <a:rPr lang="en-GB" sz="2400" dirty="0" err="1">
                <a:solidFill>
                  <a:srgbClr val="0070C0"/>
                </a:solidFill>
              </a:rPr>
              <a:t>Zenodo</a:t>
            </a:r>
            <a:r>
              <a:rPr lang="en-GB" sz="2400" dirty="0">
                <a:solidFill>
                  <a:srgbClr val="0070C0"/>
                </a:solidFill>
              </a:rPr>
              <a:t> more FAIR?</a:t>
            </a:r>
            <a:endParaRPr lang="pl-PL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How can selecting a repository for your data as soon as you do an experiment (or even before!) benefit you research and help your data become FAIR?</a:t>
            </a:r>
            <a:endParaRPr lang="pl-PL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What’s your favourite research data repository? Why?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Repositories and FAIR</a:t>
            </a:r>
            <a:r>
              <a:rPr lang="en-GB" dirty="0">
                <a:solidFill>
                  <a:srgbClr val="0070C0"/>
                </a:solidFill>
              </a:rPr>
              <a:t> – Exercise 5</a:t>
            </a:r>
          </a:p>
        </p:txBody>
      </p:sp>
    </p:spTree>
    <p:extLst>
      <p:ext uri="{BB962C8B-B14F-4D97-AF65-F5344CB8AC3E}">
        <p14:creationId xmlns:p14="http://schemas.microsoft.com/office/powerpoint/2010/main" val="1815562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45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48099" y="1355649"/>
            <a:ext cx="883716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Research data repositories are online repositories that enable the preservation, curation and publication of research ‘products’:</a:t>
            </a:r>
            <a:endParaRPr lang="pl-PL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data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protocols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3" name="Graphic 2" descr="Usb Stick with solid fill">
            <a:extLst>
              <a:ext uri="{FF2B5EF4-FFF2-40B4-BE49-F238E27FC236}">
                <a16:creationId xmlns:a16="http://schemas.microsoft.com/office/drawing/2014/main" id="{CED09855-7FFC-C248-84D7-0014A731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7845" y="2794705"/>
            <a:ext cx="634295" cy="634295"/>
          </a:xfrm>
          <a:prstGeom prst="rect">
            <a:avLst/>
          </a:prstGeom>
        </p:spPr>
      </p:pic>
      <p:pic>
        <p:nvPicPr>
          <p:cNvPr id="7" name="Graphic 6" descr="Cmd Terminal outline">
            <a:extLst>
              <a:ext uri="{FF2B5EF4-FFF2-40B4-BE49-F238E27FC236}">
                <a16:creationId xmlns:a16="http://schemas.microsoft.com/office/drawing/2014/main" id="{FC126C71-DC0E-F149-A3AA-1A7341957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2667" y="3340808"/>
            <a:ext cx="709473" cy="709473"/>
          </a:xfrm>
          <a:prstGeom prst="rect">
            <a:avLst/>
          </a:prstGeom>
        </p:spPr>
      </p:pic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BC7F7B91-F570-D340-8806-569189347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2140" y="3735321"/>
            <a:ext cx="709473" cy="7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48099" y="1355649"/>
            <a:ext cx="88371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dirty="0">
                <a:solidFill>
                  <a:srgbClr val="0070C0"/>
                </a:solidFill>
              </a:rPr>
              <a:t>Repositories are crucial for</a:t>
            </a:r>
          </a:p>
          <a:p>
            <a:r>
              <a:rPr lang="pl-PL" sz="4800" dirty="0">
                <a:solidFill>
                  <a:srgbClr val="0070C0"/>
                </a:solidFill>
              </a:rPr>
              <a:t>FINDABLE and ACCESSIBLE</a:t>
            </a:r>
            <a:endParaRPr lang="en-GB" sz="4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0070C0"/>
              </a:solidFill>
            </a:endParaRPr>
          </a:p>
          <a:p>
            <a:endParaRPr lang="en-GB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4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24689" y="1774196"/>
            <a:ext cx="10601608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[Dryad](</a:t>
            </a:r>
            <a:r>
              <a:rPr lang="en-GB" sz="2400" dirty="0">
                <a:solidFill>
                  <a:srgbClr val="0070C0"/>
                </a:solidFill>
                <a:hlinkClick r:id="rId3"/>
              </a:rPr>
              <a:t>http://datadryad.org</a:t>
            </a:r>
            <a:r>
              <a:rPr lang="en-GB" sz="2400" dirty="0">
                <a:solidFill>
                  <a:srgbClr val="0070C0"/>
                </a:solidFill>
              </a:rPr>
              <a:t>)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GB" sz="2400" dirty="0" err="1">
                <a:solidFill>
                  <a:srgbClr val="0070C0"/>
                </a:solidFill>
              </a:rPr>
              <a:t>Zenodo</a:t>
            </a:r>
            <a:r>
              <a:rPr lang="en-GB" sz="2400" dirty="0">
                <a:solidFill>
                  <a:srgbClr val="0070C0"/>
                </a:solidFill>
              </a:rPr>
              <a:t>](</a:t>
            </a:r>
            <a:r>
              <a:rPr lang="en-GB" sz="2400" dirty="0">
                <a:solidFill>
                  <a:srgbClr val="0070C0"/>
                </a:solidFill>
                <a:hlinkClick r:id="rId4"/>
              </a:rPr>
              <a:t>http://zenodo.org</a:t>
            </a:r>
            <a:r>
              <a:rPr lang="en-GB" sz="2400" dirty="0">
                <a:solidFill>
                  <a:srgbClr val="0070C0"/>
                </a:solidFill>
              </a:rPr>
              <a:t>)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GB" sz="2400" dirty="0" err="1">
                <a:solidFill>
                  <a:srgbClr val="0070C0"/>
                </a:solidFill>
              </a:rPr>
              <a:t>FigShare</a:t>
            </a:r>
            <a:r>
              <a:rPr lang="en-GB" sz="2400" dirty="0">
                <a:solidFill>
                  <a:srgbClr val="0070C0"/>
                </a:solidFill>
              </a:rPr>
              <a:t>](</a:t>
            </a:r>
            <a:r>
              <a:rPr lang="en-GB" sz="2400" dirty="0">
                <a:solidFill>
                  <a:srgbClr val="0070C0"/>
                </a:solidFill>
                <a:hlinkClick r:id="rId5"/>
              </a:rPr>
              <a:t>http://figshare.com</a:t>
            </a:r>
            <a:r>
              <a:rPr lang="en-GB" sz="2400" dirty="0">
                <a:solidFill>
                  <a:srgbClr val="0070C0"/>
                </a:solidFill>
              </a:rPr>
              <a:t>)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GB" sz="2400" dirty="0" err="1">
                <a:solidFill>
                  <a:srgbClr val="0070C0"/>
                </a:solidFill>
              </a:rPr>
              <a:t>Dataverse</a:t>
            </a:r>
            <a:r>
              <a:rPr lang="en-GB" sz="2400" dirty="0">
                <a:solidFill>
                  <a:srgbClr val="0070C0"/>
                </a:solidFill>
              </a:rPr>
              <a:t>](</a:t>
            </a:r>
            <a:r>
              <a:rPr lang="en-GB" sz="2400" dirty="0">
                <a:solidFill>
                  <a:srgbClr val="0070C0"/>
                </a:solidFill>
                <a:hlinkClick r:id="rId6"/>
              </a:rPr>
              <a:t>http://dataverse.org</a:t>
            </a:r>
            <a:r>
              <a:rPr lang="en-GB" sz="2400" dirty="0">
                <a:solidFill>
                  <a:srgbClr val="0070C0"/>
                </a:solidFill>
              </a:rPr>
              <a:t>)</a:t>
            </a:r>
            <a:endParaRPr lang="pl-PL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8D2671-D341-1A47-93B5-8F74B635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are general “data agnostic” repositories</a:t>
            </a:r>
          </a:p>
        </p:txBody>
      </p:sp>
      <p:pic>
        <p:nvPicPr>
          <p:cNvPr id="1026" name="Picture 2" descr="Dryad logo">
            <a:extLst>
              <a:ext uri="{FF2B5EF4-FFF2-40B4-BE49-F238E27FC236}">
                <a16:creationId xmlns:a16="http://schemas.microsoft.com/office/drawing/2014/main" id="{FD13CCC6-FF70-664E-9D62-F8D78FC05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889" y="1903853"/>
            <a:ext cx="2186570" cy="36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enodo">
            <a:extLst>
              <a:ext uri="{FF2B5EF4-FFF2-40B4-BE49-F238E27FC236}">
                <a16:creationId xmlns:a16="http://schemas.microsoft.com/office/drawing/2014/main" id="{3EA31408-8C89-B44B-BCE8-86BEFAFAB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005" y="2443283"/>
            <a:ext cx="2345990" cy="93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-figshare - GO FAIR">
            <a:extLst>
              <a:ext uri="{FF2B5EF4-FFF2-40B4-BE49-F238E27FC236}">
                <a16:creationId xmlns:a16="http://schemas.microsoft.com/office/drawing/2014/main" id="{5DA97348-6718-D047-AAE3-2B80210E0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577" y="3282766"/>
            <a:ext cx="2286870" cy="86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Dataverse Project">
            <a:extLst>
              <a:ext uri="{FF2B5EF4-FFF2-40B4-BE49-F238E27FC236}">
                <a16:creationId xmlns:a16="http://schemas.microsoft.com/office/drawing/2014/main" id="{9B5A3390-95C5-904F-8C3F-581730E9C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498" y="4195974"/>
            <a:ext cx="2456534" cy="93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11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4689" y="1690688"/>
            <a:ext cx="10601608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GB" sz="2400" dirty="0" err="1">
                <a:solidFill>
                  <a:srgbClr val="0070C0"/>
                </a:solidFill>
              </a:rPr>
              <a:t>UniProt</a:t>
            </a:r>
            <a:r>
              <a:rPr lang="en-GB" sz="2400" dirty="0">
                <a:solidFill>
                  <a:srgbClr val="0070C0"/>
                </a:solidFill>
              </a:rPr>
              <a:t>](https://www.uniprot.org/) – protein data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[GenBank](https://www.ncbi.nlm.nih.gov/genbank/) – sequence data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GB" sz="2400" dirty="0" err="1">
                <a:solidFill>
                  <a:srgbClr val="0070C0"/>
                </a:solidFill>
              </a:rPr>
              <a:t>MetaboLights</a:t>
            </a:r>
            <a:r>
              <a:rPr lang="en-GB" sz="2400" dirty="0">
                <a:solidFill>
                  <a:srgbClr val="0070C0"/>
                </a:solidFill>
              </a:rPr>
              <a:t>](https://www.ebi.ac.uk/metabolights/) – metabolomics data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[GitHub](https://github.com/) – for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8D2671-D341-1A47-93B5-8F74B635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“domain” (type) specific repositories</a:t>
            </a:r>
          </a:p>
        </p:txBody>
      </p:sp>
      <p:pic>
        <p:nvPicPr>
          <p:cNvPr id="2050" name="Picture 2" descr="UniProt">
            <a:extLst>
              <a:ext uri="{FF2B5EF4-FFF2-40B4-BE49-F238E27FC236}">
                <a16:creationId xmlns:a16="http://schemas.microsoft.com/office/drawing/2014/main" id="{3E325F39-92E3-B641-B988-F7B0F994C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780" y="1804416"/>
            <a:ext cx="1688779" cy="77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European Bioinformatics Institute &amp;lt; EMBL-EBI">
            <a:extLst>
              <a:ext uri="{FF2B5EF4-FFF2-40B4-BE49-F238E27FC236}">
                <a16:creationId xmlns:a16="http://schemas.microsoft.com/office/drawing/2014/main" id="{C448B260-5264-EC48-8176-47F53837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785" y="2577592"/>
            <a:ext cx="1350264" cy="67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D98CFB6-B4AA-AC41-8774-90BD2B950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559" y="3803904"/>
            <a:ext cx="2938780" cy="117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itHub Logo, history, meaning, symbol, PNG">
            <a:extLst>
              <a:ext uri="{FF2B5EF4-FFF2-40B4-BE49-F238E27FC236}">
                <a16:creationId xmlns:a16="http://schemas.microsoft.com/office/drawing/2014/main" id="{D77323BD-87F2-9F4B-9997-733371BEC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96367"/>
            <a:ext cx="235655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31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3663" y="3343857"/>
            <a:ext cx="5364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https://doi.org/10.5281/zenodo.5045374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Public record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FEDCDC-2830-4683-8748-8A358CD9A38A}"/>
              </a:ext>
            </a:extLst>
          </p:cNvPr>
          <p:cNvSpPr/>
          <p:nvPr/>
        </p:nvSpPr>
        <p:spPr>
          <a:xfrm>
            <a:off x="605073" y="1977256"/>
            <a:ext cx="109818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rgbClr val="0070C0"/>
                </a:solidFill>
              </a:rPr>
              <a:t>Exercise</a:t>
            </a:r>
            <a:r>
              <a:rPr lang="en-GB" sz="4000" dirty="0">
                <a:solidFill>
                  <a:srgbClr val="0070C0"/>
                </a:solidFill>
              </a:rPr>
              <a:t> 1</a:t>
            </a:r>
            <a:endParaRPr lang="pl-PL" sz="4000" dirty="0">
              <a:solidFill>
                <a:srgbClr val="0070C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70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Public record</a:t>
            </a:r>
            <a:r>
              <a:rPr lang="en-GB" dirty="0">
                <a:solidFill>
                  <a:srgbClr val="0070C0"/>
                </a:solidFill>
              </a:rPr>
              <a:t> -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05BD-FE46-4237-9C78-2FA56E8B599C}"/>
              </a:ext>
            </a:extLst>
          </p:cNvPr>
          <p:cNvSpPr txBox="1"/>
          <p:nvPr/>
        </p:nvSpPr>
        <p:spPr>
          <a:xfrm>
            <a:off x="1117041" y="1957980"/>
            <a:ext cx="9957917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400" b="1" i="0" dirty="0">
                <a:solidFill>
                  <a:srgbClr val="333333"/>
                </a:solidFill>
                <a:effectLst/>
                <a:latin typeface="Ubuntu"/>
              </a:rPr>
              <a:t>Findable: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F1. (Meta)data are assigned a globally unique and persistent identifier - YES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F2. Data are described with rich metadata (defined by R1 below)- YES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F3. Metadata clearly and explicitly include the identifier of the data they describe - YES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F4. (Meta)data are registered or indexed in a searchable resource - YES</a:t>
            </a:r>
          </a:p>
        </p:txBody>
      </p:sp>
    </p:spTree>
    <p:extLst>
      <p:ext uri="{BB962C8B-B14F-4D97-AF65-F5344CB8AC3E}">
        <p14:creationId xmlns:p14="http://schemas.microsoft.com/office/powerpoint/2010/main" val="99953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Public record</a:t>
            </a:r>
            <a:r>
              <a:rPr lang="en-GB" dirty="0">
                <a:solidFill>
                  <a:srgbClr val="0070C0"/>
                </a:solidFill>
              </a:rPr>
              <a:t> -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05BD-FE46-4237-9C78-2FA56E8B599C}"/>
              </a:ext>
            </a:extLst>
          </p:cNvPr>
          <p:cNvSpPr txBox="1"/>
          <p:nvPr/>
        </p:nvSpPr>
        <p:spPr>
          <a:xfrm>
            <a:off x="1117041" y="1957980"/>
            <a:ext cx="9957917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400" b="1" i="0" dirty="0">
                <a:solidFill>
                  <a:srgbClr val="333333"/>
                </a:solidFill>
                <a:effectLst/>
                <a:latin typeface="Ubuntu"/>
              </a:rPr>
              <a:t>Accessible: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A1. (Meta)data are retrievable by their identifier using a standardised communications protocol - YES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A2. Metadata are accessible, even when the data are no longer available - YES</a:t>
            </a:r>
          </a:p>
        </p:txBody>
      </p:sp>
    </p:spTree>
    <p:extLst>
      <p:ext uri="{BB962C8B-B14F-4D97-AF65-F5344CB8AC3E}">
        <p14:creationId xmlns:p14="http://schemas.microsoft.com/office/powerpoint/2010/main" val="147510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3604</TotalTime>
  <Words>1398</Words>
  <Application>Microsoft Office PowerPoint</Application>
  <PresentationFormat>Widescreen</PresentationFormat>
  <Paragraphs>142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There are general “data agnostic” repositories</vt:lpstr>
      <vt:lpstr>Or “domain” (type) specific repositories</vt:lpstr>
      <vt:lpstr>Public record</vt:lpstr>
      <vt:lpstr>Public record - Solutions</vt:lpstr>
      <vt:lpstr>Public record - Solutions</vt:lpstr>
      <vt:lpstr>Public record - Solutions</vt:lpstr>
      <vt:lpstr>Public record - Solutions</vt:lpstr>
      <vt:lpstr>Dataset discovery</vt:lpstr>
      <vt:lpstr>Dataset discovery - Solution</vt:lpstr>
      <vt:lpstr>PowerPoint Presentation</vt:lpstr>
      <vt:lpstr>Minimal data set (after PLOS)</vt:lpstr>
      <vt:lpstr>Domain specific repositories</vt:lpstr>
      <vt:lpstr>Domain specific repositories</vt:lpstr>
      <vt:lpstr>PowerPoint Presentation</vt:lpstr>
      <vt:lpstr>Finding repositories – use recommendations</vt:lpstr>
      <vt:lpstr>Finding repositories</vt:lpstr>
      <vt:lpstr>Finding repository</vt:lpstr>
      <vt:lpstr>Finding repository - Solution</vt:lpstr>
      <vt:lpstr>Evaluating a data repository</vt:lpstr>
      <vt:lpstr>Repositories Summary</vt:lpstr>
      <vt:lpstr>What about Github? Can it be cited?</vt:lpstr>
      <vt:lpstr>Repositories and FAIR – Exercise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Romanowski, A. (Andres)</cp:lastModifiedBy>
  <cp:revision>78</cp:revision>
  <dcterms:created xsi:type="dcterms:W3CDTF">2021-06-07T08:35:11Z</dcterms:created>
  <dcterms:modified xsi:type="dcterms:W3CDTF">2021-10-20T16:08:39Z</dcterms:modified>
</cp:coreProperties>
</file>