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76" r:id="rId2"/>
    <p:sldId id="256" r:id="rId3"/>
    <p:sldId id="259" r:id="rId4"/>
    <p:sldId id="274" r:id="rId5"/>
    <p:sldId id="278" r:id="rId6"/>
    <p:sldId id="277" r:id="rId7"/>
    <p:sldId id="271" r:id="rId8"/>
    <p:sldId id="280" r:id="rId9"/>
    <p:sldId id="279" r:id="rId10"/>
    <p:sldId id="273" r:id="rId11"/>
    <p:sldId id="281" r:id="rId12"/>
    <p:sldId id="262" r:id="rId13"/>
    <p:sldId id="272" r:id="rId14"/>
    <p:sldId id="258" r:id="rId15"/>
    <p:sldId id="286" r:id="rId16"/>
    <p:sldId id="269" r:id="rId17"/>
    <p:sldId id="282" r:id="rId18"/>
    <p:sldId id="283" r:id="rId19"/>
    <p:sldId id="275" r:id="rId20"/>
    <p:sldId id="284" r:id="rId21"/>
    <p:sldId id="285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56" autoAdjust="0"/>
    <p:restoredTop sz="88571"/>
  </p:normalViewPr>
  <p:slideViewPr>
    <p:cSldViewPr snapToGrid="0">
      <p:cViewPr varScale="1">
        <p:scale>
          <a:sx n="106" d="100"/>
          <a:sy n="106" d="100"/>
        </p:scale>
        <p:origin x="138" y="7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5C48AE-4A1E-9A43-835F-510354165F99}" type="datetimeFigureOut">
              <a:rPr lang="en-GB" smtClean="0"/>
              <a:t>29/09/2021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61C124-7373-F149-A166-BB8240B9FE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57131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Online </a:t>
            </a:r>
            <a:r>
              <a:rPr lang="en-GB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respository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a Findable and Accessible resource (also Trackable).</a:t>
            </a: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Online repositories are also interoperable since they can be accessed from anywhere (with internet) and are not restricted to your local hard drive.</a:t>
            </a: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'telling story' and being able to travel back in time helps in reuse and reproducibility.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1C124-7373-F149-A166-BB8240B9FE77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0659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630D4-0C36-4BFB-BAF2-725D48E554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71F8D2-6385-43A9-BA0E-8F767753C1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3DD78A-9797-4BC6-96D1-EFFF7257E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29/09/2021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E9ECC2-94C6-448C-85BF-A008EA52A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ABBEB8-7214-41EC-9FEA-4687A94CB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6506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B1C18-9981-4FD9-A045-4CAF34B15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433DE0-F6C2-427D-AA74-4CBD02C722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1744B3-2B8C-4870-BBEB-2B62428B6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29/09/2021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60C58E-3365-499C-9347-84EBF50C1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B1E9AE-A98C-442F-A5EB-F48C07B10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6014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B48275-1B47-40CA-8660-644781B2C4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994C31-1905-41F4-B793-A3FAFA9E5B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11FE96-C409-4EA7-8AA8-492FB239F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29/09/2021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D1B5C9-1BCA-4813-A293-95870B488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4AD43C-957C-4850-A82A-EEDA65361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6990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B8F71-8E35-46CC-9B95-E847E2EEF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3E57E1-4D76-4BA6-B235-F4D8D24590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25748-DC14-491C-8CF7-4C864FEEA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29/09/2021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162EFD-DD11-45E8-8AB0-D31F83E40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8464E4-DFC8-44DB-AB71-2DA48A701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4492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955D9-1AB5-4884-AE41-3F5855B33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B578D9-6D64-4FF4-A07A-DBC2D9CAAE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E4EA8-E3B0-4EF4-8AB0-FE79110B0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29/09/2021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FD026C-261F-479D-BC0D-64316A5C4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3A6FA4-623D-4762-977F-9E0591AEA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0867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FF0BE-DBA0-4E80-B324-BD541F051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5F6D3B-4C54-438F-BA2E-2F12CE5039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EDABDC-4911-49C4-8369-813FE6A5D5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FEA388-FACC-4601-8717-5D48DCFD3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29/09/2021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5F2A95-1451-47F8-8CC6-E323D684C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1EFBD8-061A-487C-9B79-3B39BFD16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7419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20422-D245-4CB8-8F6A-005B09468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C404E1-923E-41BA-A0C1-CD42658C91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81B117-28D4-4DBE-912D-B2E8C60FCF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4B8DD0-4C48-4D0F-80CE-95EC8E746A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1173B2-79A5-4EF5-867C-BDA931A97A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1A3CD3-5048-4262-8E83-EED557318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29/09/2021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BEB6A3-A365-4F32-A3E7-2F05A5CD8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C75B75-19CF-4244-9AF7-7DD5C4D08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9241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D7C25-764A-4422-84FD-DE697B979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D0B4FC-9736-49D2-A668-FEB2F9793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29/09/2021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E52064-48AE-4809-AB71-9D8B52DBB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93631F-C0A3-4585-BB19-0CF3342C7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5465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66722A-FDE7-4D98-AAE6-32CD525FF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29/09/2021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B09DC5-5E7B-4D59-B9FF-7213580D4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69DABE-679F-47B5-A80D-1DEBE6595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4619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90AF1-EA4A-486F-AECE-A6B272FC2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40AB2-689C-4B31-BF73-FE6CE4233B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C61042-3CDA-409B-ACE1-474751900A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5B6390-2276-406E-8C54-B14662C10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29/09/2021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4210BB-1204-47DB-8F99-C932B215B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02992C-F8B8-41C2-91E9-6A424AB51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6913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F39AA-4489-442C-B0C5-AA401DB05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4591F4-3880-440A-BD90-55137317E4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CE3BD0-5911-412B-B3AD-6F523CA215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F65983-894C-48DE-A636-F5CD275F4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29/09/2021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1F088F-E413-491B-A9B4-7AFF7BE14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DD055B-0CD5-48E4-A4C0-6D8A77B0B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5779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1240E2-03CF-4E56-8533-AA1149ACF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499F10-7EDC-434D-8212-0E6CADF042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DC2D7A-A3F0-4C02-96F0-77A9558BFD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13FB77-D8DB-4AB9-8EA5-EE8C3B57A5E1}" type="datetimeFigureOut">
              <a:rPr lang="en-GB" smtClean="0"/>
              <a:t>29/09/2021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AF89DE-6E33-482F-BF9A-4F5A2876B9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4E0A2A-0FC3-4F13-87FD-288ABC0383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ADC165-5060-4138-94DB-52D3146D2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7648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link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E438164-4DB1-4C47-B854-138D904993BB}"/>
              </a:ext>
            </a:extLst>
          </p:cNvPr>
          <p:cNvSpPr txBox="1"/>
          <p:nvPr/>
        </p:nvSpPr>
        <p:spPr>
          <a:xfrm>
            <a:off x="2626807" y="2338224"/>
            <a:ext cx="58793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4400" dirty="0" smtClean="0">
                <a:solidFill>
                  <a:srgbClr val="0070C0"/>
                </a:solidFill>
              </a:rPr>
              <a:t>Keeping track of changes</a:t>
            </a:r>
            <a:endParaRPr lang="en-GB" sz="4400" dirty="0">
              <a:solidFill>
                <a:srgbClr val="0070C0"/>
              </a:solidFill>
            </a:endParaRPr>
          </a:p>
        </p:txBody>
      </p:sp>
      <p:pic>
        <p:nvPicPr>
          <p:cNvPr id="5122" name="Picture 2" descr="Ed_DaSH">
            <a:extLst>
              <a:ext uri="{FF2B5EF4-FFF2-40B4-BE49-F238E27FC236}">
                <a16:creationId xmlns:a16="http://schemas.microsoft.com/office/drawing/2014/main" id="{9D1BBF7C-A031-41E6-BB30-3FB40874A4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41D6036-BCDA-4EC7-9653-F205FE226493}"/>
              </a:ext>
            </a:extLst>
          </p:cNvPr>
          <p:cNvSpPr txBox="1"/>
          <p:nvPr/>
        </p:nvSpPr>
        <p:spPr>
          <a:xfrm>
            <a:off x="1092765" y="623101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Open </a:t>
            </a:r>
            <a:r>
              <a:rPr lang="en-GB" dirty="0">
                <a:highlight>
                  <a:srgbClr val="FFFF00"/>
                </a:highlight>
                <a:hlinkClick r:id="rId3"/>
              </a:rPr>
              <a:t>https://link</a:t>
            </a:r>
            <a:r>
              <a:rPr lang="en-GB" dirty="0">
                <a:highlight>
                  <a:srgbClr val="FFFF00"/>
                </a:highlight>
              </a:rPr>
              <a:t> 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490697C4-1D52-44B3-9145-1E4126021820}"/>
              </a:ext>
            </a:extLst>
          </p:cNvPr>
          <p:cNvSpPr/>
          <p:nvPr/>
        </p:nvSpPr>
        <p:spPr>
          <a:xfrm rot="16200000">
            <a:off x="410999" y="6105291"/>
            <a:ext cx="469783" cy="6207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13507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7A1F5C-9C70-4DE3-BA39-7835B2935EB3}"/>
              </a:ext>
            </a:extLst>
          </p:cNvPr>
          <p:cNvSpPr txBox="1"/>
          <p:nvPr/>
        </p:nvSpPr>
        <p:spPr>
          <a:xfrm>
            <a:off x="1363735" y="1129464"/>
            <a:ext cx="946453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dirty="0">
                <a:solidFill>
                  <a:srgbClr val="0070C0"/>
                </a:solidFill>
              </a:rPr>
              <a:t>Exercise 2: </a:t>
            </a:r>
          </a:p>
          <a:p>
            <a:pPr algn="ctr"/>
            <a:endParaRPr lang="en-GB" sz="2800" dirty="0">
              <a:solidFill>
                <a:srgbClr val="0070C0"/>
              </a:solidFill>
            </a:endParaRPr>
          </a:p>
          <a:p>
            <a:pPr algn="ctr"/>
            <a:r>
              <a:rPr lang="en-GB" sz="2800" dirty="0">
                <a:solidFill>
                  <a:srgbClr val="0070C0"/>
                </a:solidFill>
              </a:rPr>
              <a:t>Manual versioning</a:t>
            </a:r>
          </a:p>
        </p:txBody>
      </p:sp>
      <p:pic>
        <p:nvPicPr>
          <p:cNvPr id="4" name="Picture 2" descr="Ed_DaSH">
            <a:extLst>
              <a:ext uri="{FF2B5EF4-FFF2-40B4-BE49-F238E27FC236}">
                <a16:creationId xmlns:a16="http://schemas.microsoft.com/office/drawing/2014/main" id="{A783256F-E39E-4712-96B0-240BD611CF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3176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7A1F5C-9C70-4DE3-BA39-7835B2935EB3}"/>
              </a:ext>
            </a:extLst>
          </p:cNvPr>
          <p:cNvSpPr txBox="1"/>
          <p:nvPr/>
        </p:nvSpPr>
        <p:spPr>
          <a:xfrm>
            <a:off x="1363735" y="1129464"/>
            <a:ext cx="946453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dirty="0" smtClean="0">
                <a:solidFill>
                  <a:srgbClr val="0070C0"/>
                </a:solidFill>
              </a:rPr>
              <a:t> </a:t>
            </a:r>
            <a:endParaRPr lang="en-GB" sz="2800" dirty="0">
              <a:solidFill>
                <a:srgbClr val="0070C0"/>
              </a:solidFill>
            </a:endParaRPr>
          </a:p>
          <a:p>
            <a:pPr algn="ctr"/>
            <a:endParaRPr lang="en-GB" sz="2800" dirty="0">
              <a:solidFill>
                <a:srgbClr val="0070C0"/>
              </a:solidFill>
            </a:endParaRPr>
          </a:p>
        </p:txBody>
      </p:sp>
      <p:pic>
        <p:nvPicPr>
          <p:cNvPr id="4" name="Picture 2" descr="Ed_DaSH">
            <a:extLst>
              <a:ext uri="{FF2B5EF4-FFF2-40B4-BE49-F238E27FC236}">
                <a16:creationId xmlns:a16="http://schemas.microsoft.com/office/drawing/2014/main" id="{A783256F-E39E-4712-96B0-240BD611CF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26992" t="38599" r="26269" b="22850"/>
          <a:stretch/>
        </p:blipFill>
        <p:spPr>
          <a:xfrm>
            <a:off x="-96098" y="420238"/>
            <a:ext cx="12288098" cy="5701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5734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7A1F5C-9C70-4DE3-BA39-7835B2935EB3}"/>
              </a:ext>
            </a:extLst>
          </p:cNvPr>
          <p:cNvSpPr txBox="1"/>
          <p:nvPr/>
        </p:nvSpPr>
        <p:spPr>
          <a:xfrm>
            <a:off x="1363735" y="1129464"/>
            <a:ext cx="946453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dirty="0">
                <a:solidFill>
                  <a:srgbClr val="0070C0"/>
                </a:solidFill>
              </a:rPr>
              <a:t>Exercise 3: </a:t>
            </a:r>
          </a:p>
          <a:p>
            <a:pPr algn="ctr"/>
            <a:endParaRPr lang="en-GB" sz="2800" dirty="0">
              <a:solidFill>
                <a:srgbClr val="0070C0"/>
              </a:solidFill>
            </a:endParaRPr>
          </a:p>
          <a:p>
            <a:pPr algn="ctr"/>
            <a:r>
              <a:rPr lang="en-GB" sz="2800" dirty="0">
                <a:solidFill>
                  <a:srgbClr val="0070C0"/>
                </a:solidFill>
              </a:rPr>
              <a:t>Changelog in action</a:t>
            </a:r>
          </a:p>
        </p:txBody>
      </p:sp>
      <p:pic>
        <p:nvPicPr>
          <p:cNvPr id="4" name="Picture 2" descr="Ed_DaSH">
            <a:extLst>
              <a:ext uri="{FF2B5EF4-FFF2-40B4-BE49-F238E27FC236}">
                <a16:creationId xmlns:a16="http://schemas.microsoft.com/office/drawing/2014/main" id="{A783256F-E39E-4712-96B0-240BD611CF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82394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Ed_DaSH">
            <a:extLst>
              <a:ext uri="{FF2B5EF4-FFF2-40B4-BE49-F238E27FC236}">
                <a16:creationId xmlns:a16="http://schemas.microsoft.com/office/drawing/2014/main" id="{6F3CF586-06D2-46C3-A4A3-130E31C4A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4B0FDD5-5348-354F-A378-7241F2AF057B}"/>
              </a:ext>
            </a:extLst>
          </p:cNvPr>
          <p:cNvSpPr txBox="1"/>
          <p:nvPr/>
        </p:nvSpPr>
        <p:spPr>
          <a:xfrm>
            <a:off x="722072" y="286700"/>
            <a:ext cx="558710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solidFill>
                  <a:srgbClr val="0070C0"/>
                </a:solidFill>
              </a:rPr>
              <a:t>Version control systems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F37A940-43A9-BF47-B274-BC9B638F5B4E}"/>
              </a:ext>
            </a:extLst>
          </p:cNvPr>
          <p:cNvGrpSpPr/>
          <p:nvPr/>
        </p:nvGrpSpPr>
        <p:grpSpPr>
          <a:xfrm>
            <a:off x="2051170" y="1007568"/>
            <a:ext cx="7591594" cy="4842864"/>
            <a:chOff x="2004119" y="1320429"/>
            <a:chExt cx="8089660" cy="5365750"/>
          </a:xfrm>
        </p:grpSpPr>
        <p:pic>
          <p:nvPicPr>
            <p:cNvPr id="3" name="Graphic 2">
              <a:extLst>
                <a:ext uri="{FF2B5EF4-FFF2-40B4-BE49-F238E27FC236}">
                  <a16:creationId xmlns:a16="http://schemas.microsoft.com/office/drawing/2014/main" id="{970FD0C6-9177-8C42-A48D-EA48A3841F9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089219" y="1320429"/>
              <a:ext cx="5854700" cy="1866900"/>
            </a:xfrm>
            <a:prstGeom prst="rect">
              <a:avLst/>
            </a:prstGeom>
          </p:spPr>
        </p:pic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99BAFEB1-A139-9544-AD61-0933AB9C97F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004119" y="3187329"/>
              <a:ext cx="3657600" cy="3365500"/>
            </a:xfrm>
            <a:prstGeom prst="rect">
              <a:avLst/>
            </a:prstGeom>
          </p:spPr>
        </p:pic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9F9CC4C5-63F0-1B4C-8BAC-C4FE164DD0E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309179" y="3053979"/>
              <a:ext cx="3784600" cy="3632200"/>
            </a:xfrm>
            <a:prstGeom prst="rect">
              <a:avLst/>
            </a:prstGeom>
          </p:spPr>
        </p:pic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5E9922B4-6E7A-F943-A336-B0C85ADED3E8}"/>
              </a:ext>
            </a:extLst>
          </p:cNvPr>
          <p:cNvSpPr/>
          <p:nvPr/>
        </p:nvSpPr>
        <p:spPr>
          <a:xfrm>
            <a:off x="2283166" y="5988833"/>
            <a:ext cx="7948551" cy="464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dirty="0">
                <a:solidFill>
                  <a:srgbClr val="0070C0"/>
                </a:solidFill>
              </a:rPr>
              <a:t>Tool-based version control has several benefits over manual version control</a:t>
            </a:r>
          </a:p>
        </p:txBody>
      </p:sp>
    </p:spTree>
    <p:extLst>
      <p:ext uri="{BB962C8B-B14F-4D97-AF65-F5344CB8AC3E}">
        <p14:creationId xmlns:p14="http://schemas.microsoft.com/office/powerpoint/2010/main" val="6936719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32F0452B-E9D9-441C-8E99-96A0537CECD4}"/>
              </a:ext>
            </a:extLst>
          </p:cNvPr>
          <p:cNvSpPr txBox="1"/>
          <p:nvPr/>
        </p:nvSpPr>
        <p:spPr>
          <a:xfrm>
            <a:off x="1508922" y="1524088"/>
            <a:ext cx="9174155" cy="27669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4000" dirty="0">
                <a:solidFill>
                  <a:srgbClr val="0070C0"/>
                </a:solidFill>
              </a:rPr>
              <a:t>Looking at the reasons to use a version control system (VCS) in research, how does using VCS help in being FAIR?</a:t>
            </a:r>
          </a:p>
        </p:txBody>
      </p:sp>
    </p:spTree>
    <p:extLst>
      <p:ext uri="{BB962C8B-B14F-4D97-AF65-F5344CB8AC3E}">
        <p14:creationId xmlns:p14="http://schemas.microsoft.com/office/powerpoint/2010/main" val="37477214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7A1F5C-9C70-4DE3-BA39-7835B2935EB3}"/>
              </a:ext>
            </a:extLst>
          </p:cNvPr>
          <p:cNvSpPr txBox="1"/>
          <p:nvPr/>
        </p:nvSpPr>
        <p:spPr>
          <a:xfrm>
            <a:off x="515880" y="488425"/>
            <a:ext cx="946453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3600" dirty="0" smtClean="0">
                <a:solidFill>
                  <a:srgbClr val="0070C0"/>
                </a:solidFill>
              </a:rPr>
              <a:t>Learning git</a:t>
            </a:r>
            <a:endParaRPr lang="en-GB" sz="3600" dirty="0">
              <a:solidFill>
                <a:srgbClr val="0070C0"/>
              </a:solidFill>
            </a:endParaRPr>
          </a:p>
          <a:p>
            <a:pPr algn="ctr"/>
            <a:endParaRPr lang="en-GB" sz="3600" dirty="0">
              <a:solidFill>
                <a:srgbClr val="0070C0"/>
              </a:solidFill>
            </a:endParaRPr>
          </a:p>
        </p:txBody>
      </p:sp>
      <p:pic>
        <p:nvPicPr>
          <p:cNvPr id="4" name="Picture 2" descr="Ed_DaSH">
            <a:extLst>
              <a:ext uri="{FF2B5EF4-FFF2-40B4-BE49-F238E27FC236}">
                <a16:creationId xmlns:a16="http://schemas.microsoft.com/office/drawing/2014/main" id="{A783256F-E39E-4712-96B0-240BD611CF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AAE078A-6B0F-0A4D-8D08-92C32F04F022}"/>
              </a:ext>
            </a:extLst>
          </p:cNvPr>
          <p:cNvSpPr/>
          <p:nvPr/>
        </p:nvSpPr>
        <p:spPr>
          <a:xfrm>
            <a:off x="978965" y="2088855"/>
            <a:ext cx="1019571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800" dirty="0" smtClean="0">
                <a:solidFill>
                  <a:srgbClr val="0070C0"/>
                </a:solidFill>
              </a:rPr>
              <a:t>a must for computing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800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800" dirty="0" smtClean="0">
                <a:solidFill>
                  <a:srgbClr val="0070C0"/>
                </a:solidFill>
              </a:rPr>
              <a:t>a worthy skill for everyone</a:t>
            </a:r>
            <a:endParaRPr lang="en-GB" sz="2800" dirty="0">
              <a:solidFill>
                <a:srgbClr val="0070C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6822" y="91546"/>
            <a:ext cx="4520696" cy="6548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6135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7A1F5C-9C70-4DE3-BA39-7835B2935EB3}"/>
              </a:ext>
            </a:extLst>
          </p:cNvPr>
          <p:cNvSpPr txBox="1"/>
          <p:nvPr/>
        </p:nvSpPr>
        <p:spPr>
          <a:xfrm>
            <a:off x="515880" y="488425"/>
            <a:ext cx="946453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3600" dirty="0" smtClean="0">
                <a:solidFill>
                  <a:srgbClr val="0070C0"/>
                </a:solidFill>
              </a:rPr>
              <a:t>Learning git</a:t>
            </a:r>
            <a:endParaRPr lang="en-GB" sz="3600" dirty="0">
              <a:solidFill>
                <a:srgbClr val="0070C0"/>
              </a:solidFill>
            </a:endParaRPr>
          </a:p>
          <a:p>
            <a:pPr algn="ctr"/>
            <a:endParaRPr lang="en-GB" sz="3600" dirty="0">
              <a:solidFill>
                <a:srgbClr val="0070C0"/>
              </a:solidFill>
            </a:endParaRPr>
          </a:p>
        </p:txBody>
      </p:sp>
      <p:pic>
        <p:nvPicPr>
          <p:cNvPr id="4" name="Picture 2" descr="Ed_DaSH">
            <a:extLst>
              <a:ext uri="{FF2B5EF4-FFF2-40B4-BE49-F238E27FC236}">
                <a16:creationId xmlns:a16="http://schemas.microsoft.com/office/drawing/2014/main" id="{A783256F-E39E-4712-96B0-240BD611CF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AAE078A-6B0F-0A4D-8D08-92C32F04F022}"/>
              </a:ext>
            </a:extLst>
          </p:cNvPr>
          <p:cNvSpPr/>
          <p:nvPr/>
        </p:nvSpPr>
        <p:spPr>
          <a:xfrm>
            <a:off x="978965" y="2088855"/>
            <a:ext cx="10195715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0070C0"/>
                </a:solidFill>
              </a:rPr>
              <a:t>Software Carpentry git workshop https://</a:t>
            </a:r>
            <a:r>
              <a:rPr lang="en-GB" sz="2800" dirty="0" err="1">
                <a:solidFill>
                  <a:srgbClr val="0070C0"/>
                </a:solidFill>
              </a:rPr>
              <a:t>swcarpentry.github.io</a:t>
            </a:r>
            <a:r>
              <a:rPr lang="en-GB" sz="2800" dirty="0">
                <a:solidFill>
                  <a:srgbClr val="0070C0"/>
                </a:solidFill>
              </a:rPr>
              <a:t>/git-novice/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0070C0"/>
                </a:solidFill>
              </a:rPr>
              <a:t>Edinburgh Carpentries runs courses: https://</a:t>
            </a:r>
            <a:r>
              <a:rPr lang="en-GB" sz="2800" dirty="0" err="1">
                <a:solidFill>
                  <a:srgbClr val="0070C0"/>
                </a:solidFill>
              </a:rPr>
              <a:t>edcarp.github.io</a:t>
            </a:r>
            <a:r>
              <a:rPr lang="en-GB" sz="2800" dirty="0">
                <a:solidFill>
                  <a:srgbClr val="0070C0"/>
                </a:solidFill>
              </a:rPr>
              <a:t>/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0070C0"/>
                </a:solidFill>
              </a:rPr>
              <a:t>https://</a:t>
            </a:r>
            <a:r>
              <a:rPr lang="en-GB" sz="2800" dirty="0" err="1">
                <a:solidFill>
                  <a:srgbClr val="0070C0"/>
                </a:solidFill>
              </a:rPr>
              <a:t>ourcodingclub.github.io</a:t>
            </a:r>
            <a:r>
              <a:rPr lang="en-GB" sz="2800" dirty="0">
                <a:solidFill>
                  <a:srgbClr val="0070C0"/>
                </a:solidFill>
              </a:rPr>
              <a:t>/tutorials/git/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0070C0"/>
                </a:solidFill>
              </a:rPr>
              <a:t>Crash course on </a:t>
            </a:r>
            <a:r>
              <a:rPr lang="en-GB" sz="2800" dirty="0" err="1">
                <a:solidFill>
                  <a:srgbClr val="0070C0"/>
                </a:solidFill>
              </a:rPr>
              <a:t>youtube</a:t>
            </a:r>
            <a:r>
              <a:rPr lang="en-GB" sz="2800" dirty="0">
                <a:solidFill>
                  <a:srgbClr val="0070C0"/>
                </a:solidFill>
              </a:rPr>
              <a:t>: https://</a:t>
            </a:r>
            <a:r>
              <a:rPr lang="en-GB" sz="2800" dirty="0" err="1">
                <a:solidFill>
                  <a:srgbClr val="0070C0"/>
                </a:solidFill>
              </a:rPr>
              <a:t>youtu.be</a:t>
            </a:r>
            <a:r>
              <a:rPr lang="en-GB" sz="2800" dirty="0">
                <a:solidFill>
                  <a:srgbClr val="0070C0"/>
                </a:solidFill>
              </a:rPr>
              <a:t>/SWYqp7iY_Tc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0070C0"/>
                </a:solidFill>
              </a:rPr>
              <a:t>Learn git branching: https://</a:t>
            </a:r>
            <a:r>
              <a:rPr lang="en-GB" sz="2800" dirty="0" err="1">
                <a:solidFill>
                  <a:srgbClr val="0070C0"/>
                </a:solidFill>
              </a:rPr>
              <a:t>learngitbranching.js.org</a:t>
            </a:r>
            <a:r>
              <a:rPr lang="en-GB" sz="2800" dirty="0">
                <a:solidFill>
                  <a:srgbClr val="0070C0"/>
                </a:solidFill>
              </a:rPr>
              <a:t>/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0070C0"/>
                </a:solidFill>
              </a:rPr>
              <a:t>Learn git-game: https://</a:t>
            </a:r>
            <a:r>
              <a:rPr lang="en-GB" sz="2800" dirty="0" err="1">
                <a:solidFill>
                  <a:srgbClr val="0070C0"/>
                </a:solidFill>
              </a:rPr>
              <a:t>github.com</a:t>
            </a:r>
            <a:r>
              <a:rPr lang="en-GB" sz="2800" dirty="0">
                <a:solidFill>
                  <a:srgbClr val="0070C0"/>
                </a:solidFill>
              </a:rPr>
              <a:t>/git-game/git-game</a:t>
            </a:r>
          </a:p>
        </p:txBody>
      </p:sp>
    </p:spTree>
    <p:extLst>
      <p:ext uri="{BB962C8B-B14F-4D97-AF65-F5344CB8AC3E}">
        <p14:creationId xmlns:p14="http://schemas.microsoft.com/office/powerpoint/2010/main" val="1493681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Ed_DaSH">
            <a:extLst>
              <a:ext uri="{FF2B5EF4-FFF2-40B4-BE49-F238E27FC236}">
                <a16:creationId xmlns:a16="http://schemas.microsoft.com/office/drawing/2014/main" id="{6F3CF586-06D2-46C3-A4A3-130E31C4A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4B0FDD5-5348-354F-A378-7241F2AF057B}"/>
              </a:ext>
            </a:extLst>
          </p:cNvPr>
          <p:cNvSpPr txBox="1"/>
          <p:nvPr/>
        </p:nvSpPr>
        <p:spPr>
          <a:xfrm>
            <a:off x="777240" y="379920"/>
            <a:ext cx="100434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dirty="0">
                <a:solidFill>
                  <a:srgbClr val="0070C0"/>
                </a:solidFill>
              </a:rPr>
              <a:t>Semantic versioning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AE078A-6B0F-0A4D-8D08-92C32F04F022}"/>
              </a:ext>
            </a:extLst>
          </p:cNvPr>
          <p:cNvSpPr/>
          <p:nvPr/>
        </p:nvSpPr>
        <p:spPr>
          <a:xfrm>
            <a:off x="978965" y="2088855"/>
            <a:ext cx="1019571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0070C0"/>
                </a:solidFill>
              </a:rPr>
              <a:t>a particular point in time (a set of changes) has its logical </a:t>
            </a:r>
            <a:r>
              <a:rPr lang="en-GB" sz="2800" dirty="0" smtClean="0">
                <a:solidFill>
                  <a:srgbClr val="0070C0"/>
                </a:solidFill>
              </a:rPr>
              <a:t>meaning</a:t>
            </a:r>
            <a:endParaRPr lang="pl-PL" sz="2800" dirty="0" smtClean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sz="2800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0070C0"/>
                </a:solidFill>
              </a:rPr>
              <a:t>the “official” point in time (especially if it is meant to be consumed by others) is called release</a:t>
            </a:r>
            <a:r>
              <a:rPr lang="en-GB" sz="2800" dirty="0" smtClean="0">
                <a:solidFill>
                  <a:srgbClr val="0070C0"/>
                </a:solidFill>
              </a:rPr>
              <a:t>.</a:t>
            </a:r>
            <a:endParaRPr lang="pl-PL" sz="2800" dirty="0" smtClean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800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0070C0"/>
                </a:solidFill>
              </a:rPr>
              <a:t>you may not always want to use the latest version of a software. </a:t>
            </a:r>
            <a:endParaRPr lang="pl-PL" sz="2800" dirty="0" smtClean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sz="2800" dirty="0" smtClean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0070C0"/>
                </a:solidFill>
              </a:rPr>
              <a:t>the potential issue when using the “newest version” of a library is well known and called “dependency hell”. </a:t>
            </a:r>
            <a:endParaRPr lang="pl-PL" sz="2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94002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Ed_DaSH">
            <a:extLst>
              <a:ext uri="{FF2B5EF4-FFF2-40B4-BE49-F238E27FC236}">
                <a16:creationId xmlns:a16="http://schemas.microsoft.com/office/drawing/2014/main" id="{6F3CF586-06D2-46C3-A4A3-130E31C4A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123E5C8E-6DF3-BA4D-A341-65A34873C50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44"/>
          <a:stretch/>
        </p:blipFill>
        <p:spPr>
          <a:xfrm>
            <a:off x="2864504" y="2019182"/>
            <a:ext cx="6697705" cy="299698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4B0FDD5-5348-354F-A378-7241F2AF057B}"/>
              </a:ext>
            </a:extLst>
          </p:cNvPr>
          <p:cNvSpPr txBox="1"/>
          <p:nvPr/>
        </p:nvSpPr>
        <p:spPr>
          <a:xfrm>
            <a:off x="6041348" y="379920"/>
            <a:ext cx="477932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solidFill>
                  <a:srgbClr val="0070C0"/>
                </a:solidFill>
              </a:rPr>
              <a:t>Semantic versioning</a:t>
            </a:r>
          </a:p>
        </p:txBody>
      </p:sp>
    </p:spTree>
    <p:extLst>
      <p:ext uri="{BB962C8B-B14F-4D97-AF65-F5344CB8AC3E}">
        <p14:creationId xmlns:p14="http://schemas.microsoft.com/office/powerpoint/2010/main" val="20815160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241EA632-9D85-9640-A37E-8140E49B7B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671" y="1942014"/>
            <a:ext cx="6697705" cy="4090981"/>
          </a:xfrm>
          <a:prstGeom prst="rect">
            <a:avLst/>
          </a:prstGeom>
        </p:spPr>
      </p:pic>
      <p:pic>
        <p:nvPicPr>
          <p:cNvPr id="6" name="Picture 2" descr="Ed_DaSH">
            <a:extLst>
              <a:ext uri="{FF2B5EF4-FFF2-40B4-BE49-F238E27FC236}">
                <a16:creationId xmlns:a16="http://schemas.microsoft.com/office/drawing/2014/main" id="{6F3CF586-06D2-46C3-A4A3-130E31C4A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4B0FDD5-5348-354F-A378-7241F2AF057B}"/>
              </a:ext>
            </a:extLst>
          </p:cNvPr>
          <p:cNvSpPr txBox="1"/>
          <p:nvPr/>
        </p:nvSpPr>
        <p:spPr>
          <a:xfrm>
            <a:off x="6041348" y="379920"/>
            <a:ext cx="477932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solidFill>
                  <a:srgbClr val="0070C0"/>
                </a:solidFill>
              </a:rPr>
              <a:t>Semantic versioning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8446883" y="2073244"/>
            <a:ext cx="2716040" cy="11135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for small edits </a:t>
            </a:r>
          </a:p>
          <a:p>
            <a:pPr algn="ctr"/>
            <a:r>
              <a:rPr lang="pl-PL" dirty="0" smtClean="0"/>
              <a:t>and corrections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8436326" y="3438802"/>
            <a:ext cx="2716040" cy="11135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for adding new data or details</a:t>
            </a:r>
            <a:endParaRPr lang="en-GB" dirty="0"/>
          </a:p>
        </p:txBody>
      </p:sp>
      <p:sp>
        <p:nvSpPr>
          <p:cNvPr id="9" name="Rectangle 8"/>
          <p:cNvSpPr/>
          <p:nvPr/>
        </p:nvSpPr>
        <p:spPr>
          <a:xfrm>
            <a:off x="8443878" y="4831517"/>
            <a:ext cx="2716040" cy="11135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for re-writes, reformating, renaming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74349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Ed_DaSH">
            <a:extLst>
              <a:ext uri="{FF2B5EF4-FFF2-40B4-BE49-F238E27FC236}">
                <a16:creationId xmlns:a16="http://schemas.microsoft.com/office/drawing/2014/main" id="{9D1BBF7C-A031-41E6-BB30-3FB40874A4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A picture containing timeline&#10;&#10;Description automatically generated">
            <a:extLst>
              <a:ext uri="{FF2B5EF4-FFF2-40B4-BE49-F238E27FC236}">
                <a16:creationId xmlns:a16="http://schemas.microsoft.com/office/drawing/2014/main" id="{1C04F944-4E8A-2C43-982D-560B3A1FBC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7966" y="162186"/>
            <a:ext cx="4843225" cy="6467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0454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Ed_DaSH">
            <a:extLst>
              <a:ext uri="{FF2B5EF4-FFF2-40B4-BE49-F238E27FC236}">
                <a16:creationId xmlns:a16="http://schemas.microsoft.com/office/drawing/2014/main" id="{6F3CF586-06D2-46C3-A4A3-130E31C4A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4B0FDD5-5348-354F-A378-7241F2AF057B}"/>
              </a:ext>
            </a:extLst>
          </p:cNvPr>
          <p:cNvSpPr txBox="1"/>
          <p:nvPr/>
        </p:nvSpPr>
        <p:spPr>
          <a:xfrm>
            <a:off x="6041348" y="379920"/>
            <a:ext cx="477932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solidFill>
                  <a:srgbClr val="0070C0"/>
                </a:solidFill>
              </a:rPr>
              <a:t>Semantic versioning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AAE078A-6B0F-0A4D-8D08-92C32F04F022}"/>
              </a:ext>
            </a:extLst>
          </p:cNvPr>
          <p:cNvSpPr/>
          <p:nvPr/>
        </p:nvSpPr>
        <p:spPr>
          <a:xfrm>
            <a:off x="978965" y="2088855"/>
            <a:ext cx="1019571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2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1.91.12</a:t>
            </a:r>
          </a:p>
          <a:p>
            <a:r>
              <a:rPr lang="sv-SE" sz="2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1.91.8</a:t>
            </a:r>
          </a:p>
          <a:p>
            <a:r>
              <a:rPr lang="sv-SE" sz="2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2.13.3-alpha </a:t>
            </a:r>
          </a:p>
          <a:p>
            <a:r>
              <a:rPr lang="sv-SE" sz="2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2.14-alpha </a:t>
            </a:r>
          </a:p>
          <a:p>
            <a:r>
              <a:rPr lang="sv-SE" sz="2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2.15-beta</a:t>
            </a:r>
          </a:p>
          <a:p>
            <a:r>
              <a:rPr lang="sv-SE" sz="2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3.0.923</a:t>
            </a:r>
            <a:endParaRPr lang="pl-PL" sz="28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6005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Ed_DaSH">
            <a:extLst>
              <a:ext uri="{FF2B5EF4-FFF2-40B4-BE49-F238E27FC236}">
                <a16:creationId xmlns:a16="http://schemas.microsoft.com/office/drawing/2014/main" id="{6F3CF586-06D2-46C3-A4A3-130E31C4A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4B0FDD5-5348-354F-A378-7241F2AF057B}"/>
              </a:ext>
            </a:extLst>
          </p:cNvPr>
          <p:cNvSpPr txBox="1"/>
          <p:nvPr/>
        </p:nvSpPr>
        <p:spPr>
          <a:xfrm>
            <a:off x="6041348" y="379920"/>
            <a:ext cx="477932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solidFill>
                  <a:srgbClr val="0070C0"/>
                </a:solidFill>
              </a:rPr>
              <a:t>Semantic versioning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AAE078A-6B0F-0A4D-8D08-92C32F04F022}"/>
              </a:ext>
            </a:extLst>
          </p:cNvPr>
          <p:cNvSpPr/>
          <p:nvPr/>
        </p:nvSpPr>
        <p:spPr>
          <a:xfrm>
            <a:off x="978965" y="2088855"/>
            <a:ext cx="1019571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8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Excercise</a:t>
            </a:r>
            <a:endParaRPr lang="pl-PL" sz="28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8217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7A1F5C-9C70-4DE3-BA39-7835B2935EB3}"/>
              </a:ext>
            </a:extLst>
          </p:cNvPr>
          <p:cNvSpPr txBox="1"/>
          <p:nvPr/>
        </p:nvSpPr>
        <p:spPr>
          <a:xfrm>
            <a:off x="1138104" y="1569406"/>
            <a:ext cx="946453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dirty="0">
                <a:solidFill>
                  <a:srgbClr val="0070C0"/>
                </a:solidFill>
              </a:rPr>
              <a:t>Projects are not static, and actions introduce changes.</a:t>
            </a:r>
          </a:p>
          <a:p>
            <a:endParaRPr lang="en-GB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0070C0"/>
                </a:solidFill>
              </a:rPr>
              <a:t>add new files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0070C0"/>
                </a:solidFill>
              </a:rPr>
              <a:t>add data entries to files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0070C0"/>
                </a:solidFill>
              </a:rPr>
              <a:t>modify manuscripts / methods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0070C0"/>
                </a:solidFill>
              </a:rPr>
              <a:t>reformat / reorganize data tables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0070C0"/>
                </a:solidFill>
              </a:rPr>
              <a:t>reanalyse data / update figures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0070C0"/>
                </a:solidFill>
              </a:rPr>
              <a:t>experiment with data cleaning / processing / visualization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0070C0"/>
                </a:solidFill>
              </a:rPr>
              <a:t>share and co-edit data or text file</a:t>
            </a:r>
          </a:p>
        </p:txBody>
      </p:sp>
      <p:pic>
        <p:nvPicPr>
          <p:cNvPr id="6" name="Picture 2" descr="Ed_DaSH">
            <a:extLst>
              <a:ext uri="{FF2B5EF4-FFF2-40B4-BE49-F238E27FC236}">
                <a16:creationId xmlns:a16="http://schemas.microsoft.com/office/drawing/2014/main" id="{6F3CF586-06D2-46C3-A4A3-130E31C4A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6087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7A1F5C-9C70-4DE3-BA39-7835B2935EB3}"/>
              </a:ext>
            </a:extLst>
          </p:cNvPr>
          <p:cNvSpPr txBox="1"/>
          <p:nvPr/>
        </p:nvSpPr>
        <p:spPr>
          <a:xfrm>
            <a:off x="1363735" y="1129464"/>
            <a:ext cx="946453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dirty="0">
                <a:solidFill>
                  <a:srgbClr val="0070C0"/>
                </a:solidFill>
              </a:rPr>
              <a:t>Exercise 1: </a:t>
            </a:r>
          </a:p>
          <a:p>
            <a:pPr algn="ctr"/>
            <a:endParaRPr lang="en-GB" sz="2800" dirty="0">
              <a:solidFill>
                <a:srgbClr val="0070C0"/>
              </a:solidFill>
            </a:endParaRPr>
          </a:p>
          <a:p>
            <a:pPr algn="ctr"/>
            <a:r>
              <a:rPr lang="en-GB" sz="2800" dirty="0">
                <a:solidFill>
                  <a:srgbClr val="0070C0"/>
                </a:solidFill>
              </a:rPr>
              <a:t>Problems with a change</a:t>
            </a:r>
          </a:p>
        </p:txBody>
      </p:sp>
      <p:pic>
        <p:nvPicPr>
          <p:cNvPr id="4" name="Picture 2" descr="Ed_DaSH">
            <a:extLst>
              <a:ext uri="{FF2B5EF4-FFF2-40B4-BE49-F238E27FC236}">
                <a16:creationId xmlns:a16="http://schemas.microsoft.com/office/drawing/2014/main" id="{A783256F-E39E-4712-96B0-240BD611CF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0054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7A1F5C-9C70-4DE3-BA39-7835B2935EB3}"/>
              </a:ext>
            </a:extLst>
          </p:cNvPr>
          <p:cNvSpPr txBox="1"/>
          <p:nvPr/>
        </p:nvSpPr>
        <p:spPr>
          <a:xfrm>
            <a:off x="1079321" y="530909"/>
            <a:ext cx="9464530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dirty="0">
                <a:solidFill>
                  <a:srgbClr val="0070C0"/>
                </a:solidFill>
              </a:rPr>
              <a:t>When introducing changes to files and their content, we:</a:t>
            </a:r>
          </a:p>
          <a:p>
            <a:endParaRPr lang="en-GB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 smtClean="0">
                <a:solidFill>
                  <a:srgbClr val="0070C0"/>
                </a:solidFill>
              </a:rPr>
              <a:t>overwrite </a:t>
            </a:r>
            <a:r>
              <a:rPr lang="en-GB" sz="2800" dirty="0">
                <a:solidFill>
                  <a:srgbClr val="0070C0"/>
                </a:solidFill>
              </a:rPr>
              <a:t>old content or loose whole </a:t>
            </a:r>
            <a:r>
              <a:rPr lang="en-GB" sz="2800" dirty="0" smtClean="0">
                <a:solidFill>
                  <a:srgbClr val="0070C0"/>
                </a:solidFill>
              </a:rPr>
              <a:t>files</a:t>
            </a:r>
            <a:endParaRPr lang="pl-PL" sz="2800" dirty="0" smtClean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 smtClean="0">
                <a:solidFill>
                  <a:srgbClr val="0070C0"/>
                </a:solidFill>
              </a:rPr>
              <a:t>may </a:t>
            </a:r>
            <a:r>
              <a:rPr lang="en-GB" sz="2800" dirty="0">
                <a:solidFill>
                  <a:srgbClr val="0070C0"/>
                </a:solidFill>
              </a:rPr>
              <a:t>introduce side effects, e.g. renaming files may break analysis </a:t>
            </a:r>
            <a:r>
              <a:rPr lang="en-GB" sz="2800" dirty="0" smtClean="0">
                <a:solidFill>
                  <a:srgbClr val="0070C0"/>
                </a:solidFill>
              </a:rPr>
              <a:t>pipelines</a:t>
            </a:r>
            <a:endParaRPr lang="pl-PL" sz="2800" dirty="0" smtClean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0070C0"/>
                </a:solidFill>
              </a:rPr>
              <a:t> </a:t>
            </a:r>
            <a:r>
              <a:rPr lang="en-GB" sz="2800" dirty="0" smtClean="0">
                <a:solidFill>
                  <a:srgbClr val="0070C0"/>
                </a:solidFill>
              </a:rPr>
              <a:t>introduce </a:t>
            </a:r>
            <a:r>
              <a:rPr lang="en-GB" sz="2800" dirty="0">
                <a:solidFill>
                  <a:srgbClr val="0070C0"/>
                </a:solidFill>
              </a:rPr>
              <a:t>multiple changes to multiple files which should be treated as one change</a:t>
            </a:r>
            <a:r>
              <a:rPr lang="en-GB" sz="2800" dirty="0" smtClean="0">
                <a:solidFill>
                  <a:srgbClr val="0070C0"/>
                </a:solidFill>
              </a:rPr>
              <a:t>,</a:t>
            </a:r>
            <a:endParaRPr lang="pl-PL" sz="2800" dirty="0" smtClean="0">
              <a:solidFill>
                <a:srgbClr val="0070C0"/>
              </a:solidFill>
            </a:endParaRPr>
          </a:p>
          <a:p>
            <a:r>
              <a:rPr lang="en-GB" sz="2800" dirty="0" smtClean="0">
                <a:solidFill>
                  <a:srgbClr val="0070C0"/>
                </a:solidFill>
              </a:rPr>
              <a:t> </a:t>
            </a:r>
            <a:endParaRPr lang="pl-PL" sz="2800" dirty="0" smtClean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 smtClean="0">
                <a:solidFill>
                  <a:srgbClr val="0070C0"/>
                </a:solidFill>
              </a:rPr>
              <a:t>need </a:t>
            </a:r>
            <a:r>
              <a:rPr lang="en-GB" sz="2800" dirty="0">
                <a:solidFill>
                  <a:srgbClr val="0070C0"/>
                </a:solidFill>
              </a:rPr>
              <a:t>to collate concurrent changes from collaborators e.g. “resolve conflicts”</a:t>
            </a:r>
          </a:p>
        </p:txBody>
      </p:sp>
      <p:pic>
        <p:nvPicPr>
          <p:cNvPr id="6" name="Picture 2" descr="Ed_DaSH">
            <a:extLst>
              <a:ext uri="{FF2B5EF4-FFF2-40B4-BE49-F238E27FC236}">
                <a16:creationId xmlns:a16="http://schemas.microsoft.com/office/drawing/2014/main" id="{6F3CF586-06D2-46C3-A4A3-130E31C4A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1672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7A1F5C-9C70-4DE3-BA39-7835B2935EB3}"/>
              </a:ext>
            </a:extLst>
          </p:cNvPr>
          <p:cNvSpPr txBox="1"/>
          <p:nvPr/>
        </p:nvSpPr>
        <p:spPr>
          <a:xfrm>
            <a:off x="1138104" y="1569406"/>
            <a:ext cx="9464530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dirty="0">
                <a:solidFill>
                  <a:srgbClr val="0070C0"/>
                </a:solidFill>
              </a:rPr>
              <a:t>Addressing those issues by tracking changes is called version control. .</a:t>
            </a:r>
          </a:p>
          <a:p>
            <a:endParaRPr lang="en-GB" sz="2800" dirty="0">
              <a:solidFill>
                <a:srgbClr val="0070C0"/>
              </a:solidFill>
            </a:endParaRPr>
          </a:p>
          <a:p>
            <a:r>
              <a:rPr lang="en-GB" sz="2800" dirty="0">
                <a:solidFill>
                  <a:srgbClr val="0070C0"/>
                </a:solidFill>
              </a:rPr>
              <a:t>With version control, file names do not reflect their versions. </a:t>
            </a:r>
            <a:endParaRPr lang="pl-PL" sz="2800" dirty="0" smtClean="0">
              <a:solidFill>
                <a:srgbClr val="0070C0"/>
              </a:solidFill>
            </a:endParaRPr>
          </a:p>
          <a:p>
            <a:endParaRPr lang="pl-PL" sz="2800" dirty="0">
              <a:solidFill>
                <a:srgbClr val="0070C0"/>
              </a:solidFill>
            </a:endParaRPr>
          </a:p>
          <a:p>
            <a:r>
              <a:rPr lang="en-GB" sz="2800" dirty="0" smtClean="0">
                <a:solidFill>
                  <a:srgbClr val="0070C0"/>
                </a:solidFill>
              </a:rPr>
              <a:t>Information </a:t>
            </a:r>
            <a:r>
              <a:rPr lang="en-GB" sz="2800" dirty="0">
                <a:solidFill>
                  <a:srgbClr val="0070C0"/>
                </a:solidFill>
              </a:rPr>
              <a:t>about versions and changes are kept separate from the files.</a:t>
            </a:r>
          </a:p>
        </p:txBody>
      </p:sp>
      <p:pic>
        <p:nvPicPr>
          <p:cNvPr id="6" name="Picture 2" descr="Ed_DaSH">
            <a:extLst>
              <a:ext uri="{FF2B5EF4-FFF2-40B4-BE49-F238E27FC236}">
                <a16:creationId xmlns:a16="http://schemas.microsoft.com/office/drawing/2014/main" id="{6F3CF586-06D2-46C3-A4A3-130E31C4A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6718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7A1F5C-9C70-4DE3-BA39-7835B2935EB3}"/>
              </a:ext>
            </a:extLst>
          </p:cNvPr>
          <p:cNvSpPr txBox="1"/>
          <p:nvPr/>
        </p:nvSpPr>
        <p:spPr>
          <a:xfrm>
            <a:off x="1138104" y="1569406"/>
            <a:ext cx="9464530" cy="4585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 algn="just">
              <a:buAutoNum type="arabicPeriod"/>
            </a:pPr>
            <a:r>
              <a:rPr lang="en-GB" sz="2800" dirty="0">
                <a:solidFill>
                  <a:srgbClr val="0070C0"/>
                </a:solidFill>
              </a:rPr>
              <a:t>Add a file called ’CHANGELOG.txt’ to the project's subfolder, and make dated notes about changes in reverse chronological order. </a:t>
            </a:r>
            <a:endParaRPr lang="pl-PL" sz="2800" dirty="0" smtClean="0">
              <a:solidFill>
                <a:srgbClr val="0070C0"/>
              </a:solidFill>
            </a:endParaRPr>
          </a:p>
          <a:p>
            <a:pPr marL="514350" indent="-514350" algn="just">
              <a:buAutoNum type="arabicPeriod"/>
            </a:pPr>
            <a:endParaRPr lang="en-GB" sz="2800" dirty="0">
              <a:solidFill>
                <a:srgbClr val="0070C0"/>
              </a:solidFill>
            </a:endParaRPr>
          </a:p>
          <a:p>
            <a:pPr algn="just"/>
            <a:r>
              <a:rPr lang="en-GB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## 2016-04-08</a:t>
            </a:r>
          </a:p>
          <a:p>
            <a:pPr algn="just"/>
            <a:r>
              <a:rPr lang="en-GB" sz="20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GB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Switched to cubic interpolation as default.</a:t>
            </a:r>
          </a:p>
          <a:p>
            <a:pPr algn="just"/>
            <a:r>
              <a:rPr lang="en-GB" sz="20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pl-PL" sz="20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Moved </a:t>
            </a:r>
            <a:r>
              <a:rPr lang="en-GB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question about family's TB history to end of questionnaire.</a:t>
            </a:r>
          </a:p>
          <a:p>
            <a:pPr marL="514350" indent="-514350" algn="just">
              <a:buFontTx/>
              <a:buAutoNum type="arabicPeriod"/>
            </a:pPr>
            <a:endParaRPr lang="en-GB" sz="20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r>
              <a:rPr lang="en-GB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## 2016-04-06</a:t>
            </a:r>
          </a:p>
          <a:p>
            <a:pPr algn="just"/>
            <a:r>
              <a:rPr lang="en-GB" sz="20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GB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Added option for cubic interpolation.</a:t>
            </a:r>
          </a:p>
          <a:p>
            <a:pPr algn="just"/>
            <a:r>
              <a:rPr lang="en-GB" sz="20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pl-PL" sz="20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Removed </a:t>
            </a:r>
            <a:r>
              <a:rPr lang="en-GB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question about staph exposure (can be inferred from blood test results).</a:t>
            </a:r>
          </a:p>
        </p:txBody>
      </p:sp>
      <p:pic>
        <p:nvPicPr>
          <p:cNvPr id="6" name="Picture 2" descr="Ed_DaSH">
            <a:extLst>
              <a:ext uri="{FF2B5EF4-FFF2-40B4-BE49-F238E27FC236}">
                <a16:creationId xmlns:a16="http://schemas.microsoft.com/office/drawing/2014/main" id="{6F3CF586-06D2-46C3-A4A3-130E31C4A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4B0FDD5-5348-354F-A378-7241F2AF057B}"/>
              </a:ext>
            </a:extLst>
          </p:cNvPr>
          <p:cNvSpPr txBox="1"/>
          <p:nvPr/>
        </p:nvSpPr>
        <p:spPr>
          <a:xfrm>
            <a:off x="1307676" y="444110"/>
            <a:ext cx="441588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solidFill>
                  <a:srgbClr val="0070C0"/>
                </a:solidFill>
              </a:rPr>
              <a:t>Manual versioning</a:t>
            </a:r>
          </a:p>
        </p:txBody>
      </p:sp>
    </p:spTree>
    <p:extLst>
      <p:ext uri="{BB962C8B-B14F-4D97-AF65-F5344CB8AC3E}">
        <p14:creationId xmlns:p14="http://schemas.microsoft.com/office/powerpoint/2010/main" val="10521595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7A1F5C-9C70-4DE3-BA39-7835B2935EB3}"/>
              </a:ext>
            </a:extLst>
          </p:cNvPr>
          <p:cNvSpPr txBox="1"/>
          <p:nvPr/>
        </p:nvSpPr>
        <p:spPr>
          <a:xfrm>
            <a:off x="1138104" y="1569406"/>
            <a:ext cx="9464530" cy="4585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sz="2800" dirty="0" smtClean="0">
                <a:solidFill>
                  <a:srgbClr val="0070C0"/>
                </a:solidFill>
              </a:rPr>
              <a:t>Copy </a:t>
            </a:r>
            <a:r>
              <a:rPr lang="en-GB" sz="2800" dirty="0">
                <a:solidFill>
                  <a:srgbClr val="0070C0"/>
                </a:solidFill>
              </a:rPr>
              <a:t>the entire project whenever a significant change is made, and store in a sub-folder</a:t>
            </a:r>
            <a:r>
              <a:rPr lang="en-GB" sz="2800" dirty="0" smtClean="0">
                <a:solidFill>
                  <a:srgbClr val="0070C0"/>
                </a:solidFill>
              </a:rPr>
              <a:t>.</a:t>
            </a:r>
            <a:endParaRPr lang="pl-PL" sz="2800" dirty="0" smtClean="0">
              <a:solidFill>
                <a:srgbClr val="0070C0"/>
              </a:solidFill>
            </a:endParaRPr>
          </a:p>
          <a:p>
            <a:pPr algn="just"/>
            <a:endParaRPr lang="pl-PL" sz="2800" dirty="0" smtClean="0">
              <a:solidFill>
                <a:srgbClr val="0070C0"/>
              </a:solidFill>
            </a:endParaRPr>
          </a:p>
          <a:p>
            <a:pPr algn="just"/>
            <a:r>
              <a:rPr lang="en-GB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algn="just"/>
            <a:r>
              <a:rPr lang="en-GB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|-- </a:t>
            </a:r>
            <a:r>
              <a:rPr lang="en-GB" sz="20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project_name</a:t>
            </a:r>
            <a:endParaRPr lang="en-GB" sz="20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r>
              <a:rPr lang="en-GB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  -- current</a:t>
            </a:r>
          </a:p>
          <a:p>
            <a:pPr algn="just"/>
            <a:r>
              <a:rPr lang="en-GB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      -- ...project content as described earlier...</a:t>
            </a:r>
          </a:p>
          <a:p>
            <a:pPr algn="just"/>
            <a:r>
              <a:rPr lang="en-GB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  -- 2016-03-01</a:t>
            </a:r>
          </a:p>
          <a:p>
            <a:pPr algn="just"/>
            <a:r>
              <a:rPr lang="en-GB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      -- ...content of 'current' on Mar 1, 2016</a:t>
            </a:r>
          </a:p>
          <a:p>
            <a:pPr algn="just"/>
            <a:r>
              <a:rPr lang="en-GB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  -- 2016-02-19</a:t>
            </a:r>
          </a:p>
          <a:p>
            <a:pPr algn="just"/>
            <a:r>
              <a:rPr lang="en-GB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      -- ...content of 'current' on Feb 19, </a:t>
            </a:r>
            <a:r>
              <a:rPr lang="en-GB" sz="20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2016</a:t>
            </a:r>
            <a:endParaRPr lang="pl-PL" sz="2000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endParaRPr lang="pl-PL" sz="20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r>
              <a:rPr lang="en-GB" sz="2800" dirty="0">
                <a:solidFill>
                  <a:srgbClr val="0070C0"/>
                </a:solidFill>
                <a:cs typeface="Courier New" panose="02070309020205020404" pitchFamily="49" charset="0"/>
              </a:rPr>
              <a:t>Data is Cheap, Time is Expensive</a:t>
            </a:r>
            <a:endParaRPr lang="pl-PL" sz="2800" dirty="0">
              <a:solidFill>
                <a:srgbClr val="0070C0"/>
              </a:solidFill>
              <a:cs typeface="Courier New" panose="02070309020205020404" pitchFamily="49" charset="0"/>
            </a:endParaRPr>
          </a:p>
        </p:txBody>
      </p:sp>
      <p:pic>
        <p:nvPicPr>
          <p:cNvPr id="6" name="Picture 2" descr="Ed_DaSH">
            <a:extLst>
              <a:ext uri="{FF2B5EF4-FFF2-40B4-BE49-F238E27FC236}">
                <a16:creationId xmlns:a16="http://schemas.microsoft.com/office/drawing/2014/main" id="{6F3CF586-06D2-46C3-A4A3-130E31C4A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4B0FDD5-5348-354F-A378-7241F2AF057B}"/>
              </a:ext>
            </a:extLst>
          </p:cNvPr>
          <p:cNvSpPr txBox="1"/>
          <p:nvPr/>
        </p:nvSpPr>
        <p:spPr>
          <a:xfrm>
            <a:off x="1307676" y="444110"/>
            <a:ext cx="441588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solidFill>
                  <a:srgbClr val="0070C0"/>
                </a:solidFill>
              </a:rPr>
              <a:t>Manual versioning</a:t>
            </a:r>
          </a:p>
        </p:txBody>
      </p:sp>
    </p:spTree>
    <p:extLst>
      <p:ext uri="{BB962C8B-B14F-4D97-AF65-F5344CB8AC3E}">
        <p14:creationId xmlns:p14="http://schemas.microsoft.com/office/powerpoint/2010/main" val="1995349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7A1F5C-9C70-4DE3-BA39-7835B2935EB3}"/>
              </a:ext>
            </a:extLst>
          </p:cNvPr>
          <p:cNvSpPr txBox="1"/>
          <p:nvPr/>
        </p:nvSpPr>
        <p:spPr>
          <a:xfrm>
            <a:off x="1138104" y="1569406"/>
            <a:ext cx="9464530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endParaRPr lang="en-GB" sz="2800" dirty="0">
              <a:solidFill>
                <a:srgbClr val="0070C0"/>
              </a:solidFill>
            </a:endParaRPr>
          </a:p>
          <a:p>
            <a:pPr marL="514350" indent="-514350" algn="just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0070C0"/>
                </a:solidFill>
              </a:rPr>
              <a:t>Keep changes small</a:t>
            </a:r>
            <a:r>
              <a:rPr lang="en-GB" sz="2800" dirty="0" smtClean="0">
                <a:solidFill>
                  <a:srgbClr val="0070C0"/>
                </a:solidFill>
              </a:rPr>
              <a:t>.</a:t>
            </a:r>
            <a:endParaRPr lang="pl-PL" sz="2800" dirty="0" smtClean="0">
              <a:solidFill>
                <a:srgbClr val="0070C0"/>
              </a:solidFill>
            </a:endParaRPr>
          </a:p>
          <a:p>
            <a:pPr marL="514350" indent="-514350" algn="just">
              <a:buFont typeface="Arial" panose="020B0604020202020204" pitchFamily="34" charset="0"/>
              <a:buChar char="•"/>
            </a:pPr>
            <a:endParaRPr lang="en-GB" sz="2800" dirty="0">
              <a:solidFill>
                <a:srgbClr val="0070C0"/>
              </a:solidFill>
            </a:endParaRPr>
          </a:p>
          <a:p>
            <a:pPr marL="514350" indent="-514350" algn="just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0070C0"/>
                </a:solidFill>
              </a:rPr>
              <a:t>Store each project in a folder that is mirrored off the researcher's working </a:t>
            </a:r>
            <a:r>
              <a:rPr lang="en-GB" sz="2800" dirty="0" smtClean="0">
                <a:solidFill>
                  <a:srgbClr val="0070C0"/>
                </a:solidFill>
              </a:rPr>
              <a:t>machine</a:t>
            </a:r>
            <a:endParaRPr lang="pl-PL" sz="2800" dirty="0" smtClean="0">
              <a:solidFill>
                <a:srgbClr val="0070C0"/>
              </a:solidFill>
            </a:endParaRPr>
          </a:p>
          <a:p>
            <a:pPr marL="514350" indent="-514350" algn="just">
              <a:buFont typeface="Arial" panose="020B0604020202020204" pitchFamily="34" charset="0"/>
              <a:buChar char="•"/>
            </a:pPr>
            <a:endParaRPr lang="en-GB" sz="2800" dirty="0">
              <a:solidFill>
                <a:srgbClr val="0070C0"/>
              </a:solidFill>
            </a:endParaRPr>
          </a:p>
          <a:p>
            <a:pPr marL="514350" indent="-514350" algn="just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0070C0"/>
                </a:solidFill>
              </a:rPr>
              <a:t>Share changes frequently.</a:t>
            </a:r>
          </a:p>
        </p:txBody>
      </p:sp>
      <p:pic>
        <p:nvPicPr>
          <p:cNvPr id="6" name="Picture 2" descr="Ed_DaSH">
            <a:extLst>
              <a:ext uri="{FF2B5EF4-FFF2-40B4-BE49-F238E27FC236}">
                <a16:creationId xmlns:a16="http://schemas.microsoft.com/office/drawing/2014/main" id="{6F3CF586-06D2-46C3-A4A3-130E31C4A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4B0FDD5-5348-354F-A378-7241F2AF057B}"/>
              </a:ext>
            </a:extLst>
          </p:cNvPr>
          <p:cNvSpPr txBox="1"/>
          <p:nvPr/>
        </p:nvSpPr>
        <p:spPr>
          <a:xfrm>
            <a:off x="1307676" y="444110"/>
            <a:ext cx="441588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solidFill>
                  <a:srgbClr val="0070C0"/>
                </a:solidFill>
              </a:rPr>
              <a:t>Manual versioning</a:t>
            </a:r>
          </a:p>
        </p:txBody>
      </p:sp>
    </p:spTree>
    <p:extLst>
      <p:ext uri="{BB962C8B-B14F-4D97-AF65-F5344CB8AC3E}">
        <p14:creationId xmlns:p14="http://schemas.microsoft.com/office/powerpoint/2010/main" val="21061250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2688</TotalTime>
  <Words>602</Words>
  <Application>Microsoft Office PowerPoint</Application>
  <PresentationFormat>Widescreen</PresentationFormat>
  <Paragraphs>106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ROMANOWSKI Andrew</dc:creator>
  <cp:lastModifiedBy>ZIELINSKI Tomasz</cp:lastModifiedBy>
  <cp:revision>44</cp:revision>
  <dcterms:created xsi:type="dcterms:W3CDTF">2021-06-07T08:35:11Z</dcterms:created>
  <dcterms:modified xsi:type="dcterms:W3CDTF">2021-09-29T19:31:33Z</dcterms:modified>
</cp:coreProperties>
</file>