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309" r:id="rId3"/>
    <p:sldId id="257" r:id="rId4"/>
    <p:sldId id="258" r:id="rId5"/>
    <p:sldId id="259" r:id="rId6"/>
    <p:sldId id="260" r:id="rId7"/>
    <p:sldId id="300" r:id="rId8"/>
    <p:sldId id="310" r:id="rId9"/>
    <p:sldId id="301" r:id="rId10"/>
    <p:sldId id="302" r:id="rId11"/>
    <p:sldId id="262" r:id="rId12"/>
    <p:sldId id="265" r:id="rId13"/>
    <p:sldId id="308" r:id="rId14"/>
    <p:sldId id="266" r:id="rId15"/>
    <p:sldId id="280" r:id="rId16"/>
    <p:sldId id="281" r:id="rId17"/>
    <p:sldId id="31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9"/>
    <p:restoredTop sz="94724"/>
  </p:normalViewPr>
  <p:slideViewPr>
    <p:cSldViewPr snapToGrid="0" showGuides="1">
      <p:cViewPr varScale="1">
        <p:scale>
          <a:sx n="138" d="100"/>
          <a:sy n="138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B45B8-76EC-144B-941F-C1621765A4DE}" type="datetimeFigureOut">
              <a:rPr lang="en-US" smtClean="0"/>
              <a:t>1/28/23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9CE47-5FA3-9241-B536-E84ECDB47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99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D7918-AA78-C342-A684-3E56169E53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31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D7918-AA78-C342-A684-3E56169E53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80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D091-3F46-474C-565F-29EC70C5F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1752600"/>
            <a:ext cx="5943600" cy="185530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75517-298B-7C7E-782F-C8A170FD1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999" y="3607904"/>
            <a:ext cx="5943600" cy="1162879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F0F38-9FF3-1EA7-F3B7-C83A150F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F6BC-EC2F-624A-8ACC-A70708598F9D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9DC1C-9D49-D456-F209-193865047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0527A-FB52-4ED3-CEE8-BBAC521E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3F08-0706-1749-B9D0-D8BE61F021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BCA92E-658A-BA7E-2457-5EFE9AF85F9B}"/>
              </a:ext>
            </a:extLst>
          </p:cNvPr>
          <p:cNvCxnSpPr>
            <a:cxnSpLocks/>
          </p:cNvCxnSpPr>
          <p:nvPr userDrawn="1"/>
        </p:nvCxnSpPr>
        <p:spPr>
          <a:xfrm>
            <a:off x="380999" y="3607904"/>
            <a:ext cx="5943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67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1685-E945-37C8-734C-CA302256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ED76C-440F-5970-D895-A9ACE647F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4877-1762-0DE1-F68F-6329985F5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F6BC-EC2F-624A-8ACC-A70708598F9D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CFC45-8100-31B3-5740-C4B3C0BA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DC079-0501-8B35-8E73-46377BF5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3F08-0706-1749-B9D0-D8BE61F02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0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FDD7256-2145-F9BF-E8AD-CFCE74B1BCB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94252" y="1752601"/>
            <a:ext cx="5486400" cy="364434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8AE46-51DB-AFA6-4D6A-7DE42C5F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1"/>
            <a:ext cx="11430000" cy="9143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2C01F-795E-B771-552E-0A76027E1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999" y="2168098"/>
            <a:ext cx="5486400" cy="4194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66279-9766-2BBE-2D64-46BDFD204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7852" y="2168098"/>
            <a:ext cx="5473148" cy="4194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7491E-54B0-92C8-2F42-A7D17C5E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F6BC-EC2F-624A-8ACC-A70708598F9D}" type="datetimeFigureOut">
              <a:rPr lang="en-US" smtClean="0"/>
              <a:t>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6688C-D9F4-4479-CCFD-E726514E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DB104-9915-BF73-F354-408A49D9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3F08-0706-1749-B9D0-D8BE61F021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D67C08-C0A2-BD6E-1DE5-5DFED92C6D9C}"/>
              </a:ext>
            </a:extLst>
          </p:cNvPr>
          <p:cNvCxnSpPr>
            <a:cxnSpLocks/>
          </p:cNvCxnSpPr>
          <p:nvPr userDrawn="1"/>
        </p:nvCxnSpPr>
        <p:spPr>
          <a:xfrm>
            <a:off x="380999" y="2117035"/>
            <a:ext cx="5486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FE0D82-288F-21FF-EB57-AD26C595E281}"/>
              </a:ext>
            </a:extLst>
          </p:cNvPr>
          <p:cNvCxnSpPr>
            <a:cxnSpLocks/>
          </p:cNvCxnSpPr>
          <p:nvPr userDrawn="1"/>
        </p:nvCxnSpPr>
        <p:spPr>
          <a:xfrm>
            <a:off x="6324600" y="2117035"/>
            <a:ext cx="5486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DAB03CC-D994-7107-520B-12D802DD407E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324600" y="1752601"/>
            <a:ext cx="5486400" cy="364434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56957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AE46-51DB-AFA6-4D6A-7DE42C5F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1"/>
            <a:ext cx="11430000" cy="9143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2C01F-795E-B771-552E-0A76027E1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999" y="2168097"/>
            <a:ext cx="3520440" cy="4194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7491E-54B0-92C8-2F42-A7D17C5E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F6BC-EC2F-624A-8ACC-A70708598F9D}" type="datetimeFigureOut">
              <a:rPr lang="en-US" smtClean="0"/>
              <a:t>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6688C-D9F4-4479-CCFD-E726514E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DB104-9915-BF73-F354-408A49D9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3F08-0706-1749-B9D0-D8BE61F021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D67C08-C0A2-BD6E-1DE5-5DFED92C6D9C}"/>
              </a:ext>
            </a:extLst>
          </p:cNvPr>
          <p:cNvCxnSpPr>
            <a:cxnSpLocks/>
          </p:cNvCxnSpPr>
          <p:nvPr userDrawn="1"/>
        </p:nvCxnSpPr>
        <p:spPr>
          <a:xfrm>
            <a:off x="380999" y="2117035"/>
            <a:ext cx="3520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AFF3A6D-50AE-14A3-35F2-1568B1FEDE1C}"/>
              </a:ext>
            </a:extLst>
          </p:cNvPr>
          <p:cNvSpPr txBox="1"/>
          <p:nvPr userDrawn="1"/>
        </p:nvSpPr>
        <p:spPr>
          <a:xfrm>
            <a:off x="380999" y="1752600"/>
            <a:ext cx="3520439" cy="415498"/>
          </a:xfrm>
          <a:prstGeom prst="rect">
            <a:avLst/>
          </a:prstGeom>
          <a:noFill/>
        </p:spPr>
        <p:txBody>
          <a:bodyPr wrap="square" lIns="91440" tIns="0" rtlCol="0">
            <a:spAutoFit/>
          </a:bodyPr>
          <a:lstStyle/>
          <a:p>
            <a:r>
              <a:rPr lang="en-US" sz="2400" dirty="0">
                <a:latin typeface="Athelas" panose="02000503000000020003" pitchFamily="2" charset="77"/>
              </a:rPr>
              <a:t>Header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B802324-492D-98B8-E321-C47A8AA24B4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35779" y="2168097"/>
            <a:ext cx="3520440" cy="4194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A48792-CADF-E012-CCDC-894350BD444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290560" y="2168096"/>
            <a:ext cx="3520440" cy="4194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DDAC8F-21D3-2871-C362-57E53F89740A}"/>
              </a:ext>
            </a:extLst>
          </p:cNvPr>
          <p:cNvCxnSpPr>
            <a:cxnSpLocks/>
          </p:cNvCxnSpPr>
          <p:nvPr userDrawn="1"/>
        </p:nvCxnSpPr>
        <p:spPr>
          <a:xfrm>
            <a:off x="4335780" y="2117035"/>
            <a:ext cx="3520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685413-3C86-CFDA-027C-BA774E46D320}"/>
              </a:ext>
            </a:extLst>
          </p:cNvPr>
          <p:cNvSpPr txBox="1"/>
          <p:nvPr userDrawn="1"/>
        </p:nvSpPr>
        <p:spPr>
          <a:xfrm>
            <a:off x="4335780" y="1752600"/>
            <a:ext cx="3520439" cy="415498"/>
          </a:xfrm>
          <a:prstGeom prst="rect">
            <a:avLst/>
          </a:prstGeom>
          <a:noFill/>
        </p:spPr>
        <p:txBody>
          <a:bodyPr wrap="square" lIns="91440" tIns="0" rtlCol="0">
            <a:spAutoFit/>
          </a:bodyPr>
          <a:lstStyle/>
          <a:p>
            <a:r>
              <a:rPr lang="en-US" sz="2400" dirty="0">
                <a:latin typeface="Athelas" panose="02000503000000020003" pitchFamily="2" charset="77"/>
              </a:rPr>
              <a:t>Header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922BD0-BC52-F959-F429-74DEE6975D54}"/>
              </a:ext>
            </a:extLst>
          </p:cNvPr>
          <p:cNvCxnSpPr>
            <a:cxnSpLocks/>
          </p:cNvCxnSpPr>
          <p:nvPr userDrawn="1"/>
        </p:nvCxnSpPr>
        <p:spPr>
          <a:xfrm>
            <a:off x="8290561" y="2117035"/>
            <a:ext cx="3520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85089A-ED76-3514-1A95-6C6BAE3E1BCE}"/>
              </a:ext>
            </a:extLst>
          </p:cNvPr>
          <p:cNvSpPr txBox="1"/>
          <p:nvPr userDrawn="1"/>
        </p:nvSpPr>
        <p:spPr>
          <a:xfrm>
            <a:off x="8290561" y="1752600"/>
            <a:ext cx="3520439" cy="415498"/>
          </a:xfrm>
          <a:prstGeom prst="rect">
            <a:avLst/>
          </a:prstGeom>
          <a:noFill/>
        </p:spPr>
        <p:txBody>
          <a:bodyPr wrap="square" lIns="91440" tIns="0" rtlCol="0">
            <a:spAutoFit/>
          </a:bodyPr>
          <a:lstStyle/>
          <a:p>
            <a:r>
              <a:rPr lang="en-US" sz="2400" dirty="0">
                <a:latin typeface="Athelas" panose="02000503000000020003" pitchFamily="2" charset="77"/>
              </a:rPr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49874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D87F-1E69-291A-8489-03016D83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08C67-C1CC-9916-8439-DAED6A94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F6BC-EC2F-624A-8ACC-A70708598F9D}" type="datetimeFigureOut">
              <a:rPr lang="en-US" smtClean="0"/>
              <a:t>1/28/23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8ADDC-B52F-490D-43D7-9A6F762AB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40F7A-BC6F-D08C-CAD5-00B852A55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3F08-0706-1749-B9D0-D8BE61F02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7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AEE379-D3C8-FDBA-5A82-A43A7F97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F6BC-EC2F-624A-8ACC-A70708598F9D}" type="datetimeFigureOut">
              <a:rPr lang="en-US" smtClean="0"/>
              <a:t>1/28/23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1B173-85E2-FA9F-B357-BACA5BF4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92E12-FDBA-DD71-8FFF-67AA8C23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3F08-0706-1749-B9D0-D8BE61F0212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109D3-00CF-D2FA-4E56-C50DE9771C4B}"/>
              </a:ext>
            </a:extLst>
          </p:cNvPr>
          <p:cNvSpPr/>
          <p:nvPr userDrawn="1"/>
        </p:nvSpPr>
        <p:spPr>
          <a:xfrm>
            <a:off x="0" y="1361661"/>
            <a:ext cx="3124200" cy="2484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Section ribbon</a:t>
            </a:r>
          </a:p>
        </p:txBody>
      </p:sp>
    </p:spTree>
    <p:extLst>
      <p:ext uri="{BB962C8B-B14F-4D97-AF65-F5344CB8AC3E}">
        <p14:creationId xmlns:p14="http://schemas.microsoft.com/office/powerpoint/2010/main" val="382754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AEE379-D3C8-FDBA-5A82-A43A7F97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F6BC-EC2F-624A-8ACC-A70708598F9D}" type="datetimeFigureOut">
              <a:rPr lang="en-US" smtClean="0"/>
              <a:t>1/28/23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1B173-85E2-FA9F-B357-BACA5BF4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92E12-FDBA-DD71-8FFF-67AA8C23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3F08-0706-1749-B9D0-D8BE61F0212B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1F0B8E7-D6BC-83D1-6969-3DF721D8F735}"/>
              </a:ext>
            </a:extLst>
          </p:cNvPr>
          <p:cNvGrpSpPr/>
          <p:nvPr userDrawn="1"/>
        </p:nvGrpSpPr>
        <p:grpSpPr>
          <a:xfrm>
            <a:off x="1" y="1237540"/>
            <a:ext cx="2235200" cy="428456"/>
            <a:chOff x="0" y="1237540"/>
            <a:chExt cx="3049017" cy="42845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A372EBE-600D-642E-6615-754AE67AC488}"/>
                </a:ext>
              </a:extLst>
            </p:cNvPr>
            <p:cNvSpPr/>
            <p:nvPr userDrawn="1"/>
          </p:nvSpPr>
          <p:spPr>
            <a:xfrm>
              <a:off x="0" y="1350411"/>
              <a:ext cx="2984938" cy="27097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Section ribbon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2CCFC3-B657-3E3E-1A6C-54941D118F2B}"/>
                </a:ext>
              </a:extLst>
            </p:cNvPr>
            <p:cNvSpPr/>
            <p:nvPr userDrawn="1"/>
          </p:nvSpPr>
          <p:spPr>
            <a:xfrm rot="19737832">
              <a:off x="2831577" y="1237540"/>
              <a:ext cx="217440" cy="4284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61934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0C9CC-602A-4B53-A498-EE8E0700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"/>
            <a:ext cx="11429999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A2535-E722-4921-4953-70CA9D9DF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752600"/>
            <a:ext cx="11430000" cy="461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BB6E1-B389-1E56-57DA-BC2A7C295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480313"/>
            <a:ext cx="2743200" cy="270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thelas" panose="02000503000000020003" pitchFamily="2" charset="77"/>
              </a:defRPr>
            </a:lvl1pPr>
          </a:lstStyle>
          <a:p>
            <a:fld id="{1B01F6BC-EC2F-624A-8ACC-A70708598F9D}" type="datetimeFigureOut">
              <a:rPr lang="en-US" smtClean="0"/>
              <a:pPr/>
              <a:t>1/28/23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A4BC7-8D28-1189-0115-F4692B7E7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0313"/>
            <a:ext cx="4114800" cy="270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thelas" panose="02000503000000020003" pitchFamily="2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FCCE2-B34F-3011-DE2A-7BC6B533D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480313"/>
            <a:ext cx="2743200" cy="270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thelas" panose="02000503000000020003" pitchFamily="2" charset="77"/>
              </a:defRPr>
            </a:lvl1pPr>
          </a:lstStyle>
          <a:p>
            <a:fld id="{EF213F08-0706-1749-B9D0-D8BE61F02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4" r:id="rId5"/>
    <p:sldLayoutId id="2147483655" r:id="rId6"/>
    <p:sldLayoutId id="214748365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tx1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thelas" panose="02000503000000020003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thelas" panose="02000503000000020003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thelas" panose="02000503000000020003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thelas" panose="02000503000000020003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thelas" panose="02000503000000020003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68" userDrawn="1">
          <p15:clr>
            <a:srgbClr val="F26B43"/>
          </p15:clr>
        </p15:guide>
        <p15:guide id="2" orient="horz" pos="1104" userDrawn="1">
          <p15:clr>
            <a:srgbClr val="F26B43"/>
          </p15:clr>
        </p15:guide>
        <p15:guide id="3" pos="240" userDrawn="1">
          <p15:clr>
            <a:srgbClr val="F26B43"/>
          </p15:clr>
        </p15:guide>
        <p15:guide id="4" pos="7440" userDrawn="1">
          <p15:clr>
            <a:srgbClr val="F26B43"/>
          </p15:clr>
        </p15:guide>
        <p15:guide id="5" orient="horz" pos="192" userDrawn="1">
          <p15:clr>
            <a:srgbClr val="F26B43"/>
          </p15:clr>
        </p15:guide>
        <p15:guide id="6" orient="horz" pos="40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C061-C9E3-1D41-50F8-80D83583C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1752600"/>
            <a:ext cx="5943600" cy="1714500"/>
          </a:xfrm>
        </p:spPr>
        <p:txBody>
          <a:bodyPr>
            <a:normAutofit/>
          </a:bodyPr>
          <a:lstStyle/>
          <a:p>
            <a:r>
              <a:rPr lang="en-US" dirty="0"/>
              <a:t>Stern data bootcamp</a:t>
            </a:r>
            <a:br>
              <a:rPr lang="en-US" dirty="0"/>
            </a:br>
            <a:r>
              <a:rPr lang="en-US" i="1" dirty="0"/>
              <a:t>Session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2D11C-CB14-3EFC-1928-A033F690C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2022-02-02</a:t>
            </a:r>
          </a:p>
        </p:txBody>
      </p:sp>
    </p:spTree>
    <p:extLst>
      <p:ext uri="{BB962C8B-B14F-4D97-AF65-F5344CB8AC3E}">
        <p14:creationId xmlns:p14="http://schemas.microsoft.com/office/powerpoint/2010/main" val="928894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293C-1EB3-CAEB-A7B1-8740AA3FE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"/>
            <a:ext cx="11429999" cy="914400"/>
          </a:xfrm>
        </p:spPr>
        <p:txBody>
          <a:bodyPr/>
          <a:lstStyle/>
          <a:p>
            <a:r>
              <a:rPr lang="en-US" dirty="0"/>
              <a:t>There are lots of entry points to doing data science, and you can probably start right now, regardless of your current job title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4B8D6B23-BA15-E4CD-B55A-74D40A938F94}"/>
              </a:ext>
            </a:extLst>
          </p:cNvPr>
          <p:cNvSpPr/>
          <p:nvPr/>
        </p:nvSpPr>
        <p:spPr>
          <a:xfrm>
            <a:off x="1524000" y="1754829"/>
            <a:ext cx="10287000" cy="430924"/>
          </a:xfrm>
          <a:prstGeom prst="hexagon">
            <a:avLst>
              <a:gd name="adj" fmla="val 36532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thelas" panose="02000503000000020003" pitchFamily="2" charset="77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7BAF3AA3-FFF5-43EB-7C36-D8DF1BC04F85}"/>
              </a:ext>
            </a:extLst>
          </p:cNvPr>
          <p:cNvSpPr/>
          <p:nvPr/>
        </p:nvSpPr>
        <p:spPr>
          <a:xfrm rot="16200000">
            <a:off x="-207289" y="3168869"/>
            <a:ext cx="2017986" cy="430924"/>
          </a:xfrm>
          <a:prstGeom prst="hexagon">
            <a:avLst>
              <a:gd name="adj" fmla="val 36532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thelas" panose="02000503000000020003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4B7A0F-66BF-3DC9-7387-E5DD6BD4D76B}"/>
              </a:ext>
            </a:extLst>
          </p:cNvPr>
          <p:cNvSpPr txBox="1"/>
          <p:nvPr/>
        </p:nvSpPr>
        <p:spPr>
          <a:xfrm>
            <a:off x="214747" y="2444911"/>
            <a:ext cx="1173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Generalist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D20ACA-8C91-42B0-D150-A40760BDDA47}"/>
              </a:ext>
            </a:extLst>
          </p:cNvPr>
          <p:cNvSpPr txBox="1"/>
          <p:nvPr/>
        </p:nvSpPr>
        <p:spPr>
          <a:xfrm>
            <a:off x="249308" y="3954419"/>
            <a:ext cx="110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Specialist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E26765-29E0-62F3-9CF4-9C6933B6B4DE}"/>
              </a:ext>
            </a:extLst>
          </p:cNvPr>
          <p:cNvSpPr/>
          <p:nvPr/>
        </p:nvSpPr>
        <p:spPr>
          <a:xfrm>
            <a:off x="1523999" y="6076455"/>
            <a:ext cx="10287000" cy="28094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Business (various roles)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620CBB-68E0-045A-8FAD-FCE2FFDD685F}"/>
              </a:ext>
            </a:extLst>
          </p:cNvPr>
          <p:cNvSpPr/>
          <p:nvPr/>
        </p:nvSpPr>
        <p:spPr>
          <a:xfrm>
            <a:off x="1523999" y="5729729"/>
            <a:ext cx="10287000" cy="2809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Infrastructure (engineer, developer, manager, director, </a:t>
            </a:r>
            <a:r>
              <a:rPr lang="en-US" sz="1400" dirty="0" err="1">
                <a:latin typeface="Athelas" panose="02000503000000020003" pitchFamily="2" charset="77"/>
              </a:rPr>
              <a:t>etc</a:t>
            </a:r>
            <a:r>
              <a:rPr lang="en-US" sz="1400" dirty="0">
                <a:latin typeface="Athelas" panose="02000503000000020003" pitchFamily="2" charset="77"/>
              </a:rPr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B1AC25-056A-6497-0B27-57FED3AD6C05}"/>
              </a:ext>
            </a:extLst>
          </p:cNvPr>
          <p:cNvSpPr/>
          <p:nvPr/>
        </p:nvSpPr>
        <p:spPr>
          <a:xfrm>
            <a:off x="1523999" y="5036275"/>
            <a:ext cx="10287000" cy="2809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ML ops (analyst, engineer, manager, director, </a:t>
            </a:r>
            <a:r>
              <a:rPr lang="en-US" sz="1400" dirty="0" err="1">
                <a:latin typeface="Athelas" panose="02000503000000020003" pitchFamily="2" charset="77"/>
              </a:rPr>
              <a:t>etc</a:t>
            </a:r>
            <a:r>
              <a:rPr lang="en-US" sz="1400" dirty="0">
                <a:latin typeface="Athelas" panose="02000503000000020003" pitchFamily="2" charset="77"/>
              </a:rPr>
              <a:t>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95A39A3-7ED0-0B26-1957-0BD001CB6037}"/>
              </a:ext>
            </a:extLst>
          </p:cNvPr>
          <p:cNvGrpSpPr/>
          <p:nvPr/>
        </p:nvGrpSpPr>
        <p:grpSpPr>
          <a:xfrm>
            <a:off x="1523999" y="4565660"/>
            <a:ext cx="10287001" cy="307777"/>
            <a:chOff x="1523999" y="4662981"/>
            <a:chExt cx="10287001" cy="30777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329F169-8E2F-839C-F34D-150501A8B5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4816869"/>
              <a:ext cx="102870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686EA33-F797-68E6-1161-2AD8EFF73E49}"/>
                </a:ext>
              </a:extLst>
            </p:cNvPr>
            <p:cNvSpPr txBox="1"/>
            <p:nvPr/>
          </p:nvSpPr>
          <p:spPr>
            <a:xfrm>
              <a:off x="5832815" y="4662981"/>
              <a:ext cx="166936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>
                  <a:latin typeface="Athelas" panose="02000503000000020003" pitchFamily="2" charset="77"/>
                </a:rPr>
                <a:t>Cross-functional roles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BBD42DC-11C7-26D4-867D-220754174EBE}"/>
              </a:ext>
            </a:extLst>
          </p:cNvPr>
          <p:cNvSpPr/>
          <p:nvPr/>
        </p:nvSpPr>
        <p:spPr>
          <a:xfrm>
            <a:off x="1523999" y="5383002"/>
            <a:ext cx="10287000" cy="2809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Data ops (analyst, engineer, manager, director, </a:t>
            </a:r>
            <a:r>
              <a:rPr lang="en-US" sz="1400" dirty="0" err="1">
                <a:latin typeface="Athelas" panose="02000503000000020003" pitchFamily="2" charset="77"/>
              </a:rPr>
              <a:t>etc</a:t>
            </a:r>
            <a:r>
              <a:rPr lang="en-US" sz="1400" dirty="0">
                <a:latin typeface="Athelas" panose="02000503000000020003" pitchFamily="2" charset="77"/>
              </a:rPr>
              <a:t>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E0BFF0-7556-374A-98FA-C1580E865E8E}"/>
              </a:ext>
            </a:extLst>
          </p:cNvPr>
          <p:cNvSpPr/>
          <p:nvPr/>
        </p:nvSpPr>
        <p:spPr>
          <a:xfrm>
            <a:off x="9909313" y="1361661"/>
            <a:ext cx="1901687" cy="248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//  ILLUSTRATIVE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BDCB1B-3B15-B3A3-BC46-3FE746D3CB2B}"/>
              </a:ext>
            </a:extLst>
          </p:cNvPr>
          <p:cNvSpPr/>
          <p:nvPr/>
        </p:nvSpPr>
        <p:spPr>
          <a:xfrm>
            <a:off x="1524000" y="2375338"/>
            <a:ext cx="2433894" cy="28094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Business analyst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01384-0A8F-AA66-C53B-CE76E0FFBA84}"/>
              </a:ext>
            </a:extLst>
          </p:cNvPr>
          <p:cNvSpPr/>
          <p:nvPr/>
        </p:nvSpPr>
        <p:spPr>
          <a:xfrm>
            <a:off x="1524000" y="2811973"/>
            <a:ext cx="2433894" cy="28094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Data analyst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1BFCBF-993E-CD05-5F40-964E0F230648}"/>
              </a:ext>
            </a:extLst>
          </p:cNvPr>
          <p:cNvSpPr/>
          <p:nvPr/>
        </p:nvSpPr>
        <p:spPr>
          <a:xfrm>
            <a:off x="9377106" y="2375338"/>
            <a:ext cx="2433894" cy="2809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ML engineer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76C908-3023-3BFC-6569-6AF31B6C152B}"/>
              </a:ext>
            </a:extLst>
          </p:cNvPr>
          <p:cNvSpPr/>
          <p:nvPr/>
        </p:nvSpPr>
        <p:spPr>
          <a:xfrm>
            <a:off x="9377106" y="2811973"/>
            <a:ext cx="2433894" cy="2809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AI architect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E941D0-8258-0CC7-E8DC-FBABF941C9D8}"/>
              </a:ext>
            </a:extLst>
          </p:cNvPr>
          <p:cNvSpPr/>
          <p:nvPr/>
        </p:nvSpPr>
        <p:spPr>
          <a:xfrm>
            <a:off x="6759404" y="2375338"/>
            <a:ext cx="2433894" cy="280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thelas" panose="02000503000000020003" pitchFamily="2" charset="77"/>
              </a:rPr>
              <a:t>Data scientist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E21BB3-7F58-39B5-7116-6E547AD7BB65}"/>
              </a:ext>
            </a:extLst>
          </p:cNvPr>
          <p:cNvSpPr/>
          <p:nvPr/>
        </p:nvSpPr>
        <p:spPr>
          <a:xfrm>
            <a:off x="9377106" y="3248608"/>
            <a:ext cx="2433894" cy="2809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NLP engineer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41930E-D84A-FB29-6875-0E71C934C040}"/>
              </a:ext>
            </a:extLst>
          </p:cNvPr>
          <p:cNvSpPr/>
          <p:nvPr/>
        </p:nvSpPr>
        <p:spPr>
          <a:xfrm>
            <a:off x="6759404" y="2811973"/>
            <a:ext cx="2433894" cy="280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thelas" panose="02000503000000020003" pitchFamily="2" charset="77"/>
              </a:rPr>
              <a:t>Python / R developer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254E91-C471-E51C-09C5-BA3CBAA3DAC6}"/>
              </a:ext>
            </a:extLst>
          </p:cNvPr>
          <p:cNvSpPr/>
          <p:nvPr/>
        </p:nvSpPr>
        <p:spPr>
          <a:xfrm>
            <a:off x="4141702" y="3248608"/>
            <a:ext cx="2433894" cy="2809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thelas" panose="02000503000000020003" pitchFamily="2" charset="77"/>
              </a:rPr>
              <a:t>Visualization engineer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AB7A06-B592-1168-4AFF-87AFE2FE288E}"/>
              </a:ext>
            </a:extLst>
          </p:cNvPr>
          <p:cNvSpPr/>
          <p:nvPr/>
        </p:nvSpPr>
        <p:spPr>
          <a:xfrm>
            <a:off x="1524000" y="3248608"/>
            <a:ext cx="2433894" cy="2809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Marketing analyst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C1B203-5F33-EB8D-8102-619E592408B4}"/>
              </a:ext>
            </a:extLst>
          </p:cNvPr>
          <p:cNvSpPr/>
          <p:nvPr/>
        </p:nvSpPr>
        <p:spPr>
          <a:xfrm>
            <a:off x="6759404" y="3248608"/>
            <a:ext cx="2433894" cy="2809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Python / R engineer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A5CC20-7EFA-C8A6-9317-7B99FD0E881B}"/>
              </a:ext>
            </a:extLst>
          </p:cNvPr>
          <p:cNvSpPr/>
          <p:nvPr/>
        </p:nvSpPr>
        <p:spPr>
          <a:xfrm>
            <a:off x="4141702" y="3685243"/>
            <a:ext cx="2433894" cy="2809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thelas" panose="02000503000000020003" pitchFamily="2" charset="77"/>
              </a:rPr>
              <a:t>Hadoop engineer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BDB086-AA87-5EA4-0A23-496313F59E18}"/>
              </a:ext>
            </a:extLst>
          </p:cNvPr>
          <p:cNvSpPr/>
          <p:nvPr/>
        </p:nvSpPr>
        <p:spPr>
          <a:xfrm>
            <a:off x="4141702" y="2375338"/>
            <a:ext cx="2433894" cy="2809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SQL analyst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274A1A-E7D2-F46B-BD8A-4B172BF54002}"/>
              </a:ext>
            </a:extLst>
          </p:cNvPr>
          <p:cNvSpPr/>
          <p:nvPr/>
        </p:nvSpPr>
        <p:spPr>
          <a:xfrm>
            <a:off x="1524000" y="3685243"/>
            <a:ext cx="2433894" cy="2809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Finance analyst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683B97-B0DC-CDB7-16EC-8825CF84EC8D}"/>
              </a:ext>
            </a:extLst>
          </p:cNvPr>
          <p:cNvSpPr/>
          <p:nvPr/>
        </p:nvSpPr>
        <p:spPr>
          <a:xfrm>
            <a:off x="4141702" y="2811973"/>
            <a:ext cx="2433894" cy="2809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Tableau developer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93573F-041C-69B6-984F-9080A4788B12}"/>
              </a:ext>
            </a:extLst>
          </p:cNvPr>
          <p:cNvSpPr/>
          <p:nvPr/>
        </p:nvSpPr>
        <p:spPr>
          <a:xfrm>
            <a:off x="6759404" y="3685243"/>
            <a:ext cx="2433894" cy="2809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Geospatial data scientist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96C3BB-2B65-A80A-99C6-B8A125803503}"/>
              </a:ext>
            </a:extLst>
          </p:cNvPr>
          <p:cNvSpPr/>
          <p:nvPr/>
        </p:nvSpPr>
        <p:spPr>
          <a:xfrm>
            <a:off x="9377106" y="3685243"/>
            <a:ext cx="2433894" cy="2809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Computer vision engineer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0E43E03-C0C5-150D-2923-67305DFCCC37}"/>
              </a:ext>
            </a:extLst>
          </p:cNvPr>
          <p:cNvSpPr txBox="1"/>
          <p:nvPr/>
        </p:nvSpPr>
        <p:spPr>
          <a:xfrm>
            <a:off x="1629365" y="1785625"/>
            <a:ext cx="152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Less technical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3771635-E134-EEB3-838F-2762977CA80D}"/>
              </a:ext>
            </a:extLst>
          </p:cNvPr>
          <p:cNvSpPr txBox="1"/>
          <p:nvPr/>
        </p:nvSpPr>
        <p:spPr>
          <a:xfrm>
            <a:off x="10098169" y="1785625"/>
            <a:ext cx="1621791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More technical</a:t>
            </a:r>
          </a:p>
        </p:txBody>
      </p:sp>
    </p:spTree>
    <p:extLst>
      <p:ext uri="{BB962C8B-B14F-4D97-AF65-F5344CB8AC3E}">
        <p14:creationId xmlns:p14="http://schemas.microsoft.com/office/powerpoint/2010/main" val="1073222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8A8893-D220-403F-6B4F-63305EEADBC7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These are good…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105DAA-4F90-24E7-AD05-CF30022C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is kind of a personality test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B5F80-BAD6-8384-D78F-4DA552492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999" y="2217260"/>
            <a:ext cx="5486400" cy="3937734"/>
          </a:xfrm>
        </p:spPr>
        <p:txBody>
          <a:bodyPr/>
          <a:lstStyle/>
          <a:p>
            <a:r>
              <a:rPr lang="en-US" dirty="0"/>
              <a:t>Numeric intuition</a:t>
            </a:r>
          </a:p>
          <a:p>
            <a:r>
              <a:rPr lang="en-US" dirty="0"/>
              <a:t>Statistics knowledge</a:t>
            </a:r>
          </a:p>
          <a:p>
            <a:r>
              <a:rPr lang="en-US" dirty="0"/>
              <a:t>Coding background</a:t>
            </a:r>
          </a:p>
          <a:p>
            <a:r>
              <a:rPr lang="en-US" dirty="0"/>
              <a:t>CS degree</a:t>
            </a:r>
          </a:p>
          <a:p>
            <a:r>
              <a:rPr lang="en-US" dirty="0"/>
              <a:t>Stats degree</a:t>
            </a:r>
          </a:p>
          <a:p>
            <a:r>
              <a:rPr lang="en-US" dirty="0"/>
              <a:t>Decades of work experience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901F75-84A9-D6F9-CBE7-B8916DDEA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7852" y="2217260"/>
            <a:ext cx="5473148" cy="3937734"/>
          </a:xfrm>
        </p:spPr>
        <p:txBody>
          <a:bodyPr/>
          <a:lstStyle/>
          <a:p>
            <a:r>
              <a:rPr lang="en-US" dirty="0"/>
              <a:t>Determination</a:t>
            </a:r>
          </a:p>
          <a:p>
            <a:r>
              <a:rPr lang="en-US" dirty="0"/>
              <a:t>Patience</a:t>
            </a:r>
          </a:p>
          <a:p>
            <a:r>
              <a:rPr lang="en-US" dirty="0"/>
              <a:t>Ability to use Google</a:t>
            </a:r>
          </a:p>
          <a:p>
            <a:r>
              <a:rPr lang="en-US" dirty="0"/>
              <a:t>Willingness to steal</a:t>
            </a:r>
          </a:p>
          <a:p>
            <a:r>
              <a:rPr lang="en-US" dirty="0"/>
              <a:t>Ability to overcome impostor syndrome</a:t>
            </a:r>
          </a:p>
          <a:p>
            <a:r>
              <a:rPr lang="en-US" dirty="0"/>
              <a:t>Thick skin when someone on </a:t>
            </a:r>
            <a:r>
              <a:rPr lang="en-US" dirty="0" err="1"/>
              <a:t>StackOverflow</a:t>
            </a:r>
            <a:r>
              <a:rPr lang="en-US" dirty="0"/>
              <a:t> is rude to you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7479C1-5A83-26C3-EFEC-64A2BA657C35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…but these are more important over time</a:t>
            </a:r>
          </a:p>
        </p:txBody>
      </p:sp>
    </p:spTree>
    <p:extLst>
      <p:ext uri="{BB962C8B-B14F-4D97-AF65-F5344CB8AC3E}">
        <p14:creationId xmlns:p14="http://schemas.microsoft.com/office/powerpoint/2010/main" val="1227543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CAD9-C95F-2714-90E0-EF4AAFE9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"/>
            <a:ext cx="11429999" cy="914400"/>
          </a:xfrm>
        </p:spPr>
        <p:txBody>
          <a:bodyPr/>
          <a:lstStyle/>
          <a:p>
            <a:r>
              <a:rPr lang="en-US" dirty="0"/>
              <a:t>Writing data science / ML / AI code is a necessary but small part of creating value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3FDC0D-3FC0-6622-3251-6CEB19678C78}"/>
              </a:ext>
            </a:extLst>
          </p:cNvPr>
          <p:cNvSpPr/>
          <p:nvPr/>
        </p:nvSpPr>
        <p:spPr>
          <a:xfrm>
            <a:off x="4016088" y="3774732"/>
            <a:ext cx="1813781" cy="901007"/>
          </a:xfrm>
          <a:prstGeom prst="rect">
            <a:avLst/>
          </a:prstGeom>
          <a:solidFill>
            <a:srgbClr val="FFC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Writing code</a:t>
            </a:r>
          </a:p>
        </p:txBody>
      </p:sp>
    </p:spTree>
    <p:extLst>
      <p:ext uri="{BB962C8B-B14F-4D97-AF65-F5344CB8AC3E}">
        <p14:creationId xmlns:p14="http://schemas.microsoft.com/office/powerpoint/2010/main" val="2961929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CAD9-C95F-2714-90E0-EF4AAFE9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"/>
            <a:ext cx="11429999" cy="914400"/>
          </a:xfrm>
        </p:spPr>
        <p:txBody>
          <a:bodyPr/>
          <a:lstStyle/>
          <a:p>
            <a:r>
              <a:rPr lang="en-US" dirty="0"/>
              <a:t>Writing data science / ML / AI code is a necessary but small part of creating value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387D87-40C7-C286-A95C-89B483863C59}"/>
              </a:ext>
            </a:extLst>
          </p:cNvPr>
          <p:cNvSpPr/>
          <p:nvPr/>
        </p:nvSpPr>
        <p:spPr>
          <a:xfrm>
            <a:off x="5837395" y="3771216"/>
            <a:ext cx="2829383" cy="1690476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Analysis tools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A32C62-636D-1FDF-4ADC-CAAF686630F7}"/>
              </a:ext>
            </a:extLst>
          </p:cNvPr>
          <p:cNvSpPr/>
          <p:nvPr/>
        </p:nvSpPr>
        <p:spPr>
          <a:xfrm>
            <a:off x="381000" y="1752599"/>
            <a:ext cx="1813781" cy="461010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Configuration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464E1-DECE-360B-3486-ED6FB0718819}"/>
              </a:ext>
            </a:extLst>
          </p:cNvPr>
          <p:cNvSpPr/>
          <p:nvPr/>
        </p:nvSpPr>
        <p:spPr>
          <a:xfrm>
            <a:off x="2194781" y="1752600"/>
            <a:ext cx="1813781" cy="2919623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Data collection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687D0A-0C45-7B2D-19EC-94DCA5725786}"/>
              </a:ext>
            </a:extLst>
          </p:cNvPr>
          <p:cNvSpPr/>
          <p:nvPr/>
        </p:nvSpPr>
        <p:spPr>
          <a:xfrm>
            <a:off x="2194781" y="4672223"/>
            <a:ext cx="3627563" cy="1690476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Feature extraction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CC6CC8-4E38-80C6-BD6B-15C4285418C6}"/>
              </a:ext>
            </a:extLst>
          </p:cNvPr>
          <p:cNvSpPr/>
          <p:nvPr/>
        </p:nvSpPr>
        <p:spPr>
          <a:xfrm>
            <a:off x="4008563" y="1752599"/>
            <a:ext cx="2844434" cy="2025648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Data verification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8F3752-826A-AFDD-6FD7-3F65D1E56890}"/>
              </a:ext>
            </a:extLst>
          </p:cNvPr>
          <p:cNvSpPr/>
          <p:nvPr/>
        </p:nvSpPr>
        <p:spPr>
          <a:xfrm>
            <a:off x="4016088" y="3774732"/>
            <a:ext cx="1813781" cy="901007"/>
          </a:xfrm>
          <a:prstGeom prst="rect">
            <a:avLst/>
          </a:prstGeom>
          <a:solidFill>
            <a:srgbClr val="FFC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Writing code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79AD12-4E20-CD3E-A7B0-62365B40B81F}"/>
              </a:ext>
            </a:extLst>
          </p:cNvPr>
          <p:cNvSpPr/>
          <p:nvPr/>
        </p:nvSpPr>
        <p:spPr>
          <a:xfrm>
            <a:off x="6852996" y="1752599"/>
            <a:ext cx="1813781" cy="2025648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Machine resource management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A89060-A49D-0C58-E543-DADB32DA6848}"/>
              </a:ext>
            </a:extLst>
          </p:cNvPr>
          <p:cNvSpPr/>
          <p:nvPr/>
        </p:nvSpPr>
        <p:spPr>
          <a:xfrm>
            <a:off x="5837395" y="5461692"/>
            <a:ext cx="2829383" cy="901007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Process management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1503AB-9800-A024-BFB1-6F9C3AB8E4E4}"/>
              </a:ext>
            </a:extLst>
          </p:cNvPr>
          <p:cNvSpPr/>
          <p:nvPr/>
        </p:nvSpPr>
        <p:spPr>
          <a:xfrm>
            <a:off x="8666779" y="1752598"/>
            <a:ext cx="1572110" cy="461010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Serving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D05658-5D69-EDF8-2ED5-56390B3AC047}"/>
              </a:ext>
            </a:extLst>
          </p:cNvPr>
          <p:cNvSpPr/>
          <p:nvPr/>
        </p:nvSpPr>
        <p:spPr>
          <a:xfrm>
            <a:off x="10238889" y="1752598"/>
            <a:ext cx="1572110" cy="461010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Monitoring</a:t>
            </a:r>
          </a:p>
        </p:txBody>
      </p:sp>
    </p:spTree>
    <p:extLst>
      <p:ext uri="{BB962C8B-B14F-4D97-AF65-F5344CB8AC3E}">
        <p14:creationId xmlns:p14="http://schemas.microsoft.com/office/powerpoint/2010/main" val="2153848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CAD9-C95F-2714-90E0-EF4AAFE9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"/>
            <a:ext cx="11429999" cy="914400"/>
          </a:xfrm>
        </p:spPr>
        <p:txBody>
          <a:bodyPr/>
          <a:lstStyle/>
          <a:p>
            <a:r>
              <a:rPr lang="en-US" dirty="0"/>
              <a:t>For people on the business side, the ML pipeline itself is only one aspect of creating value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387D87-40C7-C286-A95C-89B483863C59}"/>
              </a:ext>
            </a:extLst>
          </p:cNvPr>
          <p:cNvSpPr/>
          <p:nvPr/>
        </p:nvSpPr>
        <p:spPr>
          <a:xfrm>
            <a:off x="6608831" y="4391654"/>
            <a:ext cx="2463994" cy="1285752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Analysis tools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A32C62-636D-1FDF-4ADC-CAAF686630F7}"/>
              </a:ext>
            </a:extLst>
          </p:cNvPr>
          <p:cNvSpPr/>
          <p:nvPr/>
        </p:nvSpPr>
        <p:spPr>
          <a:xfrm>
            <a:off x="1857080" y="2856323"/>
            <a:ext cx="1579548" cy="3506376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Configuration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464E1-DECE-360B-3486-ED6FB0718819}"/>
              </a:ext>
            </a:extLst>
          </p:cNvPr>
          <p:cNvSpPr/>
          <p:nvPr/>
        </p:nvSpPr>
        <p:spPr>
          <a:xfrm>
            <a:off x="3436628" y="2856324"/>
            <a:ext cx="1579548" cy="2220623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Data collection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687D0A-0C45-7B2D-19EC-94DCA5725786}"/>
              </a:ext>
            </a:extLst>
          </p:cNvPr>
          <p:cNvSpPr/>
          <p:nvPr/>
        </p:nvSpPr>
        <p:spPr>
          <a:xfrm>
            <a:off x="3436628" y="5076947"/>
            <a:ext cx="3159096" cy="1285752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Feature extraction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CC6CC8-4E38-80C6-BD6B-15C4285418C6}"/>
              </a:ext>
            </a:extLst>
          </p:cNvPr>
          <p:cNvSpPr/>
          <p:nvPr/>
        </p:nvSpPr>
        <p:spPr>
          <a:xfrm>
            <a:off x="5016176" y="2856323"/>
            <a:ext cx="2477101" cy="1540679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Data verification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8F3752-826A-AFDD-6FD7-3F65D1E56890}"/>
              </a:ext>
            </a:extLst>
          </p:cNvPr>
          <p:cNvSpPr/>
          <p:nvPr/>
        </p:nvSpPr>
        <p:spPr>
          <a:xfrm>
            <a:off x="5022729" y="4394328"/>
            <a:ext cx="1579548" cy="685293"/>
          </a:xfrm>
          <a:prstGeom prst="rect">
            <a:avLst/>
          </a:prstGeom>
          <a:solidFill>
            <a:srgbClr val="FFC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Writing code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79AD12-4E20-CD3E-A7B0-62365B40B81F}"/>
              </a:ext>
            </a:extLst>
          </p:cNvPr>
          <p:cNvSpPr/>
          <p:nvPr/>
        </p:nvSpPr>
        <p:spPr>
          <a:xfrm>
            <a:off x="7493277" y="2856323"/>
            <a:ext cx="1579548" cy="1540679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Machine resource management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A89060-A49D-0C58-E543-DADB32DA6848}"/>
              </a:ext>
            </a:extLst>
          </p:cNvPr>
          <p:cNvSpPr/>
          <p:nvPr/>
        </p:nvSpPr>
        <p:spPr>
          <a:xfrm>
            <a:off x="6608831" y="5677406"/>
            <a:ext cx="2463994" cy="685293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Process management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1503AB-9800-A024-BFB1-6F9C3AB8E4E4}"/>
              </a:ext>
            </a:extLst>
          </p:cNvPr>
          <p:cNvSpPr/>
          <p:nvPr/>
        </p:nvSpPr>
        <p:spPr>
          <a:xfrm>
            <a:off x="9072826" y="2856322"/>
            <a:ext cx="1369087" cy="3506376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Serving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D05658-5D69-EDF8-2ED5-56390B3AC047}"/>
              </a:ext>
            </a:extLst>
          </p:cNvPr>
          <p:cNvSpPr/>
          <p:nvPr/>
        </p:nvSpPr>
        <p:spPr>
          <a:xfrm>
            <a:off x="10441912" y="2856322"/>
            <a:ext cx="1369087" cy="3506376"/>
          </a:xfrm>
          <a:prstGeom prst="rect">
            <a:avLst/>
          </a:prstGeom>
          <a:solidFill>
            <a:schemeClr val="bg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Monitoring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81788C-723C-5A10-2446-D3CC6B9B8F25}"/>
              </a:ext>
            </a:extLst>
          </p:cNvPr>
          <p:cNvSpPr/>
          <p:nvPr/>
        </p:nvSpPr>
        <p:spPr>
          <a:xfrm>
            <a:off x="374446" y="2856324"/>
            <a:ext cx="1482634" cy="3506376"/>
          </a:xfrm>
          <a:prstGeom prst="rect">
            <a:avLst/>
          </a:prstGeom>
          <a:solidFill>
            <a:srgbClr val="2F5597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thelas" panose="02000503000000020003" pitchFamily="2" charset="77"/>
              </a:rPr>
              <a:t>Business case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352619-BEAA-061B-89F2-4216B742CDB5}"/>
              </a:ext>
            </a:extLst>
          </p:cNvPr>
          <p:cNvSpPr/>
          <p:nvPr/>
        </p:nvSpPr>
        <p:spPr>
          <a:xfrm>
            <a:off x="374445" y="1752600"/>
            <a:ext cx="11443107" cy="551859"/>
          </a:xfrm>
          <a:prstGeom prst="rect">
            <a:avLst/>
          </a:prstGeom>
          <a:solidFill>
            <a:srgbClr val="2F5597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thelas" panose="02000503000000020003" pitchFamily="2" charset="77"/>
              </a:rPr>
              <a:t>Communication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C9DEE5-1A08-831A-96C1-B7E7E4EF0EAF}"/>
              </a:ext>
            </a:extLst>
          </p:cNvPr>
          <p:cNvSpPr/>
          <p:nvPr/>
        </p:nvSpPr>
        <p:spPr>
          <a:xfrm>
            <a:off x="374445" y="2304462"/>
            <a:ext cx="11443107" cy="551859"/>
          </a:xfrm>
          <a:prstGeom prst="rect">
            <a:avLst/>
          </a:prstGeom>
          <a:solidFill>
            <a:srgbClr val="2F5597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thelas" panose="02000503000000020003" pitchFamily="2" charset="77"/>
              </a:rPr>
              <a:t>Coordination and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625698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FE258-4ABF-79BD-1387-8D506975D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"/>
            <a:ext cx="11429999" cy="914400"/>
          </a:xfrm>
        </p:spPr>
        <p:txBody>
          <a:bodyPr/>
          <a:lstStyle/>
          <a:p>
            <a:r>
              <a:rPr lang="en-US" dirty="0"/>
              <a:t>ML projects follow a general lifecycle, with much cycling back and forth among stages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950B1A57-2793-6E70-73A5-BB183F85B476}"/>
              </a:ext>
            </a:extLst>
          </p:cNvPr>
          <p:cNvSpPr/>
          <p:nvPr/>
        </p:nvSpPr>
        <p:spPr>
          <a:xfrm>
            <a:off x="381000" y="2838086"/>
            <a:ext cx="2163418" cy="543341"/>
          </a:xfrm>
          <a:prstGeom prst="homePlat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thelas" panose="02000503000000020003" pitchFamily="2" charset="77"/>
              </a:rPr>
              <a:t>Scoping</a:t>
            </a: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11C5D2C2-6516-2002-2B19-8192B7E39EEE}"/>
              </a:ext>
            </a:extLst>
          </p:cNvPr>
          <p:cNvSpPr/>
          <p:nvPr/>
        </p:nvSpPr>
        <p:spPr>
          <a:xfrm>
            <a:off x="2595218" y="2838086"/>
            <a:ext cx="3038060" cy="543341"/>
          </a:xfrm>
          <a:prstGeom prst="chevron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thelas" panose="02000503000000020003" pitchFamily="2" charset="77"/>
              </a:rPr>
              <a:t>Data</a:t>
            </a: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F3683405-7AF1-353F-AE5F-B63F9E8DDA64}"/>
              </a:ext>
            </a:extLst>
          </p:cNvPr>
          <p:cNvSpPr/>
          <p:nvPr/>
        </p:nvSpPr>
        <p:spPr>
          <a:xfrm>
            <a:off x="5684078" y="2838086"/>
            <a:ext cx="3038060" cy="543341"/>
          </a:xfrm>
          <a:prstGeom prst="chevron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thelas" panose="02000503000000020003" pitchFamily="2" charset="77"/>
              </a:rPr>
              <a:t>Modeling</a:t>
            </a: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E4C773CA-4F4D-5C15-9330-988F9FC26F57}"/>
              </a:ext>
            </a:extLst>
          </p:cNvPr>
          <p:cNvSpPr/>
          <p:nvPr/>
        </p:nvSpPr>
        <p:spPr>
          <a:xfrm>
            <a:off x="8772939" y="2838086"/>
            <a:ext cx="3038060" cy="543341"/>
          </a:xfrm>
          <a:prstGeom prst="chevron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thelas" panose="02000503000000020003" pitchFamily="2" charset="77"/>
              </a:rPr>
              <a:t>Deployment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6D9CAD-62E1-8B5B-7FCD-BC15BD302DB7}"/>
              </a:ext>
            </a:extLst>
          </p:cNvPr>
          <p:cNvSpPr/>
          <p:nvPr/>
        </p:nvSpPr>
        <p:spPr>
          <a:xfrm>
            <a:off x="381000" y="3513946"/>
            <a:ext cx="1924878" cy="15372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Define project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239260-EEE3-59F6-F093-6C514E3570C0}"/>
              </a:ext>
            </a:extLst>
          </p:cNvPr>
          <p:cNvSpPr/>
          <p:nvPr/>
        </p:nvSpPr>
        <p:spPr>
          <a:xfrm>
            <a:off x="2595218" y="3513946"/>
            <a:ext cx="1433443" cy="15372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Define and establish baseline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2A5EB2-7F9D-6A7A-E74F-2F24B85FF2F5}"/>
              </a:ext>
            </a:extLst>
          </p:cNvPr>
          <p:cNvSpPr/>
          <p:nvPr/>
        </p:nvSpPr>
        <p:spPr>
          <a:xfrm>
            <a:off x="4114248" y="3513946"/>
            <a:ext cx="1433443" cy="15372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Label and organize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695D62-5F6C-2BF3-57D8-250DE42BA363}"/>
              </a:ext>
            </a:extLst>
          </p:cNvPr>
          <p:cNvSpPr/>
          <p:nvPr/>
        </p:nvSpPr>
        <p:spPr>
          <a:xfrm>
            <a:off x="5684078" y="3513946"/>
            <a:ext cx="1433443" cy="15372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Select and train 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A86771-023A-1576-164D-911345E849D6}"/>
              </a:ext>
            </a:extLst>
          </p:cNvPr>
          <p:cNvSpPr/>
          <p:nvPr/>
        </p:nvSpPr>
        <p:spPr>
          <a:xfrm>
            <a:off x="7203108" y="3513946"/>
            <a:ext cx="1433443" cy="15372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Perform error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89A4E0-4B93-A963-2694-CC7C9F6974BE}"/>
              </a:ext>
            </a:extLst>
          </p:cNvPr>
          <p:cNvSpPr/>
          <p:nvPr/>
        </p:nvSpPr>
        <p:spPr>
          <a:xfrm>
            <a:off x="8772939" y="3513946"/>
            <a:ext cx="1433443" cy="15372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Deploy in production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B32417-ED0D-2878-6763-27DCD6C467F0}"/>
              </a:ext>
            </a:extLst>
          </p:cNvPr>
          <p:cNvSpPr/>
          <p:nvPr/>
        </p:nvSpPr>
        <p:spPr>
          <a:xfrm>
            <a:off x="10291969" y="3513946"/>
            <a:ext cx="1433443" cy="153725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Monitor and maintain system</a:t>
            </a:r>
          </a:p>
        </p:txBody>
      </p:sp>
      <p:sp>
        <p:nvSpPr>
          <p:cNvPr id="3" name="U-Turn Arrow 2">
            <a:extLst>
              <a:ext uri="{FF2B5EF4-FFF2-40B4-BE49-F238E27FC236}">
                <a16:creationId xmlns:a16="http://schemas.microsoft.com/office/drawing/2014/main" id="{C3DE7F68-2BC7-651A-C894-E7B92669C57F}"/>
              </a:ext>
            </a:extLst>
          </p:cNvPr>
          <p:cNvSpPr/>
          <p:nvPr/>
        </p:nvSpPr>
        <p:spPr>
          <a:xfrm flipH="1">
            <a:off x="3304994" y="2167128"/>
            <a:ext cx="3408348" cy="689245"/>
          </a:xfrm>
          <a:prstGeom prst="uturnArrow">
            <a:avLst>
              <a:gd name="adj1" fmla="val 25000"/>
              <a:gd name="adj2" fmla="val 11765"/>
              <a:gd name="adj3" fmla="val 21020"/>
              <a:gd name="adj4" fmla="val 50000"/>
              <a:gd name="adj5" fmla="val 75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>
            <a:extLst>
              <a:ext uri="{FF2B5EF4-FFF2-40B4-BE49-F238E27FC236}">
                <a16:creationId xmlns:a16="http://schemas.microsoft.com/office/drawing/2014/main" id="{74515EDC-0669-12B1-A04C-206400D007DC}"/>
              </a:ext>
            </a:extLst>
          </p:cNvPr>
          <p:cNvSpPr/>
          <p:nvPr/>
        </p:nvSpPr>
        <p:spPr>
          <a:xfrm flipH="1">
            <a:off x="2990088" y="1642074"/>
            <a:ext cx="7516368" cy="1214299"/>
          </a:xfrm>
          <a:prstGeom prst="uturnArrow">
            <a:avLst>
              <a:gd name="adj1" fmla="val 12664"/>
              <a:gd name="adj2" fmla="val 8000"/>
              <a:gd name="adj3" fmla="val 21020"/>
              <a:gd name="adj4" fmla="val 50000"/>
              <a:gd name="adj5" fmla="val 75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U-Turn Arrow 19">
            <a:extLst>
              <a:ext uri="{FF2B5EF4-FFF2-40B4-BE49-F238E27FC236}">
                <a16:creationId xmlns:a16="http://schemas.microsoft.com/office/drawing/2014/main" id="{89FC7C36-CAE0-D413-8E5A-EC3672F2C234}"/>
              </a:ext>
            </a:extLst>
          </p:cNvPr>
          <p:cNvSpPr/>
          <p:nvPr/>
        </p:nvSpPr>
        <p:spPr>
          <a:xfrm flipH="1">
            <a:off x="6827718" y="2167128"/>
            <a:ext cx="3408348" cy="689245"/>
          </a:xfrm>
          <a:prstGeom prst="uturnArrow">
            <a:avLst>
              <a:gd name="adj1" fmla="val 25000"/>
              <a:gd name="adj2" fmla="val 11765"/>
              <a:gd name="adj3" fmla="val 21020"/>
              <a:gd name="adj4" fmla="val 50000"/>
              <a:gd name="adj5" fmla="val 75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233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FE258-4ABF-79BD-1387-8D506975D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"/>
            <a:ext cx="11429999" cy="914400"/>
          </a:xfrm>
        </p:spPr>
        <p:txBody>
          <a:bodyPr/>
          <a:lstStyle/>
          <a:p>
            <a:r>
              <a:rPr lang="en-US" dirty="0"/>
              <a:t>The right map leads to the right destination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950B1A57-2793-6E70-73A5-BB183F85B476}"/>
              </a:ext>
            </a:extLst>
          </p:cNvPr>
          <p:cNvSpPr/>
          <p:nvPr/>
        </p:nvSpPr>
        <p:spPr>
          <a:xfrm>
            <a:off x="381000" y="2252870"/>
            <a:ext cx="2163418" cy="543341"/>
          </a:xfrm>
          <a:prstGeom prst="homePlat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thelas" panose="02000503000000020003" pitchFamily="2" charset="77"/>
              </a:rPr>
              <a:t>Scoping</a:t>
            </a: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11C5D2C2-6516-2002-2B19-8192B7E39EEE}"/>
              </a:ext>
            </a:extLst>
          </p:cNvPr>
          <p:cNvSpPr/>
          <p:nvPr/>
        </p:nvSpPr>
        <p:spPr>
          <a:xfrm>
            <a:off x="2595218" y="2252870"/>
            <a:ext cx="3038060" cy="543341"/>
          </a:xfrm>
          <a:prstGeom prst="chevron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thelas" panose="02000503000000020003" pitchFamily="2" charset="77"/>
              </a:rPr>
              <a:t>Data</a:t>
            </a: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F3683405-7AF1-353F-AE5F-B63F9E8DDA64}"/>
              </a:ext>
            </a:extLst>
          </p:cNvPr>
          <p:cNvSpPr/>
          <p:nvPr/>
        </p:nvSpPr>
        <p:spPr>
          <a:xfrm>
            <a:off x="5684078" y="2252870"/>
            <a:ext cx="3038060" cy="543341"/>
          </a:xfrm>
          <a:prstGeom prst="chevron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thelas" panose="02000503000000020003" pitchFamily="2" charset="77"/>
              </a:rPr>
              <a:t>Modeling</a:t>
            </a: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E4C773CA-4F4D-5C15-9330-988F9FC26F57}"/>
              </a:ext>
            </a:extLst>
          </p:cNvPr>
          <p:cNvSpPr/>
          <p:nvPr/>
        </p:nvSpPr>
        <p:spPr>
          <a:xfrm>
            <a:off x="8772939" y="2252870"/>
            <a:ext cx="3038060" cy="543341"/>
          </a:xfrm>
          <a:prstGeom prst="chevron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thelas" panose="02000503000000020003" pitchFamily="2" charset="77"/>
              </a:rPr>
              <a:t>Deployment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6D9CAD-62E1-8B5B-7FCD-BC15BD302DB7}"/>
              </a:ext>
            </a:extLst>
          </p:cNvPr>
          <p:cNvSpPr/>
          <p:nvPr/>
        </p:nvSpPr>
        <p:spPr>
          <a:xfrm>
            <a:off x="381000" y="2928730"/>
            <a:ext cx="1924878" cy="1537253"/>
          </a:xfrm>
          <a:prstGeom prst="rect">
            <a:avLst/>
          </a:prstGeom>
          <a:solidFill>
            <a:srgbClr val="2F559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thelas" panose="02000503000000020003" pitchFamily="2" charset="77"/>
              </a:rPr>
              <a:t>Define project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439565-FE74-DC66-FE49-EF76287E0E3B}"/>
              </a:ext>
            </a:extLst>
          </p:cNvPr>
          <p:cNvGrpSpPr/>
          <p:nvPr/>
        </p:nvGrpSpPr>
        <p:grpSpPr>
          <a:xfrm>
            <a:off x="2595218" y="2928730"/>
            <a:ext cx="2952473" cy="1537253"/>
            <a:chOff x="2595218" y="2319129"/>
            <a:chExt cx="2952473" cy="153725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239260-EEE3-59F6-F093-6C514E3570C0}"/>
                </a:ext>
              </a:extLst>
            </p:cNvPr>
            <p:cNvSpPr/>
            <p:nvPr/>
          </p:nvSpPr>
          <p:spPr>
            <a:xfrm>
              <a:off x="2595218" y="2319129"/>
              <a:ext cx="1433443" cy="153725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thelas" panose="02000503000000020003" pitchFamily="2" charset="77"/>
                </a:rPr>
                <a:t>Define and establish baseline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22A5EB2-7F9D-6A7A-E74F-2F24B85FF2F5}"/>
                </a:ext>
              </a:extLst>
            </p:cNvPr>
            <p:cNvSpPr/>
            <p:nvPr/>
          </p:nvSpPr>
          <p:spPr>
            <a:xfrm>
              <a:off x="4114248" y="2319129"/>
              <a:ext cx="1433443" cy="153725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thelas" panose="02000503000000020003" pitchFamily="2" charset="77"/>
                </a:rPr>
                <a:t>Label and organize data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78ACD8-A057-B3E2-636C-C39CD864ABAB}"/>
              </a:ext>
            </a:extLst>
          </p:cNvPr>
          <p:cNvGrpSpPr/>
          <p:nvPr/>
        </p:nvGrpSpPr>
        <p:grpSpPr>
          <a:xfrm>
            <a:off x="5684078" y="2928730"/>
            <a:ext cx="2952473" cy="1537253"/>
            <a:chOff x="5729909" y="2319129"/>
            <a:chExt cx="2952473" cy="153725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695D62-5F6C-2BF3-57D8-250DE42BA363}"/>
                </a:ext>
              </a:extLst>
            </p:cNvPr>
            <p:cNvSpPr/>
            <p:nvPr/>
          </p:nvSpPr>
          <p:spPr>
            <a:xfrm>
              <a:off x="5729909" y="2319129"/>
              <a:ext cx="1433443" cy="153725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thelas" panose="02000503000000020003" pitchFamily="2" charset="77"/>
                </a:rPr>
                <a:t>Select and train model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9A86771-023A-1576-164D-911345E849D6}"/>
                </a:ext>
              </a:extLst>
            </p:cNvPr>
            <p:cNvSpPr/>
            <p:nvPr/>
          </p:nvSpPr>
          <p:spPr>
            <a:xfrm>
              <a:off x="7248939" y="2319129"/>
              <a:ext cx="1433443" cy="153725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thelas" panose="02000503000000020003" pitchFamily="2" charset="77"/>
                </a:rPr>
                <a:t>Perform error analysis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F973C7-373B-B694-E067-DBC20B711D6D}"/>
              </a:ext>
            </a:extLst>
          </p:cNvPr>
          <p:cNvGrpSpPr/>
          <p:nvPr/>
        </p:nvGrpSpPr>
        <p:grpSpPr>
          <a:xfrm>
            <a:off x="8772939" y="2928730"/>
            <a:ext cx="2952473" cy="1537253"/>
            <a:chOff x="8851348" y="2319129"/>
            <a:chExt cx="2952473" cy="153725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89A4E0-4B93-A963-2694-CC7C9F6974BE}"/>
                </a:ext>
              </a:extLst>
            </p:cNvPr>
            <p:cNvSpPr/>
            <p:nvPr/>
          </p:nvSpPr>
          <p:spPr>
            <a:xfrm>
              <a:off x="8851348" y="2319129"/>
              <a:ext cx="1433443" cy="153725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thelas" panose="02000503000000020003" pitchFamily="2" charset="77"/>
                </a:rPr>
                <a:t>Deploy in production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2B32417-ED0D-2878-6763-27DCD6C467F0}"/>
                </a:ext>
              </a:extLst>
            </p:cNvPr>
            <p:cNvSpPr/>
            <p:nvPr/>
          </p:nvSpPr>
          <p:spPr>
            <a:xfrm>
              <a:off x="10370378" y="2319129"/>
              <a:ext cx="1433443" cy="153725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thelas" panose="02000503000000020003" pitchFamily="2" charset="77"/>
                </a:rPr>
                <a:t>Monitor and maintain system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1D55E-0EF7-6123-6E36-310D4D811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4598502"/>
            <a:ext cx="11430000" cy="1764198"/>
          </a:xfrm>
        </p:spPr>
        <p:txBody>
          <a:bodyPr>
            <a:normAutofit/>
          </a:bodyPr>
          <a:lstStyle/>
          <a:p>
            <a:r>
              <a:rPr lang="en-US" dirty="0"/>
              <a:t>Define the project to be addressed</a:t>
            </a:r>
          </a:p>
          <a:p>
            <a:r>
              <a:rPr lang="en-US" dirty="0"/>
              <a:t>Agree on key metrics (e.g., cost, revenue growth, churn, factory defect rate,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Estimate budget and other resource needs</a:t>
            </a:r>
          </a:p>
        </p:txBody>
      </p:sp>
    </p:spTree>
    <p:extLst>
      <p:ext uri="{BB962C8B-B14F-4D97-AF65-F5344CB8AC3E}">
        <p14:creationId xmlns:p14="http://schemas.microsoft.com/office/powerpoint/2010/main" val="3334694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05B8B0-048C-0020-27EF-724D2BC614C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54630" y="1609733"/>
            <a:ext cx="9056370" cy="479106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/>
            </a:lvl1pPr>
          </a:lstStyle>
          <a:p>
            <a:r>
              <a:rPr lang="en-US" dirty="0"/>
              <a:t>Introduction</a:t>
            </a:r>
          </a:p>
          <a:p>
            <a:r>
              <a:rPr lang="en-US" dirty="0"/>
              <a:t>The data science landscape</a:t>
            </a:r>
          </a:p>
          <a:p>
            <a:endParaRPr lang="en-US" dirty="0"/>
          </a:p>
          <a:p>
            <a:pPr marL="0" indent="0">
              <a:lnSpc>
                <a:spcPct val="150000"/>
              </a:lnSpc>
              <a:spcBef>
                <a:spcPts val="400"/>
              </a:spcBef>
              <a:buNone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CB1452-40C2-55A2-83FF-B465BD888E0E}"/>
              </a:ext>
            </a:extLst>
          </p:cNvPr>
          <p:cNvCxnSpPr>
            <a:cxnSpLocks/>
          </p:cNvCxnSpPr>
          <p:nvPr/>
        </p:nvCxnSpPr>
        <p:spPr>
          <a:xfrm>
            <a:off x="2343150" y="1143000"/>
            <a:ext cx="0" cy="525780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A5F3C0-7AC9-2AB7-469D-7D7C3C81146C}"/>
              </a:ext>
            </a:extLst>
          </p:cNvPr>
          <p:cNvSpPr txBox="1">
            <a:spLocks/>
          </p:cNvSpPr>
          <p:nvPr/>
        </p:nvSpPr>
        <p:spPr>
          <a:xfrm>
            <a:off x="381967" y="1614813"/>
            <a:ext cx="1706674" cy="742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latin typeface="Franklin Gothic Book" panose="020B0503020102020204" pitchFamily="34" charset="0"/>
              </a:rPr>
              <a:t>Agenda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8C02AB-6A95-B2C0-46EA-98B9B0F54709}"/>
              </a:ext>
            </a:extLst>
          </p:cNvPr>
          <p:cNvGrpSpPr/>
          <p:nvPr/>
        </p:nvGrpSpPr>
        <p:grpSpPr>
          <a:xfrm>
            <a:off x="2567937" y="2403689"/>
            <a:ext cx="6195060" cy="457200"/>
            <a:chOff x="2754630" y="1794510"/>
            <a:chExt cx="6195060" cy="4572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CB3466-9DA9-8BF4-52D3-DA1ABA898191}"/>
                </a:ext>
              </a:extLst>
            </p:cNvPr>
            <p:cNvSpPr/>
            <p:nvPr/>
          </p:nvSpPr>
          <p:spPr>
            <a:xfrm>
              <a:off x="2754630" y="1794510"/>
              <a:ext cx="182880" cy="457200"/>
            </a:xfrm>
            <a:prstGeom prst="rect">
              <a:avLst/>
            </a:prstGeom>
            <a:solidFill>
              <a:srgbClr val="D44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rgbClr val="5870B6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CC8720-520D-5F9F-4978-3FF98A29E3EB}"/>
                </a:ext>
              </a:extLst>
            </p:cNvPr>
            <p:cNvSpPr/>
            <p:nvPr/>
          </p:nvSpPr>
          <p:spPr>
            <a:xfrm>
              <a:off x="2937510" y="2205990"/>
              <a:ext cx="6012180" cy="45720"/>
            </a:xfrm>
            <a:prstGeom prst="rect">
              <a:avLst/>
            </a:prstGeom>
            <a:solidFill>
              <a:srgbClr val="D44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rgbClr val="5870B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452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05B8B0-048C-0020-27EF-724D2BC614C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54630" y="1609733"/>
            <a:ext cx="9056370" cy="479106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/>
            </a:lvl1pPr>
          </a:lstStyle>
          <a:p>
            <a:r>
              <a:rPr lang="en-US" dirty="0"/>
              <a:t>Introduction</a:t>
            </a:r>
          </a:p>
          <a:p>
            <a:r>
              <a:rPr lang="en-US" dirty="0"/>
              <a:t>The data science landscape</a:t>
            </a:r>
          </a:p>
          <a:p>
            <a:endParaRPr lang="en-US" dirty="0"/>
          </a:p>
          <a:p>
            <a:pPr marL="0" indent="0">
              <a:lnSpc>
                <a:spcPct val="150000"/>
              </a:lnSpc>
              <a:spcBef>
                <a:spcPts val="400"/>
              </a:spcBef>
              <a:buNone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CB1452-40C2-55A2-83FF-B465BD888E0E}"/>
              </a:ext>
            </a:extLst>
          </p:cNvPr>
          <p:cNvCxnSpPr>
            <a:cxnSpLocks/>
          </p:cNvCxnSpPr>
          <p:nvPr/>
        </p:nvCxnSpPr>
        <p:spPr>
          <a:xfrm>
            <a:off x="2343150" y="1143000"/>
            <a:ext cx="0" cy="525780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A5F3C0-7AC9-2AB7-469D-7D7C3C81146C}"/>
              </a:ext>
            </a:extLst>
          </p:cNvPr>
          <p:cNvSpPr txBox="1">
            <a:spLocks/>
          </p:cNvSpPr>
          <p:nvPr/>
        </p:nvSpPr>
        <p:spPr>
          <a:xfrm>
            <a:off x="381967" y="1614813"/>
            <a:ext cx="1706674" cy="742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latin typeface="Franklin Gothic Book" panose="020B0503020102020204" pitchFamily="34" charset="0"/>
              </a:rPr>
              <a:t>Agenda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8C02AB-6A95-B2C0-46EA-98B9B0F54709}"/>
              </a:ext>
            </a:extLst>
          </p:cNvPr>
          <p:cNvGrpSpPr/>
          <p:nvPr/>
        </p:nvGrpSpPr>
        <p:grpSpPr>
          <a:xfrm>
            <a:off x="2567937" y="1720201"/>
            <a:ext cx="6195060" cy="457200"/>
            <a:chOff x="2754630" y="1794510"/>
            <a:chExt cx="6195060" cy="4572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CB3466-9DA9-8BF4-52D3-DA1ABA898191}"/>
                </a:ext>
              </a:extLst>
            </p:cNvPr>
            <p:cNvSpPr/>
            <p:nvPr/>
          </p:nvSpPr>
          <p:spPr>
            <a:xfrm>
              <a:off x="2754630" y="1794510"/>
              <a:ext cx="182880" cy="457200"/>
            </a:xfrm>
            <a:prstGeom prst="rect">
              <a:avLst/>
            </a:prstGeom>
            <a:solidFill>
              <a:srgbClr val="D44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rgbClr val="5870B6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CC8720-520D-5F9F-4978-3FF98A29E3EB}"/>
                </a:ext>
              </a:extLst>
            </p:cNvPr>
            <p:cNvSpPr/>
            <p:nvPr/>
          </p:nvSpPr>
          <p:spPr>
            <a:xfrm>
              <a:off x="2937510" y="2205990"/>
              <a:ext cx="6012180" cy="45720"/>
            </a:xfrm>
            <a:prstGeom prst="rect">
              <a:avLst/>
            </a:prstGeom>
            <a:solidFill>
              <a:srgbClr val="D44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rgbClr val="5870B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5028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5172-27B5-37A4-CDDD-FAFD47F51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Book" panose="020B0503020102020204" pitchFamily="34" charset="0"/>
              </a:rPr>
              <a:t>Context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D7ECB-35A5-EB86-979D-67E1C63B8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class is the NYU Stern data bootcamp</a:t>
            </a:r>
          </a:p>
          <a:p>
            <a:r>
              <a:rPr lang="en-US" dirty="0"/>
              <a:t>Objectives:</a:t>
            </a:r>
          </a:p>
          <a:p>
            <a:pPr lvl="1"/>
            <a:r>
              <a:rPr lang="en-US" dirty="0"/>
              <a:t>Explain why we’re here so you can decide whether this is the class for you</a:t>
            </a:r>
          </a:p>
          <a:p>
            <a:pPr lvl="1"/>
            <a:r>
              <a:rPr lang="en-US" dirty="0"/>
              <a:t>Preview the next 13 weeks</a:t>
            </a:r>
          </a:p>
          <a:p>
            <a:pPr lvl="1"/>
            <a:r>
              <a:rPr lang="en-US" dirty="0"/>
              <a:t>Install the software you’ll need for the class</a:t>
            </a:r>
          </a:p>
          <a:p>
            <a:pPr lvl="1"/>
            <a:r>
              <a:rPr lang="en-US" dirty="0"/>
              <a:t>Run your first programs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974D5-9A69-C5A0-4C84-47FC5BD1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30D2-2F6A-2D4E-9EB9-92F00C848FE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5172-27B5-37A4-CDDD-FAFD47F51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Book" panose="020B0503020102020204" pitchFamily="34" charset="0"/>
              </a:rPr>
              <a:t>What’s in it for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D7ECB-35A5-EB86-979D-67E1C63B8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52600"/>
            <a:ext cx="5715000" cy="4610100"/>
          </a:xfrm>
        </p:spPr>
        <p:txBody>
          <a:bodyPr/>
          <a:lstStyle/>
          <a:p>
            <a:r>
              <a:rPr lang="en-US" b="1" u="sng" dirty="0"/>
              <a:t>Businesses like data</a:t>
            </a:r>
          </a:p>
          <a:p>
            <a:r>
              <a:rPr lang="en-US" dirty="0"/>
              <a:t>Fluency in data analysis norms and techniques is </a:t>
            </a:r>
            <a:r>
              <a:rPr lang="en-US" b="1" u="sng" dirty="0"/>
              <a:t>high variance</a:t>
            </a:r>
          </a:p>
          <a:p>
            <a:r>
              <a:rPr lang="en-US" dirty="0"/>
              <a:t>Obtaining this skill – even at what you might consider a low level – will </a:t>
            </a:r>
            <a:r>
              <a:rPr lang="en-US" b="1" u="sng" dirty="0"/>
              <a:t>differentiate you from your peers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974D5-9A69-C5A0-4C84-47FC5BD1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30D2-2F6A-2D4E-9EB9-92F00C848FE9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A1E928C-BF11-9F3F-1984-56584BDEC8B6}"/>
              </a:ext>
            </a:extLst>
          </p:cNvPr>
          <p:cNvCxnSpPr>
            <a:cxnSpLocks/>
          </p:cNvCxnSpPr>
          <p:nvPr/>
        </p:nvCxnSpPr>
        <p:spPr>
          <a:xfrm>
            <a:off x="6483927" y="6003639"/>
            <a:ext cx="532707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3C3057-6A87-4DB7-EF52-8F12F7647926}"/>
              </a:ext>
            </a:extLst>
          </p:cNvPr>
          <p:cNvCxnSpPr>
            <a:cxnSpLocks/>
          </p:cNvCxnSpPr>
          <p:nvPr/>
        </p:nvCxnSpPr>
        <p:spPr>
          <a:xfrm flipV="1">
            <a:off x="6359236" y="2189018"/>
            <a:ext cx="0" cy="368531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13C46C-8B9C-5205-A789-5568D4B8BB1C}"/>
              </a:ext>
            </a:extLst>
          </p:cNvPr>
          <p:cNvSpPr txBox="1"/>
          <p:nvPr/>
        </p:nvSpPr>
        <p:spPr>
          <a:xfrm>
            <a:off x="8306954" y="6048075"/>
            <a:ext cx="1681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thelas" panose="02000503000000020003" pitchFamily="2" charset="77"/>
              </a:rPr>
              <a:t>Your breadth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830BB5-7160-34BC-6022-DE087F3F824F}"/>
              </a:ext>
            </a:extLst>
          </p:cNvPr>
          <p:cNvSpPr txBox="1"/>
          <p:nvPr/>
        </p:nvSpPr>
        <p:spPr>
          <a:xfrm>
            <a:off x="6183746" y="1752600"/>
            <a:ext cx="1681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thelas" panose="02000503000000020003" pitchFamily="2" charset="77"/>
              </a:rPr>
              <a:t>Your depth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16C2B1-0D12-C927-0B50-6C391785F916}"/>
              </a:ext>
            </a:extLst>
          </p:cNvPr>
          <p:cNvSpPr/>
          <p:nvPr/>
        </p:nvSpPr>
        <p:spPr>
          <a:xfrm>
            <a:off x="6548582" y="4147127"/>
            <a:ext cx="2519218" cy="1709454"/>
          </a:xfrm>
          <a:prstGeom prst="rect">
            <a:avLst/>
          </a:prstGeom>
          <a:solidFill>
            <a:srgbClr val="FF2D00">
              <a:alpha val="6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Widget</a:t>
            </a:r>
          </a:p>
          <a:p>
            <a:endParaRPr lang="en-US" dirty="0">
              <a:solidFill>
                <a:schemeClr val="tx1"/>
              </a:solidFill>
              <a:latin typeface="Athelas" panose="02000503000000020003" pitchFamily="2" charset="77"/>
            </a:endParaRPr>
          </a:p>
          <a:p>
            <a:r>
              <a:rPr lang="en-US" i="1" dirty="0">
                <a:solidFill>
                  <a:schemeClr val="tx1"/>
                </a:solidFill>
                <a:latin typeface="Athelas" panose="02000503000000020003" pitchFamily="2" charset="77"/>
              </a:rPr>
              <a:t>Brings nothing unique and is also hard to imagine in another role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A6A9C2-F9C7-6742-76E6-6A2D19AA8013}"/>
              </a:ext>
            </a:extLst>
          </p:cNvPr>
          <p:cNvSpPr/>
          <p:nvPr/>
        </p:nvSpPr>
        <p:spPr>
          <a:xfrm>
            <a:off x="9291782" y="4147127"/>
            <a:ext cx="2519218" cy="17094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Generalist</a:t>
            </a:r>
          </a:p>
          <a:p>
            <a:endParaRPr lang="en-US" dirty="0">
              <a:solidFill>
                <a:schemeClr val="tx1"/>
              </a:solidFill>
              <a:latin typeface="Athelas" panose="02000503000000020003" pitchFamily="2" charset="77"/>
            </a:endParaRPr>
          </a:p>
          <a:p>
            <a:r>
              <a:rPr lang="en-US" i="1" dirty="0">
                <a:solidFill>
                  <a:schemeClr val="tx1"/>
                </a:solidFill>
                <a:latin typeface="Athelas" panose="02000503000000020003" pitchFamily="2" charset="77"/>
              </a:rPr>
              <a:t>Can shuffle from role to role but hits an invisible ceiling in each one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D68106-7896-53F4-A10B-BF2BFB75E943}"/>
              </a:ext>
            </a:extLst>
          </p:cNvPr>
          <p:cNvSpPr/>
          <p:nvPr/>
        </p:nvSpPr>
        <p:spPr>
          <a:xfrm>
            <a:off x="6548582" y="2238212"/>
            <a:ext cx="2519218" cy="17094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Specialist</a:t>
            </a:r>
          </a:p>
          <a:p>
            <a:endParaRPr lang="en-US" dirty="0">
              <a:solidFill>
                <a:schemeClr val="tx1"/>
              </a:solidFill>
              <a:latin typeface="Athelas" panose="02000503000000020003" pitchFamily="2" charset="77"/>
            </a:endParaRPr>
          </a:p>
          <a:p>
            <a:r>
              <a:rPr lang="en-US" i="1" dirty="0">
                <a:solidFill>
                  <a:schemeClr val="tx1"/>
                </a:solidFill>
                <a:latin typeface="Athelas" panose="02000503000000020003" pitchFamily="2" charset="77"/>
              </a:rPr>
              <a:t>Valuable to one team but limited ability to solve real business problems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7508C7-8643-282F-B107-8FE7ABDDC9D0}"/>
              </a:ext>
            </a:extLst>
          </p:cNvPr>
          <p:cNvSpPr/>
          <p:nvPr/>
        </p:nvSpPr>
        <p:spPr>
          <a:xfrm>
            <a:off x="9291782" y="2238212"/>
            <a:ext cx="2519218" cy="17094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Partner</a:t>
            </a:r>
          </a:p>
          <a:p>
            <a:endParaRPr lang="en-US" dirty="0">
              <a:solidFill>
                <a:schemeClr val="tx1"/>
              </a:solidFill>
              <a:latin typeface="Athelas" panose="02000503000000020003" pitchFamily="2" charset="77"/>
            </a:endParaRPr>
          </a:p>
          <a:p>
            <a:r>
              <a:rPr lang="en-US" i="1" dirty="0">
                <a:solidFill>
                  <a:schemeClr val="tx1"/>
                </a:solidFill>
                <a:latin typeface="Athelas" panose="02000503000000020003" pitchFamily="2" charset="77"/>
              </a:rPr>
              <a:t>Connects teams and adds unique, domain-specific expertise</a:t>
            </a:r>
          </a:p>
        </p:txBody>
      </p:sp>
    </p:spTree>
    <p:extLst>
      <p:ext uri="{BB962C8B-B14F-4D97-AF65-F5344CB8AC3E}">
        <p14:creationId xmlns:p14="http://schemas.microsoft.com/office/powerpoint/2010/main" val="421703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523C-0310-86C8-9A5D-96B40554E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to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57586-1D36-783E-4D2B-04D3A67B8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52600"/>
            <a:ext cx="5715000" cy="4610100"/>
          </a:xfrm>
        </p:spPr>
        <p:txBody>
          <a:bodyPr/>
          <a:lstStyle/>
          <a:p>
            <a:r>
              <a:rPr lang="en-US" b="1" u="sng" dirty="0"/>
              <a:t>Coding is fun</a:t>
            </a:r>
          </a:p>
          <a:p>
            <a:r>
              <a:rPr lang="en-US" dirty="0"/>
              <a:t>Programming languages can handle </a:t>
            </a:r>
            <a:r>
              <a:rPr lang="en-US" b="1" u="sng" dirty="0"/>
              <a:t>much larger datasets</a:t>
            </a:r>
            <a:r>
              <a:rPr lang="en-US" dirty="0"/>
              <a:t> than Excel</a:t>
            </a:r>
          </a:p>
          <a:p>
            <a:r>
              <a:rPr lang="en-US" dirty="0"/>
              <a:t>For many tasks, a small amount of code accomplishes what would require a </a:t>
            </a:r>
            <a:r>
              <a:rPr lang="en-US" b="1" u="sng" dirty="0"/>
              <a:t>nightmarish Excel formula</a:t>
            </a:r>
          </a:p>
        </p:txBody>
      </p:sp>
    </p:spTree>
    <p:extLst>
      <p:ext uri="{BB962C8B-B14F-4D97-AF65-F5344CB8AC3E}">
        <p14:creationId xmlns:p14="http://schemas.microsoft.com/office/powerpoint/2010/main" val="2676934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FDE5-6AD9-5CBC-2ED0-7DC28052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we will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A087F-C8E8-8BE3-7C04-60B77EA18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programming language</a:t>
            </a:r>
          </a:p>
          <a:p>
            <a:pPr lvl="1"/>
            <a:r>
              <a:rPr lang="en-US" dirty="0"/>
              <a:t>Anaconda and </a:t>
            </a:r>
            <a:r>
              <a:rPr lang="en-US" dirty="0" err="1"/>
              <a:t>Jupyter</a:t>
            </a:r>
            <a:r>
              <a:rPr lang="en-US" dirty="0"/>
              <a:t> development environments</a:t>
            </a:r>
          </a:p>
          <a:p>
            <a:r>
              <a:rPr lang="en-US" dirty="0"/>
              <a:t>SQL database query language</a:t>
            </a:r>
          </a:p>
          <a:p>
            <a:pPr lvl="1"/>
            <a:r>
              <a:rPr lang="en-US" dirty="0"/>
              <a:t>MySQL Workbench development environment</a:t>
            </a:r>
          </a:p>
          <a:p>
            <a:r>
              <a:rPr lang="en-US" dirty="0"/>
              <a:t>Google</a:t>
            </a:r>
          </a:p>
          <a:p>
            <a:pPr lvl="1"/>
            <a:r>
              <a:rPr lang="en-US" dirty="0"/>
              <a:t>Often the quickest way to get to </a:t>
            </a:r>
            <a:r>
              <a:rPr lang="en-US" dirty="0" err="1"/>
              <a:t>StackOverflow</a:t>
            </a:r>
            <a:r>
              <a:rPr lang="en-US" dirty="0"/>
              <a:t>, with which you will become very familiar</a:t>
            </a:r>
          </a:p>
          <a:p>
            <a:r>
              <a:rPr lang="en-US" dirty="0" err="1"/>
              <a:t>ChatGPT</a:t>
            </a:r>
            <a:endParaRPr lang="en-US" dirty="0"/>
          </a:p>
          <a:p>
            <a:pPr lvl="1"/>
            <a:r>
              <a:rPr lang="en-US" dirty="0"/>
              <a:t>Provides great starting points and explanations for many coding challenges</a:t>
            </a:r>
          </a:p>
        </p:txBody>
      </p:sp>
    </p:spTree>
    <p:extLst>
      <p:ext uri="{BB962C8B-B14F-4D97-AF65-F5344CB8AC3E}">
        <p14:creationId xmlns:p14="http://schemas.microsoft.com/office/powerpoint/2010/main" val="1453754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9DA712-7B2C-CD0E-15FD-E6F9944A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Jack of like, two or three trades</a:t>
            </a:r>
            <a:br>
              <a:rPr lang="en-US" dirty="0"/>
            </a:br>
            <a:r>
              <a:rPr lang="en-US" sz="2000" i="1" dirty="0"/>
              <a:t>Master of none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453BE4-F1C1-C09D-4707-D99C7B82C2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03" r="30040"/>
          <a:stretch/>
        </p:blipFill>
        <p:spPr>
          <a:xfrm>
            <a:off x="540026" y="2690191"/>
            <a:ext cx="2233569" cy="367250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9BDC6EE-97F4-1992-62A4-9BF744C9C39C}"/>
              </a:ext>
            </a:extLst>
          </p:cNvPr>
          <p:cNvGrpSpPr/>
          <p:nvPr/>
        </p:nvGrpSpPr>
        <p:grpSpPr>
          <a:xfrm>
            <a:off x="380999" y="1752600"/>
            <a:ext cx="11429999" cy="685800"/>
            <a:chOff x="381000" y="1752600"/>
            <a:chExt cx="9978888" cy="484632"/>
          </a:xfrm>
        </p:grpSpPr>
        <p:sp>
          <p:nvSpPr>
            <p:cNvPr id="5" name="Pentagon 4">
              <a:extLst>
                <a:ext uri="{FF2B5EF4-FFF2-40B4-BE49-F238E27FC236}">
                  <a16:creationId xmlns:a16="http://schemas.microsoft.com/office/drawing/2014/main" id="{92CB44AC-13BA-24ED-D2B5-DFE164E6ED10}"/>
                </a:ext>
              </a:extLst>
            </p:cNvPr>
            <p:cNvSpPr/>
            <p:nvPr/>
          </p:nvSpPr>
          <p:spPr>
            <a:xfrm>
              <a:off x="381000" y="1752600"/>
              <a:ext cx="2494722" cy="484632"/>
            </a:xfrm>
            <a:prstGeom prst="homePlat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thelas" panose="02000503000000020003" pitchFamily="2" charset="77"/>
                </a:rPr>
                <a:t>2007 – 2013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thelas" panose="02000503000000020003" pitchFamily="2" charset="77"/>
                </a:rPr>
                <a:t>Orchestral music</a:t>
              </a:r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AC4AAAE9-8CF2-9F98-C12B-BD5A6BEDC471}"/>
                </a:ext>
              </a:extLst>
            </p:cNvPr>
            <p:cNvSpPr/>
            <p:nvPr/>
          </p:nvSpPr>
          <p:spPr>
            <a:xfrm>
              <a:off x="2875722" y="1752600"/>
              <a:ext cx="2494722" cy="484632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thelas" panose="02000503000000020003" pitchFamily="2" charset="77"/>
                </a:rPr>
                <a:t>2013 – 2017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thelas" panose="02000503000000020003" pitchFamily="2" charset="77"/>
                </a:rPr>
                <a:t>Test prep </a:t>
              </a:r>
            </a:p>
          </p:txBody>
        </p:sp>
        <p:sp>
          <p:nvSpPr>
            <p:cNvPr id="7" name="Chevron 6">
              <a:extLst>
                <a:ext uri="{FF2B5EF4-FFF2-40B4-BE49-F238E27FC236}">
                  <a16:creationId xmlns:a16="http://schemas.microsoft.com/office/drawing/2014/main" id="{03D4F506-1E5A-87EA-3D7B-F1F7BDA0CAD4}"/>
                </a:ext>
              </a:extLst>
            </p:cNvPr>
            <p:cNvSpPr/>
            <p:nvPr/>
          </p:nvSpPr>
          <p:spPr>
            <a:xfrm>
              <a:off x="5370444" y="1752600"/>
              <a:ext cx="2494722" cy="484632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thelas" panose="02000503000000020003" pitchFamily="2" charset="77"/>
                </a:rPr>
                <a:t>2017 – 2022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thelas" panose="02000503000000020003" pitchFamily="2" charset="77"/>
                </a:rPr>
                <a:t>Business </a:t>
              </a:r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F4A857B1-8869-225B-7166-89419FF49BB5}"/>
                </a:ext>
              </a:extLst>
            </p:cNvPr>
            <p:cNvSpPr/>
            <p:nvPr/>
          </p:nvSpPr>
          <p:spPr>
            <a:xfrm>
              <a:off x="7865166" y="1752600"/>
              <a:ext cx="2494722" cy="484632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thelas" panose="02000503000000020003" pitchFamily="2" charset="77"/>
                </a:rPr>
                <a:t>2022 – present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thelas" panose="02000503000000020003" pitchFamily="2" charset="77"/>
                </a:rPr>
                <a:t>Life sciences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701D2868-96E3-BE28-F758-C78920804D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90" t="31433" r="21306"/>
          <a:stretch/>
        </p:blipFill>
        <p:spPr>
          <a:xfrm>
            <a:off x="2889673" y="3286530"/>
            <a:ext cx="3288814" cy="24798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C010E7-B45C-408C-4650-881A12774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565" y="3648488"/>
            <a:ext cx="2686051" cy="755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A03486-81EF-F7E7-9961-40C0B6DD3F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7218" y="4526445"/>
            <a:ext cx="2743616" cy="8779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F226D2-3FF0-A9BB-A35A-87EE905BBE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6912" y="4026037"/>
            <a:ext cx="2502040" cy="100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74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05B8B0-048C-0020-27EF-724D2BC614C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54630" y="1609733"/>
            <a:ext cx="9056370" cy="479106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/>
            </a:lvl1pPr>
          </a:lstStyle>
          <a:p>
            <a:r>
              <a:rPr lang="en-US" dirty="0"/>
              <a:t>Introduction</a:t>
            </a:r>
          </a:p>
          <a:p>
            <a:r>
              <a:rPr lang="en-US" dirty="0"/>
              <a:t>The data science landscape</a:t>
            </a:r>
          </a:p>
          <a:p>
            <a:endParaRPr lang="en-US" dirty="0"/>
          </a:p>
          <a:p>
            <a:pPr marL="0" indent="0">
              <a:lnSpc>
                <a:spcPct val="150000"/>
              </a:lnSpc>
              <a:spcBef>
                <a:spcPts val="400"/>
              </a:spcBef>
              <a:buNone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CB1452-40C2-55A2-83FF-B465BD888E0E}"/>
              </a:ext>
            </a:extLst>
          </p:cNvPr>
          <p:cNvCxnSpPr>
            <a:cxnSpLocks/>
          </p:cNvCxnSpPr>
          <p:nvPr/>
        </p:nvCxnSpPr>
        <p:spPr>
          <a:xfrm>
            <a:off x="2343150" y="1143000"/>
            <a:ext cx="0" cy="525780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A5F3C0-7AC9-2AB7-469D-7D7C3C81146C}"/>
              </a:ext>
            </a:extLst>
          </p:cNvPr>
          <p:cNvSpPr txBox="1">
            <a:spLocks/>
          </p:cNvSpPr>
          <p:nvPr/>
        </p:nvSpPr>
        <p:spPr>
          <a:xfrm>
            <a:off x="381967" y="1614813"/>
            <a:ext cx="1706674" cy="742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latin typeface="Franklin Gothic Book" panose="020B0503020102020204" pitchFamily="34" charset="0"/>
              </a:rPr>
              <a:t>Agenda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8C02AB-6A95-B2C0-46EA-98B9B0F54709}"/>
              </a:ext>
            </a:extLst>
          </p:cNvPr>
          <p:cNvGrpSpPr/>
          <p:nvPr/>
        </p:nvGrpSpPr>
        <p:grpSpPr>
          <a:xfrm>
            <a:off x="2567937" y="2403689"/>
            <a:ext cx="6195060" cy="457200"/>
            <a:chOff x="2754630" y="1794510"/>
            <a:chExt cx="6195060" cy="4572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CB3466-9DA9-8BF4-52D3-DA1ABA898191}"/>
                </a:ext>
              </a:extLst>
            </p:cNvPr>
            <p:cNvSpPr/>
            <p:nvPr/>
          </p:nvSpPr>
          <p:spPr>
            <a:xfrm>
              <a:off x="2754630" y="1794510"/>
              <a:ext cx="182880" cy="457200"/>
            </a:xfrm>
            <a:prstGeom prst="rect">
              <a:avLst/>
            </a:prstGeom>
            <a:solidFill>
              <a:srgbClr val="D44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rgbClr val="5870B6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CC8720-520D-5F9F-4978-3FF98A29E3EB}"/>
                </a:ext>
              </a:extLst>
            </p:cNvPr>
            <p:cNvSpPr/>
            <p:nvPr/>
          </p:nvSpPr>
          <p:spPr>
            <a:xfrm>
              <a:off x="2937510" y="2205990"/>
              <a:ext cx="6012180" cy="45720"/>
            </a:xfrm>
            <a:prstGeom prst="rect">
              <a:avLst/>
            </a:prstGeom>
            <a:solidFill>
              <a:srgbClr val="D44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rgbClr val="5870B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4914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293C-1EB3-CAEB-A7B1-8740AA3FE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"/>
            <a:ext cx="11429999" cy="914400"/>
          </a:xfrm>
        </p:spPr>
        <p:txBody>
          <a:bodyPr/>
          <a:lstStyle/>
          <a:p>
            <a:r>
              <a:rPr lang="en-US" dirty="0"/>
              <a:t>”Data science” is a broad term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4B8D6B23-BA15-E4CD-B55A-74D40A938F94}"/>
              </a:ext>
            </a:extLst>
          </p:cNvPr>
          <p:cNvSpPr/>
          <p:nvPr/>
        </p:nvSpPr>
        <p:spPr>
          <a:xfrm>
            <a:off x="1524000" y="1754829"/>
            <a:ext cx="10287000" cy="430924"/>
          </a:xfrm>
          <a:prstGeom prst="hexagon">
            <a:avLst>
              <a:gd name="adj" fmla="val 36532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thelas" panose="02000503000000020003" pitchFamily="2" charset="77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7BAF3AA3-FFF5-43EB-7C36-D8DF1BC04F85}"/>
              </a:ext>
            </a:extLst>
          </p:cNvPr>
          <p:cNvSpPr/>
          <p:nvPr/>
        </p:nvSpPr>
        <p:spPr>
          <a:xfrm rot="16200000">
            <a:off x="-207289" y="3168869"/>
            <a:ext cx="2017986" cy="430924"/>
          </a:xfrm>
          <a:prstGeom prst="hexagon">
            <a:avLst>
              <a:gd name="adj" fmla="val 36532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thelas" panose="02000503000000020003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4B7A0F-66BF-3DC9-7387-E5DD6BD4D76B}"/>
              </a:ext>
            </a:extLst>
          </p:cNvPr>
          <p:cNvSpPr txBox="1"/>
          <p:nvPr/>
        </p:nvSpPr>
        <p:spPr>
          <a:xfrm>
            <a:off x="214747" y="2444911"/>
            <a:ext cx="1173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Generalist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D20ACA-8C91-42B0-D150-A40760BDDA47}"/>
              </a:ext>
            </a:extLst>
          </p:cNvPr>
          <p:cNvSpPr txBox="1"/>
          <p:nvPr/>
        </p:nvSpPr>
        <p:spPr>
          <a:xfrm>
            <a:off x="249308" y="3954419"/>
            <a:ext cx="110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Specialist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E26765-29E0-62F3-9CF4-9C6933B6B4DE}"/>
              </a:ext>
            </a:extLst>
          </p:cNvPr>
          <p:cNvSpPr/>
          <p:nvPr/>
        </p:nvSpPr>
        <p:spPr>
          <a:xfrm>
            <a:off x="1523999" y="6076455"/>
            <a:ext cx="10287000" cy="280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Business (various roles)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620CBB-68E0-045A-8FAD-FCE2FFDD685F}"/>
              </a:ext>
            </a:extLst>
          </p:cNvPr>
          <p:cNvSpPr/>
          <p:nvPr/>
        </p:nvSpPr>
        <p:spPr>
          <a:xfrm>
            <a:off x="1523999" y="5729729"/>
            <a:ext cx="10287000" cy="280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Infrastructure (engineer, developer, manager, director, </a:t>
            </a:r>
            <a:r>
              <a:rPr lang="en-US" sz="1400" dirty="0" err="1">
                <a:latin typeface="Athelas" panose="02000503000000020003" pitchFamily="2" charset="77"/>
              </a:rPr>
              <a:t>etc</a:t>
            </a:r>
            <a:r>
              <a:rPr lang="en-US" sz="1400" dirty="0">
                <a:latin typeface="Athelas" panose="02000503000000020003" pitchFamily="2" charset="77"/>
              </a:rPr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B1AC25-056A-6497-0B27-57FED3AD6C05}"/>
              </a:ext>
            </a:extLst>
          </p:cNvPr>
          <p:cNvSpPr/>
          <p:nvPr/>
        </p:nvSpPr>
        <p:spPr>
          <a:xfrm>
            <a:off x="1523999" y="5036275"/>
            <a:ext cx="10287000" cy="280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ML ops (analyst, engineer, manager, director, </a:t>
            </a:r>
            <a:r>
              <a:rPr lang="en-US" sz="1400" dirty="0" err="1">
                <a:latin typeface="Athelas" panose="02000503000000020003" pitchFamily="2" charset="77"/>
              </a:rPr>
              <a:t>etc</a:t>
            </a:r>
            <a:r>
              <a:rPr lang="en-US" sz="1400" dirty="0">
                <a:latin typeface="Athelas" panose="02000503000000020003" pitchFamily="2" charset="77"/>
              </a:rPr>
              <a:t>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95A39A3-7ED0-0B26-1957-0BD001CB6037}"/>
              </a:ext>
            </a:extLst>
          </p:cNvPr>
          <p:cNvGrpSpPr/>
          <p:nvPr/>
        </p:nvGrpSpPr>
        <p:grpSpPr>
          <a:xfrm>
            <a:off x="1523999" y="4565660"/>
            <a:ext cx="10287001" cy="307777"/>
            <a:chOff x="1523999" y="4662981"/>
            <a:chExt cx="10287001" cy="30777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329F169-8E2F-839C-F34D-150501A8B5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4816869"/>
              <a:ext cx="102870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686EA33-F797-68E6-1161-2AD8EFF73E49}"/>
                </a:ext>
              </a:extLst>
            </p:cNvPr>
            <p:cNvSpPr txBox="1"/>
            <p:nvPr/>
          </p:nvSpPr>
          <p:spPr>
            <a:xfrm>
              <a:off x="5832815" y="4662981"/>
              <a:ext cx="166936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>
                  <a:latin typeface="Athelas" panose="02000503000000020003" pitchFamily="2" charset="77"/>
                </a:rPr>
                <a:t>Cross-functional roles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BBD42DC-11C7-26D4-867D-220754174EBE}"/>
              </a:ext>
            </a:extLst>
          </p:cNvPr>
          <p:cNvSpPr/>
          <p:nvPr/>
        </p:nvSpPr>
        <p:spPr>
          <a:xfrm>
            <a:off x="1523999" y="5383002"/>
            <a:ext cx="10287000" cy="280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Data ops (analyst, engineer, manager, director, </a:t>
            </a:r>
            <a:r>
              <a:rPr lang="en-US" sz="1400" dirty="0" err="1">
                <a:latin typeface="Athelas" panose="02000503000000020003" pitchFamily="2" charset="77"/>
              </a:rPr>
              <a:t>etc</a:t>
            </a:r>
            <a:r>
              <a:rPr lang="en-US" sz="1400" dirty="0">
                <a:latin typeface="Athelas" panose="02000503000000020003" pitchFamily="2" charset="77"/>
              </a:rPr>
              <a:t>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E0BFF0-7556-374A-98FA-C1580E865E8E}"/>
              </a:ext>
            </a:extLst>
          </p:cNvPr>
          <p:cNvSpPr/>
          <p:nvPr/>
        </p:nvSpPr>
        <p:spPr>
          <a:xfrm>
            <a:off x="9909313" y="1361661"/>
            <a:ext cx="1901687" cy="248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//  ILLUSTRATIVE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BDCB1B-3B15-B3A3-BC46-3FE746D3CB2B}"/>
              </a:ext>
            </a:extLst>
          </p:cNvPr>
          <p:cNvSpPr/>
          <p:nvPr/>
        </p:nvSpPr>
        <p:spPr>
          <a:xfrm>
            <a:off x="1524000" y="2375338"/>
            <a:ext cx="2433894" cy="280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Business analyst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01384-0A8F-AA66-C53B-CE76E0FFBA84}"/>
              </a:ext>
            </a:extLst>
          </p:cNvPr>
          <p:cNvSpPr/>
          <p:nvPr/>
        </p:nvSpPr>
        <p:spPr>
          <a:xfrm>
            <a:off x="1524000" y="2811973"/>
            <a:ext cx="2433894" cy="280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Data analyst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1BFCBF-993E-CD05-5F40-964E0F230648}"/>
              </a:ext>
            </a:extLst>
          </p:cNvPr>
          <p:cNvSpPr/>
          <p:nvPr/>
        </p:nvSpPr>
        <p:spPr>
          <a:xfrm>
            <a:off x="9377106" y="2375338"/>
            <a:ext cx="2433894" cy="280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ML engineer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76C908-3023-3BFC-6569-6AF31B6C152B}"/>
              </a:ext>
            </a:extLst>
          </p:cNvPr>
          <p:cNvSpPr/>
          <p:nvPr/>
        </p:nvSpPr>
        <p:spPr>
          <a:xfrm>
            <a:off x="9377106" y="2811973"/>
            <a:ext cx="2433894" cy="280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AI architect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E941D0-8258-0CC7-E8DC-FBABF941C9D8}"/>
              </a:ext>
            </a:extLst>
          </p:cNvPr>
          <p:cNvSpPr/>
          <p:nvPr/>
        </p:nvSpPr>
        <p:spPr>
          <a:xfrm>
            <a:off x="6759404" y="2375338"/>
            <a:ext cx="2433894" cy="280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Data scientist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E21BB3-7F58-39B5-7116-6E547AD7BB65}"/>
              </a:ext>
            </a:extLst>
          </p:cNvPr>
          <p:cNvSpPr/>
          <p:nvPr/>
        </p:nvSpPr>
        <p:spPr>
          <a:xfrm>
            <a:off x="9377106" y="3248608"/>
            <a:ext cx="2433894" cy="280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NLP engineer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41930E-D84A-FB29-6875-0E71C934C040}"/>
              </a:ext>
            </a:extLst>
          </p:cNvPr>
          <p:cNvSpPr/>
          <p:nvPr/>
        </p:nvSpPr>
        <p:spPr>
          <a:xfrm>
            <a:off x="6759404" y="2811973"/>
            <a:ext cx="2433894" cy="280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Python / R developer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E4EBAC-8D0E-24A9-F56C-EBAF5DCC06F5}"/>
              </a:ext>
            </a:extLst>
          </p:cNvPr>
          <p:cNvSpPr/>
          <p:nvPr/>
        </p:nvSpPr>
        <p:spPr>
          <a:xfrm>
            <a:off x="4141702" y="4121879"/>
            <a:ext cx="2433894" cy="280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254E91-C471-E51C-09C5-BA3CBAA3DAC6}"/>
              </a:ext>
            </a:extLst>
          </p:cNvPr>
          <p:cNvSpPr/>
          <p:nvPr/>
        </p:nvSpPr>
        <p:spPr>
          <a:xfrm>
            <a:off x="4141702" y="3248608"/>
            <a:ext cx="2433894" cy="280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Visualization engineer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AB7A06-B592-1168-4AFF-87AFE2FE288E}"/>
              </a:ext>
            </a:extLst>
          </p:cNvPr>
          <p:cNvSpPr/>
          <p:nvPr/>
        </p:nvSpPr>
        <p:spPr>
          <a:xfrm>
            <a:off x="1524000" y="3248608"/>
            <a:ext cx="2433894" cy="280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Marketing analyst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C1B203-5F33-EB8D-8102-619E592408B4}"/>
              </a:ext>
            </a:extLst>
          </p:cNvPr>
          <p:cNvSpPr/>
          <p:nvPr/>
        </p:nvSpPr>
        <p:spPr>
          <a:xfrm>
            <a:off x="6759404" y="3248608"/>
            <a:ext cx="2433894" cy="280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Python / R engineer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A5CC20-7EFA-C8A6-9317-7B99FD0E881B}"/>
              </a:ext>
            </a:extLst>
          </p:cNvPr>
          <p:cNvSpPr/>
          <p:nvPr/>
        </p:nvSpPr>
        <p:spPr>
          <a:xfrm>
            <a:off x="4141702" y="3685243"/>
            <a:ext cx="2433894" cy="280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Hadoop engineer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BDB086-AA87-5EA4-0A23-496313F59E18}"/>
              </a:ext>
            </a:extLst>
          </p:cNvPr>
          <p:cNvSpPr/>
          <p:nvPr/>
        </p:nvSpPr>
        <p:spPr>
          <a:xfrm>
            <a:off x="4141702" y="2375338"/>
            <a:ext cx="2433894" cy="280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Database analyst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274A1A-E7D2-F46B-BD8A-4B172BF54002}"/>
              </a:ext>
            </a:extLst>
          </p:cNvPr>
          <p:cNvSpPr/>
          <p:nvPr/>
        </p:nvSpPr>
        <p:spPr>
          <a:xfrm>
            <a:off x="1524000" y="3685243"/>
            <a:ext cx="2433894" cy="280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Finance analyst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5FB5ED-2504-8253-284E-F7DB53BB452F}"/>
              </a:ext>
            </a:extLst>
          </p:cNvPr>
          <p:cNvSpPr/>
          <p:nvPr/>
        </p:nvSpPr>
        <p:spPr>
          <a:xfrm>
            <a:off x="1524000" y="4121879"/>
            <a:ext cx="2433894" cy="280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683B97-B0DC-CDB7-16EC-8825CF84EC8D}"/>
              </a:ext>
            </a:extLst>
          </p:cNvPr>
          <p:cNvSpPr/>
          <p:nvPr/>
        </p:nvSpPr>
        <p:spPr>
          <a:xfrm>
            <a:off x="4141702" y="2811973"/>
            <a:ext cx="2433894" cy="280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SQL analyst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93573F-041C-69B6-984F-9080A4788B12}"/>
              </a:ext>
            </a:extLst>
          </p:cNvPr>
          <p:cNvSpPr/>
          <p:nvPr/>
        </p:nvSpPr>
        <p:spPr>
          <a:xfrm>
            <a:off x="6759404" y="3685243"/>
            <a:ext cx="2433894" cy="280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Geospatial data scientist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96C3BB-2B65-A80A-99C6-B8A125803503}"/>
              </a:ext>
            </a:extLst>
          </p:cNvPr>
          <p:cNvSpPr/>
          <p:nvPr/>
        </p:nvSpPr>
        <p:spPr>
          <a:xfrm>
            <a:off x="9377106" y="3685243"/>
            <a:ext cx="2433894" cy="280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Computer vision engineer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BBAF50-791B-6BEA-49AA-2066014567EE}"/>
              </a:ext>
            </a:extLst>
          </p:cNvPr>
          <p:cNvSpPr/>
          <p:nvPr/>
        </p:nvSpPr>
        <p:spPr>
          <a:xfrm>
            <a:off x="6759404" y="4121879"/>
            <a:ext cx="2433894" cy="280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…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3FF4944-1DB9-D8CE-BF9A-3E4E55B5889E}"/>
              </a:ext>
            </a:extLst>
          </p:cNvPr>
          <p:cNvSpPr/>
          <p:nvPr/>
        </p:nvSpPr>
        <p:spPr>
          <a:xfrm>
            <a:off x="9377106" y="4121879"/>
            <a:ext cx="2433894" cy="280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thelas" panose="02000503000000020003" pitchFamily="2" charset="77"/>
              </a:rPr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0E43E03-C0C5-150D-2923-67305DFCCC37}"/>
              </a:ext>
            </a:extLst>
          </p:cNvPr>
          <p:cNvSpPr txBox="1"/>
          <p:nvPr/>
        </p:nvSpPr>
        <p:spPr>
          <a:xfrm>
            <a:off x="1629365" y="1785625"/>
            <a:ext cx="152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Less technical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3771635-E134-EEB3-838F-2762977CA80D}"/>
              </a:ext>
            </a:extLst>
          </p:cNvPr>
          <p:cNvSpPr txBox="1"/>
          <p:nvPr/>
        </p:nvSpPr>
        <p:spPr>
          <a:xfrm>
            <a:off x="10098169" y="1785625"/>
            <a:ext cx="1621791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thelas" panose="02000503000000020003" pitchFamily="2" charset="77"/>
              </a:rPr>
              <a:t>More technical</a:t>
            </a:r>
          </a:p>
        </p:txBody>
      </p:sp>
    </p:spTree>
    <p:extLst>
      <p:ext uri="{BB962C8B-B14F-4D97-AF65-F5344CB8AC3E}">
        <p14:creationId xmlns:p14="http://schemas.microsoft.com/office/powerpoint/2010/main" val="3493635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8414</TotalTime>
  <Words>767</Words>
  <Application>Microsoft Macintosh PowerPoint</Application>
  <PresentationFormat>Widescreen</PresentationFormat>
  <Paragraphs>189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Athelas</vt:lpstr>
      <vt:lpstr>Calibri</vt:lpstr>
      <vt:lpstr>Franklin Gothic Book</vt:lpstr>
      <vt:lpstr>Office Theme</vt:lpstr>
      <vt:lpstr>Stern data bootcamp Session 1</vt:lpstr>
      <vt:lpstr>PowerPoint Presentation</vt:lpstr>
      <vt:lpstr>Context and objectives</vt:lpstr>
      <vt:lpstr>What’s in it for you?</vt:lpstr>
      <vt:lpstr>Why learn to code?</vt:lpstr>
      <vt:lpstr>Tools we will use</vt:lpstr>
      <vt:lpstr>Jack of like, two or three trades Master of none</vt:lpstr>
      <vt:lpstr>PowerPoint Presentation</vt:lpstr>
      <vt:lpstr>”Data science” is a broad term</vt:lpstr>
      <vt:lpstr>There are lots of entry points to doing data science, and you can probably start right now, regardless of your current job title</vt:lpstr>
      <vt:lpstr>Data science is kind of a personality test</vt:lpstr>
      <vt:lpstr>Writing data science / ML / AI code is a necessary but small part of creating value</vt:lpstr>
      <vt:lpstr>Writing data science / ML / AI code is a necessary but small part of creating value</vt:lpstr>
      <vt:lpstr>For people on the business side, the ML pipeline itself is only one aspect of creating value</vt:lpstr>
      <vt:lpstr>ML projects follow a general lifecycle, with much cycling back and forth among stages</vt:lpstr>
      <vt:lpstr>The right map leads to the right destination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in action</dc:title>
  <dc:creator>Toby Penk</dc:creator>
  <cp:lastModifiedBy>Toby Penk</cp:lastModifiedBy>
  <cp:revision>24</cp:revision>
  <dcterms:created xsi:type="dcterms:W3CDTF">2022-11-08T17:23:06Z</dcterms:created>
  <dcterms:modified xsi:type="dcterms:W3CDTF">2023-01-28T16:22:43Z</dcterms:modified>
</cp:coreProperties>
</file>