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309" r:id="rId3"/>
    <p:sldId id="257" r:id="rId4"/>
    <p:sldId id="333" r:id="rId5"/>
    <p:sldId id="334" r:id="rId6"/>
    <p:sldId id="330" r:id="rId7"/>
    <p:sldId id="331" r:id="rId8"/>
    <p:sldId id="332" r:id="rId9"/>
    <p:sldId id="340" r:id="rId10"/>
    <p:sldId id="335" r:id="rId11"/>
    <p:sldId id="336" r:id="rId12"/>
    <p:sldId id="258" r:id="rId13"/>
    <p:sldId id="337" r:id="rId14"/>
    <p:sldId id="312" r:id="rId15"/>
    <p:sldId id="259" r:id="rId16"/>
    <p:sldId id="329" r:id="rId17"/>
    <p:sldId id="260" r:id="rId18"/>
    <p:sldId id="300" r:id="rId19"/>
    <p:sldId id="338" r:id="rId20"/>
    <p:sldId id="339" r:id="rId21"/>
    <p:sldId id="311" r:id="rId22"/>
    <p:sldId id="313" r:id="rId23"/>
    <p:sldId id="314" r:id="rId24"/>
    <p:sldId id="34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81"/>
    <p:restoredTop sz="94707"/>
  </p:normalViewPr>
  <p:slideViewPr>
    <p:cSldViewPr snapToGrid="0" showGuides="1">
      <p:cViewPr varScale="1">
        <p:scale>
          <a:sx n="133" d="100"/>
          <a:sy n="133" d="100"/>
        </p:scale>
        <p:origin x="424" y="192"/>
      </p:cViewPr>
      <p:guideLst/>
    </p:cSldViewPr>
  </p:slideViewPr>
  <p:notesTextViewPr>
    <p:cViewPr>
      <p:scale>
        <a:sx n="1" d="1"/>
        <a:sy n="1" d="1"/>
      </p:scale>
      <p:origin x="0" y="0"/>
    </p:cViewPr>
  </p:notesTextViewPr>
  <p:sorterViewPr>
    <p:cViewPr>
      <p:scale>
        <a:sx n="182" d="100"/>
        <a:sy n="182"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Athelas" panose="02000503000000020003" pitchFamily="2" charset="77"/>
              <a:ea typeface="+mn-ea"/>
              <a:cs typeface="+mn-cs"/>
            </a:defRPr>
          </a:pPr>
          <a:endParaRPr lang="en-US"/>
        </a:p>
      </c:txPr>
    </c:title>
    <c:autoTitleDeleted val="0"/>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4698-1944-885F-F96B802348A0}"/>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4698-1944-885F-F96B802348A0}"/>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4698-1944-885F-F96B802348A0}"/>
            </c:ext>
          </c:extLst>
        </c:ser>
        <c:dLbls>
          <c:showLegendKey val="0"/>
          <c:showVal val="0"/>
          <c:showCatName val="0"/>
          <c:showSerName val="0"/>
          <c:showPercent val="0"/>
          <c:showBubbleSize val="0"/>
        </c:dLbls>
        <c:smooth val="0"/>
        <c:axId val="989218223"/>
        <c:axId val="989260207"/>
      </c:lineChart>
      <c:catAx>
        <c:axId val="9892182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Athelas" panose="02000503000000020003" pitchFamily="2" charset="77"/>
                <a:ea typeface="+mn-ea"/>
                <a:cs typeface="+mn-cs"/>
              </a:defRPr>
            </a:pPr>
            <a:endParaRPr lang="en-US"/>
          </a:p>
        </c:txPr>
        <c:crossAx val="989260207"/>
        <c:crosses val="autoZero"/>
        <c:auto val="1"/>
        <c:lblAlgn val="ctr"/>
        <c:lblOffset val="100"/>
        <c:noMultiLvlLbl val="0"/>
      </c:catAx>
      <c:valAx>
        <c:axId val="9892602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Athelas" panose="02000503000000020003" pitchFamily="2" charset="77"/>
                <a:ea typeface="+mn-ea"/>
                <a:cs typeface="+mn-cs"/>
              </a:defRPr>
            </a:pPr>
            <a:endParaRPr lang="en-US"/>
          </a:p>
        </c:txPr>
        <c:crossAx val="9892182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Athelas" panose="02000503000000020003" pitchFamily="2" charset="77"/>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thelas" panose="02000503000000020003" pitchFamily="2" charset="77"/>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0B45B8-76EC-144B-941F-C1621765A4DE}" type="datetimeFigureOut">
              <a:rPr lang="en-US" smtClean="0"/>
              <a:t>2/2/23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69CE47-5FA3-9241-B536-E84ECDB472DE}" type="slidenum">
              <a:rPr lang="en-US" smtClean="0"/>
              <a:t>‹#›</a:t>
            </a:fld>
            <a:endParaRPr lang="en-US"/>
          </a:p>
        </p:txBody>
      </p:sp>
    </p:spTree>
    <p:extLst>
      <p:ext uri="{BB962C8B-B14F-4D97-AF65-F5344CB8AC3E}">
        <p14:creationId xmlns:p14="http://schemas.microsoft.com/office/powerpoint/2010/main" val="3288699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3D7918-AA78-C342-A684-3E56169E53EA}" type="slidenum">
              <a:rPr lang="en-US" smtClean="0"/>
              <a:t>3</a:t>
            </a:fld>
            <a:endParaRPr lang="en-US"/>
          </a:p>
        </p:txBody>
      </p:sp>
    </p:spTree>
    <p:extLst>
      <p:ext uri="{BB962C8B-B14F-4D97-AF65-F5344CB8AC3E}">
        <p14:creationId xmlns:p14="http://schemas.microsoft.com/office/powerpoint/2010/main" val="1863631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3D7918-AA78-C342-A684-3E56169E53EA}" type="slidenum">
              <a:rPr lang="en-US" smtClean="0"/>
              <a:t>6</a:t>
            </a:fld>
            <a:endParaRPr lang="en-US"/>
          </a:p>
        </p:txBody>
      </p:sp>
    </p:spTree>
    <p:extLst>
      <p:ext uri="{BB962C8B-B14F-4D97-AF65-F5344CB8AC3E}">
        <p14:creationId xmlns:p14="http://schemas.microsoft.com/office/powerpoint/2010/main" val="1647799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3D7918-AA78-C342-A684-3E56169E53EA}" type="slidenum">
              <a:rPr lang="en-US" smtClean="0"/>
              <a:t>7</a:t>
            </a:fld>
            <a:endParaRPr lang="en-US"/>
          </a:p>
        </p:txBody>
      </p:sp>
    </p:spTree>
    <p:extLst>
      <p:ext uri="{BB962C8B-B14F-4D97-AF65-F5344CB8AC3E}">
        <p14:creationId xmlns:p14="http://schemas.microsoft.com/office/powerpoint/2010/main" val="1287326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3D7918-AA78-C342-A684-3E56169E53EA}" type="slidenum">
              <a:rPr lang="en-US" smtClean="0"/>
              <a:t>8</a:t>
            </a:fld>
            <a:endParaRPr lang="en-US"/>
          </a:p>
        </p:txBody>
      </p:sp>
    </p:spTree>
    <p:extLst>
      <p:ext uri="{BB962C8B-B14F-4D97-AF65-F5344CB8AC3E}">
        <p14:creationId xmlns:p14="http://schemas.microsoft.com/office/powerpoint/2010/main" val="631536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3D7918-AA78-C342-A684-3E56169E53EA}" type="slidenum">
              <a:rPr lang="en-US" smtClean="0"/>
              <a:t>9</a:t>
            </a:fld>
            <a:endParaRPr lang="en-US"/>
          </a:p>
        </p:txBody>
      </p:sp>
    </p:spTree>
    <p:extLst>
      <p:ext uri="{BB962C8B-B14F-4D97-AF65-F5344CB8AC3E}">
        <p14:creationId xmlns:p14="http://schemas.microsoft.com/office/powerpoint/2010/main" val="1567785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3D7918-AA78-C342-A684-3E56169E53EA}" type="slidenum">
              <a:rPr lang="en-US" smtClean="0"/>
              <a:t>12</a:t>
            </a:fld>
            <a:endParaRPr lang="en-US"/>
          </a:p>
        </p:txBody>
      </p:sp>
    </p:spTree>
    <p:extLst>
      <p:ext uri="{BB962C8B-B14F-4D97-AF65-F5344CB8AC3E}">
        <p14:creationId xmlns:p14="http://schemas.microsoft.com/office/powerpoint/2010/main" val="1283680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CD091-3F46-474C-565F-29EC70C5F60F}"/>
              </a:ext>
            </a:extLst>
          </p:cNvPr>
          <p:cNvSpPr>
            <a:spLocks noGrp="1"/>
          </p:cNvSpPr>
          <p:nvPr>
            <p:ph type="ctrTitle"/>
          </p:nvPr>
        </p:nvSpPr>
        <p:spPr>
          <a:xfrm>
            <a:off x="380999" y="1752600"/>
            <a:ext cx="5943600" cy="1855304"/>
          </a:xfrm>
        </p:spPr>
        <p:txBody>
          <a:bodyPr anchor="b">
            <a:normAutofit/>
          </a:bodyPr>
          <a:lstStyle>
            <a:lvl1pPr algn="l">
              <a:defRPr sz="4800"/>
            </a:lvl1pPr>
          </a:lstStyle>
          <a:p>
            <a:r>
              <a:rPr lang="en-US" dirty="0"/>
              <a:t>Click to edit Master title style</a:t>
            </a:r>
          </a:p>
        </p:txBody>
      </p:sp>
      <p:sp>
        <p:nvSpPr>
          <p:cNvPr id="3" name="Subtitle 2">
            <a:extLst>
              <a:ext uri="{FF2B5EF4-FFF2-40B4-BE49-F238E27FC236}">
                <a16:creationId xmlns:a16="http://schemas.microsoft.com/office/drawing/2014/main" id="{E8475517-298B-7C7E-782F-C8A170FD1955}"/>
              </a:ext>
            </a:extLst>
          </p:cNvPr>
          <p:cNvSpPr>
            <a:spLocks noGrp="1"/>
          </p:cNvSpPr>
          <p:nvPr>
            <p:ph type="subTitle" idx="1"/>
          </p:nvPr>
        </p:nvSpPr>
        <p:spPr>
          <a:xfrm>
            <a:off x="380999" y="3607904"/>
            <a:ext cx="5943600" cy="1162879"/>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5B0F0F38-9FF3-1EA7-F3B7-C83A150F5643}"/>
              </a:ext>
            </a:extLst>
          </p:cNvPr>
          <p:cNvSpPr>
            <a:spLocks noGrp="1"/>
          </p:cNvSpPr>
          <p:nvPr>
            <p:ph type="dt" sz="half" idx="10"/>
          </p:nvPr>
        </p:nvSpPr>
        <p:spPr/>
        <p:txBody>
          <a:bodyPr/>
          <a:lstStyle/>
          <a:p>
            <a:fld id="{1B01F6BC-EC2F-624A-8ACC-A70708598F9D}" type="datetimeFigureOut">
              <a:rPr lang="en-US" smtClean="0"/>
              <a:t>2/2/23</a:t>
            </a:fld>
            <a:endParaRPr lang="en-US"/>
          </a:p>
        </p:txBody>
      </p:sp>
      <p:sp>
        <p:nvSpPr>
          <p:cNvPr id="5" name="Footer Placeholder 4">
            <a:extLst>
              <a:ext uri="{FF2B5EF4-FFF2-40B4-BE49-F238E27FC236}">
                <a16:creationId xmlns:a16="http://schemas.microsoft.com/office/drawing/2014/main" id="{8499DC1C-9D49-D456-F209-1938650474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50527A-FB52-4ED3-CEE8-BBAC521EAE54}"/>
              </a:ext>
            </a:extLst>
          </p:cNvPr>
          <p:cNvSpPr>
            <a:spLocks noGrp="1"/>
          </p:cNvSpPr>
          <p:nvPr>
            <p:ph type="sldNum" sz="quarter" idx="12"/>
          </p:nvPr>
        </p:nvSpPr>
        <p:spPr/>
        <p:txBody>
          <a:bodyPr/>
          <a:lstStyle/>
          <a:p>
            <a:fld id="{EF213F08-0706-1749-B9D0-D8BE61F0212B}" type="slidenum">
              <a:rPr lang="en-US" smtClean="0"/>
              <a:t>‹#›</a:t>
            </a:fld>
            <a:endParaRPr lang="en-US"/>
          </a:p>
        </p:txBody>
      </p:sp>
      <p:cxnSp>
        <p:nvCxnSpPr>
          <p:cNvPr id="7" name="Straight Connector 6">
            <a:extLst>
              <a:ext uri="{FF2B5EF4-FFF2-40B4-BE49-F238E27FC236}">
                <a16:creationId xmlns:a16="http://schemas.microsoft.com/office/drawing/2014/main" id="{27BCA92E-658A-BA7E-2457-5EFE9AF85F9B}"/>
              </a:ext>
            </a:extLst>
          </p:cNvPr>
          <p:cNvCxnSpPr>
            <a:cxnSpLocks/>
          </p:cNvCxnSpPr>
          <p:nvPr userDrawn="1"/>
        </p:nvCxnSpPr>
        <p:spPr>
          <a:xfrm>
            <a:off x="380999" y="3607904"/>
            <a:ext cx="5943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3673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A1685-E945-37C8-734C-CA302256B98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1FED76C-440F-5970-D895-A9ACE647F3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DC4877-1762-0DE1-F68F-6329985F50C0}"/>
              </a:ext>
            </a:extLst>
          </p:cNvPr>
          <p:cNvSpPr>
            <a:spLocks noGrp="1"/>
          </p:cNvSpPr>
          <p:nvPr>
            <p:ph type="dt" sz="half" idx="10"/>
          </p:nvPr>
        </p:nvSpPr>
        <p:spPr/>
        <p:txBody>
          <a:bodyPr/>
          <a:lstStyle/>
          <a:p>
            <a:fld id="{1B01F6BC-EC2F-624A-8ACC-A70708598F9D}" type="datetimeFigureOut">
              <a:rPr lang="en-US" smtClean="0"/>
              <a:t>2/2/23</a:t>
            </a:fld>
            <a:endParaRPr lang="en-US"/>
          </a:p>
        </p:txBody>
      </p:sp>
      <p:sp>
        <p:nvSpPr>
          <p:cNvPr id="5" name="Footer Placeholder 4">
            <a:extLst>
              <a:ext uri="{FF2B5EF4-FFF2-40B4-BE49-F238E27FC236}">
                <a16:creationId xmlns:a16="http://schemas.microsoft.com/office/drawing/2014/main" id="{B76CFC45-8100-31B3-5740-C4B3C0BA4F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ADC079-0501-8B35-8E73-46377BF5219C}"/>
              </a:ext>
            </a:extLst>
          </p:cNvPr>
          <p:cNvSpPr>
            <a:spLocks noGrp="1"/>
          </p:cNvSpPr>
          <p:nvPr>
            <p:ph type="sldNum" sz="quarter" idx="12"/>
          </p:nvPr>
        </p:nvSpPr>
        <p:spPr/>
        <p:txBody>
          <a:bodyPr/>
          <a:lstStyle/>
          <a:p>
            <a:fld id="{EF213F08-0706-1749-B9D0-D8BE61F0212B}" type="slidenum">
              <a:rPr lang="en-US" smtClean="0"/>
              <a:t>‹#›</a:t>
            </a:fld>
            <a:endParaRPr lang="en-US"/>
          </a:p>
        </p:txBody>
      </p:sp>
    </p:spTree>
    <p:extLst>
      <p:ext uri="{BB962C8B-B14F-4D97-AF65-F5344CB8AC3E}">
        <p14:creationId xmlns:p14="http://schemas.microsoft.com/office/powerpoint/2010/main" val="2390904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FDD7256-2145-F9BF-E8AD-CFCE74B1BCB5}"/>
              </a:ext>
            </a:extLst>
          </p:cNvPr>
          <p:cNvSpPr>
            <a:spLocks noGrp="1"/>
          </p:cNvSpPr>
          <p:nvPr>
            <p:ph sz="half" idx="13" hasCustomPrompt="1"/>
          </p:nvPr>
        </p:nvSpPr>
        <p:spPr>
          <a:xfrm>
            <a:off x="394252" y="1752601"/>
            <a:ext cx="5486400" cy="364434"/>
          </a:xfrm>
        </p:spPr>
        <p:txBody>
          <a:bodyPr>
            <a:noAutofit/>
          </a:bodyPr>
          <a:lstStyle>
            <a:lvl1pPr marL="0" indent="0">
              <a:buNone/>
              <a:defRPr sz="2400"/>
            </a:lvl1pPr>
            <a:lvl2pPr>
              <a:defRPr sz="1800"/>
            </a:lvl2pPr>
            <a:lvl3pPr>
              <a:defRPr sz="1600"/>
            </a:lvl3pPr>
            <a:lvl4pPr>
              <a:defRPr sz="1400"/>
            </a:lvl4pPr>
            <a:lvl5pPr>
              <a:defRPr sz="1400"/>
            </a:lvl5pPr>
          </a:lstStyle>
          <a:p>
            <a:pPr lvl="0"/>
            <a:r>
              <a:rPr lang="en-US" dirty="0"/>
              <a:t>Header</a:t>
            </a:r>
          </a:p>
        </p:txBody>
      </p:sp>
      <p:sp>
        <p:nvSpPr>
          <p:cNvPr id="2" name="Title 1">
            <a:extLst>
              <a:ext uri="{FF2B5EF4-FFF2-40B4-BE49-F238E27FC236}">
                <a16:creationId xmlns:a16="http://schemas.microsoft.com/office/drawing/2014/main" id="{1AD8AE46-51DB-AFA6-4D6A-7DE42C5FA5A6}"/>
              </a:ext>
            </a:extLst>
          </p:cNvPr>
          <p:cNvSpPr>
            <a:spLocks noGrp="1"/>
          </p:cNvSpPr>
          <p:nvPr>
            <p:ph type="title"/>
          </p:nvPr>
        </p:nvSpPr>
        <p:spPr>
          <a:xfrm>
            <a:off x="381000" y="304801"/>
            <a:ext cx="11430000" cy="914399"/>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EA2C01F-795E-B771-552E-0A76027E1522}"/>
              </a:ext>
            </a:extLst>
          </p:cNvPr>
          <p:cNvSpPr>
            <a:spLocks noGrp="1"/>
          </p:cNvSpPr>
          <p:nvPr>
            <p:ph sz="half" idx="1"/>
          </p:nvPr>
        </p:nvSpPr>
        <p:spPr>
          <a:xfrm>
            <a:off x="380999" y="2168098"/>
            <a:ext cx="5486400" cy="4194601"/>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C766279-9766-2BBE-2D64-46BDFD204AF4}"/>
              </a:ext>
            </a:extLst>
          </p:cNvPr>
          <p:cNvSpPr>
            <a:spLocks noGrp="1"/>
          </p:cNvSpPr>
          <p:nvPr>
            <p:ph sz="half" idx="2"/>
          </p:nvPr>
        </p:nvSpPr>
        <p:spPr>
          <a:xfrm>
            <a:off x="6337852" y="2168098"/>
            <a:ext cx="5473148" cy="4194601"/>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63A7491E-54B0-92C8-2F42-A7D17C5EB35B}"/>
              </a:ext>
            </a:extLst>
          </p:cNvPr>
          <p:cNvSpPr>
            <a:spLocks noGrp="1"/>
          </p:cNvSpPr>
          <p:nvPr>
            <p:ph type="dt" sz="half" idx="10"/>
          </p:nvPr>
        </p:nvSpPr>
        <p:spPr/>
        <p:txBody>
          <a:bodyPr/>
          <a:lstStyle/>
          <a:p>
            <a:fld id="{1B01F6BC-EC2F-624A-8ACC-A70708598F9D}" type="datetimeFigureOut">
              <a:rPr lang="en-US" smtClean="0"/>
              <a:t>2/2/23</a:t>
            </a:fld>
            <a:endParaRPr lang="en-US"/>
          </a:p>
        </p:txBody>
      </p:sp>
      <p:sp>
        <p:nvSpPr>
          <p:cNvPr id="6" name="Footer Placeholder 5">
            <a:extLst>
              <a:ext uri="{FF2B5EF4-FFF2-40B4-BE49-F238E27FC236}">
                <a16:creationId xmlns:a16="http://schemas.microsoft.com/office/drawing/2014/main" id="{6D16688C-D9F4-4479-CCFD-E726514E2B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7DB104-9915-BF73-F354-408A49D934F9}"/>
              </a:ext>
            </a:extLst>
          </p:cNvPr>
          <p:cNvSpPr>
            <a:spLocks noGrp="1"/>
          </p:cNvSpPr>
          <p:nvPr>
            <p:ph type="sldNum" sz="quarter" idx="12"/>
          </p:nvPr>
        </p:nvSpPr>
        <p:spPr/>
        <p:txBody>
          <a:bodyPr/>
          <a:lstStyle/>
          <a:p>
            <a:fld id="{EF213F08-0706-1749-B9D0-D8BE61F0212B}" type="slidenum">
              <a:rPr lang="en-US" smtClean="0"/>
              <a:t>‹#›</a:t>
            </a:fld>
            <a:endParaRPr lang="en-US"/>
          </a:p>
        </p:txBody>
      </p:sp>
      <p:cxnSp>
        <p:nvCxnSpPr>
          <p:cNvPr id="9" name="Straight Connector 8">
            <a:extLst>
              <a:ext uri="{FF2B5EF4-FFF2-40B4-BE49-F238E27FC236}">
                <a16:creationId xmlns:a16="http://schemas.microsoft.com/office/drawing/2014/main" id="{98D67C08-C0A2-BD6E-1DE5-5DFED92C6D9C}"/>
              </a:ext>
            </a:extLst>
          </p:cNvPr>
          <p:cNvCxnSpPr>
            <a:cxnSpLocks/>
          </p:cNvCxnSpPr>
          <p:nvPr userDrawn="1"/>
        </p:nvCxnSpPr>
        <p:spPr>
          <a:xfrm>
            <a:off x="380999" y="2117035"/>
            <a:ext cx="5486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AFE0D82-288F-21FF-EB57-AD26C595E281}"/>
              </a:ext>
            </a:extLst>
          </p:cNvPr>
          <p:cNvCxnSpPr>
            <a:cxnSpLocks/>
          </p:cNvCxnSpPr>
          <p:nvPr userDrawn="1"/>
        </p:nvCxnSpPr>
        <p:spPr>
          <a:xfrm>
            <a:off x="6324600" y="2117035"/>
            <a:ext cx="5486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2DAB03CC-D994-7107-520B-12D802DD407E}"/>
              </a:ext>
            </a:extLst>
          </p:cNvPr>
          <p:cNvSpPr>
            <a:spLocks noGrp="1"/>
          </p:cNvSpPr>
          <p:nvPr>
            <p:ph sz="half" idx="14" hasCustomPrompt="1"/>
          </p:nvPr>
        </p:nvSpPr>
        <p:spPr>
          <a:xfrm>
            <a:off x="6324600" y="1752601"/>
            <a:ext cx="5486400" cy="364434"/>
          </a:xfrm>
        </p:spPr>
        <p:txBody>
          <a:bodyPr>
            <a:noAutofit/>
          </a:bodyPr>
          <a:lstStyle>
            <a:lvl1pPr marL="0" indent="0">
              <a:buNone/>
              <a:defRPr sz="2400"/>
            </a:lvl1pPr>
            <a:lvl2pPr>
              <a:defRPr sz="1800"/>
            </a:lvl2pPr>
            <a:lvl3pPr>
              <a:defRPr sz="1600"/>
            </a:lvl3pPr>
            <a:lvl4pPr>
              <a:defRPr sz="1400"/>
            </a:lvl4pPr>
            <a:lvl5pPr>
              <a:defRPr sz="1400"/>
            </a:lvl5pPr>
          </a:lstStyle>
          <a:p>
            <a:pPr lvl="0"/>
            <a:r>
              <a:rPr lang="en-US" dirty="0"/>
              <a:t>Header</a:t>
            </a:r>
          </a:p>
        </p:txBody>
      </p:sp>
    </p:spTree>
    <p:extLst>
      <p:ext uri="{BB962C8B-B14F-4D97-AF65-F5344CB8AC3E}">
        <p14:creationId xmlns:p14="http://schemas.microsoft.com/office/powerpoint/2010/main" val="1569579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8AE46-51DB-AFA6-4D6A-7DE42C5FA5A6}"/>
              </a:ext>
            </a:extLst>
          </p:cNvPr>
          <p:cNvSpPr>
            <a:spLocks noGrp="1"/>
          </p:cNvSpPr>
          <p:nvPr>
            <p:ph type="title"/>
          </p:nvPr>
        </p:nvSpPr>
        <p:spPr>
          <a:xfrm>
            <a:off x="381000" y="304801"/>
            <a:ext cx="11430000" cy="914399"/>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EA2C01F-795E-B771-552E-0A76027E1522}"/>
              </a:ext>
            </a:extLst>
          </p:cNvPr>
          <p:cNvSpPr>
            <a:spLocks noGrp="1"/>
          </p:cNvSpPr>
          <p:nvPr>
            <p:ph sz="half" idx="1"/>
          </p:nvPr>
        </p:nvSpPr>
        <p:spPr>
          <a:xfrm>
            <a:off x="380999" y="2168097"/>
            <a:ext cx="3520440" cy="4194601"/>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63A7491E-54B0-92C8-2F42-A7D17C5EB35B}"/>
              </a:ext>
            </a:extLst>
          </p:cNvPr>
          <p:cNvSpPr>
            <a:spLocks noGrp="1"/>
          </p:cNvSpPr>
          <p:nvPr>
            <p:ph type="dt" sz="half" idx="10"/>
          </p:nvPr>
        </p:nvSpPr>
        <p:spPr/>
        <p:txBody>
          <a:bodyPr/>
          <a:lstStyle/>
          <a:p>
            <a:fld id="{1B01F6BC-EC2F-624A-8ACC-A70708598F9D}" type="datetimeFigureOut">
              <a:rPr lang="en-US" smtClean="0"/>
              <a:t>2/2/23</a:t>
            </a:fld>
            <a:endParaRPr lang="en-US"/>
          </a:p>
        </p:txBody>
      </p:sp>
      <p:sp>
        <p:nvSpPr>
          <p:cNvPr id="6" name="Footer Placeholder 5">
            <a:extLst>
              <a:ext uri="{FF2B5EF4-FFF2-40B4-BE49-F238E27FC236}">
                <a16:creationId xmlns:a16="http://schemas.microsoft.com/office/drawing/2014/main" id="{6D16688C-D9F4-4479-CCFD-E726514E2B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7DB104-9915-BF73-F354-408A49D934F9}"/>
              </a:ext>
            </a:extLst>
          </p:cNvPr>
          <p:cNvSpPr>
            <a:spLocks noGrp="1"/>
          </p:cNvSpPr>
          <p:nvPr>
            <p:ph type="sldNum" sz="quarter" idx="12"/>
          </p:nvPr>
        </p:nvSpPr>
        <p:spPr/>
        <p:txBody>
          <a:bodyPr/>
          <a:lstStyle/>
          <a:p>
            <a:fld id="{EF213F08-0706-1749-B9D0-D8BE61F0212B}" type="slidenum">
              <a:rPr lang="en-US" smtClean="0"/>
              <a:t>‹#›</a:t>
            </a:fld>
            <a:endParaRPr lang="en-US"/>
          </a:p>
        </p:txBody>
      </p:sp>
      <p:cxnSp>
        <p:nvCxnSpPr>
          <p:cNvPr id="9" name="Straight Connector 8">
            <a:extLst>
              <a:ext uri="{FF2B5EF4-FFF2-40B4-BE49-F238E27FC236}">
                <a16:creationId xmlns:a16="http://schemas.microsoft.com/office/drawing/2014/main" id="{98D67C08-C0A2-BD6E-1DE5-5DFED92C6D9C}"/>
              </a:ext>
            </a:extLst>
          </p:cNvPr>
          <p:cNvCxnSpPr>
            <a:cxnSpLocks/>
          </p:cNvCxnSpPr>
          <p:nvPr userDrawn="1"/>
        </p:nvCxnSpPr>
        <p:spPr>
          <a:xfrm>
            <a:off x="380999" y="2117035"/>
            <a:ext cx="352043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AFF3A6D-50AE-14A3-35F2-1568B1FEDE1C}"/>
              </a:ext>
            </a:extLst>
          </p:cNvPr>
          <p:cNvSpPr txBox="1"/>
          <p:nvPr userDrawn="1"/>
        </p:nvSpPr>
        <p:spPr>
          <a:xfrm>
            <a:off x="380999" y="1752600"/>
            <a:ext cx="3520439" cy="415498"/>
          </a:xfrm>
          <a:prstGeom prst="rect">
            <a:avLst/>
          </a:prstGeom>
          <a:noFill/>
        </p:spPr>
        <p:txBody>
          <a:bodyPr wrap="square" lIns="91440" tIns="0" rtlCol="0">
            <a:spAutoFit/>
          </a:bodyPr>
          <a:lstStyle/>
          <a:p>
            <a:r>
              <a:rPr lang="en-US" sz="2400" dirty="0">
                <a:latin typeface="Athelas" panose="02000503000000020003" pitchFamily="2" charset="77"/>
              </a:rPr>
              <a:t>Header</a:t>
            </a:r>
          </a:p>
        </p:txBody>
      </p:sp>
      <p:sp>
        <p:nvSpPr>
          <p:cNvPr id="10" name="Content Placeholder 2">
            <a:extLst>
              <a:ext uri="{FF2B5EF4-FFF2-40B4-BE49-F238E27FC236}">
                <a16:creationId xmlns:a16="http://schemas.microsoft.com/office/drawing/2014/main" id="{FB802324-492D-98B8-E321-C47A8AA24B47}"/>
              </a:ext>
            </a:extLst>
          </p:cNvPr>
          <p:cNvSpPr>
            <a:spLocks noGrp="1"/>
          </p:cNvSpPr>
          <p:nvPr>
            <p:ph sz="half" idx="13"/>
          </p:nvPr>
        </p:nvSpPr>
        <p:spPr>
          <a:xfrm>
            <a:off x="4335779" y="2168097"/>
            <a:ext cx="3520440" cy="4194601"/>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7BA48792-CADF-E012-CCDC-894350BD4448}"/>
              </a:ext>
            </a:extLst>
          </p:cNvPr>
          <p:cNvSpPr>
            <a:spLocks noGrp="1"/>
          </p:cNvSpPr>
          <p:nvPr>
            <p:ph sz="half" idx="14"/>
          </p:nvPr>
        </p:nvSpPr>
        <p:spPr>
          <a:xfrm>
            <a:off x="8290560" y="2168096"/>
            <a:ext cx="3520440" cy="4194601"/>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6" name="Straight Connector 15">
            <a:extLst>
              <a:ext uri="{FF2B5EF4-FFF2-40B4-BE49-F238E27FC236}">
                <a16:creationId xmlns:a16="http://schemas.microsoft.com/office/drawing/2014/main" id="{12DDAC8F-21D3-2871-C362-57E53F89740A}"/>
              </a:ext>
            </a:extLst>
          </p:cNvPr>
          <p:cNvCxnSpPr>
            <a:cxnSpLocks/>
          </p:cNvCxnSpPr>
          <p:nvPr userDrawn="1"/>
        </p:nvCxnSpPr>
        <p:spPr>
          <a:xfrm>
            <a:off x="4335780" y="2117035"/>
            <a:ext cx="352043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4685413-3C86-CFDA-027C-BA774E46D320}"/>
              </a:ext>
            </a:extLst>
          </p:cNvPr>
          <p:cNvSpPr txBox="1"/>
          <p:nvPr userDrawn="1"/>
        </p:nvSpPr>
        <p:spPr>
          <a:xfrm>
            <a:off x="4335780" y="1752600"/>
            <a:ext cx="3520439" cy="415498"/>
          </a:xfrm>
          <a:prstGeom prst="rect">
            <a:avLst/>
          </a:prstGeom>
          <a:noFill/>
        </p:spPr>
        <p:txBody>
          <a:bodyPr wrap="square" lIns="91440" tIns="0" rtlCol="0">
            <a:spAutoFit/>
          </a:bodyPr>
          <a:lstStyle/>
          <a:p>
            <a:r>
              <a:rPr lang="en-US" sz="2400" dirty="0">
                <a:latin typeface="Athelas" panose="02000503000000020003" pitchFamily="2" charset="77"/>
              </a:rPr>
              <a:t>Header</a:t>
            </a:r>
          </a:p>
        </p:txBody>
      </p:sp>
      <p:cxnSp>
        <p:nvCxnSpPr>
          <p:cNvPr id="18" name="Straight Connector 17">
            <a:extLst>
              <a:ext uri="{FF2B5EF4-FFF2-40B4-BE49-F238E27FC236}">
                <a16:creationId xmlns:a16="http://schemas.microsoft.com/office/drawing/2014/main" id="{A0922BD0-BC52-F959-F429-74DEE6975D54}"/>
              </a:ext>
            </a:extLst>
          </p:cNvPr>
          <p:cNvCxnSpPr>
            <a:cxnSpLocks/>
          </p:cNvCxnSpPr>
          <p:nvPr userDrawn="1"/>
        </p:nvCxnSpPr>
        <p:spPr>
          <a:xfrm>
            <a:off x="8290561" y="2117035"/>
            <a:ext cx="352043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285089A-ED76-3514-1A95-6C6BAE3E1BCE}"/>
              </a:ext>
            </a:extLst>
          </p:cNvPr>
          <p:cNvSpPr txBox="1"/>
          <p:nvPr userDrawn="1"/>
        </p:nvSpPr>
        <p:spPr>
          <a:xfrm>
            <a:off x="8290561" y="1752600"/>
            <a:ext cx="3520439" cy="415498"/>
          </a:xfrm>
          <a:prstGeom prst="rect">
            <a:avLst/>
          </a:prstGeom>
          <a:noFill/>
        </p:spPr>
        <p:txBody>
          <a:bodyPr wrap="square" lIns="91440" tIns="0" rtlCol="0">
            <a:spAutoFit/>
          </a:bodyPr>
          <a:lstStyle/>
          <a:p>
            <a:r>
              <a:rPr lang="en-US" sz="2400" dirty="0">
                <a:latin typeface="Athelas" panose="02000503000000020003" pitchFamily="2" charset="77"/>
              </a:rPr>
              <a:t>Header</a:t>
            </a:r>
          </a:p>
        </p:txBody>
      </p:sp>
    </p:spTree>
    <p:extLst>
      <p:ext uri="{BB962C8B-B14F-4D97-AF65-F5344CB8AC3E}">
        <p14:creationId xmlns:p14="http://schemas.microsoft.com/office/powerpoint/2010/main" val="2498742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0D87F-1E69-291A-8489-03016D8387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608C67-C1CC-9916-8439-DAED6A94A3F5}"/>
              </a:ext>
            </a:extLst>
          </p:cNvPr>
          <p:cNvSpPr>
            <a:spLocks noGrp="1"/>
          </p:cNvSpPr>
          <p:nvPr>
            <p:ph type="dt" sz="half" idx="10"/>
          </p:nvPr>
        </p:nvSpPr>
        <p:spPr/>
        <p:txBody>
          <a:bodyPr/>
          <a:lstStyle/>
          <a:p>
            <a:fld id="{1B01F6BC-EC2F-624A-8ACC-A70708598F9D}" type="datetimeFigureOut">
              <a:rPr lang="en-US" smtClean="0"/>
              <a:t>2/2/23</a:t>
            </a:fld>
            <a:endParaRPr lang="en-US"/>
          </a:p>
        </p:txBody>
      </p:sp>
      <p:sp>
        <p:nvSpPr>
          <p:cNvPr id="4" name="Footer Placeholder 3">
            <a:extLst>
              <a:ext uri="{FF2B5EF4-FFF2-40B4-BE49-F238E27FC236}">
                <a16:creationId xmlns:a16="http://schemas.microsoft.com/office/drawing/2014/main" id="{DC38ADDC-B52F-490D-43D7-9A6F762ABF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040F7A-BC6F-D08C-CAD5-00B852A55039}"/>
              </a:ext>
            </a:extLst>
          </p:cNvPr>
          <p:cNvSpPr>
            <a:spLocks noGrp="1"/>
          </p:cNvSpPr>
          <p:nvPr>
            <p:ph type="sldNum" sz="quarter" idx="12"/>
          </p:nvPr>
        </p:nvSpPr>
        <p:spPr/>
        <p:txBody>
          <a:bodyPr/>
          <a:lstStyle/>
          <a:p>
            <a:fld id="{EF213F08-0706-1749-B9D0-D8BE61F0212B}" type="slidenum">
              <a:rPr lang="en-US" smtClean="0"/>
              <a:t>‹#›</a:t>
            </a:fld>
            <a:endParaRPr lang="en-US"/>
          </a:p>
        </p:txBody>
      </p:sp>
    </p:spTree>
    <p:extLst>
      <p:ext uri="{BB962C8B-B14F-4D97-AF65-F5344CB8AC3E}">
        <p14:creationId xmlns:p14="http://schemas.microsoft.com/office/powerpoint/2010/main" val="1294378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AEE379-D3C8-FDBA-5A82-A43A7F97F9EC}"/>
              </a:ext>
            </a:extLst>
          </p:cNvPr>
          <p:cNvSpPr>
            <a:spLocks noGrp="1"/>
          </p:cNvSpPr>
          <p:nvPr>
            <p:ph type="dt" sz="half" idx="10"/>
          </p:nvPr>
        </p:nvSpPr>
        <p:spPr/>
        <p:txBody>
          <a:bodyPr/>
          <a:lstStyle/>
          <a:p>
            <a:fld id="{1B01F6BC-EC2F-624A-8ACC-A70708598F9D}" type="datetimeFigureOut">
              <a:rPr lang="en-US" smtClean="0"/>
              <a:t>2/2/23</a:t>
            </a:fld>
            <a:endParaRPr lang="en-US"/>
          </a:p>
        </p:txBody>
      </p:sp>
      <p:sp>
        <p:nvSpPr>
          <p:cNvPr id="3" name="Footer Placeholder 2">
            <a:extLst>
              <a:ext uri="{FF2B5EF4-FFF2-40B4-BE49-F238E27FC236}">
                <a16:creationId xmlns:a16="http://schemas.microsoft.com/office/drawing/2014/main" id="{C0C1B173-85E2-FA9F-B357-BACA5BF403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992E12-FDBA-DD71-8FFF-67AA8C23576C}"/>
              </a:ext>
            </a:extLst>
          </p:cNvPr>
          <p:cNvSpPr>
            <a:spLocks noGrp="1"/>
          </p:cNvSpPr>
          <p:nvPr>
            <p:ph type="sldNum" sz="quarter" idx="12"/>
          </p:nvPr>
        </p:nvSpPr>
        <p:spPr/>
        <p:txBody>
          <a:bodyPr/>
          <a:lstStyle/>
          <a:p>
            <a:fld id="{EF213F08-0706-1749-B9D0-D8BE61F0212B}" type="slidenum">
              <a:rPr lang="en-US" smtClean="0"/>
              <a:t>‹#›</a:t>
            </a:fld>
            <a:endParaRPr lang="en-US"/>
          </a:p>
        </p:txBody>
      </p:sp>
      <p:sp>
        <p:nvSpPr>
          <p:cNvPr id="5" name="Rectangle 4">
            <a:extLst>
              <a:ext uri="{FF2B5EF4-FFF2-40B4-BE49-F238E27FC236}">
                <a16:creationId xmlns:a16="http://schemas.microsoft.com/office/drawing/2014/main" id="{467109D3-00CF-D2FA-4E56-C50DE9771C4B}"/>
              </a:ext>
            </a:extLst>
          </p:cNvPr>
          <p:cNvSpPr/>
          <p:nvPr userDrawn="1"/>
        </p:nvSpPr>
        <p:spPr>
          <a:xfrm>
            <a:off x="0" y="1361661"/>
            <a:ext cx="3124200" cy="2484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thelas" panose="02000503000000020003" pitchFamily="2" charset="77"/>
              </a:rPr>
              <a:t>Section ribbon</a:t>
            </a:r>
          </a:p>
        </p:txBody>
      </p:sp>
    </p:spTree>
    <p:extLst>
      <p:ext uri="{BB962C8B-B14F-4D97-AF65-F5344CB8AC3E}">
        <p14:creationId xmlns:p14="http://schemas.microsoft.com/office/powerpoint/2010/main" val="382754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AEE379-D3C8-FDBA-5A82-A43A7F97F9EC}"/>
              </a:ext>
            </a:extLst>
          </p:cNvPr>
          <p:cNvSpPr>
            <a:spLocks noGrp="1"/>
          </p:cNvSpPr>
          <p:nvPr>
            <p:ph type="dt" sz="half" idx="10"/>
          </p:nvPr>
        </p:nvSpPr>
        <p:spPr/>
        <p:txBody>
          <a:bodyPr/>
          <a:lstStyle/>
          <a:p>
            <a:fld id="{1B01F6BC-EC2F-624A-8ACC-A70708598F9D}" type="datetimeFigureOut">
              <a:rPr lang="en-US" smtClean="0"/>
              <a:t>2/2/23</a:t>
            </a:fld>
            <a:endParaRPr lang="en-US"/>
          </a:p>
        </p:txBody>
      </p:sp>
      <p:sp>
        <p:nvSpPr>
          <p:cNvPr id="3" name="Footer Placeholder 2">
            <a:extLst>
              <a:ext uri="{FF2B5EF4-FFF2-40B4-BE49-F238E27FC236}">
                <a16:creationId xmlns:a16="http://schemas.microsoft.com/office/drawing/2014/main" id="{C0C1B173-85E2-FA9F-B357-BACA5BF403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992E12-FDBA-DD71-8FFF-67AA8C23576C}"/>
              </a:ext>
            </a:extLst>
          </p:cNvPr>
          <p:cNvSpPr>
            <a:spLocks noGrp="1"/>
          </p:cNvSpPr>
          <p:nvPr>
            <p:ph type="sldNum" sz="quarter" idx="12"/>
          </p:nvPr>
        </p:nvSpPr>
        <p:spPr/>
        <p:txBody>
          <a:bodyPr/>
          <a:lstStyle/>
          <a:p>
            <a:fld id="{EF213F08-0706-1749-B9D0-D8BE61F0212B}" type="slidenum">
              <a:rPr lang="en-US" smtClean="0"/>
              <a:t>‹#›</a:t>
            </a:fld>
            <a:endParaRPr lang="en-US"/>
          </a:p>
        </p:txBody>
      </p:sp>
      <p:grpSp>
        <p:nvGrpSpPr>
          <p:cNvPr id="9" name="Group 8">
            <a:extLst>
              <a:ext uri="{FF2B5EF4-FFF2-40B4-BE49-F238E27FC236}">
                <a16:creationId xmlns:a16="http://schemas.microsoft.com/office/drawing/2014/main" id="{31F0B8E7-D6BC-83D1-6969-3DF721D8F735}"/>
              </a:ext>
            </a:extLst>
          </p:cNvPr>
          <p:cNvGrpSpPr/>
          <p:nvPr userDrawn="1"/>
        </p:nvGrpSpPr>
        <p:grpSpPr>
          <a:xfrm>
            <a:off x="1" y="1237540"/>
            <a:ext cx="2235200" cy="428456"/>
            <a:chOff x="0" y="1237540"/>
            <a:chExt cx="3049017" cy="428456"/>
          </a:xfrm>
        </p:grpSpPr>
        <p:sp>
          <p:nvSpPr>
            <p:cNvPr id="7" name="Rectangle 6">
              <a:extLst>
                <a:ext uri="{FF2B5EF4-FFF2-40B4-BE49-F238E27FC236}">
                  <a16:creationId xmlns:a16="http://schemas.microsoft.com/office/drawing/2014/main" id="{FA372EBE-600D-642E-6615-754AE67AC488}"/>
                </a:ext>
              </a:extLst>
            </p:cNvPr>
            <p:cNvSpPr/>
            <p:nvPr userDrawn="1"/>
          </p:nvSpPr>
          <p:spPr>
            <a:xfrm>
              <a:off x="0" y="1350411"/>
              <a:ext cx="2984938" cy="27097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Franklin Gothic Book" panose="020B0503020102020204" pitchFamily="34" charset="0"/>
                </a:rPr>
                <a:t>Section ribbon</a:t>
              </a:r>
            </a:p>
          </p:txBody>
        </p:sp>
        <p:sp>
          <p:nvSpPr>
            <p:cNvPr id="8" name="Rectangle 7">
              <a:extLst>
                <a:ext uri="{FF2B5EF4-FFF2-40B4-BE49-F238E27FC236}">
                  <a16:creationId xmlns:a16="http://schemas.microsoft.com/office/drawing/2014/main" id="{912CCFC3-B657-3E3E-1A6C-54941D118F2B}"/>
                </a:ext>
              </a:extLst>
            </p:cNvPr>
            <p:cNvSpPr/>
            <p:nvPr userDrawn="1"/>
          </p:nvSpPr>
          <p:spPr>
            <a:xfrm rot="19737832">
              <a:off x="2831577" y="1237540"/>
              <a:ext cx="217440" cy="428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8619348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20C9CC-602A-4B53-A498-EE8E0700A2D3}"/>
              </a:ext>
            </a:extLst>
          </p:cNvPr>
          <p:cNvSpPr>
            <a:spLocks noGrp="1"/>
          </p:cNvSpPr>
          <p:nvPr>
            <p:ph type="title"/>
          </p:nvPr>
        </p:nvSpPr>
        <p:spPr>
          <a:xfrm>
            <a:off x="381000" y="304800"/>
            <a:ext cx="11429999" cy="9144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5ECA2535-E722-4921-4953-70CA9D9DFF0D}"/>
              </a:ext>
            </a:extLst>
          </p:cNvPr>
          <p:cNvSpPr>
            <a:spLocks noGrp="1"/>
          </p:cNvSpPr>
          <p:nvPr>
            <p:ph type="body" idx="1"/>
          </p:nvPr>
        </p:nvSpPr>
        <p:spPr>
          <a:xfrm>
            <a:off x="381000" y="1752600"/>
            <a:ext cx="11430000" cy="46101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9BB6E1-B389-1E56-57DA-BC2A7C2955BE}"/>
              </a:ext>
            </a:extLst>
          </p:cNvPr>
          <p:cNvSpPr>
            <a:spLocks noGrp="1"/>
          </p:cNvSpPr>
          <p:nvPr>
            <p:ph type="dt" sz="half" idx="2"/>
          </p:nvPr>
        </p:nvSpPr>
        <p:spPr>
          <a:xfrm>
            <a:off x="381000" y="6480313"/>
            <a:ext cx="2743200" cy="270979"/>
          </a:xfrm>
          <a:prstGeom prst="rect">
            <a:avLst/>
          </a:prstGeom>
        </p:spPr>
        <p:txBody>
          <a:bodyPr vert="horz" lIns="91440" tIns="45720" rIns="91440" bIns="45720" rtlCol="0" anchor="ctr"/>
          <a:lstStyle>
            <a:lvl1pPr algn="l">
              <a:defRPr sz="1200">
                <a:solidFill>
                  <a:schemeClr val="tx1">
                    <a:tint val="75000"/>
                  </a:schemeClr>
                </a:solidFill>
                <a:latin typeface="Athelas" panose="02000503000000020003" pitchFamily="2" charset="77"/>
              </a:defRPr>
            </a:lvl1pPr>
          </a:lstStyle>
          <a:p>
            <a:fld id="{1B01F6BC-EC2F-624A-8ACC-A70708598F9D}" type="datetimeFigureOut">
              <a:rPr lang="en-US" smtClean="0"/>
              <a:pPr/>
              <a:t>2/2/23</a:t>
            </a:fld>
            <a:endParaRPr lang="en-US" dirty="0"/>
          </a:p>
        </p:txBody>
      </p:sp>
      <p:sp>
        <p:nvSpPr>
          <p:cNvPr id="5" name="Footer Placeholder 4">
            <a:extLst>
              <a:ext uri="{FF2B5EF4-FFF2-40B4-BE49-F238E27FC236}">
                <a16:creationId xmlns:a16="http://schemas.microsoft.com/office/drawing/2014/main" id="{BCAA4BC7-8D28-1189-0115-F4692B7E72E4}"/>
              </a:ext>
            </a:extLst>
          </p:cNvPr>
          <p:cNvSpPr>
            <a:spLocks noGrp="1"/>
          </p:cNvSpPr>
          <p:nvPr>
            <p:ph type="ftr" sz="quarter" idx="3"/>
          </p:nvPr>
        </p:nvSpPr>
        <p:spPr>
          <a:xfrm>
            <a:off x="4038600" y="6480313"/>
            <a:ext cx="4114800" cy="270979"/>
          </a:xfrm>
          <a:prstGeom prst="rect">
            <a:avLst/>
          </a:prstGeom>
        </p:spPr>
        <p:txBody>
          <a:bodyPr vert="horz" lIns="91440" tIns="45720" rIns="91440" bIns="45720" rtlCol="0" anchor="ctr"/>
          <a:lstStyle>
            <a:lvl1pPr algn="ctr">
              <a:defRPr sz="1200">
                <a:solidFill>
                  <a:schemeClr val="tx1">
                    <a:tint val="75000"/>
                  </a:schemeClr>
                </a:solidFill>
                <a:latin typeface="Athelas" panose="02000503000000020003" pitchFamily="2" charset="77"/>
              </a:defRPr>
            </a:lvl1pPr>
          </a:lstStyle>
          <a:p>
            <a:endParaRPr lang="en-US"/>
          </a:p>
        </p:txBody>
      </p:sp>
      <p:sp>
        <p:nvSpPr>
          <p:cNvPr id="6" name="Slide Number Placeholder 5">
            <a:extLst>
              <a:ext uri="{FF2B5EF4-FFF2-40B4-BE49-F238E27FC236}">
                <a16:creationId xmlns:a16="http://schemas.microsoft.com/office/drawing/2014/main" id="{780FCCE2-B34F-3011-DE2A-7BC6B533D1BC}"/>
              </a:ext>
            </a:extLst>
          </p:cNvPr>
          <p:cNvSpPr>
            <a:spLocks noGrp="1"/>
          </p:cNvSpPr>
          <p:nvPr>
            <p:ph type="sldNum" sz="quarter" idx="4"/>
          </p:nvPr>
        </p:nvSpPr>
        <p:spPr>
          <a:xfrm>
            <a:off x="9067800" y="6480313"/>
            <a:ext cx="2743200" cy="270979"/>
          </a:xfrm>
          <a:prstGeom prst="rect">
            <a:avLst/>
          </a:prstGeom>
        </p:spPr>
        <p:txBody>
          <a:bodyPr vert="horz" lIns="91440" tIns="45720" rIns="91440" bIns="45720" rtlCol="0" anchor="ctr"/>
          <a:lstStyle>
            <a:lvl1pPr algn="r">
              <a:defRPr sz="1200">
                <a:solidFill>
                  <a:schemeClr val="tx1">
                    <a:tint val="75000"/>
                  </a:schemeClr>
                </a:solidFill>
                <a:latin typeface="Athelas" panose="02000503000000020003" pitchFamily="2" charset="77"/>
              </a:defRPr>
            </a:lvl1pPr>
          </a:lstStyle>
          <a:p>
            <a:fld id="{EF213F08-0706-1749-B9D0-D8BE61F0212B}" type="slidenum">
              <a:rPr lang="en-US" smtClean="0"/>
              <a:pPr/>
              <a:t>‹#›</a:t>
            </a:fld>
            <a:endParaRPr lang="en-US"/>
          </a:p>
        </p:txBody>
      </p:sp>
    </p:spTree>
    <p:extLst>
      <p:ext uri="{BB962C8B-B14F-4D97-AF65-F5344CB8AC3E}">
        <p14:creationId xmlns:p14="http://schemas.microsoft.com/office/powerpoint/2010/main" val="377686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6" r:id="rId4"/>
    <p:sldLayoutId id="2147483654" r:id="rId5"/>
    <p:sldLayoutId id="2147483655" r:id="rId6"/>
    <p:sldLayoutId id="2147483657" r:id="rId7"/>
  </p:sldLayoutIdLst>
  <p:txStyles>
    <p:titleStyle>
      <a:lvl1pPr algn="l" defTabSz="914400" rtl="0" eaLnBrk="1" latinLnBrk="0" hangingPunct="1">
        <a:lnSpc>
          <a:spcPct val="90000"/>
        </a:lnSpc>
        <a:spcBef>
          <a:spcPct val="0"/>
        </a:spcBef>
        <a:buNone/>
        <a:defRPr sz="2800" b="0" i="0" kern="1200">
          <a:solidFill>
            <a:schemeClr val="tx1"/>
          </a:solidFill>
          <a:latin typeface="Franklin Gothic Book" panose="020B0503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a:solidFill>
            <a:schemeClr val="tx1"/>
          </a:solidFill>
          <a:latin typeface="Athelas" panose="02000503000000020003"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thelas" panose="02000503000000020003"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thelas" panose="02000503000000020003"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Athelas" panose="02000503000000020003"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Athelas" panose="02000503000000020003"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68" userDrawn="1">
          <p15:clr>
            <a:srgbClr val="F26B43"/>
          </p15:clr>
        </p15:guide>
        <p15:guide id="2" orient="horz" pos="1104" userDrawn="1">
          <p15:clr>
            <a:srgbClr val="F26B43"/>
          </p15:clr>
        </p15:guide>
        <p15:guide id="3" pos="240" userDrawn="1">
          <p15:clr>
            <a:srgbClr val="F26B43"/>
          </p15:clr>
        </p15:guide>
        <p15:guide id="4" pos="7440" userDrawn="1">
          <p15:clr>
            <a:srgbClr val="F26B43"/>
          </p15:clr>
        </p15:guide>
        <p15:guide id="5" orient="horz" pos="192" userDrawn="1">
          <p15:clr>
            <a:srgbClr val="F26B43"/>
          </p15:clr>
        </p15:guide>
        <p15:guide id="6" orient="horz" pos="400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forms.gle/YVF1g3j8YUZDjnau7"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gapminder.org/tools/?from=world#$chart-type=bubbles&amp;url=v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forms.gle/3rXhbm7YKJmS68XW7"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BC061-C9E3-1D41-50F8-80D83583C7AD}"/>
              </a:ext>
            </a:extLst>
          </p:cNvPr>
          <p:cNvSpPr>
            <a:spLocks noGrp="1"/>
          </p:cNvSpPr>
          <p:nvPr>
            <p:ph type="ctrTitle"/>
          </p:nvPr>
        </p:nvSpPr>
        <p:spPr>
          <a:xfrm>
            <a:off x="380999" y="1752600"/>
            <a:ext cx="5943600" cy="1714500"/>
          </a:xfrm>
        </p:spPr>
        <p:txBody>
          <a:bodyPr>
            <a:normAutofit/>
          </a:bodyPr>
          <a:lstStyle/>
          <a:p>
            <a:r>
              <a:rPr lang="en-US" dirty="0"/>
              <a:t>Stern data bootcamp</a:t>
            </a:r>
            <a:br>
              <a:rPr lang="en-US" dirty="0"/>
            </a:br>
            <a:r>
              <a:rPr lang="en-US" i="1" dirty="0"/>
              <a:t>Session 1</a:t>
            </a:r>
          </a:p>
        </p:txBody>
      </p:sp>
      <p:sp>
        <p:nvSpPr>
          <p:cNvPr id="3" name="Subtitle 2">
            <a:extLst>
              <a:ext uri="{FF2B5EF4-FFF2-40B4-BE49-F238E27FC236}">
                <a16:creationId xmlns:a16="http://schemas.microsoft.com/office/drawing/2014/main" id="{3DA2D11C-CB14-3EFC-1928-A033F690C863}"/>
              </a:ext>
            </a:extLst>
          </p:cNvPr>
          <p:cNvSpPr>
            <a:spLocks noGrp="1"/>
          </p:cNvSpPr>
          <p:nvPr>
            <p:ph type="subTitle" idx="1"/>
          </p:nvPr>
        </p:nvSpPr>
        <p:spPr/>
        <p:txBody>
          <a:bodyPr/>
          <a:lstStyle/>
          <a:p>
            <a:r>
              <a:rPr lang="en-US" dirty="0"/>
              <a:t>2022-02-02</a:t>
            </a:r>
          </a:p>
        </p:txBody>
      </p:sp>
    </p:spTree>
    <p:extLst>
      <p:ext uri="{BB962C8B-B14F-4D97-AF65-F5344CB8AC3E}">
        <p14:creationId xmlns:p14="http://schemas.microsoft.com/office/powerpoint/2010/main" val="928894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B47F1-FA9F-46FB-B9EB-775C904A8F26}"/>
              </a:ext>
            </a:extLst>
          </p:cNvPr>
          <p:cNvSpPr>
            <a:spLocks noGrp="1"/>
          </p:cNvSpPr>
          <p:nvPr>
            <p:ph type="title"/>
          </p:nvPr>
        </p:nvSpPr>
        <p:spPr/>
        <p:txBody>
          <a:bodyPr/>
          <a:lstStyle/>
          <a:p>
            <a:r>
              <a:rPr lang="en-US" dirty="0"/>
              <a:t>The real reason we’re here</a:t>
            </a:r>
          </a:p>
        </p:txBody>
      </p:sp>
      <p:sp>
        <p:nvSpPr>
          <p:cNvPr id="3" name="Content Placeholder 2">
            <a:extLst>
              <a:ext uri="{FF2B5EF4-FFF2-40B4-BE49-F238E27FC236}">
                <a16:creationId xmlns:a16="http://schemas.microsoft.com/office/drawing/2014/main" id="{C1FE0D4E-56EC-EA5B-885E-EDF41F53CCD9}"/>
              </a:ext>
            </a:extLst>
          </p:cNvPr>
          <p:cNvSpPr>
            <a:spLocks noGrp="1"/>
          </p:cNvSpPr>
          <p:nvPr>
            <p:ph idx="1"/>
          </p:nvPr>
        </p:nvSpPr>
        <p:spPr/>
        <p:txBody>
          <a:bodyPr/>
          <a:lstStyle/>
          <a:p>
            <a:r>
              <a:rPr lang="en-US" dirty="0"/>
              <a:t>The title of the class is Data Bootcamp, and it will indeed be a hands-on, practical introduction to Python and other tools for modern data analysis</a:t>
            </a:r>
          </a:p>
          <a:p>
            <a:r>
              <a:rPr lang="en-US" dirty="0"/>
              <a:t>But the fundamental value of this course is simple: </a:t>
            </a:r>
            <a:r>
              <a:rPr lang="en-US" b="1" u="sng" dirty="0"/>
              <a:t>coding is a skill that, like writing, has the power to change your life for the better.</a:t>
            </a:r>
          </a:p>
        </p:txBody>
      </p:sp>
    </p:spTree>
    <p:extLst>
      <p:ext uri="{BB962C8B-B14F-4D97-AF65-F5344CB8AC3E}">
        <p14:creationId xmlns:p14="http://schemas.microsoft.com/office/powerpoint/2010/main" val="4099479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1A0B1-78E3-EDB1-5185-C305BE9DFB4F}"/>
              </a:ext>
            </a:extLst>
          </p:cNvPr>
          <p:cNvSpPr>
            <a:spLocks noGrp="1"/>
          </p:cNvSpPr>
          <p:nvPr>
            <p:ph type="title"/>
          </p:nvPr>
        </p:nvSpPr>
        <p:spPr/>
        <p:txBody>
          <a:bodyPr/>
          <a:lstStyle/>
          <a:p>
            <a:r>
              <a:rPr lang="en-US" dirty="0"/>
              <a:t>One more note</a:t>
            </a:r>
          </a:p>
        </p:txBody>
      </p:sp>
      <p:sp>
        <p:nvSpPr>
          <p:cNvPr id="3" name="Content Placeholder 2">
            <a:extLst>
              <a:ext uri="{FF2B5EF4-FFF2-40B4-BE49-F238E27FC236}">
                <a16:creationId xmlns:a16="http://schemas.microsoft.com/office/drawing/2014/main" id="{CEAD6FBB-05B4-373D-BA64-41AADC6A8867}"/>
              </a:ext>
            </a:extLst>
          </p:cNvPr>
          <p:cNvSpPr>
            <a:spLocks noGrp="1"/>
          </p:cNvSpPr>
          <p:nvPr>
            <p:ph idx="1"/>
          </p:nvPr>
        </p:nvSpPr>
        <p:spPr/>
        <p:txBody>
          <a:bodyPr>
            <a:normAutofit/>
          </a:bodyPr>
          <a:lstStyle/>
          <a:p>
            <a:pPr marL="342900" marR="0" lvl="0" indent="-342900">
              <a:lnSpc>
                <a:spcPct val="107000"/>
              </a:lnSpc>
              <a:spcBef>
                <a:spcPts val="0"/>
              </a:spcBef>
              <a:spcAft>
                <a:spcPts val="0"/>
              </a:spcAft>
              <a:buFont typeface="Arial" panose="020B0604020202020204" pitchFamily="34" charset="0"/>
              <a:buChar char="•"/>
              <a:tabLst>
                <a:tab pos="457200" algn="l"/>
              </a:tabLst>
            </a:pPr>
            <a:r>
              <a:rPr lang="en-US" dirty="0">
                <a:solidFill>
                  <a:srgbClr val="000000"/>
                </a:solidFill>
                <a:effectLst/>
                <a:ea typeface="Times New Roman" panose="02020603050405020304" pitchFamily="18" charset="0"/>
                <a:cs typeface="Times New Roman" panose="02020603050405020304" pitchFamily="18" charset="0"/>
              </a:rPr>
              <a:t>Remember that this class is built with students with </a:t>
            </a:r>
            <a:r>
              <a:rPr lang="en-US" b="1" u="sng" dirty="0">
                <a:solidFill>
                  <a:srgbClr val="000000"/>
                </a:solidFill>
                <a:effectLst/>
                <a:ea typeface="Times New Roman" panose="02020603050405020304" pitchFamily="18" charset="0"/>
                <a:cs typeface="Times New Roman" panose="02020603050405020304" pitchFamily="18" charset="0"/>
              </a:rPr>
              <a:t>no prior coding experience</a:t>
            </a:r>
            <a:r>
              <a:rPr lang="en-US" b="1" dirty="0">
                <a:solidFill>
                  <a:srgbClr val="000000"/>
                </a:solidFill>
                <a:effectLst/>
                <a:ea typeface="Times New Roman" panose="02020603050405020304" pitchFamily="18" charset="0"/>
                <a:cs typeface="Times New Roman" panose="02020603050405020304" pitchFamily="18" charset="0"/>
              </a:rPr>
              <a:t> </a:t>
            </a:r>
            <a:r>
              <a:rPr lang="en-US" dirty="0">
                <a:solidFill>
                  <a:srgbClr val="000000"/>
                </a:solidFill>
                <a:effectLst/>
                <a:ea typeface="Times New Roman" panose="02020603050405020304" pitchFamily="18" charset="0"/>
                <a:cs typeface="Times New Roman" panose="02020603050405020304" pitchFamily="18" charset="0"/>
              </a:rPr>
              <a:t>in mind</a:t>
            </a:r>
            <a:endParaRPr lang="en-US"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Arial" panose="020B0604020202020204" pitchFamily="34" charset="0"/>
              <a:buChar char="•"/>
              <a:tabLst>
                <a:tab pos="457200" algn="l"/>
              </a:tabLst>
            </a:pPr>
            <a:r>
              <a:rPr lang="en-US" dirty="0">
                <a:solidFill>
                  <a:srgbClr val="000000"/>
                </a:solidFill>
                <a:effectLst/>
                <a:ea typeface="Times New Roman" panose="02020603050405020304" pitchFamily="18" charset="0"/>
                <a:cs typeface="Times New Roman" panose="02020603050405020304" pitchFamily="18" charset="0"/>
              </a:rPr>
              <a:t>You will encounter challenges every week that will stretch your abilities, but you will be graded primarily on conceptual understanding, not on deploying enterprise-level code</a:t>
            </a:r>
            <a:endParaRPr lang="en-US"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43759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5172-27B5-37A4-CDDD-FAFD47F5138F}"/>
              </a:ext>
            </a:extLst>
          </p:cNvPr>
          <p:cNvSpPr>
            <a:spLocks noGrp="1"/>
          </p:cNvSpPr>
          <p:nvPr>
            <p:ph type="title"/>
          </p:nvPr>
        </p:nvSpPr>
        <p:spPr/>
        <p:txBody>
          <a:bodyPr/>
          <a:lstStyle/>
          <a:p>
            <a:r>
              <a:rPr lang="en-US" dirty="0">
                <a:latin typeface="Franklin Gothic Book" panose="020B0503020102020204" pitchFamily="34" charset="0"/>
              </a:rPr>
              <a:t>What’s in it for you?</a:t>
            </a:r>
          </a:p>
        </p:txBody>
      </p:sp>
      <p:sp>
        <p:nvSpPr>
          <p:cNvPr id="3" name="Content Placeholder 2">
            <a:extLst>
              <a:ext uri="{FF2B5EF4-FFF2-40B4-BE49-F238E27FC236}">
                <a16:creationId xmlns:a16="http://schemas.microsoft.com/office/drawing/2014/main" id="{A89D7ECB-35A5-EB86-979D-67E1C63B85C6}"/>
              </a:ext>
            </a:extLst>
          </p:cNvPr>
          <p:cNvSpPr>
            <a:spLocks noGrp="1"/>
          </p:cNvSpPr>
          <p:nvPr>
            <p:ph idx="1"/>
          </p:nvPr>
        </p:nvSpPr>
        <p:spPr>
          <a:xfrm>
            <a:off x="381000" y="1752600"/>
            <a:ext cx="5715000" cy="4610100"/>
          </a:xfrm>
        </p:spPr>
        <p:txBody>
          <a:bodyPr/>
          <a:lstStyle/>
          <a:p>
            <a:r>
              <a:rPr lang="en-US" dirty="0"/>
              <a:t>Fluency in data analysis norms and techniques is </a:t>
            </a:r>
            <a:r>
              <a:rPr lang="en-US" b="1" u="sng" dirty="0"/>
              <a:t>high variance</a:t>
            </a:r>
          </a:p>
          <a:p>
            <a:r>
              <a:rPr lang="en-US" dirty="0"/>
              <a:t>It is also a </a:t>
            </a:r>
            <a:r>
              <a:rPr lang="en-US" b="1" u="sng" dirty="0"/>
              <a:t>high weight</a:t>
            </a:r>
            <a:r>
              <a:rPr lang="en-US" b="1" dirty="0"/>
              <a:t> </a:t>
            </a:r>
            <a:r>
              <a:rPr lang="en-US" dirty="0"/>
              <a:t>attribute in the eyes of employers</a:t>
            </a:r>
          </a:p>
          <a:p>
            <a:r>
              <a:rPr lang="en-US" dirty="0"/>
              <a:t>Obtaining this skill – even at what you might consider a low level – will </a:t>
            </a:r>
            <a:r>
              <a:rPr lang="en-US" b="1" u="sng" dirty="0"/>
              <a:t>differentiate you from your peers</a:t>
            </a:r>
          </a:p>
        </p:txBody>
      </p:sp>
      <p:sp>
        <p:nvSpPr>
          <p:cNvPr id="4" name="Slide Number Placeholder 3">
            <a:extLst>
              <a:ext uri="{FF2B5EF4-FFF2-40B4-BE49-F238E27FC236}">
                <a16:creationId xmlns:a16="http://schemas.microsoft.com/office/drawing/2014/main" id="{512974D5-9A69-C5A0-4C84-47FC5BD15619}"/>
              </a:ext>
            </a:extLst>
          </p:cNvPr>
          <p:cNvSpPr>
            <a:spLocks noGrp="1"/>
          </p:cNvSpPr>
          <p:nvPr>
            <p:ph type="sldNum" sz="quarter" idx="12"/>
          </p:nvPr>
        </p:nvSpPr>
        <p:spPr/>
        <p:txBody>
          <a:bodyPr/>
          <a:lstStyle/>
          <a:p>
            <a:fld id="{385D30D2-2F6A-2D4E-9EB9-92F00C848FE9}" type="slidenum">
              <a:rPr lang="en-US" smtClean="0"/>
              <a:pPr/>
              <a:t>12</a:t>
            </a:fld>
            <a:endParaRPr lang="en-US"/>
          </a:p>
        </p:txBody>
      </p:sp>
      <p:cxnSp>
        <p:nvCxnSpPr>
          <p:cNvPr id="6" name="Straight Arrow Connector 5">
            <a:extLst>
              <a:ext uri="{FF2B5EF4-FFF2-40B4-BE49-F238E27FC236}">
                <a16:creationId xmlns:a16="http://schemas.microsoft.com/office/drawing/2014/main" id="{7A1E928C-BF11-9F3F-1984-56584BDEC8B6}"/>
              </a:ext>
            </a:extLst>
          </p:cNvPr>
          <p:cNvCxnSpPr>
            <a:cxnSpLocks/>
          </p:cNvCxnSpPr>
          <p:nvPr/>
        </p:nvCxnSpPr>
        <p:spPr>
          <a:xfrm>
            <a:off x="6483927" y="6003639"/>
            <a:ext cx="5327072"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C3C3057-6A87-4DB7-EF52-8F12F7647926}"/>
              </a:ext>
            </a:extLst>
          </p:cNvPr>
          <p:cNvCxnSpPr>
            <a:cxnSpLocks/>
          </p:cNvCxnSpPr>
          <p:nvPr/>
        </p:nvCxnSpPr>
        <p:spPr>
          <a:xfrm flipV="1">
            <a:off x="6359236" y="2189018"/>
            <a:ext cx="0" cy="368531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513C46C-8B9C-5205-A789-5568D4B8BB1C}"/>
              </a:ext>
            </a:extLst>
          </p:cNvPr>
          <p:cNvSpPr txBox="1"/>
          <p:nvPr/>
        </p:nvSpPr>
        <p:spPr>
          <a:xfrm>
            <a:off x="8306954" y="6048075"/>
            <a:ext cx="1681018" cy="338554"/>
          </a:xfrm>
          <a:prstGeom prst="rect">
            <a:avLst/>
          </a:prstGeom>
          <a:noFill/>
        </p:spPr>
        <p:txBody>
          <a:bodyPr wrap="square" rtlCol="0">
            <a:spAutoFit/>
          </a:bodyPr>
          <a:lstStyle/>
          <a:p>
            <a:pPr algn="ctr"/>
            <a:r>
              <a:rPr lang="en-US" sz="1600" dirty="0">
                <a:latin typeface="Athelas" panose="02000503000000020003" pitchFamily="2" charset="77"/>
              </a:rPr>
              <a:t>Weight</a:t>
            </a:r>
          </a:p>
        </p:txBody>
      </p:sp>
      <p:sp>
        <p:nvSpPr>
          <p:cNvPr id="13" name="TextBox 12">
            <a:extLst>
              <a:ext uri="{FF2B5EF4-FFF2-40B4-BE49-F238E27FC236}">
                <a16:creationId xmlns:a16="http://schemas.microsoft.com/office/drawing/2014/main" id="{80830BB5-7160-34BC-6022-DE087F3F824F}"/>
              </a:ext>
            </a:extLst>
          </p:cNvPr>
          <p:cNvSpPr txBox="1"/>
          <p:nvPr/>
        </p:nvSpPr>
        <p:spPr>
          <a:xfrm>
            <a:off x="6183746" y="1752600"/>
            <a:ext cx="1681018" cy="338554"/>
          </a:xfrm>
          <a:prstGeom prst="rect">
            <a:avLst/>
          </a:prstGeom>
          <a:noFill/>
        </p:spPr>
        <p:txBody>
          <a:bodyPr wrap="square" rtlCol="0">
            <a:spAutoFit/>
          </a:bodyPr>
          <a:lstStyle/>
          <a:p>
            <a:r>
              <a:rPr lang="en-US" sz="1600" dirty="0">
                <a:latin typeface="Athelas" panose="02000503000000020003" pitchFamily="2" charset="77"/>
              </a:rPr>
              <a:t>Variance</a:t>
            </a:r>
          </a:p>
        </p:txBody>
      </p:sp>
      <p:sp>
        <p:nvSpPr>
          <p:cNvPr id="14" name="Rectangle 13">
            <a:extLst>
              <a:ext uri="{FF2B5EF4-FFF2-40B4-BE49-F238E27FC236}">
                <a16:creationId xmlns:a16="http://schemas.microsoft.com/office/drawing/2014/main" id="{3316C2B1-0D12-C927-0B50-6C391785F916}"/>
              </a:ext>
            </a:extLst>
          </p:cNvPr>
          <p:cNvSpPr/>
          <p:nvPr/>
        </p:nvSpPr>
        <p:spPr>
          <a:xfrm>
            <a:off x="6548582" y="4147127"/>
            <a:ext cx="2519218" cy="1709454"/>
          </a:xfrm>
          <a:prstGeom prst="rect">
            <a:avLst/>
          </a:prstGeom>
          <a:solidFill>
            <a:srgbClr val="FF2D00">
              <a:alpha val="60000"/>
            </a:srgb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Athelas" panose="02000503000000020003" pitchFamily="2" charset="77"/>
              </a:rPr>
              <a:t>Wastes of time</a:t>
            </a:r>
          </a:p>
          <a:p>
            <a:endParaRPr lang="en-US" dirty="0">
              <a:solidFill>
                <a:schemeClr val="tx1"/>
              </a:solidFill>
              <a:latin typeface="Athelas" panose="02000503000000020003" pitchFamily="2" charset="77"/>
            </a:endParaRPr>
          </a:p>
          <a:p>
            <a:r>
              <a:rPr lang="en-US" sz="1400" i="1" dirty="0">
                <a:solidFill>
                  <a:schemeClr val="tx1"/>
                </a:solidFill>
                <a:latin typeface="Athelas" panose="02000503000000020003" pitchFamily="2" charset="77"/>
              </a:rPr>
              <a:t>No one cares or can differentiate among different levels of skill</a:t>
            </a:r>
          </a:p>
          <a:p>
            <a:endParaRPr lang="en-US" sz="1400" i="1" dirty="0">
              <a:solidFill>
                <a:schemeClr val="tx1"/>
              </a:solidFill>
              <a:latin typeface="Athelas" panose="02000503000000020003" pitchFamily="2" charset="77"/>
            </a:endParaRPr>
          </a:p>
          <a:p>
            <a:r>
              <a:rPr lang="en-US" sz="1400" i="1" dirty="0">
                <a:solidFill>
                  <a:schemeClr val="tx1"/>
                </a:solidFill>
                <a:latin typeface="Athelas" panose="02000503000000020003" pitchFamily="2" charset="77"/>
              </a:rPr>
              <a:t>e.g., perfectly-ironed socks</a:t>
            </a:r>
          </a:p>
        </p:txBody>
      </p:sp>
      <p:sp>
        <p:nvSpPr>
          <p:cNvPr id="15" name="Rectangle 14">
            <a:extLst>
              <a:ext uri="{FF2B5EF4-FFF2-40B4-BE49-F238E27FC236}">
                <a16:creationId xmlns:a16="http://schemas.microsoft.com/office/drawing/2014/main" id="{A2A6A9C2-F9C7-6742-76E6-6A2D19AA8013}"/>
              </a:ext>
            </a:extLst>
          </p:cNvPr>
          <p:cNvSpPr/>
          <p:nvPr/>
        </p:nvSpPr>
        <p:spPr>
          <a:xfrm>
            <a:off x="9291782" y="4147127"/>
            <a:ext cx="2519218" cy="1709454"/>
          </a:xfrm>
          <a:prstGeom prst="rect">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Athelas" panose="02000503000000020003" pitchFamily="2" charset="77"/>
              </a:rPr>
              <a:t>Table stakes</a:t>
            </a:r>
          </a:p>
          <a:p>
            <a:endParaRPr lang="en-US" dirty="0">
              <a:solidFill>
                <a:schemeClr val="tx1"/>
              </a:solidFill>
              <a:latin typeface="Athelas" panose="02000503000000020003" pitchFamily="2" charset="77"/>
            </a:endParaRPr>
          </a:p>
          <a:p>
            <a:r>
              <a:rPr lang="en-US" sz="1400" i="1" dirty="0">
                <a:solidFill>
                  <a:schemeClr val="tx1"/>
                </a:solidFill>
                <a:latin typeface="Athelas" panose="02000503000000020003" pitchFamily="2" charset="77"/>
              </a:rPr>
              <a:t>Skill is important but everyone is at about the same level</a:t>
            </a:r>
          </a:p>
          <a:p>
            <a:endParaRPr lang="en-US" sz="1400" i="1" dirty="0">
              <a:solidFill>
                <a:schemeClr val="tx1"/>
              </a:solidFill>
              <a:latin typeface="Athelas" panose="02000503000000020003" pitchFamily="2" charset="77"/>
            </a:endParaRPr>
          </a:p>
          <a:p>
            <a:r>
              <a:rPr lang="en-US" sz="1400" i="1" dirty="0">
                <a:solidFill>
                  <a:schemeClr val="tx1"/>
                </a:solidFill>
                <a:latin typeface="Athelas" panose="02000503000000020003" pitchFamily="2" charset="77"/>
              </a:rPr>
              <a:t>e.g., showing up on time</a:t>
            </a:r>
          </a:p>
        </p:txBody>
      </p:sp>
      <p:sp>
        <p:nvSpPr>
          <p:cNvPr id="16" name="Rectangle 15">
            <a:extLst>
              <a:ext uri="{FF2B5EF4-FFF2-40B4-BE49-F238E27FC236}">
                <a16:creationId xmlns:a16="http://schemas.microsoft.com/office/drawing/2014/main" id="{64D68106-7896-53F4-A10B-BF2BFB75E943}"/>
              </a:ext>
            </a:extLst>
          </p:cNvPr>
          <p:cNvSpPr/>
          <p:nvPr/>
        </p:nvSpPr>
        <p:spPr>
          <a:xfrm>
            <a:off x="6548582" y="2238212"/>
            <a:ext cx="2519218" cy="1709454"/>
          </a:xfrm>
          <a:prstGeom prst="rect">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Athelas" panose="02000503000000020003" pitchFamily="2" charset="77"/>
              </a:rPr>
              <a:t>Quirks</a:t>
            </a:r>
          </a:p>
          <a:p>
            <a:endParaRPr lang="en-US" dirty="0">
              <a:solidFill>
                <a:schemeClr val="tx1"/>
              </a:solidFill>
              <a:latin typeface="Athelas" panose="02000503000000020003" pitchFamily="2" charset="77"/>
            </a:endParaRPr>
          </a:p>
          <a:p>
            <a:r>
              <a:rPr lang="en-US" sz="1400" i="1" dirty="0">
                <a:solidFill>
                  <a:schemeClr val="tx1"/>
                </a:solidFill>
                <a:latin typeface="Athelas" panose="02000503000000020003" pitchFamily="2" charset="77"/>
              </a:rPr>
              <a:t>Different levels of skill are evident but not valued </a:t>
            </a:r>
          </a:p>
          <a:p>
            <a:endParaRPr lang="en-US" sz="1400" i="1" dirty="0">
              <a:solidFill>
                <a:schemeClr val="tx1"/>
              </a:solidFill>
              <a:latin typeface="Athelas" panose="02000503000000020003" pitchFamily="2" charset="77"/>
            </a:endParaRPr>
          </a:p>
          <a:p>
            <a:r>
              <a:rPr lang="en-US" sz="1400" i="1" dirty="0">
                <a:solidFill>
                  <a:schemeClr val="tx1"/>
                </a:solidFill>
                <a:latin typeface="Athelas" panose="02000503000000020003" pitchFamily="2" charset="77"/>
              </a:rPr>
              <a:t>e.g., writing in cursive</a:t>
            </a:r>
          </a:p>
        </p:txBody>
      </p:sp>
      <p:sp>
        <p:nvSpPr>
          <p:cNvPr id="17" name="Rectangle 16">
            <a:extLst>
              <a:ext uri="{FF2B5EF4-FFF2-40B4-BE49-F238E27FC236}">
                <a16:creationId xmlns:a16="http://schemas.microsoft.com/office/drawing/2014/main" id="{F77508C7-8643-282F-B107-8FE7ABDDC9D0}"/>
              </a:ext>
            </a:extLst>
          </p:cNvPr>
          <p:cNvSpPr/>
          <p:nvPr/>
        </p:nvSpPr>
        <p:spPr>
          <a:xfrm>
            <a:off x="9291782" y="2238212"/>
            <a:ext cx="2519218" cy="1709454"/>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Athelas" panose="02000503000000020003" pitchFamily="2" charset="77"/>
              </a:rPr>
              <a:t>Valuable differentiators</a:t>
            </a:r>
          </a:p>
          <a:p>
            <a:endParaRPr lang="en-US" dirty="0">
              <a:solidFill>
                <a:schemeClr val="tx1"/>
              </a:solidFill>
              <a:latin typeface="Athelas" panose="02000503000000020003" pitchFamily="2" charset="77"/>
            </a:endParaRPr>
          </a:p>
          <a:p>
            <a:r>
              <a:rPr lang="en-US" sz="1400" i="1" dirty="0">
                <a:solidFill>
                  <a:schemeClr val="tx1"/>
                </a:solidFill>
                <a:latin typeface="Athelas" panose="02000503000000020003" pitchFamily="2" charset="77"/>
              </a:rPr>
              <a:t>Different levels of skill are both evident and critical</a:t>
            </a:r>
          </a:p>
          <a:p>
            <a:endParaRPr lang="en-US" sz="1400" i="1" dirty="0">
              <a:solidFill>
                <a:schemeClr val="tx1"/>
              </a:solidFill>
              <a:latin typeface="Athelas" panose="02000503000000020003" pitchFamily="2" charset="77"/>
            </a:endParaRPr>
          </a:p>
          <a:p>
            <a:r>
              <a:rPr lang="en-US" sz="1400" i="1" dirty="0">
                <a:solidFill>
                  <a:schemeClr val="tx1"/>
                </a:solidFill>
                <a:latin typeface="Athelas" panose="02000503000000020003" pitchFamily="2" charset="77"/>
              </a:rPr>
              <a:t>e.g., data analysis</a:t>
            </a:r>
          </a:p>
        </p:txBody>
      </p:sp>
    </p:spTree>
    <p:extLst>
      <p:ext uri="{BB962C8B-B14F-4D97-AF65-F5344CB8AC3E}">
        <p14:creationId xmlns:p14="http://schemas.microsoft.com/office/powerpoint/2010/main" val="4217031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E0B5C-7854-B520-A12E-B6D3F70696E5}"/>
              </a:ext>
            </a:extLst>
          </p:cNvPr>
          <p:cNvSpPr>
            <a:spLocks noGrp="1"/>
          </p:cNvSpPr>
          <p:nvPr>
            <p:ph type="title"/>
          </p:nvPr>
        </p:nvSpPr>
        <p:spPr/>
        <p:txBody>
          <a:bodyPr/>
          <a:lstStyle/>
          <a:p>
            <a:r>
              <a:rPr lang="en-US" dirty="0"/>
              <a:t>Kaplan interlude</a:t>
            </a:r>
          </a:p>
        </p:txBody>
      </p:sp>
      <p:sp>
        <p:nvSpPr>
          <p:cNvPr id="3" name="Content Placeholder 2">
            <a:extLst>
              <a:ext uri="{FF2B5EF4-FFF2-40B4-BE49-F238E27FC236}">
                <a16:creationId xmlns:a16="http://schemas.microsoft.com/office/drawing/2014/main" id="{334EFBF5-40EE-2ED2-2D9A-A001E872018B}"/>
              </a:ext>
            </a:extLst>
          </p:cNvPr>
          <p:cNvSpPr>
            <a:spLocks noGrp="1"/>
          </p:cNvSpPr>
          <p:nvPr>
            <p:ph idx="1"/>
          </p:nvPr>
        </p:nvSpPr>
        <p:spPr/>
        <p:txBody>
          <a:bodyPr/>
          <a:lstStyle/>
          <a:p>
            <a:r>
              <a:rPr lang="en-US" dirty="0"/>
              <a:t>Using code to change how a job could be envisioned</a:t>
            </a:r>
          </a:p>
        </p:txBody>
      </p:sp>
    </p:spTree>
    <p:extLst>
      <p:ext uri="{BB962C8B-B14F-4D97-AF65-F5344CB8AC3E}">
        <p14:creationId xmlns:p14="http://schemas.microsoft.com/office/powerpoint/2010/main" val="3116135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523C-0310-86C8-9A5D-96B40554E157}"/>
              </a:ext>
            </a:extLst>
          </p:cNvPr>
          <p:cNvSpPr>
            <a:spLocks noGrp="1"/>
          </p:cNvSpPr>
          <p:nvPr>
            <p:ph type="title"/>
          </p:nvPr>
        </p:nvSpPr>
        <p:spPr/>
        <p:txBody>
          <a:bodyPr/>
          <a:lstStyle/>
          <a:p>
            <a:r>
              <a:rPr lang="en-US" dirty="0"/>
              <a:t>The real reasons to learn to code</a:t>
            </a:r>
          </a:p>
        </p:txBody>
      </p:sp>
      <p:sp>
        <p:nvSpPr>
          <p:cNvPr id="3" name="Content Placeholder 2">
            <a:extLst>
              <a:ext uri="{FF2B5EF4-FFF2-40B4-BE49-F238E27FC236}">
                <a16:creationId xmlns:a16="http://schemas.microsoft.com/office/drawing/2014/main" id="{33C57586-1D36-783E-4D2B-04D3A67B83B2}"/>
              </a:ext>
            </a:extLst>
          </p:cNvPr>
          <p:cNvSpPr>
            <a:spLocks noGrp="1"/>
          </p:cNvSpPr>
          <p:nvPr>
            <p:ph idx="1"/>
          </p:nvPr>
        </p:nvSpPr>
        <p:spPr>
          <a:xfrm>
            <a:off x="381000" y="1752600"/>
            <a:ext cx="5715000" cy="4610100"/>
          </a:xfrm>
        </p:spPr>
        <p:txBody>
          <a:bodyPr>
            <a:normAutofit/>
          </a:bodyPr>
          <a:lstStyle/>
          <a:p>
            <a:r>
              <a:rPr lang="en-US" dirty="0"/>
              <a:t>Conventional wisdom: programming languages can handle much larger datasets than Excel</a:t>
            </a:r>
          </a:p>
        </p:txBody>
      </p:sp>
      <p:sp>
        <p:nvSpPr>
          <p:cNvPr id="4" name="Content Placeholder 2">
            <a:extLst>
              <a:ext uri="{FF2B5EF4-FFF2-40B4-BE49-F238E27FC236}">
                <a16:creationId xmlns:a16="http://schemas.microsoft.com/office/drawing/2014/main" id="{27A60E63-0060-3906-2041-284E58A3FAC1}"/>
              </a:ext>
            </a:extLst>
          </p:cNvPr>
          <p:cNvSpPr txBox="1">
            <a:spLocks/>
          </p:cNvSpPr>
          <p:nvPr/>
        </p:nvSpPr>
        <p:spPr>
          <a:xfrm>
            <a:off x="6095999" y="1752600"/>
            <a:ext cx="5715000" cy="4610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a:solidFill>
                  <a:schemeClr val="tx1"/>
                </a:solidFill>
                <a:latin typeface="Athelas" panose="02000503000000020003"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thelas" panose="02000503000000020003"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thelas" panose="02000503000000020003"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Athelas" panose="02000503000000020003"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Athelas" panose="02000503000000020003"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Truth: your system’s memory is the limiting factor, and while Excel does use it a bit less efficiently, this is rarely a real bottleneck</a:t>
            </a:r>
          </a:p>
          <a:p>
            <a:r>
              <a:rPr lang="en-US" dirty="0"/>
              <a:t>However, programming languages much more naturally interface with databases, which do contain much more data than your machine, or an Excel workbook, could ever handle</a:t>
            </a:r>
          </a:p>
        </p:txBody>
      </p:sp>
    </p:spTree>
    <p:extLst>
      <p:ext uri="{BB962C8B-B14F-4D97-AF65-F5344CB8AC3E}">
        <p14:creationId xmlns:p14="http://schemas.microsoft.com/office/powerpoint/2010/main" val="2443267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523C-0310-86C8-9A5D-96B40554E157}"/>
              </a:ext>
            </a:extLst>
          </p:cNvPr>
          <p:cNvSpPr>
            <a:spLocks noGrp="1"/>
          </p:cNvSpPr>
          <p:nvPr>
            <p:ph type="title"/>
          </p:nvPr>
        </p:nvSpPr>
        <p:spPr/>
        <p:txBody>
          <a:bodyPr/>
          <a:lstStyle/>
          <a:p>
            <a:r>
              <a:rPr lang="en-US" dirty="0"/>
              <a:t>The real reasons to learn to code</a:t>
            </a:r>
          </a:p>
        </p:txBody>
      </p:sp>
      <p:sp>
        <p:nvSpPr>
          <p:cNvPr id="3" name="Content Placeholder 2">
            <a:extLst>
              <a:ext uri="{FF2B5EF4-FFF2-40B4-BE49-F238E27FC236}">
                <a16:creationId xmlns:a16="http://schemas.microsoft.com/office/drawing/2014/main" id="{33C57586-1D36-783E-4D2B-04D3A67B83B2}"/>
              </a:ext>
            </a:extLst>
          </p:cNvPr>
          <p:cNvSpPr>
            <a:spLocks noGrp="1"/>
          </p:cNvSpPr>
          <p:nvPr>
            <p:ph idx="1"/>
          </p:nvPr>
        </p:nvSpPr>
        <p:spPr>
          <a:xfrm>
            <a:off x="381000" y="1752600"/>
            <a:ext cx="5715000" cy="4610100"/>
          </a:xfrm>
        </p:spPr>
        <p:txBody>
          <a:bodyPr>
            <a:normAutofit/>
          </a:bodyPr>
          <a:lstStyle/>
          <a:p>
            <a:r>
              <a:rPr lang="en-US" dirty="0"/>
              <a:t>Conventional wisdom: a small amount of code accomplishes what would require a nightmarish Excel formula</a:t>
            </a:r>
          </a:p>
        </p:txBody>
      </p:sp>
      <p:pic>
        <p:nvPicPr>
          <p:cNvPr id="5" name="Picture 4" descr="Text&#10;&#10;Description automatically generated">
            <a:extLst>
              <a:ext uri="{FF2B5EF4-FFF2-40B4-BE49-F238E27FC236}">
                <a16:creationId xmlns:a16="http://schemas.microsoft.com/office/drawing/2014/main" id="{2BFA3BC5-6EF6-DAD6-78E4-2D9997DBC9E6}"/>
              </a:ext>
            </a:extLst>
          </p:cNvPr>
          <p:cNvPicPr>
            <a:picLocks noChangeAspect="1"/>
          </p:cNvPicPr>
          <p:nvPr/>
        </p:nvPicPr>
        <p:blipFill>
          <a:blip r:embed="rId2"/>
          <a:stretch>
            <a:fillRect/>
          </a:stretch>
        </p:blipFill>
        <p:spPr>
          <a:xfrm>
            <a:off x="381000" y="4622800"/>
            <a:ext cx="4254500" cy="1739900"/>
          </a:xfrm>
          <a:prstGeom prst="rect">
            <a:avLst/>
          </a:prstGeom>
        </p:spPr>
      </p:pic>
      <p:sp>
        <p:nvSpPr>
          <p:cNvPr id="6" name="Content Placeholder 2">
            <a:extLst>
              <a:ext uri="{FF2B5EF4-FFF2-40B4-BE49-F238E27FC236}">
                <a16:creationId xmlns:a16="http://schemas.microsoft.com/office/drawing/2014/main" id="{A8380505-8C80-716A-DFE2-85712CD2894E}"/>
              </a:ext>
            </a:extLst>
          </p:cNvPr>
          <p:cNvSpPr txBox="1">
            <a:spLocks/>
          </p:cNvSpPr>
          <p:nvPr/>
        </p:nvSpPr>
        <p:spPr>
          <a:xfrm>
            <a:off x="6096000" y="1752600"/>
            <a:ext cx="5715000" cy="4610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a:solidFill>
                  <a:schemeClr val="tx1"/>
                </a:solidFill>
                <a:latin typeface="Athelas" panose="02000503000000020003"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thelas" panose="02000503000000020003"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thelas" panose="02000503000000020003"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Athelas" panose="02000503000000020003"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Athelas" panose="02000503000000020003"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Truth: in the beginning, the code will seem just as complex as the Excel formula would be – “one line of code to invent Facebook” is greatly overblown</a:t>
            </a:r>
          </a:p>
          <a:p>
            <a:pPr lvl="1"/>
            <a:r>
              <a:rPr lang="en-US" dirty="0"/>
              <a:t>However, code written to accomplish something hard is much easier to debug, expand, rewrite, and reuse once you’re fluent in the coding language</a:t>
            </a:r>
          </a:p>
        </p:txBody>
      </p:sp>
      <p:pic>
        <p:nvPicPr>
          <p:cNvPr id="7" name="Picture 6">
            <a:extLst>
              <a:ext uri="{FF2B5EF4-FFF2-40B4-BE49-F238E27FC236}">
                <a16:creationId xmlns:a16="http://schemas.microsoft.com/office/drawing/2014/main" id="{2EB1EE29-96D9-99DC-F858-4275F8885AAE}"/>
              </a:ext>
            </a:extLst>
          </p:cNvPr>
          <p:cNvPicPr>
            <a:picLocks noChangeAspect="1"/>
          </p:cNvPicPr>
          <p:nvPr/>
        </p:nvPicPr>
        <p:blipFill>
          <a:blip r:embed="rId3"/>
          <a:stretch>
            <a:fillRect/>
          </a:stretch>
        </p:blipFill>
        <p:spPr>
          <a:xfrm>
            <a:off x="7048500" y="4800600"/>
            <a:ext cx="3810000" cy="1384300"/>
          </a:xfrm>
          <a:prstGeom prst="rect">
            <a:avLst/>
          </a:prstGeom>
        </p:spPr>
      </p:pic>
    </p:spTree>
    <p:extLst>
      <p:ext uri="{BB962C8B-B14F-4D97-AF65-F5344CB8AC3E}">
        <p14:creationId xmlns:p14="http://schemas.microsoft.com/office/powerpoint/2010/main" val="2676934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523C-0310-86C8-9A5D-96B40554E157}"/>
              </a:ext>
            </a:extLst>
          </p:cNvPr>
          <p:cNvSpPr>
            <a:spLocks noGrp="1"/>
          </p:cNvSpPr>
          <p:nvPr>
            <p:ph type="title"/>
          </p:nvPr>
        </p:nvSpPr>
        <p:spPr/>
        <p:txBody>
          <a:bodyPr/>
          <a:lstStyle/>
          <a:p>
            <a:r>
              <a:rPr lang="en-US" dirty="0"/>
              <a:t>The real reasons to learn to code</a:t>
            </a:r>
          </a:p>
        </p:txBody>
      </p:sp>
      <p:sp>
        <p:nvSpPr>
          <p:cNvPr id="3" name="Content Placeholder 2">
            <a:extLst>
              <a:ext uri="{FF2B5EF4-FFF2-40B4-BE49-F238E27FC236}">
                <a16:creationId xmlns:a16="http://schemas.microsoft.com/office/drawing/2014/main" id="{33C57586-1D36-783E-4D2B-04D3A67B83B2}"/>
              </a:ext>
            </a:extLst>
          </p:cNvPr>
          <p:cNvSpPr>
            <a:spLocks noGrp="1"/>
          </p:cNvSpPr>
          <p:nvPr>
            <p:ph idx="1"/>
          </p:nvPr>
        </p:nvSpPr>
        <p:spPr>
          <a:xfrm>
            <a:off x="381000" y="1752600"/>
            <a:ext cx="5715000" cy="4610100"/>
          </a:xfrm>
        </p:spPr>
        <p:txBody>
          <a:bodyPr>
            <a:normAutofit/>
          </a:bodyPr>
          <a:lstStyle/>
          <a:p>
            <a:r>
              <a:rPr lang="en-US" dirty="0"/>
              <a:t>Conventional wisdom: my company’s analysts and data scientists are responsible for data extraction and analysis, and they are the experts</a:t>
            </a:r>
          </a:p>
        </p:txBody>
      </p:sp>
      <p:sp>
        <p:nvSpPr>
          <p:cNvPr id="6" name="Content Placeholder 2">
            <a:extLst>
              <a:ext uri="{FF2B5EF4-FFF2-40B4-BE49-F238E27FC236}">
                <a16:creationId xmlns:a16="http://schemas.microsoft.com/office/drawing/2014/main" id="{A8380505-8C80-716A-DFE2-85712CD2894E}"/>
              </a:ext>
            </a:extLst>
          </p:cNvPr>
          <p:cNvSpPr txBox="1">
            <a:spLocks/>
          </p:cNvSpPr>
          <p:nvPr/>
        </p:nvSpPr>
        <p:spPr>
          <a:xfrm>
            <a:off x="6096000" y="1752600"/>
            <a:ext cx="5715000" cy="4610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a:solidFill>
                  <a:schemeClr val="tx1"/>
                </a:solidFill>
                <a:latin typeface="Athelas" panose="02000503000000020003"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thelas" panose="02000503000000020003"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thelas" panose="02000503000000020003"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Athelas" panose="02000503000000020003"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Athelas" panose="02000503000000020003"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Truth: they are experts, but even experts make mistakes, and they often lack domain knowledge. Your fluency in data analysis and techniques will help all your work with colleagues proceed more smoothly.</a:t>
            </a:r>
          </a:p>
        </p:txBody>
      </p:sp>
    </p:spTree>
    <p:extLst>
      <p:ext uri="{BB962C8B-B14F-4D97-AF65-F5344CB8AC3E}">
        <p14:creationId xmlns:p14="http://schemas.microsoft.com/office/powerpoint/2010/main" val="1080788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2FDE5-6AD9-5CBC-2ED0-7DC28052025D}"/>
              </a:ext>
            </a:extLst>
          </p:cNvPr>
          <p:cNvSpPr>
            <a:spLocks noGrp="1"/>
          </p:cNvSpPr>
          <p:nvPr>
            <p:ph type="title"/>
          </p:nvPr>
        </p:nvSpPr>
        <p:spPr/>
        <p:txBody>
          <a:bodyPr>
            <a:normAutofit/>
          </a:bodyPr>
          <a:lstStyle/>
          <a:p>
            <a:pPr>
              <a:spcBef>
                <a:spcPts val="1000"/>
              </a:spcBef>
            </a:pPr>
            <a:r>
              <a:rPr lang="en-US" dirty="0"/>
              <a:t>Tools we will use</a:t>
            </a:r>
            <a:br>
              <a:rPr lang="en-US" dirty="0"/>
            </a:br>
            <a:br>
              <a:rPr lang="en-US" sz="500" dirty="0"/>
            </a:br>
            <a:r>
              <a:rPr lang="en-US" sz="2000" i="1" dirty="0"/>
              <a:t>You </a:t>
            </a:r>
            <a:r>
              <a:rPr lang="en-US" sz="2000" i="1" u="sng" dirty="0"/>
              <a:t>will not</a:t>
            </a:r>
            <a:r>
              <a:rPr lang="en-US" sz="2000" i="1" dirty="0"/>
              <a:t> need to be an expert in all of these</a:t>
            </a:r>
            <a:endParaRPr lang="en-US" i="1" dirty="0"/>
          </a:p>
        </p:txBody>
      </p:sp>
      <p:sp>
        <p:nvSpPr>
          <p:cNvPr id="3" name="Content Placeholder 2">
            <a:extLst>
              <a:ext uri="{FF2B5EF4-FFF2-40B4-BE49-F238E27FC236}">
                <a16:creationId xmlns:a16="http://schemas.microsoft.com/office/drawing/2014/main" id="{F95A087F-C8E8-8BE3-7C04-60B77EA180E0}"/>
              </a:ext>
            </a:extLst>
          </p:cNvPr>
          <p:cNvSpPr>
            <a:spLocks noGrp="1"/>
          </p:cNvSpPr>
          <p:nvPr>
            <p:ph idx="1"/>
          </p:nvPr>
        </p:nvSpPr>
        <p:spPr/>
        <p:txBody>
          <a:bodyPr/>
          <a:lstStyle/>
          <a:p>
            <a:r>
              <a:rPr lang="en-US" dirty="0"/>
              <a:t>Python programming language</a:t>
            </a:r>
          </a:p>
          <a:p>
            <a:pPr lvl="1"/>
            <a:r>
              <a:rPr lang="en-US" dirty="0"/>
              <a:t>The environment in which we’ll write Python is called Google </a:t>
            </a:r>
            <a:r>
              <a:rPr lang="en-US" dirty="0" err="1"/>
              <a:t>Colab</a:t>
            </a:r>
            <a:r>
              <a:rPr lang="en-US" dirty="0"/>
              <a:t> (it’s free)</a:t>
            </a:r>
          </a:p>
          <a:p>
            <a:pPr lvl="1"/>
            <a:r>
              <a:rPr lang="en-US" dirty="0"/>
              <a:t>You will also install the </a:t>
            </a:r>
            <a:r>
              <a:rPr lang="en-US" dirty="0" err="1"/>
              <a:t>Jupyter</a:t>
            </a:r>
            <a:r>
              <a:rPr lang="en-US" dirty="0"/>
              <a:t> development environments so you can work directly on your machine with no internet</a:t>
            </a:r>
          </a:p>
          <a:p>
            <a:r>
              <a:rPr lang="en-US" dirty="0"/>
              <a:t>MySQL database query language</a:t>
            </a:r>
          </a:p>
          <a:p>
            <a:r>
              <a:rPr lang="en-US" dirty="0"/>
              <a:t>GitHub</a:t>
            </a:r>
          </a:p>
          <a:p>
            <a:pPr lvl="1"/>
            <a:r>
              <a:rPr lang="en-US" dirty="0"/>
              <a:t>Code repository that is the global standard for sharing and open-sourcing code</a:t>
            </a:r>
          </a:p>
          <a:p>
            <a:r>
              <a:rPr lang="en-US" dirty="0" err="1"/>
              <a:t>ChatGPT</a:t>
            </a:r>
            <a:endParaRPr lang="en-US" dirty="0"/>
          </a:p>
          <a:p>
            <a:pPr lvl="1"/>
            <a:r>
              <a:rPr lang="en-US" dirty="0"/>
              <a:t>Provides great starting points and explanations for many coding problems; accelerates development</a:t>
            </a:r>
          </a:p>
          <a:p>
            <a:r>
              <a:rPr lang="en-US" dirty="0"/>
              <a:t>Google</a:t>
            </a:r>
          </a:p>
          <a:p>
            <a:pPr lvl="1"/>
            <a:r>
              <a:rPr lang="en-US" dirty="0"/>
              <a:t>Often the quickest way to get to </a:t>
            </a:r>
            <a:r>
              <a:rPr lang="en-US" dirty="0" err="1"/>
              <a:t>StackOverflow</a:t>
            </a:r>
            <a:r>
              <a:rPr lang="en-US" dirty="0"/>
              <a:t>, with which you will become very familiar</a:t>
            </a:r>
          </a:p>
        </p:txBody>
      </p:sp>
    </p:spTree>
    <p:extLst>
      <p:ext uri="{BB962C8B-B14F-4D97-AF65-F5344CB8AC3E}">
        <p14:creationId xmlns:p14="http://schemas.microsoft.com/office/powerpoint/2010/main" val="1453754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9DA712-7B2C-CD0E-15FD-E6F9944A2330}"/>
              </a:ext>
            </a:extLst>
          </p:cNvPr>
          <p:cNvSpPr>
            <a:spLocks noGrp="1"/>
          </p:cNvSpPr>
          <p:nvPr>
            <p:ph type="title"/>
          </p:nvPr>
        </p:nvSpPr>
        <p:spPr/>
        <p:txBody>
          <a:bodyPr/>
          <a:lstStyle/>
          <a:p>
            <a:r>
              <a:rPr lang="en-US" dirty="0"/>
              <a:t>Jack of like, two or three trades</a:t>
            </a:r>
            <a:br>
              <a:rPr lang="en-US" dirty="0"/>
            </a:br>
            <a:r>
              <a:rPr lang="en-US" sz="2000" i="1" dirty="0"/>
              <a:t>Master of none</a:t>
            </a:r>
            <a:endParaRPr lang="en-US" dirty="0"/>
          </a:p>
        </p:txBody>
      </p:sp>
      <p:pic>
        <p:nvPicPr>
          <p:cNvPr id="4" name="Picture 3">
            <a:extLst>
              <a:ext uri="{FF2B5EF4-FFF2-40B4-BE49-F238E27FC236}">
                <a16:creationId xmlns:a16="http://schemas.microsoft.com/office/drawing/2014/main" id="{8E453BE4-F1C1-C09D-4707-D99C7B82C2AB}"/>
              </a:ext>
            </a:extLst>
          </p:cNvPr>
          <p:cNvPicPr>
            <a:picLocks noChangeAspect="1"/>
          </p:cNvPicPr>
          <p:nvPr/>
        </p:nvPicPr>
        <p:blipFill rotWithShape="1">
          <a:blip r:embed="rId2"/>
          <a:srcRect t="13703" r="30040"/>
          <a:stretch/>
        </p:blipFill>
        <p:spPr>
          <a:xfrm>
            <a:off x="540026" y="2690191"/>
            <a:ext cx="2233569" cy="3672509"/>
          </a:xfrm>
          <a:prstGeom prst="rect">
            <a:avLst/>
          </a:prstGeom>
        </p:spPr>
      </p:pic>
      <p:sp>
        <p:nvSpPr>
          <p:cNvPr id="5" name="Pentagon 4">
            <a:extLst>
              <a:ext uri="{FF2B5EF4-FFF2-40B4-BE49-F238E27FC236}">
                <a16:creationId xmlns:a16="http://schemas.microsoft.com/office/drawing/2014/main" id="{92CB44AC-13BA-24ED-D2B5-DFE164E6ED10}"/>
              </a:ext>
            </a:extLst>
          </p:cNvPr>
          <p:cNvSpPr/>
          <p:nvPr/>
        </p:nvSpPr>
        <p:spPr>
          <a:xfrm>
            <a:off x="380999" y="1752600"/>
            <a:ext cx="2857500" cy="685800"/>
          </a:xfrm>
          <a:prstGeom prst="homePlat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thelas" panose="02000503000000020003" pitchFamily="2" charset="77"/>
              </a:rPr>
              <a:t>2007 – 2013</a:t>
            </a:r>
          </a:p>
          <a:p>
            <a:pPr algn="ctr"/>
            <a:r>
              <a:rPr lang="en-US" dirty="0">
                <a:solidFill>
                  <a:schemeClr val="tx1"/>
                </a:solidFill>
                <a:latin typeface="Athelas" panose="02000503000000020003" pitchFamily="2" charset="77"/>
              </a:rPr>
              <a:t>Orchestral music</a:t>
            </a:r>
          </a:p>
        </p:txBody>
      </p:sp>
      <p:sp>
        <p:nvSpPr>
          <p:cNvPr id="6" name="Chevron 5">
            <a:extLst>
              <a:ext uri="{FF2B5EF4-FFF2-40B4-BE49-F238E27FC236}">
                <a16:creationId xmlns:a16="http://schemas.microsoft.com/office/drawing/2014/main" id="{AC4AAAE9-8CF2-9F98-C12B-BD5A6BEDC471}"/>
              </a:ext>
            </a:extLst>
          </p:cNvPr>
          <p:cNvSpPr/>
          <p:nvPr/>
        </p:nvSpPr>
        <p:spPr>
          <a:xfrm>
            <a:off x="3238499" y="1752600"/>
            <a:ext cx="2857500" cy="685800"/>
          </a:xfrm>
          <a:prstGeom prst="chevr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thelas" panose="02000503000000020003" pitchFamily="2" charset="77"/>
              </a:rPr>
              <a:t>2013 – 2017</a:t>
            </a:r>
          </a:p>
          <a:p>
            <a:pPr algn="ctr"/>
            <a:r>
              <a:rPr lang="en-US" dirty="0">
                <a:solidFill>
                  <a:schemeClr val="tx1"/>
                </a:solidFill>
                <a:latin typeface="Athelas" panose="02000503000000020003" pitchFamily="2" charset="77"/>
              </a:rPr>
              <a:t>Test prep </a:t>
            </a:r>
          </a:p>
        </p:txBody>
      </p:sp>
      <p:sp>
        <p:nvSpPr>
          <p:cNvPr id="7" name="Chevron 6">
            <a:extLst>
              <a:ext uri="{FF2B5EF4-FFF2-40B4-BE49-F238E27FC236}">
                <a16:creationId xmlns:a16="http://schemas.microsoft.com/office/drawing/2014/main" id="{03D4F506-1E5A-87EA-3D7B-F1F7BDA0CAD4}"/>
              </a:ext>
            </a:extLst>
          </p:cNvPr>
          <p:cNvSpPr/>
          <p:nvPr/>
        </p:nvSpPr>
        <p:spPr>
          <a:xfrm>
            <a:off x="6095999" y="1752600"/>
            <a:ext cx="2857500" cy="685800"/>
          </a:xfrm>
          <a:prstGeom prst="chevr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thelas" panose="02000503000000020003" pitchFamily="2" charset="77"/>
              </a:rPr>
              <a:t>2017 – 2022</a:t>
            </a:r>
          </a:p>
          <a:p>
            <a:pPr algn="ctr"/>
            <a:r>
              <a:rPr lang="en-US" dirty="0">
                <a:solidFill>
                  <a:schemeClr val="tx1"/>
                </a:solidFill>
                <a:latin typeface="Athelas" panose="02000503000000020003" pitchFamily="2" charset="77"/>
              </a:rPr>
              <a:t>Business </a:t>
            </a:r>
          </a:p>
        </p:txBody>
      </p:sp>
      <p:sp>
        <p:nvSpPr>
          <p:cNvPr id="8" name="Chevron 7">
            <a:extLst>
              <a:ext uri="{FF2B5EF4-FFF2-40B4-BE49-F238E27FC236}">
                <a16:creationId xmlns:a16="http://schemas.microsoft.com/office/drawing/2014/main" id="{F4A857B1-8869-225B-7166-89419FF49BB5}"/>
              </a:ext>
            </a:extLst>
          </p:cNvPr>
          <p:cNvSpPr/>
          <p:nvPr/>
        </p:nvSpPr>
        <p:spPr>
          <a:xfrm>
            <a:off x="8953498" y="1752600"/>
            <a:ext cx="2857500" cy="685800"/>
          </a:xfrm>
          <a:prstGeom prst="chevr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thelas" panose="02000503000000020003" pitchFamily="2" charset="77"/>
              </a:rPr>
              <a:t>2022 – present </a:t>
            </a:r>
          </a:p>
          <a:p>
            <a:pPr algn="ctr"/>
            <a:r>
              <a:rPr lang="en-US" dirty="0">
                <a:solidFill>
                  <a:schemeClr val="tx1"/>
                </a:solidFill>
                <a:latin typeface="Athelas" panose="02000503000000020003" pitchFamily="2" charset="77"/>
              </a:rPr>
              <a:t>Life sciences</a:t>
            </a:r>
          </a:p>
        </p:txBody>
      </p:sp>
      <p:pic>
        <p:nvPicPr>
          <p:cNvPr id="12" name="Picture 11">
            <a:extLst>
              <a:ext uri="{FF2B5EF4-FFF2-40B4-BE49-F238E27FC236}">
                <a16:creationId xmlns:a16="http://schemas.microsoft.com/office/drawing/2014/main" id="{701D2868-96E3-BE28-F758-C78920804D50}"/>
              </a:ext>
            </a:extLst>
          </p:cNvPr>
          <p:cNvPicPr>
            <a:picLocks noChangeAspect="1"/>
          </p:cNvPicPr>
          <p:nvPr/>
        </p:nvPicPr>
        <p:blipFill rotWithShape="1">
          <a:blip r:embed="rId3"/>
          <a:srcRect l="10490" t="31433" r="21306"/>
          <a:stretch/>
        </p:blipFill>
        <p:spPr>
          <a:xfrm>
            <a:off x="2889673" y="3286530"/>
            <a:ext cx="3288814" cy="2479830"/>
          </a:xfrm>
          <a:prstGeom prst="rect">
            <a:avLst/>
          </a:prstGeom>
        </p:spPr>
      </p:pic>
      <p:pic>
        <p:nvPicPr>
          <p:cNvPr id="13" name="Picture 12">
            <a:extLst>
              <a:ext uri="{FF2B5EF4-FFF2-40B4-BE49-F238E27FC236}">
                <a16:creationId xmlns:a16="http://schemas.microsoft.com/office/drawing/2014/main" id="{5EC010E7-B45C-408C-4650-881A1277476E}"/>
              </a:ext>
            </a:extLst>
          </p:cNvPr>
          <p:cNvPicPr>
            <a:picLocks noChangeAspect="1"/>
          </p:cNvPicPr>
          <p:nvPr/>
        </p:nvPicPr>
        <p:blipFill>
          <a:blip r:embed="rId4"/>
          <a:stretch>
            <a:fillRect/>
          </a:stretch>
        </p:blipFill>
        <p:spPr>
          <a:xfrm>
            <a:off x="6294565" y="3648488"/>
            <a:ext cx="2686051" cy="755650"/>
          </a:xfrm>
          <a:prstGeom prst="rect">
            <a:avLst/>
          </a:prstGeom>
        </p:spPr>
      </p:pic>
      <p:pic>
        <p:nvPicPr>
          <p:cNvPr id="14" name="Picture 13">
            <a:extLst>
              <a:ext uri="{FF2B5EF4-FFF2-40B4-BE49-F238E27FC236}">
                <a16:creationId xmlns:a16="http://schemas.microsoft.com/office/drawing/2014/main" id="{EBA03486-81EF-F7E7-9961-40C0B6DD3F12}"/>
              </a:ext>
            </a:extLst>
          </p:cNvPr>
          <p:cNvPicPr>
            <a:picLocks noChangeAspect="1"/>
          </p:cNvPicPr>
          <p:nvPr/>
        </p:nvPicPr>
        <p:blipFill>
          <a:blip r:embed="rId5"/>
          <a:stretch>
            <a:fillRect/>
          </a:stretch>
        </p:blipFill>
        <p:spPr>
          <a:xfrm>
            <a:off x="6337218" y="4526445"/>
            <a:ext cx="2743616" cy="877957"/>
          </a:xfrm>
          <a:prstGeom prst="rect">
            <a:avLst/>
          </a:prstGeom>
        </p:spPr>
      </p:pic>
      <p:pic>
        <p:nvPicPr>
          <p:cNvPr id="15" name="Picture 14">
            <a:extLst>
              <a:ext uri="{FF2B5EF4-FFF2-40B4-BE49-F238E27FC236}">
                <a16:creationId xmlns:a16="http://schemas.microsoft.com/office/drawing/2014/main" id="{76F226D2-3FF0-A9BB-A35A-87EE905BBE73}"/>
              </a:ext>
            </a:extLst>
          </p:cNvPr>
          <p:cNvPicPr>
            <a:picLocks noChangeAspect="1"/>
          </p:cNvPicPr>
          <p:nvPr/>
        </p:nvPicPr>
        <p:blipFill>
          <a:blip r:embed="rId6"/>
          <a:stretch>
            <a:fillRect/>
          </a:stretch>
        </p:blipFill>
        <p:spPr>
          <a:xfrm>
            <a:off x="9196912" y="4026037"/>
            <a:ext cx="2502040" cy="1000816"/>
          </a:xfrm>
          <a:prstGeom prst="rect">
            <a:avLst/>
          </a:prstGeom>
        </p:spPr>
      </p:pic>
    </p:spTree>
    <p:extLst>
      <p:ext uri="{BB962C8B-B14F-4D97-AF65-F5344CB8AC3E}">
        <p14:creationId xmlns:p14="http://schemas.microsoft.com/office/powerpoint/2010/main" val="1641674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6561C-2E2A-9A6F-6D8A-339192561F15}"/>
              </a:ext>
            </a:extLst>
          </p:cNvPr>
          <p:cNvSpPr>
            <a:spLocks noGrp="1"/>
          </p:cNvSpPr>
          <p:nvPr>
            <p:ph type="title"/>
          </p:nvPr>
        </p:nvSpPr>
        <p:spPr/>
        <p:txBody>
          <a:bodyPr/>
          <a:lstStyle/>
          <a:p>
            <a:r>
              <a:rPr lang="en-US" dirty="0"/>
              <a:t>Bain interlude</a:t>
            </a:r>
          </a:p>
        </p:txBody>
      </p:sp>
      <p:sp>
        <p:nvSpPr>
          <p:cNvPr id="3" name="Content Placeholder 2">
            <a:extLst>
              <a:ext uri="{FF2B5EF4-FFF2-40B4-BE49-F238E27FC236}">
                <a16:creationId xmlns:a16="http://schemas.microsoft.com/office/drawing/2014/main" id="{0BF998E7-FC55-77D9-2BFE-D492CFDF2FA2}"/>
              </a:ext>
            </a:extLst>
          </p:cNvPr>
          <p:cNvSpPr>
            <a:spLocks noGrp="1"/>
          </p:cNvSpPr>
          <p:nvPr>
            <p:ph idx="1"/>
          </p:nvPr>
        </p:nvSpPr>
        <p:spPr/>
        <p:txBody>
          <a:bodyPr/>
          <a:lstStyle/>
          <a:p>
            <a:r>
              <a:rPr lang="en-US" dirty="0"/>
              <a:t>Using code to make my life just a little easier</a:t>
            </a:r>
          </a:p>
        </p:txBody>
      </p:sp>
    </p:spTree>
    <p:extLst>
      <p:ext uri="{BB962C8B-B14F-4D97-AF65-F5344CB8AC3E}">
        <p14:creationId xmlns:p14="http://schemas.microsoft.com/office/powerpoint/2010/main" val="3624139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A05B8B0-048C-0020-27EF-724D2BC614C3}"/>
              </a:ext>
            </a:extLst>
          </p:cNvPr>
          <p:cNvSpPr>
            <a:spLocks noGrp="1"/>
          </p:cNvSpPr>
          <p:nvPr>
            <p:ph idx="1" hasCustomPrompt="1"/>
          </p:nvPr>
        </p:nvSpPr>
        <p:spPr>
          <a:xfrm>
            <a:off x="2754630" y="1609733"/>
            <a:ext cx="9056370" cy="4791067"/>
          </a:xfrm>
        </p:spPr>
        <p:txBody>
          <a:bodyPr>
            <a:normAutofit/>
          </a:bodyPr>
          <a:lstStyle>
            <a:lvl1pPr marL="0" indent="0">
              <a:lnSpc>
                <a:spcPct val="150000"/>
              </a:lnSpc>
              <a:buNone/>
              <a:defRPr/>
            </a:lvl1pPr>
          </a:lstStyle>
          <a:p>
            <a:r>
              <a:rPr lang="en-US" dirty="0"/>
              <a:t>Introduction</a:t>
            </a:r>
          </a:p>
          <a:p>
            <a:r>
              <a:rPr lang="en-US" dirty="0"/>
              <a:t>Python fundamentals</a:t>
            </a:r>
          </a:p>
        </p:txBody>
      </p:sp>
      <p:cxnSp>
        <p:nvCxnSpPr>
          <p:cNvPr id="7" name="Straight Connector 6">
            <a:extLst>
              <a:ext uri="{FF2B5EF4-FFF2-40B4-BE49-F238E27FC236}">
                <a16:creationId xmlns:a16="http://schemas.microsoft.com/office/drawing/2014/main" id="{D8CB1452-40C2-55A2-83FF-B465BD888E0E}"/>
              </a:ext>
            </a:extLst>
          </p:cNvPr>
          <p:cNvCxnSpPr>
            <a:cxnSpLocks/>
          </p:cNvCxnSpPr>
          <p:nvPr/>
        </p:nvCxnSpPr>
        <p:spPr>
          <a:xfrm>
            <a:off x="2343150" y="1143000"/>
            <a:ext cx="0" cy="525780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A8A5F3C0-7AC9-2AB7-469D-7D7C3C81146C}"/>
              </a:ext>
            </a:extLst>
          </p:cNvPr>
          <p:cNvSpPr txBox="1">
            <a:spLocks/>
          </p:cNvSpPr>
          <p:nvPr/>
        </p:nvSpPr>
        <p:spPr>
          <a:xfrm>
            <a:off x="381967" y="1614813"/>
            <a:ext cx="1706674" cy="7429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800" dirty="0">
                <a:latin typeface="Franklin Gothic Book" panose="020B0503020102020204" pitchFamily="34" charset="0"/>
              </a:rPr>
              <a:t>Agenda</a:t>
            </a:r>
          </a:p>
        </p:txBody>
      </p:sp>
      <p:grpSp>
        <p:nvGrpSpPr>
          <p:cNvPr id="9" name="Group 8">
            <a:extLst>
              <a:ext uri="{FF2B5EF4-FFF2-40B4-BE49-F238E27FC236}">
                <a16:creationId xmlns:a16="http://schemas.microsoft.com/office/drawing/2014/main" id="{908C02AB-6A95-B2C0-46EA-98B9B0F54709}"/>
              </a:ext>
            </a:extLst>
          </p:cNvPr>
          <p:cNvGrpSpPr/>
          <p:nvPr/>
        </p:nvGrpSpPr>
        <p:grpSpPr>
          <a:xfrm>
            <a:off x="2567937" y="1720201"/>
            <a:ext cx="6195060" cy="457200"/>
            <a:chOff x="2754630" y="1794510"/>
            <a:chExt cx="6195060" cy="457200"/>
          </a:xfrm>
        </p:grpSpPr>
        <p:sp>
          <p:nvSpPr>
            <p:cNvPr id="10" name="Rectangle 9">
              <a:extLst>
                <a:ext uri="{FF2B5EF4-FFF2-40B4-BE49-F238E27FC236}">
                  <a16:creationId xmlns:a16="http://schemas.microsoft.com/office/drawing/2014/main" id="{01CB3466-9DA9-8BF4-52D3-DA1ABA898191}"/>
                </a:ext>
              </a:extLst>
            </p:cNvPr>
            <p:cNvSpPr/>
            <p:nvPr/>
          </p:nvSpPr>
          <p:spPr>
            <a:xfrm>
              <a:off x="2754630" y="1794510"/>
              <a:ext cx="182880" cy="457200"/>
            </a:xfrm>
            <a:prstGeom prst="rect">
              <a:avLst/>
            </a:prstGeom>
            <a:solidFill>
              <a:srgbClr val="D44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solidFill>
                  <a:srgbClr val="5870B6"/>
                </a:solidFill>
              </a:endParaRPr>
            </a:p>
          </p:txBody>
        </p:sp>
        <p:sp>
          <p:nvSpPr>
            <p:cNvPr id="11" name="Rectangle 10">
              <a:extLst>
                <a:ext uri="{FF2B5EF4-FFF2-40B4-BE49-F238E27FC236}">
                  <a16:creationId xmlns:a16="http://schemas.microsoft.com/office/drawing/2014/main" id="{C6CC8720-520D-5F9F-4978-3FF98A29E3EB}"/>
                </a:ext>
              </a:extLst>
            </p:cNvPr>
            <p:cNvSpPr/>
            <p:nvPr/>
          </p:nvSpPr>
          <p:spPr>
            <a:xfrm>
              <a:off x="2937510" y="2205990"/>
              <a:ext cx="6012180" cy="45720"/>
            </a:xfrm>
            <a:prstGeom prst="rect">
              <a:avLst/>
            </a:prstGeom>
            <a:solidFill>
              <a:srgbClr val="D44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solidFill>
                  <a:srgbClr val="5870B6"/>
                </a:solidFill>
              </a:endParaRPr>
            </a:p>
          </p:txBody>
        </p:sp>
      </p:grpSp>
    </p:spTree>
    <p:extLst>
      <p:ext uri="{BB962C8B-B14F-4D97-AF65-F5344CB8AC3E}">
        <p14:creationId xmlns:p14="http://schemas.microsoft.com/office/powerpoint/2010/main" val="3295028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6561C-2E2A-9A6F-6D8A-339192561F15}"/>
              </a:ext>
            </a:extLst>
          </p:cNvPr>
          <p:cNvSpPr>
            <a:spLocks noGrp="1"/>
          </p:cNvSpPr>
          <p:nvPr>
            <p:ph type="title"/>
          </p:nvPr>
        </p:nvSpPr>
        <p:spPr/>
        <p:txBody>
          <a:bodyPr/>
          <a:lstStyle/>
          <a:p>
            <a:r>
              <a:rPr lang="en-US" dirty="0"/>
              <a:t>Where is this stoking your imagination?</a:t>
            </a:r>
          </a:p>
        </p:txBody>
      </p:sp>
    </p:spTree>
    <p:extLst>
      <p:ext uri="{BB962C8B-B14F-4D97-AF65-F5344CB8AC3E}">
        <p14:creationId xmlns:p14="http://schemas.microsoft.com/office/powerpoint/2010/main" val="2085043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A05B8B0-048C-0020-27EF-724D2BC614C3}"/>
              </a:ext>
            </a:extLst>
          </p:cNvPr>
          <p:cNvSpPr>
            <a:spLocks noGrp="1"/>
          </p:cNvSpPr>
          <p:nvPr>
            <p:ph idx="1" hasCustomPrompt="1"/>
          </p:nvPr>
        </p:nvSpPr>
        <p:spPr>
          <a:xfrm>
            <a:off x="2754630" y="1609733"/>
            <a:ext cx="9056370" cy="4791067"/>
          </a:xfrm>
        </p:spPr>
        <p:txBody>
          <a:bodyPr>
            <a:normAutofit/>
          </a:bodyPr>
          <a:lstStyle>
            <a:lvl1pPr marL="0" indent="0">
              <a:lnSpc>
                <a:spcPct val="150000"/>
              </a:lnSpc>
              <a:buNone/>
              <a:defRPr/>
            </a:lvl1pPr>
          </a:lstStyle>
          <a:p>
            <a:r>
              <a:rPr lang="en-US" dirty="0"/>
              <a:t>Introduction</a:t>
            </a:r>
          </a:p>
          <a:p>
            <a:r>
              <a:rPr lang="en-US" dirty="0"/>
              <a:t>Python fundamentals</a:t>
            </a:r>
          </a:p>
        </p:txBody>
      </p:sp>
      <p:cxnSp>
        <p:nvCxnSpPr>
          <p:cNvPr id="7" name="Straight Connector 6">
            <a:extLst>
              <a:ext uri="{FF2B5EF4-FFF2-40B4-BE49-F238E27FC236}">
                <a16:creationId xmlns:a16="http://schemas.microsoft.com/office/drawing/2014/main" id="{D8CB1452-40C2-55A2-83FF-B465BD888E0E}"/>
              </a:ext>
            </a:extLst>
          </p:cNvPr>
          <p:cNvCxnSpPr>
            <a:cxnSpLocks/>
          </p:cNvCxnSpPr>
          <p:nvPr/>
        </p:nvCxnSpPr>
        <p:spPr>
          <a:xfrm>
            <a:off x="2343150" y="1143000"/>
            <a:ext cx="0" cy="525780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A8A5F3C0-7AC9-2AB7-469D-7D7C3C81146C}"/>
              </a:ext>
            </a:extLst>
          </p:cNvPr>
          <p:cNvSpPr txBox="1">
            <a:spLocks/>
          </p:cNvSpPr>
          <p:nvPr/>
        </p:nvSpPr>
        <p:spPr>
          <a:xfrm>
            <a:off x="381967" y="1614813"/>
            <a:ext cx="1706674" cy="7429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800" dirty="0">
                <a:latin typeface="Franklin Gothic Book" panose="020B0503020102020204" pitchFamily="34" charset="0"/>
              </a:rPr>
              <a:t>Agenda</a:t>
            </a:r>
          </a:p>
        </p:txBody>
      </p:sp>
      <p:grpSp>
        <p:nvGrpSpPr>
          <p:cNvPr id="9" name="Group 8">
            <a:extLst>
              <a:ext uri="{FF2B5EF4-FFF2-40B4-BE49-F238E27FC236}">
                <a16:creationId xmlns:a16="http://schemas.microsoft.com/office/drawing/2014/main" id="{908C02AB-6A95-B2C0-46EA-98B9B0F54709}"/>
              </a:ext>
            </a:extLst>
          </p:cNvPr>
          <p:cNvGrpSpPr/>
          <p:nvPr/>
        </p:nvGrpSpPr>
        <p:grpSpPr>
          <a:xfrm>
            <a:off x="2567937" y="2403689"/>
            <a:ext cx="6195060" cy="457200"/>
            <a:chOff x="2754630" y="1794510"/>
            <a:chExt cx="6195060" cy="457200"/>
          </a:xfrm>
        </p:grpSpPr>
        <p:sp>
          <p:nvSpPr>
            <p:cNvPr id="10" name="Rectangle 9">
              <a:extLst>
                <a:ext uri="{FF2B5EF4-FFF2-40B4-BE49-F238E27FC236}">
                  <a16:creationId xmlns:a16="http://schemas.microsoft.com/office/drawing/2014/main" id="{01CB3466-9DA9-8BF4-52D3-DA1ABA898191}"/>
                </a:ext>
              </a:extLst>
            </p:cNvPr>
            <p:cNvSpPr/>
            <p:nvPr/>
          </p:nvSpPr>
          <p:spPr>
            <a:xfrm>
              <a:off x="2754630" y="1794510"/>
              <a:ext cx="182880" cy="457200"/>
            </a:xfrm>
            <a:prstGeom prst="rect">
              <a:avLst/>
            </a:prstGeom>
            <a:solidFill>
              <a:srgbClr val="D44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solidFill>
                  <a:srgbClr val="5870B6"/>
                </a:solidFill>
              </a:endParaRPr>
            </a:p>
          </p:txBody>
        </p:sp>
        <p:sp>
          <p:nvSpPr>
            <p:cNvPr id="11" name="Rectangle 10">
              <a:extLst>
                <a:ext uri="{FF2B5EF4-FFF2-40B4-BE49-F238E27FC236}">
                  <a16:creationId xmlns:a16="http://schemas.microsoft.com/office/drawing/2014/main" id="{C6CC8720-520D-5F9F-4978-3FF98A29E3EB}"/>
                </a:ext>
              </a:extLst>
            </p:cNvPr>
            <p:cNvSpPr/>
            <p:nvPr/>
          </p:nvSpPr>
          <p:spPr>
            <a:xfrm>
              <a:off x="2937510" y="2205990"/>
              <a:ext cx="6012180" cy="45720"/>
            </a:xfrm>
            <a:prstGeom prst="rect">
              <a:avLst/>
            </a:prstGeom>
            <a:solidFill>
              <a:srgbClr val="D44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solidFill>
                  <a:srgbClr val="5870B6"/>
                </a:solidFill>
              </a:endParaRPr>
            </a:p>
          </p:txBody>
        </p:sp>
      </p:grpSp>
    </p:spTree>
    <p:extLst>
      <p:ext uri="{BB962C8B-B14F-4D97-AF65-F5344CB8AC3E}">
        <p14:creationId xmlns:p14="http://schemas.microsoft.com/office/powerpoint/2010/main" val="3574526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20D94-AE1A-E77E-9762-D3A3D35BE366}"/>
              </a:ext>
            </a:extLst>
          </p:cNvPr>
          <p:cNvSpPr>
            <a:spLocks noGrp="1"/>
          </p:cNvSpPr>
          <p:nvPr>
            <p:ph type="title"/>
          </p:nvPr>
        </p:nvSpPr>
        <p:spPr/>
        <p:txBody>
          <a:bodyPr/>
          <a:lstStyle/>
          <a:p>
            <a:r>
              <a:rPr lang="en-US" dirty="0"/>
              <a:t>Keep your eye out for data you want to work with</a:t>
            </a:r>
          </a:p>
        </p:txBody>
      </p:sp>
      <p:sp>
        <p:nvSpPr>
          <p:cNvPr id="3" name="Content Placeholder 2">
            <a:extLst>
              <a:ext uri="{FF2B5EF4-FFF2-40B4-BE49-F238E27FC236}">
                <a16:creationId xmlns:a16="http://schemas.microsoft.com/office/drawing/2014/main" id="{205820F3-0413-2251-0EC3-B8257097CC78}"/>
              </a:ext>
            </a:extLst>
          </p:cNvPr>
          <p:cNvSpPr>
            <a:spLocks noGrp="1"/>
          </p:cNvSpPr>
          <p:nvPr>
            <p:ph idx="1"/>
          </p:nvPr>
        </p:nvSpPr>
        <p:spPr/>
        <p:txBody>
          <a:bodyPr/>
          <a:lstStyle/>
          <a:p>
            <a:r>
              <a:rPr lang="en-US" dirty="0"/>
              <a:t>You’ll need datasets for your midterm and final projects</a:t>
            </a:r>
          </a:p>
          <a:p>
            <a:r>
              <a:rPr lang="en-US" dirty="0"/>
              <a:t>Ideal datasets for this class are:</a:t>
            </a:r>
          </a:p>
          <a:p>
            <a:pPr lvl="1"/>
            <a:r>
              <a:rPr lang="en-US" dirty="0"/>
              <a:t>Pretty big</a:t>
            </a:r>
          </a:p>
          <a:p>
            <a:pPr lvl="1"/>
            <a:r>
              <a:rPr lang="en-US" dirty="0"/>
              <a:t>Genuinely interesting to you</a:t>
            </a:r>
          </a:p>
          <a:p>
            <a:pPr lvl="1"/>
            <a:r>
              <a:rPr lang="en-US" dirty="0"/>
              <a:t>Able to convey insights that are actually interesting (not just, “the average home price was X”)</a:t>
            </a:r>
          </a:p>
          <a:p>
            <a:pPr lvl="1"/>
            <a:r>
              <a:rPr lang="en-US" dirty="0"/>
              <a:t>A little unusual / on a topic off the beaten path</a:t>
            </a:r>
          </a:p>
          <a:p>
            <a:pPr lvl="1"/>
            <a:r>
              <a:rPr lang="en-US" dirty="0"/>
              <a:t>Comprised of different data types (i.e., some columns are numbers, some are text, </a:t>
            </a:r>
            <a:r>
              <a:rPr lang="en-US" dirty="0" err="1"/>
              <a:t>etc</a:t>
            </a:r>
            <a:r>
              <a:rPr lang="en-US" dirty="0"/>
              <a:t>)</a:t>
            </a:r>
          </a:p>
          <a:p>
            <a:r>
              <a:rPr lang="en-US" dirty="0"/>
              <a:t>If you’re unsure or just want to talk it over, schedule some time with me</a:t>
            </a:r>
          </a:p>
        </p:txBody>
      </p:sp>
    </p:spTree>
    <p:extLst>
      <p:ext uri="{BB962C8B-B14F-4D97-AF65-F5344CB8AC3E}">
        <p14:creationId xmlns:p14="http://schemas.microsoft.com/office/powerpoint/2010/main" val="691251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54EBC-50D9-C6E5-5131-E808658D5283}"/>
              </a:ext>
            </a:extLst>
          </p:cNvPr>
          <p:cNvSpPr>
            <a:spLocks noGrp="1"/>
          </p:cNvSpPr>
          <p:nvPr>
            <p:ph type="title"/>
          </p:nvPr>
        </p:nvSpPr>
        <p:spPr/>
        <p:txBody>
          <a:bodyPr>
            <a:normAutofit/>
          </a:bodyPr>
          <a:lstStyle/>
          <a:p>
            <a:r>
              <a:rPr lang="en-US" dirty="0"/>
              <a:t>Python fundamentals</a:t>
            </a:r>
            <a:br>
              <a:rPr lang="en-US" dirty="0"/>
            </a:br>
            <a:br>
              <a:rPr lang="en-US" sz="700" dirty="0"/>
            </a:br>
            <a:r>
              <a:rPr lang="en-US" sz="2000" i="1" dirty="0"/>
              <a:t>Getting started</a:t>
            </a:r>
            <a:endParaRPr lang="en-US" i="1" dirty="0"/>
          </a:p>
        </p:txBody>
      </p:sp>
      <p:sp>
        <p:nvSpPr>
          <p:cNvPr id="3" name="Content Placeholder 2">
            <a:extLst>
              <a:ext uri="{FF2B5EF4-FFF2-40B4-BE49-F238E27FC236}">
                <a16:creationId xmlns:a16="http://schemas.microsoft.com/office/drawing/2014/main" id="{AA3F4104-15E6-572E-9A5E-6092419D8174}"/>
              </a:ext>
            </a:extLst>
          </p:cNvPr>
          <p:cNvSpPr>
            <a:spLocks noGrp="1"/>
          </p:cNvSpPr>
          <p:nvPr>
            <p:ph idx="1"/>
          </p:nvPr>
        </p:nvSpPr>
        <p:spPr/>
        <p:txBody>
          <a:bodyPr/>
          <a:lstStyle/>
          <a:p>
            <a:r>
              <a:rPr lang="en-US" dirty="0"/>
              <a:t>For this class, we will use Google </a:t>
            </a:r>
            <a:r>
              <a:rPr lang="en-US" dirty="0" err="1"/>
              <a:t>Colab</a:t>
            </a:r>
            <a:endParaRPr lang="en-US" dirty="0"/>
          </a:p>
          <a:p>
            <a:r>
              <a:rPr lang="en-US" dirty="0" err="1"/>
              <a:t>Colab</a:t>
            </a:r>
            <a:r>
              <a:rPr lang="en-US" dirty="0"/>
              <a:t> is a standard development environment for Python “notebooks”</a:t>
            </a:r>
          </a:p>
          <a:p>
            <a:pPr lvl="1"/>
            <a:r>
              <a:rPr lang="en-US" dirty="0"/>
              <a:t>Notebooks are live development environments where you can write and execute code all in one place</a:t>
            </a:r>
          </a:p>
          <a:p>
            <a:r>
              <a:rPr lang="en-US" dirty="0"/>
              <a:t>Please type along as I code on the board</a:t>
            </a:r>
          </a:p>
          <a:p>
            <a:r>
              <a:rPr lang="en-US" b="1" u="sng" dirty="0"/>
              <a:t>Ask questions as we go</a:t>
            </a:r>
          </a:p>
        </p:txBody>
      </p:sp>
    </p:spTree>
    <p:extLst>
      <p:ext uri="{BB962C8B-B14F-4D97-AF65-F5344CB8AC3E}">
        <p14:creationId xmlns:p14="http://schemas.microsoft.com/office/powerpoint/2010/main" val="2267297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54EBC-50D9-C6E5-5131-E808658D5283}"/>
              </a:ext>
            </a:extLst>
          </p:cNvPr>
          <p:cNvSpPr>
            <a:spLocks noGrp="1"/>
          </p:cNvSpPr>
          <p:nvPr>
            <p:ph type="title"/>
          </p:nvPr>
        </p:nvSpPr>
        <p:spPr/>
        <p:txBody>
          <a:bodyPr>
            <a:normAutofit/>
          </a:bodyPr>
          <a:lstStyle/>
          <a:p>
            <a:r>
              <a:rPr lang="en-US" dirty="0"/>
              <a:t>End-of-class survey</a:t>
            </a:r>
            <a:endParaRPr lang="en-US" i="1" dirty="0"/>
          </a:p>
        </p:txBody>
      </p:sp>
      <p:sp>
        <p:nvSpPr>
          <p:cNvPr id="3" name="Content Placeholder 2">
            <a:extLst>
              <a:ext uri="{FF2B5EF4-FFF2-40B4-BE49-F238E27FC236}">
                <a16:creationId xmlns:a16="http://schemas.microsoft.com/office/drawing/2014/main" id="{AA3F4104-15E6-572E-9A5E-6092419D8174}"/>
              </a:ext>
            </a:extLst>
          </p:cNvPr>
          <p:cNvSpPr>
            <a:spLocks noGrp="1"/>
          </p:cNvSpPr>
          <p:nvPr>
            <p:ph idx="1"/>
          </p:nvPr>
        </p:nvSpPr>
        <p:spPr/>
        <p:txBody>
          <a:bodyPr/>
          <a:lstStyle/>
          <a:p>
            <a:pPr marL="0" indent="0">
              <a:buNone/>
            </a:pPr>
            <a:r>
              <a:rPr lang="en-US" b="1" u="sng" dirty="0">
                <a:hlinkClick r:id="rId2"/>
              </a:rPr>
              <a:t>https://forms.gle/YVF1g3j8YUZDjnau7</a:t>
            </a:r>
            <a:r>
              <a:rPr lang="en-US" b="1" u="sng" dirty="0"/>
              <a:t> </a:t>
            </a:r>
          </a:p>
        </p:txBody>
      </p:sp>
    </p:spTree>
    <p:extLst>
      <p:ext uri="{BB962C8B-B14F-4D97-AF65-F5344CB8AC3E}">
        <p14:creationId xmlns:p14="http://schemas.microsoft.com/office/powerpoint/2010/main" val="3390760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5172-27B5-37A4-CDDD-FAFD47F5138F}"/>
              </a:ext>
            </a:extLst>
          </p:cNvPr>
          <p:cNvSpPr>
            <a:spLocks noGrp="1"/>
          </p:cNvSpPr>
          <p:nvPr>
            <p:ph type="title"/>
          </p:nvPr>
        </p:nvSpPr>
        <p:spPr/>
        <p:txBody>
          <a:bodyPr/>
          <a:lstStyle/>
          <a:p>
            <a:r>
              <a:rPr lang="en-US" dirty="0">
                <a:latin typeface="Franklin Gothic Book" panose="020B0503020102020204" pitchFamily="34" charset="0"/>
              </a:rPr>
              <a:t>Context and objectives</a:t>
            </a:r>
          </a:p>
        </p:txBody>
      </p:sp>
      <p:sp>
        <p:nvSpPr>
          <p:cNvPr id="3" name="Content Placeholder 2">
            <a:extLst>
              <a:ext uri="{FF2B5EF4-FFF2-40B4-BE49-F238E27FC236}">
                <a16:creationId xmlns:a16="http://schemas.microsoft.com/office/drawing/2014/main" id="{A89D7ECB-35A5-EB86-979D-67E1C63B85C6}"/>
              </a:ext>
            </a:extLst>
          </p:cNvPr>
          <p:cNvSpPr>
            <a:spLocks noGrp="1"/>
          </p:cNvSpPr>
          <p:nvPr>
            <p:ph idx="1"/>
          </p:nvPr>
        </p:nvSpPr>
        <p:spPr/>
        <p:txBody>
          <a:bodyPr/>
          <a:lstStyle/>
          <a:p>
            <a:r>
              <a:rPr lang="en-US" dirty="0"/>
              <a:t>This class is the NYU Stern data bootcamp</a:t>
            </a:r>
          </a:p>
          <a:p>
            <a:r>
              <a:rPr lang="en-US" dirty="0"/>
              <a:t>Objectives:</a:t>
            </a:r>
          </a:p>
          <a:p>
            <a:pPr lvl="1"/>
            <a:r>
              <a:rPr lang="en-US" dirty="0"/>
              <a:t>Explain why we’re here so you can decide whether this is the class for you</a:t>
            </a:r>
          </a:p>
          <a:p>
            <a:pPr lvl="1"/>
            <a:r>
              <a:rPr lang="en-US" dirty="0"/>
              <a:t>Preview the next 13 weeks</a:t>
            </a:r>
          </a:p>
          <a:p>
            <a:pPr lvl="1"/>
            <a:r>
              <a:rPr lang="en-US" dirty="0"/>
              <a:t>Install the software you’ll need for the class</a:t>
            </a:r>
          </a:p>
          <a:p>
            <a:pPr lvl="1"/>
            <a:r>
              <a:rPr lang="en-US" dirty="0"/>
              <a:t>Run your first programs</a:t>
            </a:r>
          </a:p>
        </p:txBody>
      </p:sp>
      <p:sp>
        <p:nvSpPr>
          <p:cNvPr id="4" name="Slide Number Placeholder 3">
            <a:extLst>
              <a:ext uri="{FF2B5EF4-FFF2-40B4-BE49-F238E27FC236}">
                <a16:creationId xmlns:a16="http://schemas.microsoft.com/office/drawing/2014/main" id="{512974D5-9A69-C5A0-4C84-47FC5BD15619}"/>
              </a:ext>
            </a:extLst>
          </p:cNvPr>
          <p:cNvSpPr>
            <a:spLocks noGrp="1"/>
          </p:cNvSpPr>
          <p:nvPr>
            <p:ph type="sldNum" sz="quarter" idx="12"/>
          </p:nvPr>
        </p:nvSpPr>
        <p:spPr/>
        <p:txBody>
          <a:bodyPr/>
          <a:lstStyle/>
          <a:p>
            <a:fld id="{385D30D2-2F6A-2D4E-9EB9-92F00C848FE9}" type="slidenum">
              <a:rPr lang="en-US" smtClean="0"/>
              <a:pPr/>
              <a:t>3</a:t>
            </a:fld>
            <a:endParaRPr lang="en-US"/>
          </a:p>
        </p:txBody>
      </p:sp>
    </p:spTree>
    <p:extLst>
      <p:ext uri="{BB962C8B-B14F-4D97-AF65-F5344CB8AC3E}">
        <p14:creationId xmlns:p14="http://schemas.microsoft.com/office/powerpoint/2010/main" val="364826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F26B0-47BF-B984-190B-046599BACDEC}"/>
              </a:ext>
            </a:extLst>
          </p:cNvPr>
          <p:cNvSpPr>
            <a:spLocks noGrp="1"/>
          </p:cNvSpPr>
          <p:nvPr>
            <p:ph type="title"/>
          </p:nvPr>
        </p:nvSpPr>
        <p:spPr/>
        <p:txBody>
          <a:bodyPr/>
          <a:lstStyle/>
          <a:p>
            <a:r>
              <a:rPr lang="en-US" dirty="0"/>
              <a:t>How would you create a chart like this?</a:t>
            </a:r>
          </a:p>
        </p:txBody>
      </p:sp>
      <p:graphicFrame>
        <p:nvGraphicFramePr>
          <p:cNvPr id="4" name="Chart 3">
            <a:extLst>
              <a:ext uri="{FF2B5EF4-FFF2-40B4-BE49-F238E27FC236}">
                <a16:creationId xmlns:a16="http://schemas.microsoft.com/office/drawing/2014/main" id="{A43B8F1A-0818-2DDA-7177-2FFD3915913D}"/>
              </a:ext>
            </a:extLst>
          </p:cNvPr>
          <p:cNvGraphicFramePr/>
          <p:nvPr>
            <p:extLst>
              <p:ext uri="{D42A27DB-BD31-4B8C-83A1-F6EECF244321}">
                <p14:modId xmlns:p14="http://schemas.microsoft.com/office/powerpoint/2010/main" val="606605430"/>
              </p:ext>
            </p:extLst>
          </p:nvPr>
        </p:nvGraphicFramePr>
        <p:xfrm>
          <a:off x="2032000" y="1752600"/>
          <a:ext cx="8128000" cy="43857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80468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F26B0-47BF-B984-190B-046599BACDEC}"/>
              </a:ext>
            </a:extLst>
          </p:cNvPr>
          <p:cNvSpPr>
            <a:spLocks noGrp="1"/>
          </p:cNvSpPr>
          <p:nvPr>
            <p:ph type="title"/>
          </p:nvPr>
        </p:nvSpPr>
        <p:spPr/>
        <p:txBody>
          <a:bodyPr/>
          <a:lstStyle/>
          <a:p>
            <a:r>
              <a:rPr lang="en-US" dirty="0"/>
              <a:t>How would you create a chart like this?</a:t>
            </a:r>
          </a:p>
        </p:txBody>
      </p:sp>
      <p:sp>
        <p:nvSpPr>
          <p:cNvPr id="4" name="TextBox 3">
            <a:extLst>
              <a:ext uri="{FF2B5EF4-FFF2-40B4-BE49-F238E27FC236}">
                <a16:creationId xmlns:a16="http://schemas.microsoft.com/office/drawing/2014/main" id="{898531EE-95A9-ED1F-D732-DAB6C2D8D58D}"/>
              </a:ext>
            </a:extLst>
          </p:cNvPr>
          <p:cNvSpPr txBox="1"/>
          <p:nvPr/>
        </p:nvSpPr>
        <p:spPr>
          <a:xfrm>
            <a:off x="3048000" y="3108144"/>
            <a:ext cx="6096000" cy="646331"/>
          </a:xfrm>
          <a:prstGeom prst="rect">
            <a:avLst/>
          </a:prstGeom>
          <a:noFill/>
        </p:spPr>
        <p:txBody>
          <a:bodyPr wrap="square">
            <a:spAutoFit/>
          </a:bodyPr>
          <a:lstStyle/>
          <a:p>
            <a:r>
              <a:rPr lang="en-US" dirty="0">
                <a:latin typeface="Athelas" panose="02000503000000020003" pitchFamily="2" charset="77"/>
                <a:hlinkClick r:id="rId2"/>
              </a:rPr>
              <a:t>https://www.gapminder.org/tools/?from=world#$chart-type=bubbles&amp;url=v1</a:t>
            </a:r>
            <a:r>
              <a:rPr lang="en-US" dirty="0">
                <a:latin typeface="Athelas" panose="02000503000000020003" pitchFamily="2" charset="77"/>
              </a:rPr>
              <a:t> </a:t>
            </a:r>
          </a:p>
        </p:txBody>
      </p:sp>
    </p:spTree>
    <p:extLst>
      <p:ext uri="{BB962C8B-B14F-4D97-AF65-F5344CB8AC3E}">
        <p14:creationId xmlns:p14="http://schemas.microsoft.com/office/powerpoint/2010/main" val="4063209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5172-27B5-37A4-CDDD-FAFD47F5138F}"/>
              </a:ext>
            </a:extLst>
          </p:cNvPr>
          <p:cNvSpPr>
            <a:spLocks noGrp="1"/>
          </p:cNvSpPr>
          <p:nvPr>
            <p:ph type="title"/>
          </p:nvPr>
        </p:nvSpPr>
        <p:spPr/>
        <p:txBody>
          <a:bodyPr/>
          <a:lstStyle/>
          <a:p>
            <a:r>
              <a:rPr lang="en-US" dirty="0">
                <a:latin typeface="Franklin Gothic Book" panose="020B0503020102020204" pitchFamily="34" charset="0"/>
              </a:rPr>
              <a:t>How would you answer these questions?</a:t>
            </a:r>
          </a:p>
        </p:txBody>
      </p:sp>
      <p:sp>
        <p:nvSpPr>
          <p:cNvPr id="3" name="Content Placeholder 2">
            <a:extLst>
              <a:ext uri="{FF2B5EF4-FFF2-40B4-BE49-F238E27FC236}">
                <a16:creationId xmlns:a16="http://schemas.microsoft.com/office/drawing/2014/main" id="{A89D7ECB-35A5-EB86-979D-67E1C63B85C6}"/>
              </a:ext>
            </a:extLst>
          </p:cNvPr>
          <p:cNvSpPr>
            <a:spLocks noGrp="1"/>
          </p:cNvSpPr>
          <p:nvPr>
            <p:ph idx="1"/>
          </p:nvPr>
        </p:nvSpPr>
        <p:spPr/>
        <p:txBody>
          <a:bodyPr/>
          <a:lstStyle/>
          <a:p>
            <a:r>
              <a:rPr lang="en-US" dirty="0"/>
              <a:t>How many prime numbers are less than 10?</a:t>
            </a:r>
          </a:p>
        </p:txBody>
      </p:sp>
      <p:sp>
        <p:nvSpPr>
          <p:cNvPr id="4" name="Slide Number Placeholder 3">
            <a:extLst>
              <a:ext uri="{FF2B5EF4-FFF2-40B4-BE49-F238E27FC236}">
                <a16:creationId xmlns:a16="http://schemas.microsoft.com/office/drawing/2014/main" id="{512974D5-9A69-C5A0-4C84-47FC5BD15619}"/>
              </a:ext>
            </a:extLst>
          </p:cNvPr>
          <p:cNvSpPr>
            <a:spLocks noGrp="1"/>
          </p:cNvSpPr>
          <p:nvPr>
            <p:ph type="sldNum" sz="quarter" idx="12"/>
          </p:nvPr>
        </p:nvSpPr>
        <p:spPr/>
        <p:txBody>
          <a:bodyPr/>
          <a:lstStyle/>
          <a:p>
            <a:fld id="{385D30D2-2F6A-2D4E-9EB9-92F00C848FE9}" type="slidenum">
              <a:rPr lang="en-US" smtClean="0"/>
              <a:pPr/>
              <a:t>6</a:t>
            </a:fld>
            <a:endParaRPr lang="en-US"/>
          </a:p>
        </p:txBody>
      </p:sp>
    </p:spTree>
    <p:extLst>
      <p:ext uri="{BB962C8B-B14F-4D97-AF65-F5344CB8AC3E}">
        <p14:creationId xmlns:p14="http://schemas.microsoft.com/office/powerpoint/2010/main" val="395625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5172-27B5-37A4-CDDD-FAFD47F5138F}"/>
              </a:ext>
            </a:extLst>
          </p:cNvPr>
          <p:cNvSpPr>
            <a:spLocks noGrp="1"/>
          </p:cNvSpPr>
          <p:nvPr>
            <p:ph type="title"/>
          </p:nvPr>
        </p:nvSpPr>
        <p:spPr/>
        <p:txBody>
          <a:bodyPr/>
          <a:lstStyle/>
          <a:p>
            <a:r>
              <a:rPr lang="en-US" dirty="0">
                <a:latin typeface="Franklin Gothic Book" panose="020B0503020102020204" pitchFamily="34" charset="0"/>
              </a:rPr>
              <a:t>How would you answer these questions?</a:t>
            </a:r>
          </a:p>
        </p:txBody>
      </p:sp>
      <p:sp>
        <p:nvSpPr>
          <p:cNvPr id="3" name="Content Placeholder 2">
            <a:extLst>
              <a:ext uri="{FF2B5EF4-FFF2-40B4-BE49-F238E27FC236}">
                <a16:creationId xmlns:a16="http://schemas.microsoft.com/office/drawing/2014/main" id="{A89D7ECB-35A5-EB86-979D-67E1C63B85C6}"/>
              </a:ext>
            </a:extLst>
          </p:cNvPr>
          <p:cNvSpPr>
            <a:spLocks noGrp="1"/>
          </p:cNvSpPr>
          <p:nvPr>
            <p:ph idx="1"/>
          </p:nvPr>
        </p:nvSpPr>
        <p:spPr/>
        <p:txBody>
          <a:bodyPr/>
          <a:lstStyle/>
          <a:p>
            <a:r>
              <a:rPr lang="en-US" dirty="0"/>
              <a:t>How many prime numbers are less than 1,000,000?</a:t>
            </a:r>
          </a:p>
        </p:txBody>
      </p:sp>
      <p:sp>
        <p:nvSpPr>
          <p:cNvPr id="4" name="Slide Number Placeholder 3">
            <a:extLst>
              <a:ext uri="{FF2B5EF4-FFF2-40B4-BE49-F238E27FC236}">
                <a16:creationId xmlns:a16="http://schemas.microsoft.com/office/drawing/2014/main" id="{512974D5-9A69-C5A0-4C84-47FC5BD15619}"/>
              </a:ext>
            </a:extLst>
          </p:cNvPr>
          <p:cNvSpPr>
            <a:spLocks noGrp="1"/>
          </p:cNvSpPr>
          <p:nvPr>
            <p:ph type="sldNum" sz="quarter" idx="12"/>
          </p:nvPr>
        </p:nvSpPr>
        <p:spPr/>
        <p:txBody>
          <a:bodyPr/>
          <a:lstStyle/>
          <a:p>
            <a:fld id="{385D30D2-2F6A-2D4E-9EB9-92F00C848FE9}" type="slidenum">
              <a:rPr lang="en-US" smtClean="0"/>
              <a:pPr/>
              <a:t>7</a:t>
            </a:fld>
            <a:endParaRPr lang="en-US"/>
          </a:p>
        </p:txBody>
      </p:sp>
    </p:spTree>
    <p:extLst>
      <p:ext uri="{BB962C8B-B14F-4D97-AF65-F5344CB8AC3E}">
        <p14:creationId xmlns:p14="http://schemas.microsoft.com/office/powerpoint/2010/main" val="1142516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5172-27B5-37A4-CDDD-FAFD47F5138F}"/>
              </a:ext>
            </a:extLst>
          </p:cNvPr>
          <p:cNvSpPr>
            <a:spLocks noGrp="1"/>
          </p:cNvSpPr>
          <p:nvPr>
            <p:ph type="title"/>
          </p:nvPr>
        </p:nvSpPr>
        <p:spPr/>
        <p:txBody>
          <a:bodyPr/>
          <a:lstStyle/>
          <a:p>
            <a:r>
              <a:rPr lang="en-US" dirty="0">
                <a:latin typeface="Franklin Gothic Book" panose="020B0503020102020204" pitchFamily="34" charset="0"/>
              </a:rPr>
              <a:t>How would you answer these questions?</a:t>
            </a:r>
          </a:p>
        </p:txBody>
      </p:sp>
      <p:sp>
        <p:nvSpPr>
          <p:cNvPr id="3" name="Content Placeholder 2">
            <a:extLst>
              <a:ext uri="{FF2B5EF4-FFF2-40B4-BE49-F238E27FC236}">
                <a16:creationId xmlns:a16="http://schemas.microsoft.com/office/drawing/2014/main" id="{A89D7ECB-35A5-EB86-979D-67E1C63B85C6}"/>
              </a:ext>
            </a:extLst>
          </p:cNvPr>
          <p:cNvSpPr>
            <a:spLocks noGrp="1"/>
          </p:cNvSpPr>
          <p:nvPr>
            <p:ph idx="1"/>
          </p:nvPr>
        </p:nvSpPr>
        <p:spPr/>
        <p:txBody>
          <a:bodyPr/>
          <a:lstStyle/>
          <a:p>
            <a:r>
              <a:rPr lang="en-US" dirty="0"/>
              <a:t>How many prime numbers are between 1,000,000 and 22,857,113?</a:t>
            </a:r>
          </a:p>
        </p:txBody>
      </p:sp>
      <p:sp>
        <p:nvSpPr>
          <p:cNvPr id="4" name="Slide Number Placeholder 3">
            <a:extLst>
              <a:ext uri="{FF2B5EF4-FFF2-40B4-BE49-F238E27FC236}">
                <a16:creationId xmlns:a16="http://schemas.microsoft.com/office/drawing/2014/main" id="{512974D5-9A69-C5A0-4C84-47FC5BD15619}"/>
              </a:ext>
            </a:extLst>
          </p:cNvPr>
          <p:cNvSpPr>
            <a:spLocks noGrp="1"/>
          </p:cNvSpPr>
          <p:nvPr>
            <p:ph type="sldNum" sz="quarter" idx="12"/>
          </p:nvPr>
        </p:nvSpPr>
        <p:spPr/>
        <p:txBody>
          <a:bodyPr/>
          <a:lstStyle/>
          <a:p>
            <a:fld id="{385D30D2-2F6A-2D4E-9EB9-92F00C848FE9}" type="slidenum">
              <a:rPr lang="en-US" smtClean="0"/>
              <a:pPr/>
              <a:t>8</a:t>
            </a:fld>
            <a:endParaRPr lang="en-US"/>
          </a:p>
        </p:txBody>
      </p:sp>
    </p:spTree>
    <p:extLst>
      <p:ext uri="{BB962C8B-B14F-4D97-AF65-F5344CB8AC3E}">
        <p14:creationId xmlns:p14="http://schemas.microsoft.com/office/powerpoint/2010/main" val="680106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5172-27B5-37A4-CDDD-FAFD47F5138F}"/>
              </a:ext>
            </a:extLst>
          </p:cNvPr>
          <p:cNvSpPr>
            <a:spLocks noGrp="1"/>
          </p:cNvSpPr>
          <p:nvPr>
            <p:ph type="title"/>
          </p:nvPr>
        </p:nvSpPr>
        <p:spPr/>
        <p:txBody>
          <a:bodyPr/>
          <a:lstStyle/>
          <a:p>
            <a:r>
              <a:rPr lang="en-US" dirty="0">
                <a:latin typeface="Franklin Gothic Book" panose="020B0503020102020204" pitchFamily="34" charset="0"/>
              </a:rPr>
              <a:t>Beginning-of-term survey</a:t>
            </a:r>
          </a:p>
        </p:txBody>
      </p:sp>
      <p:sp>
        <p:nvSpPr>
          <p:cNvPr id="3" name="Content Placeholder 2">
            <a:extLst>
              <a:ext uri="{FF2B5EF4-FFF2-40B4-BE49-F238E27FC236}">
                <a16:creationId xmlns:a16="http://schemas.microsoft.com/office/drawing/2014/main" id="{A89D7ECB-35A5-EB86-979D-67E1C63B85C6}"/>
              </a:ext>
            </a:extLst>
          </p:cNvPr>
          <p:cNvSpPr>
            <a:spLocks noGrp="1"/>
          </p:cNvSpPr>
          <p:nvPr>
            <p:ph idx="1"/>
          </p:nvPr>
        </p:nvSpPr>
        <p:spPr/>
        <p:txBody>
          <a:bodyPr/>
          <a:lstStyle/>
          <a:p>
            <a:pPr marL="0" indent="0">
              <a:buNone/>
            </a:pPr>
            <a:r>
              <a:rPr lang="en-US" dirty="0">
                <a:hlinkClick r:id="rId3"/>
              </a:rPr>
              <a:t>https://forms.gle/3rXhbm7YKJmS68XW7</a:t>
            </a:r>
            <a:r>
              <a:rPr lang="en-US" dirty="0"/>
              <a:t> </a:t>
            </a:r>
          </a:p>
        </p:txBody>
      </p:sp>
      <p:sp>
        <p:nvSpPr>
          <p:cNvPr id="4" name="Slide Number Placeholder 3">
            <a:extLst>
              <a:ext uri="{FF2B5EF4-FFF2-40B4-BE49-F238E27FC236}">
                <a16:creationId xmlns:a16="http://schemas.microsoft.com/office/drawing/2014/main" id="{512974D5-9A69-C5A0-4C84-47FC5BD15619}"/>
              </a:ext>
            </a:extLst>
          </p:cNvPr>
          <p:cNvSpPr>
            <a:spLocks noGrp="1"/>
          </p:cNvSpPr>
          <p:nvPr>
            <p:ph type="sldNum" sz="quarter" idx="12"/>
          </p:nvPr>
        </p:nvSpPr>
        <p:spPr/>
        <p:txBody>
          <a:bodyPr/>
          <a:lstStyle/>
          <a:p>
            <a:fld id="{385D30D2-2F6A-2D4E-9EB9-92F00C848FE9}" type="slidenum">
              <a:rPr lang="en-US" smtClean="0"/>
              <a:pPr/>
              <a:t>9</a:t>
            </a:fld>
            <a:endParaRPr lang="en-US"/>
          </a:p>
        </p:txBody>
      </p:sp>
    </p:spTree>
    <p:extLst>
      <p:ext uri="{BB962C8B-B14F-4D97-AF65-F5344CB8AC3E}">
        <p14:creationId xmlns:p14="http://schemas.microsoft.com/office/powerpoint/2010/main" val="20302098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13201</TotalTime>
  <Words>958</Words>
  <Application>Microsoft Macintosh PowerPoint</Application>
  <PresentationFormat>Widescreen</PresentationFormat>
  <Paragraphs>124</Paragraphs>
  <Slides>24</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Athelas</vt:lpstr>
      <vt:lpstr>Calibri</vt:lpstr>
      <vt:lpstr>Franklin Gothic Book</vt:lpstr>
      <vt:lpstr>Office Theme</vt:lpstr>
      <vt:lpstr>Stern data bootcamp Session 1</vt:lpstr>
      <vt:lpstr>PowerPoint Presentation</vt:lpstr>
      <vt:lpstr>Context and objectives</vt:lpstr>
      <vt:lpstr>How would you create a chart like this?</vt:lpstr>
      <vt:lpstr>How would you create a chart like this?</vt:lpstr>
      <vt:lpstr>How would you answer these questions?</vt:lpstr>
      <vt:lpstr>How would you answer these questions?</vt:lpstr>
      <vt:lpstr>How would you answer these questions?</vt:lpstr>
      <vt:lpstr>Beginning-of-term survey</vt:lpstr>
      <vt:lpstr>The real reason we’re here</vt:lpstr>
      <vt:lpstr>One more note</vt:lpstr>
      <vt:lpstr>What’s in it for you?</vt:lpstr>
      <vt:lpstr>Kaplan interlude</vt:lpstr>
      <vt:lpstr>The real reasons to learn to code</vt:lpstr>
      <vt:lpstr>The real reasons to learn to code</vt:lpstr>
      <vt:lpstr>The real reasons to learn to code</vt:lpstr>
      <vt:lpstr>Tools we will use  You will not need to be an expert in all of these</vt:lpstr>
      <vt:lpstr>Jack of like, two or three trades Master of none</vt:lpstr>
      <vt:lpstr>Bain interlude</vt:lpstr>
      <vt:lpstr>Where is this stoking your imagination?</vt:lpstr>
      <vt:lpstr>PowerPoint Presentation</vt:lpstr>
      <vt:lpstr>Keep your eye out for data you want to work with</vt:lpstr>
      <vt:lpstr>Python fundamentals  Getting started</vt:lpstr>
      <vt:lpstr>End-of-class survey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in action</dc:title>
  <dc:creator>Toby Penk</dc:creator>
  <cp:lastModifiedBy>Toby Penk</cp:lastModifiedBy>
  <cp:revision>32</cp:revision>
  <dcterms:created xsi:type="dcterms:W3CDTF">2022-11-08T17:23:06Z</dcterms:created>
  <dcterms:modified xsi:type="dcterms:W3CDTF">2023-02-02T18:10:04Z</dcterms:modified>
</cp:coreProperties>
</file>