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73"/>
    <p:restoredTop sz="94694"/>
  </p:normalViewPr>
  <p:slideViewPr>
    <p:cSldViewPr snapToGrid="0" showGuides="1">
      <p:cViewPr varScale="1">
        <p:scale>
          <a:sx n="99" d="100"/>
          <a:sy n="99" d="100"/>
        </p:scale>
        <p:origin x="17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2" d="100"/>
        <a:sy n="18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B45B8-76EC-144B-941F-C1621765A4DE}" type="datetimeFigureOut">
              <a:rPr lang="en-US" smtClean="0"/>
              <a:t>4/19/23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9CE47-5FA3-9241-B536-E84ECDB47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99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CD091-3F46-474C-565F-29EC70C5F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1752600"/>
            <a:ext cx="5943600" cy="185530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475517-298B-7C7E-782F-C8A170FD1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999" y="3607904"/>
            <a:ext cx="5943600" cy="1162879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F0F38-9FF3-1EA7-F3B7-C83A150F5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F6BC-EC2F-624A-8ACC-A70708598F9D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9DC1C-9D49-D456-F209-193865047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0527A-FB52-4ED3-CEE8-BBAC521E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3F08-0706-1749-B9D0-D8BE61F021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BCA92E-658A-BA7E-2457-5EFE9AF85F9B}"/>
              </a:ext>
            </a:extLst>
          </p:cNvPr>
          <p:cNvCxnSpPr>
            <a:cxnSpLocks/>
          </p:cNvCxnSpPr>
          <p:nvPr userDrawn="1"/>
        </p:nvCxnSpPr>
        <p:spPr>
          <a:xfrm>
            <a:off x="380999" y="3607904"/>
            <a:ext cx="5943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67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A1685-E945-37C8-734C-CA302256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ED76C-440F-5970-D895-A9ACE647F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4877-1762-0DE1-F68F-6329985F5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F6BC-EC2F-624A-8ACC-A70708598F9D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CFC45-8100-31B3-5740-C4B3C0BA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DC079-0501-8B35-8E73-46377BF5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3F08-0706-1749-B9D0-D8BE61F02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0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FDD7256-2145-F9BF-E8AD-CFCE74B1BCB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94252" y="1752601"/>
            <a:ext cx="5486400" cy="364434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8AE46-51DB-AFA6-4D6A-7DE42C5F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1"/>
            <a:ext cx="11430000" cy="9143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2C01F-795E-B771-552E-0A76027E1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999" y="2168098"/>
            <a:ext cx="5486400" cy="41946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66279-9766-2BBE-2D64-46BDFD204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7852" y="2168098"/>
            <a:ext cx="5473148" cy="41946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7491E-54B0-92C8-2F42-A7D17C5E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F6BC-EC2F-624A-8ACC-A70708598F9D}" type="datetimeFigureOut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6688C-D9F4-4479-CCFD-E726514E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DB104-9915-BF73-F354-408A49D9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3F08-0706-1749-B9D0-D8BE61F021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D67C08-C0A2-BD6E-1DE5-5DFED92C6D9C}"/>
              </a:ext>
            </a:extLst>
          </p:cNvPr>
          <p:cNvCxnSpPr>
            <a:cxnSpLocks/>
          </p:cNvCxnSpPr>
          <p:nvPr userDrawn="1"/>
        </p:nvCxnSpPr>
        <p:spPr>
          <a:xfrm>
            <a:off x="380999" y="2117035"/>
            <a:ext cx="5486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AFE0D82-288F-21FF-EB57-AD26C595E281}"/>
              </a:ext>
            </a:extLst>
          </p:cNvPr>
          <p:cNvCxnSpPr>
            <a:cxnSpLocks/>
          </p:cNvCxnSpPr>
          <p:nvPr userDrawn="1"/>
        </p:nvCxnSpPr>
        <p:spPr>
          <a:xfrm>
            <a:off x="6324600" y="2117035"/>
            <a:ext cx="5486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DAB03CC-D994-7107-520B-12D802DD407E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324600" y="1752601"/>
            <a:ext cx="5486400" cy="364434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156957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8AE46-51DB-AFA6-4D6A-7DE42C5F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1"/>
            <a:ext cx="11430000" cy="9143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2C01F-795E-B771-552E-0A76027E1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999" y="2168097"/>
            <a:ext cx="3520440" cy="41946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7491E-54B0-92C8-2F42-A7D17C5E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F6BC-EC2F-624A-8ACC-A70708598F9D}" type="datetimeFigureOut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6688C-D9F4-4479-CCFD-E726514E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DB104-9915-BF73-F354-408A49D9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3F08-0706-1749-B9D0-D8BE61F021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D67C08-C0A2-BD6E-1DE5-5DFED92C6D9C}"/>
              </a:ext>
            </a:extLst>
          </p:cNvPr>
          <p:cNvCxnSpPr>
            <a:cxnSpLocks/>
          </p:cNvCxnSpPr>
          <p:nvPr userDrawn="1"/>
        </p:nvCxnSpPr>
        <p:spPr>
          <a:xfrm>
            <a:off x="380999" y="2117035"/>
            <a:ext cx="35204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AFF3A6D-50AE-14A3-35F2-1568B1FEDE1C}"/>
              </a:ext>
            </a:extLst>
          </p:cNvPr>
          <p:cNvSpPr txBox="1"/>
          <p:nvPr userDrawn="1"/>
        </p:nvSpPr>
        <p:spPr>
          <a:xfrm>
            <a:off x="380999" y="1752600"/>
            <a:ext cx="3520439" cy="415498"/>
          </a:xfrm>
          <a:prstGeom prst="rect">
            <a:avLst/>
          </a:prstGeom>
          <a:noFill/>
        </p:spPr>
        <p:txBody>
          <a:bodyPr wrap="square" lIns="91440" tIns="0" rtlCol="0">
            <a:spAutoFit/>
          </a:bodyPr>
          <a:lstStyle/>
          <a:p>
            <a:r>
              <a:rPr lang="en-US" sz="2400" dirty="0">
                <a:latin typeface="Athelas" panose="02000503000000020003" pitchFamily="2" charset="77"/>
              </a:rPr>
              <a:t>Header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B802324-492D-98B8-E321-C47A8AA24B4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35779" y="2168097"/>
            <a:ext cx="3520440" cy="41946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A48792-CADF-E012-CCDC-894350BD444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290560" y="2168096"/>
            <a:ext cx="3520440" cy="41946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2DDAC8F-21D3-2871-C362-57E53F89740A}"/>
              </a:ext>
            </a:extLst>
          </p:cNvPr>
          <p:cNvCxnSpPr>
            <a:cxnSpLocks/>
          </p:cNvCxnSpPr>
          <p:nvPr userDrawn="1"/>
        </p:nvCxnSpPr>
        <p:spPr>
          <a:xfrm>
            <a:off x="4335780" y="2117035"/>
            <a:ext cx="35204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685413-3C86-CFDA-027C-BA774E46D320}"/>
              </a:ext>
            </a:extLst>
          </p:cNvPr>
          <p:cNvSpPr txBox="1"/>
          <p:nvPr userDrawn="1"/>
        </p:nvSpPr>
        <p:spPr>
          <a:xfrm>
            <a:off x="4335780" y="1752600"/>
            <a:ext cx="3520439" cy="415498"/>
          </a:xfrm>
          <a:prstGeom prst="rect">
            <a:avLst/>
          </a:prstGeom>
          <a:noFill/>
        </p:spPr>
        <p:txBody>
          <a:bodyPr wrap="square" lIns="91440" tIns="0" rtlCol="0">
            <a:spAutoFit/>
          </a:bodyPr>
          <a:lstStyle/>
          <a:p>
            <a:r>
              <a:rPr lang="en-US" sz="2400" dirty="0">
                <a:latin typeface="Athelas" panose="02000503000000020003" pitchFamily="2" charset="77"/>
              </a:rPr>
              <a:t>Header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922BD0-BC52-F959-F429-74DEE6975D54}"/>
              </a:ext>
            </a:extLst>
          </p:cNvPr>
          <p:cNvCxnSpPr>
            <a:cxnSpLocks/>
          </p:cNvCxnSpPr>
          <p:nvPr userDrawn="1"/>
        </p:nvCxnSpPr>
        <p:spPr>
          <a:xfrm>
            <a:off x="8290561" y="2117035"/>
            <a:ext cx="35204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85089A-ED76-3514-1A95-6C6BAE3E1BCE}"/>
              </a:ext>
            </a:extLst>
          </p:cNvPr>
          <p:cNvSpPr txBox="1"/>
          <p:nvPr userDrawn="1"/>
        </p:nvSpPr>
        <p:spPr>
          <a:xfrm>
            <a:off x="8290561" y="1752600"/>
            <a:ext cx="3520439" cy="415498"/>
          </a:xfrm>
          <a:prstGeom prst="rect">
            <a:avLst/>
          </a:prstGeom>
          <a:noFill/>
        </p:spPr>
        <p:txBody>
          <a:bodyPr wrap="square" lIns="91440" tIns="0" rtlCol="0">
            <a:spAutoFit/>
          </a:bodyPr>
          <a:lstStyle/>
          <a:p>
            <a:r>
              <a:rPr lang="en-US" sz="2400" dirty="0">
                <a:latin typeface="Athelas" panose="02000503000000020003" pitchFamily="2" charset="77"/>
              </a:rPr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49874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D87F-1E69-291A-8489-03016D838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608C67-C1CC-9916-8439-DAED6A94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F6BC-EC2F-624A-8ACC-A70708598F9D}" type="datetimeFigureOut">
              <a:rPr lang="en-US" smtClean="0"/>
              <a:t>4/19/23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8ADDC-B52F-490D-43D7-9A6F762AB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40F7A-BC6F-D08C-CAD5-00B852A55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3F08-0706-1749-B9D0-D8BE61F02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7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AEE379-D3C8-FDBA-5A82-A43A7F97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F6BC-EC2F-624A-8ACC-A70708598F9D}" type="datetimeFigureOut">
              <a:rPr lang="en-US" smtClean="0"/>
              <a:t>4/19/23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C1B173-85E2-FA9F-B357-BACA5BF40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92E12-FDBA-DD71-8FFF-67AA8C23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3F08-0706-1749-B9D0-D8BE61F0212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7109D3-00CF-D2FA-4E56-C50DE9771C4B}"/>
              </a:ext>
            </a:extLst>
          </p:cNvPr>
          <p:cNvSpPr/>
          <p:nvPr userDrawn="1"/>
        </p:nvSpPr>
        <p:spPr>
          <a:xfrm>
            <a:off x="0" y="1361661"/>
            <a:ext cx="3124200" cy="2484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Section ribbon</a:t>
            </a:r>
          </a:p>
        </p:txBody>
      </p:sp>
    </p:spTree>
    <p:extLst>
      <p:ext uri="{BB962C8B-B14F-4D97-AF65-F5344CB8AC3E}">
        <p14:creationId xmlns:p14="http://schemas.microsoft.com/office/powerpoint/2010/main" val="382754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AEE379-D3C8-FDBA-5A82-A43A7F97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F6BC-EC2F-624A-8ACC-A70708598F9D}" type="datetimeFigureOut">
              <a:rPr lang="en-US" smtClean="0"/>
              <a:t>4/19/23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C1B173-85E2-FA9F-B357-BACA5BF40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92E12-FDBA-DD71-8FFF-67AA8C23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3F08-0706-1749-B9D0-D8BE61F0212B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1F0B8E7-D6BC-83D1-6969-3DF721D8F735}"/>
              </a:ext>
            </a:extLst>
          </p:cNvPr>
          <p:cNvGrpSpPr/>
          <p:nvPr userDrawn="1"/>
        </p:nvGrpSpPr>
        <p:grpSpPr>
          <a:xfrm>
            <a:off x="1" y="1237540"/>
            <a:ext cx="2235200" cy="428456"/>
            <a:chOff x="0" y="1237540"/>
            <a:chExt cx="3049017" cy="42845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A372EBE-600D-642E-6615-754AE67AC488}"/>
                </a:ext>
              </a:extLst>
            </p:cNvPr>
            <p:cNvSpPr/>
            <p:nvPr userDrawn="1"/>
          </p:nvSpPr>
          <p:spPr>
            <a:xfrm>
              <a:off x="0" y="1350411"/>
              <a:ext cx="2984938" cy="27097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Section ribbon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12CCFC3-B657-3E3E-1A6C-54941D118F2B}"/>
                </a:ext>
              </a:extLst>
            </p:cNvPr>
            <p:cNvSpPr/>
            <p:nvPr userDrawn="1"/>
          </p:nvSpPr>
          <p:spPr>
            <a:xfrm rot="19737832">
              <a:off x="2831577" y="1237540"/>
              <a:ext cx="217440" cy="4284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61934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0C9CC-602A-4B53-A498-EE8E0700A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0"/>
            <a:ext cx="11429999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A2535-E722-4921-4953-70CA9D9DF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752600"/>
            <a:ext cx="11430000" cy="461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BB6E1-B389-1E56-57DA-BC2A7C295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480313"/>
            <a:ext cx="2743200" cy="270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thelas" panose="02000503000000020003" pitchFamily="2" charset="77"/>
              </a:defRPr>
            </a:lvl1pPr>
          </a:lstStyle>
          <a:p>
            <a:fld id="{1B01F6BC-EC2F-624A-8ACC-A70708598F9D}" type="datetimeFigureOut">
              <a:rPr lang="en-US" smtClean="0"/>
              <a:pPr/>
              <a:t>4/19/23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A4BC7-8D28-1189-0115-F4692B7E7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0313"/>
            <a:ext cx="4114800" cy="270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thelas" panose="02000503000000020003" pitchFamily="2" charset="77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FCCE2-B34F-3011-DE2A-7BC6B533D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480313"/>
            <a:ext cx="2743200" cy="270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thelas" panose="02000503000000020003" pitchFamily="2" charset="77"/>
              </a:defRPr>
            </a:lvl1pPr>
          </a:lstStyle>
          <a:p>
            <a:fld id="{EF213F08-0706-1749-B9D0-D8BE61F02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4" r:id="rId5"/>
    <p:sldLayoutId id="2147483655" r:id="rId6"/>
    <p:sldLayoutId id="214748365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tx1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thelas" panose="02000503000000020003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thelas" panose="02000503000000020003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thelas" panose="02000503000000020003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thelas" panose="02000503000000020003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thelas" panose="02000503000000020003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68" userDrawn="1">
          <p15:clr>
            <a:srgbClr val="F26B43"/>
          </p15:clr>
        </p15:guide>
        <p15:guide id="2" orient="horz" pos="1104" userDrawn="1">
          <p15:clr>
            <a:srgbClr val="F26B43"/>
          </p15:clr>
        </p15:guide>
        <p15:guide id="3" pos="240" userDrawn="1">
          <p15:clr>
            <a:srgbClr val="F26B43"/>
          </p15:clr>
        </p15:guide>
        <p15:guide id="4" pos="7440" userDrawn="1">
          <p15:clr>
            <a:srgbClr val="F26B43"/>
          </p15:clr>
        </p15:guide>
        <p15:guide id="5" orient="horz" pos="192" userDrawn="1">
          <p15:clr>
            <a:srgbClr val="F26B43"/>
          </p15:clr>
        </p15:guide>
        <p15:guide id="6" orient="horz" pos="40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4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6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4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6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4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3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6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BC061-C9E3-1D41-50F8-80D83583C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1752600"/>
            <a:ext cx="5943600" cy="1714500"/>
          </a:xfrm>
        </p:spPr>
        <p:txBody>
          <a:bodyPr>
            <a:normAutofit/>
          </a:bodyPr>
          <a:lstStyle/>
          <a:p>
            <a:r>
              <a:rPr lang="en-US" dirty="0"/>
              <a:t>Stern data bootcamp</a:t>
            </a:r>
            <a:br>
              <a:rPr lang="en-US" dirty="0"/>
            </a:br>
            <a:r>
              <a:rPr lang="en-US" i="1" dirty="0"/>
              <a:t>Session 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2D11C-CB14-3EFC-1928-A033F690C8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2022-04-20</a:t>
            </a:r>
          </a:p>
        </p:txBody>
      </p:sp>
    </p:spTree>
    <p:extLst>
      <p:ext uri="{BB962C8B-B14F-4D97-AF65-F5344CB8AC3E}">
        <p14:creationId xmlns:p14="http://schemas.microsoft.com/office/powerpoint/2010/main" val="92889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7E323-F321-F5D3-4CD2-21B70C9AA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Servers have two jobs</a:t>
            </a:r>
          </a:p>
        </p:txBody>
      </p:sp>
      <p:pic>
        <p:nvPicPr>
          <p:cNvPr id="5" name="Graphic 4" descr="Server outline">
            <a:extLst>
              <a:ext uri="{FF2B5EF4-FFF2-40B4-BE49-F238E27FC236}">
                <a16:creationId xmlns:a16="http://schemas.microsoft.com/office/drawing/2014/main" id="{51AAF851-A4A6-F9EC-35C6-92800EFEA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8593" y="2398573"/>
            <a:ext cx="914400" cy="914400"/>
          </a:xfrm>
          <a:prstGeom prst="rect">
            <a:avLst/>
          </a:prstGeom>
        </p:spPr>
      </p:pic>
      <p:pic>
        <p:nvPicPr>
          <p:cNvPr id="7" name="Graphic 6" descr="Monitor outline">
            <a:extLst>
              <a:ext uri="{FF2B5EF4-FFF2-40B4-BE49-F238E27FC236}">
                <a16:creationId xmlns:a16="http://schemas.microsoft.com/office/drawing/2014/main" id="{D9ACF93A-DE85-8F3D-D2A0-C4387F0167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1400" y="4013115"/>
            <a:ext cx="914400" cy="914400"/>
          </a:xfrm>
          <a:prstGeom prst="rect">
            <a:avLst/>
          </a:prstGeom>
        </p:spPr>
      </p:pic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1A84A739-2237-6DDA-4DE0-8877696071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02557" y="2398573"/>
            <a:ext cx="914400" cy="9144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9BAC5C-6628-062E-1B3C-DCDF54681592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2805793" y="3312973"/>
            <a:ext cx="1232807" cy="7001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45BCD6-60C3-DCA0-871F-2233EA39D972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flipH="1">
            <a:off x="1572986" y="3312973"/>
            <a:ext cx="1232807" cy="6892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4138042-1D06-0B25-BB00-54FD72F99D6E}"/>
              </a:ext>
            </a:extLst>
          </p:cNvPr>
          <p:cNvSpPr txBox="1"/>
          <p:nvPr/>
        </p:nvSpPr>
        <p:spPr>
          <a:xfrm>
            <a:off x="1495207" y="1988665"/>
            <a:ext cx="262117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1. Make connections</a:t>
            </a:r>
          </a:p>
        </p:txBody>
      </p:sp>
      <p:pic>
        <p:nvPicPr>
          <p:cNvPr id="6" name="Graphic 5" descr="Cloud outline">
            <a:extLst>
              <a:ext uri="{FF2B5EF4-FFF2-40B4-BE49-F238E27FC236}">
                <a16:creationId xmlns:a16="http://schemas.microsoft.com/office/drawing/2014/main" id="{C8F0EF1F-E885-EC16-BA40-135DEBB9D5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48593" y="4949546"/>
            <a:ext cx="914400" cy="914400"/>
          </a:xfrm>
          <a:prstGeom prst="rect">
            <a:avLst/>
          </a:prstGeom>
        </p:spPr>
      </p:pic>
      <p:pic>
        <p:nvPicPr>
          <p:cNvPr id="10" name="Graphic 9" descr="Database outline">
            <a:extLst>
              <a:ext uri="{FF2B5EF4-FFF2-40B4-BE49-F238E27FC236}">
                <a16:creationId xmlns:a16="http://schemas.microsoft.com/office/drawing/2014/main" id="{22387060-E4E0-68DD-3BC1-C0C7AF824E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15786" y="4002228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D71374-E31A-EBE2-55F2-7FF9724A220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805793" y="3312973"/>
            <a:ext cx="0" cy="16365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FDA91BC-7764-9814-9A34-472E917B9971}"/>
              </a:ext>
            </a:extLst>
          </p:cNvPr>
          <p:cNvSpPr txBox="1"/>
          <p:nvPr/>
        </p:nvSpPr>
        <p:spPr>
          <a:xfrm>
            <a:off x="262400" y="4847701"/>
            <a:ext cx="262117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To databases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442BA4-AE71-596B-EBE6-18A7AD8E86C1}"/>
              </a:ext>
            </a:extLst>
          </p:cNvPr>
          <p:cNvSpPr txBox="1"/>
          <p:nvPr/>
        </p:nvSpPr>
        <p:spPr>
          <a:xfrm>
            <a:off x="1495207" y="5618011"/>
            <a:ext cx="262117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To other servers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672287-6228-0AA5-88AA-D34389FD0DDD}"/>
              </a:ext>
            </a:extLst>
          </p:cNvPr>
          <p:cNvSpPr txBox="1"/>
          <p:nvPr/>
        </p:nvSpPr>
        <p:spPr>
          <a:xfrm>
            <a:off x="2728014" y="4847701"/>
            <a:ext cx="262117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To end devices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95B92D-BDB8-4B17-3B2D-AF61EACE5B4C}"/>
              </a:ext>
            </a:extLst>
          </p:cNvPr>
          <p:cNvSpPr txBox="1"/>
          <p:nvPr/>
        </p:nvSpPr>
        <p:spPr>
          <a:xfrm>
            <a:off x="7849172" y="1988665"/>
            <a:ext cx="262117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2. Do stuff with data</a:t>
            </a:r>
          </a:p>
        </p:txBody>
      </p:sp>
      <p:pic>
        <p:nvPicPr>
          <p:cNvPr id="33" name="Graphic 32" descr="Cause And Effect outline">
            <a:extLst>
              <a:ext uri="{FF2B5EF4-FFF2-40B4-BE49-F238E27FC236}">
                <a16:creationId xmlns:a16="http://schemas.microsoft.com/office/drawing/2014/main" id="{7719ABF7-22B8-D720-EC76-E03D50974AD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61899" y="4002229"/>
            <a:ext cx="914400" cy="914400"/>
          </a:xfrm>
          <a:prstGeom prst="rect">
            <a:avLst/>
          </a:prstGeom>
        </p:spPr>
      </p:pic>
      <p:pic>
        <p:nvPicPr>
          <p:cNvPr id="34" name="Graphic 33" descr="Database outline">
            <a:extLst>
              <a:ext uri="{FF2B5EF4-FFF2-40B4-BE49-F238E27FC236}">
                <a16:creationId xmlns:a16="http://schemas.microsoft.com/office/drawing/2014/main" id="{518C1E15-2189-7B83-46C4-5C227F90F4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02557" y="4783425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B41D095-56FB-CB14-7A38-1630B1256E24}"/>
              </a:ext>
            </a:extLst>
          </p:cNvPr>
          <p:cNvSpPr txBox="1"/>
          <p:nvPr/>
        </p:nvSpPr>
        <p:spPr>
          <a:xfrm>
            <a:off x="6504213" y="4783425"/>
            <a:ext cx="262117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Process it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15C6DA-419A-3DFD-50FC-AE2A9BF52148}"/>
              </a:ext>
            </a:extLst>
          </p:cNvPr>
          <p:cNvSpPr txBox="1"/>
          <p:nvPr/>
        </p:nvSpPr>
        <p:spPr>
          <a:xfrm>
            <a:off x="7849172" y="5595199"/>
            <a:ext cx="262117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Store it in a database</a:t>
            </a:r>
          </a:p>
        </p:txBody>
      </p:sp>
      <p:pic>
        <p:nvPicPr>
          <p:cNvPr id="38" name="Graphic 37" descr="Monitor outline">
            <a:extLst>
              <a:ext uri="{FF2B5EF4-FFF2-40B4-BE49-F238E27FC236}">
                <a16:creationId xmlns:a16="http://schemas.microsoft.com/office/drawing/2014/main" id="{427EC4D8-57C2-FF31-69A5-3BA953EEE1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3215" y="4013115"/>
            <a:ext cx="914400" cy="9144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52D0EA3-03F6-6FE1-09EB-9CC294B46621}"/>
              </a:ext>
            </a:extLst>
          </p:cNvPr>
          <p:cNvSpPr txBox="1"/>
          <p:nvPr/>
        </p:nvSpPr>
        <p:spPr>
          <a:xfrm>
            <a:off x="9189829" y="4783425"/>
            <a:ext cx="262117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Send it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C52AE87-CCF0-5CAF-838E-F40ABC919BE8}"/>
              </a:ext>
            </a:extLst>
          </p:cNvPr>
          <p:cNvCxnSpPr>
            <a:cxnSpLocks/>
            <a:stCxn id="9" idx="2"/>
            <a:endCxn id="38" idx="0"/>
          </p:cNvCxnSpPr>
          <p:nvPr/>
        </p:nvCxnSpPr>
        <p:spPr>
          <a:xfrm>
            <a:off x="9159757" y="3312973"/>
            <a:ext cx="1340658" cy="7001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0A76E55-DF7D-841B-C089-BBAB75E30A7B}"/>
              </a:ext>
            </a:extLst>
          </p:cNvPr>
          <p:cNvCxnSpPr>
            <a:cxnSpLocks/>
            <a:stCxn id="9" idx="2"/>
            <a:endCxn id="33" idx="0"/>
          </p:cNvCxnSpPr>
          <p:nvPr/>
        </p:nvCxnSpPr>
        <p:spPr>
          <a:xfrm flipH="1">
            <a:off x="7819099" y="3312973"/>
            <a:ext cx="1340658" cy="6892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EAC95B6-297D-6CB2-2EE9-A0AC9825158C}"/>
              </a:ext>
            </a:extLst>
          </p:cNvPr>
          <p:cNvCxnSpPr>
            <a:cxnSpLocks/>
            <a:stCxn id="9" idx="2"/>
            <a:endCxn id="34" idx="0"/>
          </p:cNvCxnSpPr>
          <p:nvPr/>
        </p:nvCxnSpPr>
        <p:spPr>
          <a:xfrm>
            <a:off x="9159757" y="3312973"/>
            <a:ext cx="0" cy="14704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682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7E323-F321-F5D3-4CD2-21B70C9AA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Servers are just computers</a:t>
            </a:r>
          </a:p>
        </p:txBody>
      </p:sp>
      <p:pic>
        <p:nvPicPr>
          <p:cNvPr id="5" name="Graphic 4" descr="Server outline">
            <a:extLst>
              <a:ext uri="{FF2B5EF4-FFF2-40B4-BE49-F238E27FC236}">
                <a16:creationId xmlns:a16="http://schemas.microsoft.com/office/drawing/2014/main" id="{51AAF851-A4A6-F9EC-35C6-92800EFEA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7315" y="1752600"/>
            <a:ext cx="914400" cy="914400"/>
          </a:xfrm>
          <a:prstGeom prst="rect">
            <a:avLst/>
          </a:prstGeom>
        </p:spPr>
      </p:pic>
      <p:pic>
        <p:nvPicPr>
          <p:cNvPr id="7" name="Graphic 6" descr="Monitor outline">
            <a:extLst>
              <a:ext uri="{FF2B5EF4-FFF2-40B4-BE49-F238E27FC236}">
                <a16:creationId xmlns:a16="http://schemas.microsoft.com/office/drawing/2014/main" id="{D9ACF93A-DE85-8F3D-D2A0-C4387F0167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37315" y="4539344"/>
            <a:ext cx="914400" cy="914400"/>
          </a:xfrm>
          <a:prstGeom prst="rect">
            <a:avLst/>
          </a:prstGeom>
        </p:spPr>
      </p:pic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1A84A739-2237-6DDA-4DE0-8877696071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26029" y="3145972"/>
            <a:ext cx="914400" cy="914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49C43C-ECB5-F3BA-259C-D377B426B525}"/>
              </a:ext>
            </a:extLst>
          </p:cNvPr>
          <p:cNvCxnSpPr>
            <a:stCxn id="9" idx="3"/>
            <a:endCxn id="5" idx="1"/>
          </p:cNvCxnSpPr>
          <p:nvPr/>
        </p:nvCxnSpPr>
        <p:spPr>
          <a:xfrm flipV="1">
            <a:off x="2340429" y="2209800"/>
            <a:ext cx="2296886" cy="13933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2AF69C-321D-0F81-2A75-A5CD733F669E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2340429" y="3603172"/>
            <a:ext cx="2296886" cy="13933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9BAC5C-6628-062E-1B3C-DCDF54681592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5551715" y="2209800"/>
            <a:ext cx="295002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0CC1242-5629-72CC-417F-2898154135E4}"/>
              </a:ext>
            </a:extLst>
          </p:cNvPr>
          <p:cNvSpPr txBox="1"/>
          <p:nvPr/>
        </p:nvSpPr>
        <p:spPr>
          <a:xfrm>
            <a:off x="8501742" y="1748136"/>
            <a:ext cx="330925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u="sng" dirty="0">
                <a:latin typeface="Athelas" panose="02000503000000020003" pitchFamily="2" charset="77"/>
              </a:rPr>
              <a:t>Called a server</a:t>
            </a:r>
          </a:p>
          <a:p>
            <a:r>
              <a:rPr lang="en-US" dirty="0">
                <a:latin typeface="Athelas" panose="02000503000000020003" pitchFamily="2" charset="77"/>
              </a:rPr>
              <a:t>Optimized for connecting to other computers and processing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9781B-2063-7A1C-5905-FBAA12165B0E}"/>
              </a:ext>
            </a:extLst>
          </p:cNvPr>
          <p:cNvSpPr txBox="1"/>
          <p:nvPr/>
        </p:nvSpPr>
        <p:spPr>
          <a:xfrm>
            <a:off x="8501742" y="4534880"/>
            <a:ext cx="330925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u="sng" dirty="0">
                <a:latin typeface="Athelas" panose="02000503000000020003" pitchFamily="2" charset="77"/>
              </a:rPr>
              <a:t>Called a computer</a:t>
            </a:r>
          </a:p>
          <a:p>
            <a:r>
              <a:rPr lang="en-US" dirty="0">
                <a:latin typeface="Athelas" panose="02000503000000020003" pitchFamily="2" charset="77"/>
              </a:rPr>
              <a:t>Optimized for UI/UX, application usage, </a:t>
            </a:r>
            <a:r>
              <a:rPr lang="en-US" dirty="0" err="1">
                <a:latin typeface="Athelas" panose="02000503000000020003" pitchFamily="2" charset="77"/>
              </a:rPr>
              <a:t>etc</a:t>
            </a:r>
            <a:endParaRPr lang="en-US" dirty="0">
              <a:latin typeface="Athelas" panose="02000503000000020003" pitchFamily="2" charset="77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45BCD6-60C3-DCA0-871F-2233EA39D972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5551715" y="4996544"/>
            <a:ext cx="295002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10C6C9B-7463-AB43-36D7-6217EECEA659}"/>
              </a:ext>
            </a:extLst>
          </p:cNvPr>
          <p:cNvSpPr txBox="1"/>
          <p:nvPr/>
        </p:nvSpPr>
        <p:spPr>
          <a:xfrm>
            <a:off x="800101" y="4060372"/>
            <a:ext cx="216625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Compute power…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A6FF08-5576-D58E-12F8-EE2544CC0E59}"/>
              </a:ext>
            </a:extLst>
          </p:cNvPr>
          <p:cNvSpPr txBox="1"/>
          <p:nvPr/>
        </p:nvSpPr>
        <p:spPr>
          <a:xfrm>
            <a:off x="3903073" y="2482448"/>
            <a:ext cx="23828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…on a server OS (e.g., Windows Server, MacOS server)…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138042-1D06-0B25-BB00-54FD72F99D6E}"/>
              </a:ext>
            </a:extLst>
          </p:cNvPr>
          <p:cNvSpPr txBox="1"/>
          <p:nvPr/>
        </p:nvSpPr>
        <p:spPr>
          <a:xfrm>
            <a:off x="3783928" y="5268246"/>
            <a:ext cx="262117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…on a computer OS (e.g., Windows, MacOS, Linux)…</a:t>
            </a:r>
          </a:p>
        </p:txBody>
      </p:sp>
    </p:spTree>
    <p:extLst>
      <p:ext uri="{BB962C8B-B14F-4D97-AF65-F5344CB8AC3E}">
        <p14:creationId xmlns:p14="http://schemas.microsoft.com/office/powerpoint/2010/main" val="3383103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7E323-F321-F5D3-4CD2-21B70C9AA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no fundamental reason why one can’t behave as the other</a:t>
            </a:r>
          </a:p>
        </p:txBody>
      </p:sp>
      <p:pic>
        <p:nvPicPr>
          <p:cNvPr id="5" name="Graphic 4" descr="Server outline">
            <a:extLst>
              <a:ext uri="{FF2B5EF4-FFF2-40B4-BE49-F238E27FC236}">
                <a16:creationId xmlns:a16="http://schemas.microsoft.com/office/drawing/2014/main" id="{51AAF851-A4A6-F9EC-35C6-92800EFEA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7315" y="1752600"/>
            <a:ext cx="914400" cy="914400"/>
          </a:xfrm>
          <a:prstGeom prst="rect">
            <a:avLst/>
          </a:prstGeom>
        </p:spPr>
      </p:pic>
      <p:pic>
        <p:nvPicPr>
          <p:cNvPr id="7" name="Graphic 6" descr="Monitor outline">
            <a:extLst>
              <a:ext uri="{FF2B5EF4-FFF2-40B4-BE49-F238E27FC236}">
                <a16:creationId xmlns:a16="http://schemas.microsoft.com/office/drawing/2014/main" id="{D9ACF93A-DE85-8F3D-D2A0-C4387F0167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37315" y="4539344"/>
            <a:ext cx="914400" cy="914400"/>
          </a:xfrm>
          <a:prstGeom prst="rect">
            <a:avLst/>
          </a:prstGeom>
        </p:spPr>
      </p:pic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1A84A739-2237-6DDA-4DE0-8877696071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26029" y="3145972"/>
            <a:ext cx="914400" cy="914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49C43C-ECB5-F3BA-259C-D377B426B525}"/>
              </a:ext>
            </a:extLst>
          </p:cNvPr>
          <p:cNvCxnSpPr>
            <a:stCxn id="9" idx="3"/>
            <a:endCxn id="5" idx="1"/>
          </p:cNvCxnSpPr>
          <p:nvPr/>
        </p:nvCxnSpPr>
        <p:spPr>
          <a:xfrm flipV="1">
            <a:off x="2340429" y="2209800"/>
            <a:ext cx="2296886" cy="13933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2AF69C-321D-0F81-2A75-A5CD733F669E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2340429" y="3603172"/>
            <a:ext cx="2296886" cy="13933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9BAC5C-6628-062E-1B3C-DCDF5468159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551715" y="2209800"/>
            <a:ext cx="295002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C49781B-2063-7A1C-5905-FBAA12165B0E}"/>
              </a:ext>
            </a:extLst>
          </p:cNvPr>
          <p:cNvSpPr txBox="1"/>
          <p:nvPr/>
        </p:nvSpPr>
        <p:spPr>
          <a:xfrm>
            <a:off x="8501742" y="4811879"/>
            <a:ext cx="330925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u="sng" dirty="0">
                <a:latin typeface="Athelas" panose="02000503000000020003" pitchFamily="2" charset="77"/>
              </a:rPr>
              <a:t>Now it’s a server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45BCD6-60C3-DCA0-871F-2233EA39D972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5551715" y="4996544"/>
            <a:ext cx="295002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4138042-1D06-0B25-BB00-54FD72F99D6E}"/>
              </a:ext>
            </a:extLst>
          </p:cNvPr>
          <p:cNvSpPr txBox="1"/>
          <p:nvPr/>
        </p:nvSpPr>
        <p:spPr>
          <a:xfrm>
            <a:off x="3783928" y="5406746"/>
            <a:ext cx="262117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Install server software on this</a:t>
            </a:r>
          </a:p>
        </p:txBody>
      </p:sp>
    </p:spTree>
    <p:extLst>
      <p:ext uri="{BB962C8B-B14F-4D97-AF65-F5344CB8AC3E}">
        <p14:creationId xmlns:p14="http://schemas.microsoft.com/office/powerpoint/2010/main" val="349774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7E323-F321-F5D3-4CD2-21B70C9AA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software listens and responds</a:t>
            </a:r>
          </a:p>
        </p:txBody>
      </p:sp>
      <p:pic>
        <p:nvPicPr>
          <p:cNvPr id="7" name="Graphic 6" descr="Monitor outline">
            <a:extLst>
              <a:ext uri="{FF2B5EF4-FFF2-40B4-BE49-F238E27FC236}">
                <a16:creationId xmlns:a16="http://schemas.microsoft.com/office/drawing/2014/main" id="{D9ACF93A-DE85-8F3D-D2A0-C4387F016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5705" y="5094368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B95B92D-BDB8-4B17-3B2D-AF61EACE5B4C}"/>
              </a:ext>
            </a:extLst>
          </p:cNvPr>
          <p:cNvSpPr txBox="1"/>
          <p:nvPr/>
        </p:nvSpPr>
        <p:spPr>
          <a:xfrm>
            <a:off x="3352318" y="5993368"/>
            <a:ext cx="262117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Some device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1A84A739-2237-6DDA-4DE0-8877696071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38086" y="1797138"/>
            <a:ext cx="914400" cy="914400"/>
          </a:xfrm>
          <a:prstGeom prst="rect">
            <a:avLst/>
          </a:prstGeom>
        </p:spPr>
      </p:pic>
      <p:pic>
        <p:nvPicPr>
          <p:cNvPr id="4" name="Graphic 3" descr="Ear outline">
            <a:extLst>
              <a:ext uri="{FF2B5EF4-FFF2-40B4-BE49-F238E27FC236}">
                <a16:creationId xmlns:a16="http://schemas.microsoft.com/office/drawing/2014/main" id="{E2E26D58-31F0-0F38-4049-4A6E0A004C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39515" y="1797138"/>
            <a:ext cx="914400" cy="914400"/>
          </a:xfrm>
          <a:prstGeom prst="rect">
            <a:avLst/>
          </a:prstGeom>
        </p:spPr>
      </p:pic>
      <p:pic>
        <p:nvPicPr>
          <p:cNvPr id="14" name="Graphic 13" descr="Connected outline">
            <a:extLst>
              <a:ext uri="{FF2B5EF4-FFF2-40B4-BE49-F238E27FC236}">
                <a16:creationId xmlns:a16="http://schemas.microsoft.com/office/drawing/2014/main" id="{427E35B3-F3C8-35DA-8D4A-D2A6633E4F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05705" y="1797138"/>
            <a:ext cx="914400" cy="914400"/>
          </a:xfrm>
          <a:prstGeom prst="rect">
            <a:avLst/>
          </a:prstGeom>
        </p:spPr>
      </p:pic>
      <p:pic>
        <p:nvPicPr>
          <p:cNvPr id="17" name="Graphic 16" descr="Question Mark outline">
            <a:extLst>
              <a:ext uri="{FF2B5EF4-FFF2-40B4-BE49-F238E27FC236}">
                <a16:creationId xmlns:a16="http://schemas.microsoft.com/office/drawing/2014/main" id="{BE4567AB-FE92-EA8B-F58E-2506643C879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71895" y="1797138"/>
            <a:ext cx="914400" cy="914400"/>
          </a:xfrm>
          <a:prstGeom prst="rect">
            <a:avLst/>
          </a:prstGeom>
        </p:spPr>
      </p:pic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2E5B5A5F-01AB-E695-DBC8-2F91D1335089}"/>
              </a:ext>
            </a:extLst>
          </p:cNvPr>
          <p:cNvCxnSpPr>
            <a:cxnSpLocks/>
            <a:stCxn id="4" idx="0"/>
            <a:endCxn id="4" idx="1"/>
          </p:cNvCxnSpPr>
          <p:nvPr/>
        </p:nvCxnSpPr>
        <p:spPr>
          <a:xfrm rot="16200000" flipH="1" flipV="1">
            <a:off x="1339515" y="1797138"/>
            <a:ext cx="457200" cy="457200"/>
          </a:xfrm>
          <a:prstGeom prst="curvedConnector4">
            <a:avLst>
              <a:gd name="adj1" fmla="val -50000"/>
              <a:gd name="adj2" fmla="val 1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85F12B3-3FE7-72DA-C6B0-9C04A3C03166}"/>
              </a:ext>
            </a:extLst>
          </p:cNvPr>
          <p:cNvSpPr txBox="1"/>
          <p:nvPr/>
        </p:nvSpPr>
        <p:spPr>
          <a:xfrm>
            <a:off x="486129" y="2591400"/>
            <a:ext cx="262117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Listen constantly for a connection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0B8B46-7E31-B053-DDDA-0EC85D95B8A7}"/>
              </a:ext>
            </a:extLst>
          </p:cNvPr>
          <p:cNvSpPr txBox="1"/>
          <p:nvPr/>
        </p:nvSpPr>
        <p:spPr>
          <a:xfrm>
            <a:off x="3352319" y="2729899"/>
            <a:ext cx="262117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Connection received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C2723E-E4EA-5841-B140-CFAC20E6AE42}"/>
              </a:ext>
            </a:extLst>
          </p:cNvPr>
          <p:cNvSpPr txBox="1"/>
          <p:nvPr/>
        </p:nvSpPr>
        <p:spPr>
          <a:xfrm>
            <a:off x="6218509" y="2591400"/>
            <a:ext cx="262117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Do I accept the connection?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AC2EB5-97F2-1571-0072-71A8E6391D0E}"/>
              </a:ext>
            </a:extLst>
          </p:cNvPr>
          <p:cNvSpPr txBox="1"/>
          <p:nvPr/>
        </p:nvSpPr>
        <p:spPr>
          <a:xfrm>
            <a:off x="9080293" y="2591400"/>
            <a:ext cx="262117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Do stuff ordered by the connection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AEE2524-25A3-1A51-839B-623347A8D92C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2253915" y="2254338"/>
            <a:ext cx="19517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8B6B34F-5E01-EB43-3BE0-F72B4969CDE2}"/>
              </a:ext>
            </a:extLst>
          </p:cNvPr>
          <p:cNvCxnSpPr>
            <a:cxnSpLocks/>
            <a:stCxn id="7" idx="0"/>
            <a:endCxn id="37" idx="2"/>
          </p:cNvCxnSpPr>
          <p:nvPr/>
        </p:nvCxnSpPr>
        <p:spPr>
          <a:xfrm flipV="1">
            <a:off x="4662905" y="3099231"/>
            <a:ext cx="0" cy="19951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3B00345-D410-684E-2ADD-40E82A5C6B0E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5120105" y="2254338"/>
            <a:ext cx="19517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6544C45-A5FE-4C11-FBF1-51238A46AF88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7986295" y="2254338"/>
            <a:ext cx="19517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8177D67-B680-6A10-47BD-BA892C5E4EAE}"/>
              </a:ext>
            </a:extLst>
          </p:cNvPr>
          <p:cNvSpPr txBox="1"/>
          <p:nvPr/>
        </p:nvSpPr>
        <p:spPr>
          <a:xfrm>
            <a:off x="8474483" y="1885006"/>
            <a:ext cx="9144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Yes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3EC04950-6A92-9998-5C86-574FBBE8C47C}"/>
              </a:ext>
            </a:extLst>
          </p:cNvPr>
          <p:cNvCxnSpPr>
            <a:cxnSpLocks/>
            <a:stCxn id="67" idx="2"/>
            <a:endCxn id="7" idx="3"/>
          </p:cNvCxnSpPr>
          <p:nvPr/>
        </p:nvCxnSpPr>
        <p:spPr>
          <a:xfrm rot="5400000">
            <a:off x="6119604" y="4142077"/>
            <a:ext cx="409992" cy="240899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4AC76CA-AF12-4E00-4767-067B6F5087EF}"/>
              </a:ext>
            </a:extLst>
          </p:cNvPr>
          <p:cNvSpPr txBox="1"/>
          <p:nvPr/>
        </p:nvSpPr>
        <p:spPr>
          <a:xfrm>
            <a:off x="7316778" y="3277993"/>
            <a:ext cx="9144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No</a:t>
            </a:r>
          </a:p>
        </p:txBody>
      </p:sp>
      <p:pic>
        <p:nvPicPr>
          <p:cNvPr id="63" name="Graphic 62" descr="Close outline">
            <a:extLst>
              <a:ext uri="{FF2B5EF4-FFF2-40B4-BE49-F238E27FC236}">
                <a16:creationId xmlns:a16="http://schemas.microsoft.com/office/drawing/2014/main" id="{86FAA4E6-D280-E108-D75B-312F4E98F9D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71895" y="3764718"/>
            <a:ext cx="914400" cy="9144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0116E65C-20C9-4989-A059-6F910FAC1500}"/>
              </a:ext>
            </a:extLst>
          </p:cNvPr>
          <p:cNvSpPr txBox="1"/>
          <p:nvPr/>
        </p:nvSpPr>
        <p:spPr>
          <a:xfrm>
            <a:off x="6218509" y="4495245"/>
            <a:ext cx="262117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Error (e.g., “503 unavailable”)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09A0414-DFE6-276C-5C83-A76A9A0C0C8D}"/>
              </a:ext>
            </a:extLst>
          </p:cNvPr>
          <p:cNvCxnSpPr>
            <a:cxnSpLocks/>
            <a:stCxn id="40" idx="2"/>
            <a:endCxn id="63" idx="0"/>
          </p:cNvCxnSpPr>
          <p:nvPr/>
        </p:nvCxnSpPr>
        <p:spPr>
          <a:xfrm>
            <a:off x="7529095" y="3237731"/>
            <a:ext cx="0" cy="5269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2" descr="Completed outline">
            <a:extLst>
              <a:ext uri="{FF2B5EF4-FFF2-40B4-BE49-F238E27FC236}">
                <a16:creationId xmlns:a16="http://schemas.microsoft.com/office/drawing/2014/main" id="{998C0D4D-0A28-DCD7-7A08-AB194772D9D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38086" y="5094368"/>
            <a:ext cx="914400" cy="914400"/>
          </a:xfrm>
          <a:prstGeom prst="rect">
            <a:avLst/>
          </a:prstGeom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DCD98AA-2FB6-68C9-F865-0435E4622418}"/>
              </a:ext>
            </a:extLst>
          </p:cNvPr>
          <p:cNvCxnSpPr>
            <a:cxnSpLocks/>
            <a:stCxn id="41" idx="2"/>
            <a:endCxn id="73" idx="0"/>
          </p:cNvCxnSpPr>
          <p:nvPr/>
        </p:nvCxnSpPr>
        <p:spPr>
          <a:xfrm>
            <a:off x="10390879" y="3237731"/>
            <a:ext cx="4407" cy="18566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5AB2655-551F-324B-622E-36DA30DDD0E5}"/>
              </a:ext>
            </a:extLst>
          </p:cNvPr>
          <p:cNvCxnSpPr>
            <a:cxnSpLocks/>
            <a:stCxn id="73" idx="1"/>
            <a:endCxn id="7" idx="3"/>
          </p:cNvCxnSpPr>
          <p:nvPr/>
        </p:nvCxnSpPr>
        <p:spPr>
          <a:xfrm flipH="1">
            <a:off x="5120105" y="5551568"/>
            <a:ext cx="48179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5592849-605B-1907-60BF-F769CA55383F}"/>
              </a:ext>
            </a:extLst>
          </p:cNvPr>
          <p:cNvSpPr txBox="1"/>
          <p:nvPr/>
        </p:nvSpPr>
        <p:spPr>
          <a:xfrm>
            <a:off x="9080292" y="5772429"/>
            <a:ext cx="262117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Success (status 200) and any data requested</a:t>
            </a:r>
          </a:p>
        </p:txBody>
      </p:sp>
    </p:spTree>
    <p:extLst>
      <p:ext uri="{BB962C8B-B14F-4D97-AF65-F5344CB8AC3E}">
        <p14:creationId xmlns:p14="http://schemas.microsoft.com/office/powerpoint/2010/main" val="1884095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7E323-F321-F5D3-4CD2-21B70C9AA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computer is already connected to the internet, so making it a server just means creating listener software</a:t>
            </a:r>
          </a:p>
        </p:txBody>
      </p:sp>
      <p:pic>
        <p:nvPicPr>
          <p:cNvPr id="7" name="Graphic 6" descr="Monitor outline">
            <a:extLst>
              <a:ext uri="{FF2B5EF4-FFF2-40B4-BE49-F238E27FC236}">
                <a16:creationId xmlns:a16="http://schemas.microsoft.com/office/drawing/2014/main" id="{D9ACF93A-DE85-8F3D-D2A0-C4387F016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5705" y="5094368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B95B92D-BDB8-4B17-3B2D-AF61EACE5B4C}"/>
              </a:ext>
            </a:extLst>
          </p:cNvPr>
          <p:cNvSpPr txBox="1"/>
          <p:nvPr/>
        </p:nvSpPr>
        <p:spPr>
          <a:xfrm>
            <a:off x="3352318" y="5993368"/>
            <a:ext cx="262117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Some device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1A84A739-2237-6DDA-4DE0-8877696071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38086" y="1797138"/>
            <a:ext cx="914400" cy="914400"/>
          </a:xfrm>
          <a:prstGeom prst="rect">
            <a:avLst/>
          </a:prstGeom>
        </p:spPr>
      </p:pic>
      <p:pic>
        <p:nvPicPr>
          <p:cNvPr id="4" name="Graphic 3" descr="Ear outline">
            <a:extLst>
              <a:ext uri="{FF2B5EF4-FFF2-40B4-BE49-F238E27FC236}">
                <a16:creationId xmlns:a16="http://schemas.microsoft.com/office/drawing/2014/main" id="{E2E26D58-31F0-0F38-4049-4A6E0A004C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39515" y="1797138"/>
            <a:ext cx="914400" cy="914400"/>
          </a:xfrm>
          <a:prstGeom prst="rect">
            <a:avLst/>
          </a:prstGeom>
        </p:spPr>
      </p:pic>
      <p:pic>
        <p:nvPicPr>
          <p:cNvPr id="14" name="Graphic 13" descr="Connected outline">
            <a:extLst>
              <a:ext uri="{FF2B5EF4-FFF2-40B4-BE49-F238E27FC236}">
                <a16:creationId xmlns:a16="http://schemas.microsoft.com/office/drawing/2014/main" id="{427E35B3-F3C8-35DA-8D4A-D2A6633E4F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05705" y="1797138"/>
            <a:ext cx="914400" cy="914400"/>
          </a:xfrm>
          <a:prstGeom prst="rect">
            <a:avLst/>
          </a:prstGeom>
        </p:spPr>
      </p:pic>
      <p:pic>
        <p:nvPicPr>
          <p:cNvPr id="17" name="Graphic 16" descr="Question Mark outline">
            <a:extLst>
              <a:ext uri="{FF2B5EF4-FFF2-40B4-BE49-F238E27FC236}">
                <a16:creationId xmlns:a16="http://schemas.microsoft.com/office/drawing/2014/main" id="{BE4567AB-FE92-EA8B-F58E-2506643C879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71895" y="1797138"/>
            <a:ext cx="914400" cy="914400"/>
          </a:xfrm>
          <a:prstGeom prst="rect">
            <a:avLst/>
          </a:prstGeom>
        </p:spPr>
      </p:pic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2E5B5A5F-01AB-E695-DBC8-2F91D1335089}"/>
              </a:ext>
            </a:extLst>
          </p:cNvPr>
          <p:cNvCxnSpPr>
            <a:cxnSpLocks/>
            <a:stCxn id="4" idx="0"/>
            <a:endCxn id="4" idx="1"/>
          </p:cNvCxnSpPr>
          <p:nvPr/>
        </p:nvCxnSpPr>
        <p:spPr>
          <a:xfrm rot="16200000" flipH="1" flipV="1">
            <a:off x="1339515" y="1797138"/>
            <a:ext cx="457200" cy="457200"/>
          </a:xfrm>
          <a:prstGeom prst="curvedConnector4">
            <a:avLst>
              <a:gd name="adj1" fmla="val -50000"/>
              <a:gd name="adj2" fmla="val 1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85F12B3-3FE7-72DA-C6B0-9C04A3C03166}"/>
              </a:ext>
            </a:extLst>
          </p:cNvPr>
          <p:cNvSpPr txBox="1"/>
          <p:nvPr/>
        </p:nvSpPr>
        <p:spPr>
          <a:xfrm>
            <a:off x="486129" y="2591400"/>
            <a:ext cx="262117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Listen constantly for a connection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0B8B46-7E31-B053-DDDA-0EC85D95B8A7}"/>
              </a:ext>
            </a:extLst>
          </p:cNvPr>
          <p:cNvSpPr txBox="1"/>
          <p:nvPr/>
        </p:nvSpPr>
        <p:spPr>
          <a:xfrm>
            <a:off x="3352319" y="2729899"/>
            <a:ext cx="262117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Connection received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C2723E-E4EA-5841-B140-CFAC20E6AE42}"/>
              </a:ext>
            </a:extLst>
          </p:cNvPr>
          <p:cNvSpPr txBox="1"/>
          <p:nvPr/>
        </p:nvSpPr>
        <p:spPr>
          <a:xfrm>
            <a:off x="6218509" y="2591400"/>
            <a:ext cx="262117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Do I accept the connection?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AC2EB5-97F2-1571-0072-71A8E6391D0E}"/>
              </a:ext>
            </a:extLst>
          </p:cNvPr>
          <p:cNvSpPr txBox="1"/>
          <p:nvPr/>
        </p:nvSpPr>
        <p:spPr>
          <a:xfrm>
            <a:off x="9080293" y="2591400"/>
            <a:ext cx="262117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Do stuff ordered by the connection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AEE2524-25A3-1A51-839B-623347A8D92C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2253915" y="2254338"/>
            <a:ext cx="19517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8B6B34F-5E01-EB43-3BE0-F72B4969CDE2}"/>
              </a:ext>
            </a:extLst>
          </p:cNvPr>
          <p:cNvCxnSpPr>
            <a:cxnSpLocks/>
            <a:stCxn id="7" idx="0"/>
            <a:endCxn id="37" idx="2"/>
          </p:cNvCxnSpPr>
          <p:nvPr/>
        </p:nvCxnSpPr>
        <p:spPr>
          <a:xfrm flipV="1">
            <a:off x="4662905" y="3099231"/>
            <a:ext cx="0" cy="19951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3B00345-D410-684E-2ADD-40E82A5C6B0E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5120105" y="2254338"/>
            <a:ext cx="19517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6544C45-A5FE-4C11-FBF1-51238A46AF88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7986295" y="2254338"/>
            <a:ext cx="19517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8177D67-B680-6A10-47BD-BA892C5E4EAE}"/>
              </a:ext>
            </a:extLst>
          </p:cNvPr>
          <p:cNvSpPr txBox="1"/>
          <p:nvPr/>
        </p:nvSpPr>
        <p:spPr>
          <a:xfrm>
            <a:off x="8474483" y="1885006"/>
            <a:ext cx="9144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Yes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3EC04950-6A92-9998-5C86-574FBBE8C47C}"/>
              </a:ext>
            </a:extLst>
          </p:cNvPr>
          <p:cNvCxnSpPr>
            <a:cxnSpLocks/>
            <a:stCxn id="67" idx="2"/>
            <a:endCxn id="7" idx="3"/>
          </p:cNvCxnSpPr>
          <p:nvPr/>
        </p:nvCxnSpPr>
        <p:spPr>
          <a:xfrm rot="5400000">
            <a:off x="6119604" y="4142077"/>
            <a:ext cx="409992" cy="240899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4AC76CA-AF12-4E00-4767-067B6F5087EF}"/>
              </a:ext>
            </a:extLst>
          </p:cNvPr>
          <p:cNvSpPr txBox="1"/>
          <p:nvPr/>
        </p:nvSpPr>
        <p:spPr>
          <a:xfrm>
            <a:off x="7316778" y="3277993"/>
            <a:ext cx="9144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No</a:t>
            </a:r>
          </a:p>
        </p:txBody>
      </p:sp>
      <p:pic>
        <p:nvPicPr>
          <p:cNvPr id="63" name="Graphic 62" descr="Close outline">
            <a:extLst>
              <a:ext uri="{FF2B5EF4-FFF2-40B4-BE49-F238E27FC236}">
                <a16:creationId xmlns:a16="http://schemas.microsoft.com/office/drawing/2014/main" id="{86FAA4E6-D280-E108-D75B-312F4E98F9D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71895" y="3764718"/>
            <a:ext cx="914400" cy="9144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0116E65C-20C9-4989-A059-6F910FAC1500}"/>
              </a:ext>
            </a:extLst>
          </p:cNvPr>
          <p:cNvSpPr txBox="1"/>
          <p:nvPr/>
        </p:nvSpPr>
        <p:spPr>
          <a:xfrm>
            <a:off x="6218509" y="4495245"/>
            <a:ext cx="262117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Error (e.g., “503 unavailable”)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09A0414-DFE6-276C-5C83-A76A9A0C0C8D}"/>
              </a:ext>
            </a:extLst>
          </p:cNvPr>
          <p:cNvCxnSpPr>
            <a:cxnSpLocks/>
            <a:stCxn id="40" idx="2"/>
            <a:endCxn id="63" idx="0"/>
          </p:cNvCxnSpPr>
          <p:nvPr/>
        </p:nvCxnSpPr>
        <p:spPr>
          <a:xfrm>
            <a:off x="7529095" y="3237731"/>
            <a:ext cx="0" cy="5269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2" descr="Completed outline">
            <a:extLst>
              <a:ext uri="{FF2B5EF4-FFF2-40B4-BE49-F238E27FC236}">
                <a16:creationId xmlns:a16="http://schemas.microsoft.com/office/drawing/2014/main" id="{998C0D4D-0A28-DCD7-7A08-AB194772D9D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38086" y="5094368"/>
            <a:ext cx="914400" cy="914400"/>
          </a:xfrm>
          <a:prstGeom prst="rect">
            <a:avLst/>
          </a:prstGeom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DCD98AA-2FB6-68C9-F865-0435E4622418}"/>
              </a:ext>
            </a:extLst>
          </p:cNvPr>
          <p:cNvCxnSpPr>
            <a:cxnSpLocks/>
            <a:stCxn id="41" idx="2"/>
            <a:endCxn id="73" idx="0"/>
          </p:cNvCxnSpPr>
          <p:nvPr/>
        </p:nvCxnSpPr>
        <p:spPr>
          <a:xfrm>
            <a:off x="10390879" y="3237731"/>
            <a:ext cx="4407" cy="18566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5AB2655-551F-324B-622E-36DA30DDD0E5}"/>
              </a:ext>
            </a:extLst>
          </p:cNvPr>
          <p:cNvCxnSpPr>
            <a:cxnSpLocks/>
            <a:stCxn id="73" idx="1"/>
            <a:endCxn id="7" idx="3"/>
          </p:cNvCxnSpPr>
          <p:nvPr/>
        </p:nvCxnSpPr>
        <p:spPr>
          <a:xfrm flipH="1">
            <a:off x="5120105" y="5551568"/>
            <a:ext cx="48179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5592849-605B-1907-60BF-F769CA55383F}"/>
              </a:ext>
            </a:extLst>
          </p:cNvPr>
          <p:cNvSpPr txBox="1"/>
          <p:nvPr/>
        </p:nvSpPr>
        <p:spPr>
          <a:xfrm>
            <a:off x="9080292" y="5772429"/>
            <a:ext cx="262117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Success (status 200) and any data requested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A60C6C-2AE3-6560-71C3-DE46DE9CA092}"/>
              </a:ext>
            </a:extLst>
          </p:cNvPr>
          <p:cNvSpPr/>
          <p:nvPr/>
        </p:nvSpPr>
        <p:spPr>
          <a:xfrm>
            <a:off x="3570514" y="1567543"/>
            <a:ext cx="8523515" cy="5159828"/>
          </a:xfrm>
          <a:prstGeom prst="rect">
            <a:avLst/>
          </a:prstGeom>
          <a:solidFill>
            <a:schemeClr val="bg1">
              <a:alpha val="8996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CCDAE1-A0C8-69C0-7A84-6551BA03455C}"/>
              </a:ext>
            </a:extLst>
          </p:cNvPr>
          <p:cNvSpPr/>
          <p:nvPr/>
        </p:nvSpPr>
        <p:spPr>
          <a:xfrm>
            <a:off x="2112135" y="1778139"/>
            <a:ext cx="1456772" cy="646331"/>
          </a:xfrm>
          <a:prstGeom prst="rect">
            <a:avLst/>
          </a:prstGeom>
          <a:solidFill>
            <a:schemeClr val="bg1">
              <a:alpha val="8996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2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7E323-F321-F5D3-4CD2-21B70C9AA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use a python module called Flask to do this</a:t>
            </a:r>
          </a:p>
        </p:txBody>
      </p:sp>
      <p:pic>
        <p:nvPicPr>
          <p:cNvPr id="7" name="Graphic 6" descr="Monitor outline">
            <a:extLst>
              <a:ext uri="{FF2B5EF4-FFF2-40B4-BE49-F238E27FC236}">
                <a16:creationId xmlns:a16="http://schemas.microsoft.com/office/drawing/2014/main" id="{D9ACF93A-DE85-8F3D-D2A0-C4387F016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5705" y="5094368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B95B92D-BDB8-4B17-3B2D-AF61EACE5B4C}"/>
              </a:ext>
            </a:extLst>
          </p:cNvPr>
          <p:cNvSpPr txBox="1"/>
          <p:nvPr/>
        </p:nvSpPr>
        <p:spPr>
          <a:xfrm>
            <a:off x="3352318" y="5993368"/>
            <a:ext cx="262117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Some device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1A84A739-2237-6DDA-4DE0-8877696071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38086" y="1797138"/>
            <a:ext cx="914400" cy="914400"/>
          </a:xfrm>
          <a:prstGeom prst="rect">
            <a:avLst/>
          </a:prstGeom>
        </p:spPr>
      </p:pic>
      <p:pic>
        <p:nvPicPr>
          <p:cNvPr id="4" name="Graphic 3" descr="Ear outline">
            <a:extLst>
              <a:ext uri="{FF2B5EF4-FFF2-40B4-BE49-F238E27FC236}">
                <a16:creationId xmlns:a16="http://schemas.microsoft.com/office/drawing/2014/main" id="{E2E26D58-31F0-0F38-4049-4A6E0A004C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39515" y="1797138"/>
            <a:ext cx="914400" cy="914400"/>
          </a:xfrm>
          <a:prstGeom prst="rect">
            <a:avLst/>
          </a:prstGeom>
        </p:spPr>
      </p:pic>
      <p:pic>
        <p:nvPicPr>
          <p:cNvPr id="14" name="Graphic 13" descr="Connected outline">
            <a:extLst>
              <a:ext uri="{FF2B5EF4-FFF2-40B4-BE49-F238E27FC236}">
                <a16:creationId xmlns:a16="http://schemas.microsoft.com/office/drawing/2014/main" id="{427E35B3-F3C8-35DA-8D4A-D2A6633E4F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05705" y="1797138"/>
            <a:ext cx="914400" cy="914400"/>
          </a:xfrm>
          <a:prstGeom prst="rect">
            <a:avLst/>
          </a:prstGeom>
        </p:spPr>
      </p:pic>
      <p:pic>
        <p:nvPicPr>
          <p:cNvPr id="17" name="Graphic 16" descr="Question Mark outline">
            <a:extLst>
              <a:ext uri="{FF2B5EF4-FFF2-40B4-BE49-F238E27FC236}">
                <a16:creationId xmlns:a16="http://schemas.microsoft.com/office/drawing/2014/main" id="{BE4567AB-FE92-EA8B-F58E-2506643C879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71895" y="1797138"/>
            <a:ext cx="914400" cy="914400"/>
          </a:xfrm>
          <a:prstGeom prst="rect">
            <a:avLst/>
          </a:prstGeom>
        </p:spPr>
      </p:pic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2E5B5A5F-01AB-E695-DBC8-2F91D1335089}"/>
              </a:ext>
            </a:extLst>
          </p:cNvPr>
          <p:cNvCxnSpPr>
            <a:cxnSpLocks/>
            <a:stCxn id="4" idx="0"/>
            <a:endCxn id="4" idx="1"/>
          </p:cNvCxnSpPr>
          <p:nvPr/>
        </p:nvCxnSpPr>
        <p:spPr>
          <a:xfrm rot="16200000" flipH="1" flipV="1">
            <a:off x="1339515" y="1797138"/>
            <a:ext cx="457200" cy="457200"/>
          </a:xfrm>
          <a:prstGeom prst="curvedConnector4">
            <a:avLst>
              <a:gd name="adj1" fmla="val -50000"/>
              <a:gd name="adj2" fmla="val 1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85F12B3-3FE7-72DA-C6B0-9C04A3C03166}"/>
              </a:ext>
            </a:extLst>
          </p:cNvPr>
          <p:cNvSpPr txBox="1"/>
          <p:nvPr/>
        </p:nvSpPr>
        <p:spPr>
          <a:xfrm>
            <a:off x="486129" y="2591400"/>
            <a:ext cx="262117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Listen constantly for a connection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0B8B46-7E31-B053-DDDA-0EC85D95B8A7}"/>
              </a:ext>
            </a:extLst>
          </p:cNvPr>
          <p:cNvSpPr txBox="1"/>
          <p:nvPr/>
        </p:nvSpPr>
        <p:spPr>
          <a:xfrm>
            <a:off x="3352319" y="2729899"/>
            <a:ext cx="262117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Connection received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C2723E-E4EA-5841-B140-CFAC20E6AE42}"/>
              </a:ext>
            </a:extLst>
          </p:cNvPr>
          <p:cNvSpPr txBox="1"/>
          <p:nvPr/>
        </p:nvSpPr>
        <p:spPr>
          <a:xfrm>
            <a:off x="6218509" y="2591400"/>
            <a:ext cx="262117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Do I accept the connection?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AC2EB5-97F2-1571-0072-71A8E6391D0E}"/>
              </a:ext>
            </a:extLst>
          </p:cNvPr>
          <p:cNvSpPr txBox="1"/>
          <p:nvPr/>
        </p:nvSpPr>
        <p:spPr>
          <a:xfrm>
            <a:off x="9080293" y="2591400"/>
            <a:ext cx="262117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Do stuff ordered by the connection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AEE2524-25A3-1A51-839B-623347A8D92C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2253915" y="2254338"/>
            <a:ext cx="19517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8B6B34F-5E01-EB43-3BE0-F72B4969CDE2}"/>
              </a:ext>
            </a:extLst>
          </p:cNvPr>
          <p:cNvCxnSpPr>
            <a:cxnSpLocks/>
            <a:stCxn id="7" idx="0"/>
            <a:endCxn id="37" idx="2"/>
          </p:cNvCxnSpPr>
          <p:nvPr/>
        </p:nvCxnSpPr>
        <p:spPr>
          <a:xfrm flipV="1">
            <a:off x="4662905" y="3099231"/>
            <a:ext cx="0" cy="19951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3B00345-D410-684E-2ADD-40E82A5C6B0E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5120105" y="2254338"/>
            <a:ext cx="19517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6544C45-A5FE-4C11-FBF1-51238A46AF88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7986295" y="2254338"/>
            <a:ext cx="19517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8177D67-B680-6A10-47BD-BA892C5E4EAE}"/>
              </a:ext>
            </a:extLst>
          </p:cNvPr>
          <p:cNvSpPr txBox="1"/>
          <p:nvPr/>
        </p:nvSpPr>
        <p:spPr>
          <a:xfrm>
            <a:off x="8474483" y="1885006"/>
            <a:ext cx="9144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Yes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3EC04950-6A92-9998-5C86-574FBBE8C47C}"/>
              </a:ext>
            </a:extLst>
          </p:cNvPr>
          <p:cNvCxnSpPr>
            <a:cxnSpLocks/>
            <a:stCxn id="67" idx="2"/>
            <a:endCxn id="7" idx="3"/>
          </p:cNvCxnSpPr>
          <p:nvPr/>
        </p:nvCxnSpPr>
        <p:spPr>
          <a:xfrm rot="5400000">
            <a:off x="6119604" y="4142077"/>
            <a:ext cx="409992" cy="240899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4AC76CA-AF12-4E00-4767-067B6F5087EF}"/>
              </a:ext>
            </a:extLst>
          </p:cNvPr>
          <p:cNvSpPr txBox="1"/>
          <p:nvPr/>
        </p:nvSpPr>
        <p:spPr>
          <a:xfrm>
            <a:off x="7316778" y="3277993"/>
            <a:ext cx="9144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No</a:t>
            </a:r>
          </a:p>
        </p:txBody>
      </p:sp>
      <p:pic>
        <p:nvPicPr>
          <p:cNvPr id="63" name="Graphic 62" descr="Close outline">
            <a:extLst>
              <a:ext uri="{FF2B5EF4-FFF2-40B4-BE49-F238E27FC236}">
                <a16:creationId xmlns:a16="http://schemas.microsoft.com/office/drawing/2014/main" id="{86FAA4E6-D280-E108-D75B-312F4E98F9D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71895" y="3764718"/>
            <a:ext cx="914400" cy="9144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0116E65C-20C9-4989-A059-6F910FAC1500}"/>
              </a:ext>
            </a:extLst>
          </p:cNvPr>
          <p:cNvSpPr txBox="1"/>
          <p:nvPr/>
        </p:nvSpPr>
        <p:spPr>
          <a:xfrm>
            <a:off x="6218509" y="4495245"/>
            <a:ext cx="262117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Error (e.g., “503 unavailable”)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09A0414-DFE6-276C-5C83-A76A9A0C0C8D}"/>
              </a:ext>
            </a:extLst>
          </p:cNvPr>
          <p:cNvCxnSpPr>
            <a:cxnSpLocks/>
            <a:stCxn id="40" idx="2"/>
            <a:endCxn id="63" idx="0"/>
          </p:cNvCxnSpPr>
          <p:nvPr/>
        </p:nvCxnSpPr>
        <p:spPr>
          <a:xfrm>
            <a:off x="7529095" y="3237731"/>
            <a:ext cx="0" cy="5269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2" descr="Completed outline">
            <a:extLst>
              <a:ext uri="{FF2B5EF4-FFF2-40B4-BE49-F238E27FC236}">
                <a16:creationId xmlns:a16="http://schemas.microsoft.com/office/drawing/2014/main" id="{998C0D4D-0A28-DCD7-7A08-AB194772D9D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38086" y="5094368"/>
            <a:ext cx="914400" cy="914400"/>
          </a:xfrm>
          <a:prstGeom prst="rect">
            <a:avLst/>
          </a:prstGeom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DCD98AA-2FB6-68C9-F865-0435E4622418}"/>
              </a:ext>
            </a:extLst>
          </p:cNvPr>
          <p:cNvCxnSpPr>
            <a:cxnSpLocks/>
            <a:stCxn id="41" idx="2"/>
            <a:endCxn id="73" idx="0"/>
          </p:cNvCxnSpPr>
          <p:nvPr/>
        </p:nvCxnSpPr>
        <p:spPr>
          <a:xfrm>
            <a:off x="10390879" y="3237731"/>
            <a:ext cx="4407" cy="18566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5AB2655-551F-324B-622E-36DA30DDD0E5}"/>
              </a:ext>
            </a:extLst>
          </p:cNvPr>
          <p:cNvCxnSpPr>
            <a:cxnSpLocks/>
            <a:stCxn id="73" idx="1"/>
            <a:endCxn id="7" idx="3"/>
          </p:cNvCxnSpPr>
          <p:nvPr/>
        </p:nvCxnSpPr>
        <p:spPr>
          <a:xfrm flipH="1">
            <a:off x="5120105" y="5551568"/>
            <a:ext cx="48179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5592849-605B-1907-60BF-F769CA55383F}"/>
              </a:ext>
            </a:extLst>
          </p:cNvPr>
          <p:cNvSpPr txBox="1"/>
          <p:nvPr/>
        </p:nvSpPr>
        <p:spPr>
          <a:xfrm>
            <a:off x="9080292" y="5772429"/>
            <a:ext cx="262117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Success (status 200) and any data requested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A60C6C-2AE3-6560-71C3-DE46DE9CA092}"/>
              </a:ext>
            </a:extLst>
          </p:cNvPr>
          <p:cNvSpPr/>
          <p:nvPr/>
        </p:nvSpPr>
        <p:spPr>
          <a:xfrm>
            <a:off x="3570514" y="1567543"/>
            <a:ext cx="8523515" cy="5159828"/>
          </a:xfrm>
          <a:prstGeom prst="rect">
            <a:avLst/>
          </a:prstGeom>
          <a:solidFill>
            <a:schemeClr val="bg1">
              <a:alpha val="8996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CCDAE1-A0C8-69C0-7A84-6551BA03455C}"/>
              </a:ext>
            </a:extLst>
          </p:cNvPr>
          <p:cNvSpPr/>
          <p:nvPr/>
        </p:nvSpPr>
        <p:spPr>
          <a:xfrm>
            <a:off x="2112135" y="1778139"/>
            <a:ext cx="1456772" cy="646331"/>
          </a:xfrm>
          <a:prstGeom prst="rect">
            <a:avLst/>
          </a:prstGeom>
          <a:solidFill>
            <a:schemeClr val="bg1">
              <a:alpha val="8996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253984-25A7-746F-0F72-BE22956E07D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9823" y="4622311"/>
            <a:ext cx="2053782" cy="115011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49A601E-72CD-25D8-3F59-84A5EB4889A4}"/>
              </a:ext>
            </a:extLst>
          </p:cNvPr>
          <p:cNvCxnSpPr>
            <a:cxnSpLocks/>
            <a:stCxn id="6" idx="0"/>
            <a:endCxn id="27" idx="2"/>
          </p:cNvCxnSpPr>
          <p:nvPr/>
        </p:nvCxnSpPr>
        <p:spPr>
          <a:xfrm flipV="1">
            <a:off x="1796714" y="3237731"/>
            <a:ext cx="1" cy="13845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890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7E323-F321-F5D3-4CD2-21B70C9AA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flask app is just a bunch of URLs you create that are associated with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253984-25A7-746F-0F72-BE22956E0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793" y="3511231"/>
            <a:ext cx="2053782" cy="11501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29A6A5-8920-DD94-3CCF-002513DA3F47}"/>
              </a:ext>
            </a:extLst>
          </p:cNvPr>
          <p:cNvSpPr txBox="1"/>
          <p:nvPr/>
        </p:nvSpPr>
        <p:spPr>
          <a:xfrm>
            <a:off x="741098" y="4548418"/>
            <a:ext cx="262117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Hosted on some domain (e.g., “</a:t>
            </a:r>
            <a:r>
              <a:rPr lang="en-US" dirty="0" err="1">
                <a:latin typeface="Athelas" panose="02000503000000020003" pitchFamily="2" charset="77"/>
              </a:rPr>
              <a:t>whatever.com</a:t>
            </a:r>
            <a:r>
              <a:rPr lang="en-US" dirty="0">
                <a:latin typeface="Athelas" panose="02000503000000020003" pitchFamily="2" charset="77"/>
              </a:rPr>
              <a:t>”)</a:t>
            </a:r>
          </a:p>
        </p:txBody>
      </p:sp>
      <p:pic>
        <p:nvPicPr>
          <p:cNvPr id="15" name="Graphic 14" descr="Statistics outline">
            <a:extLst>
              <a:ext uri="{FF2B5EF4-FFF2-40B4-BE49-F238E27FC236}">
                <a16:creationId xmlns:a16="http://schemas.microsoft.com/office/drawing/2014/main" id="{36456211-E813-0C3C-D155-B8EEF545BA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3595" y="2434640"/>
            <a:ext cx="914400" cy="914400"/>
          </a:xfrm>
          <a:prstGeom prst="rect">
            <a:avLst/>
          </a:prstGeom>
        </p:spPr>
      </p:pic>
      <p:pic>
        <p:nvPicPr>
          <p:cNvPr id="18" name="Graphic 17" descr="Database outline">
            <a:extLst>
              <a:ext uri="{FF2B5EF4-FFF2-40B4-BE49-F238E27FC236}">
                <a16:creationId xmlns:a16="http://schemas.microsoft.com/office/drawing/2014/main" id="{E5E345AC-9130-4CB7-94AA-4F52448C35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83117" y="3629090"/>
            <a:ext cx="914400" cy="914400"/>
          </a:xfrm>
          <a:prstGeom prst="rect">
            <a:avLst/>
          </a:prstGeom>
        </p:spPr>
      </p:pic>
      <p:pic>
        <p:nvPicPr>
          <p:cNvPr id="20" name="Graphic 19" descr="Envelope outline">
            <a:extLst>
              <a:ext uri="{FF2B5EF4-FFF2-40B4-BE49-F238E27FC236}">
                <a16:creationId xmlns:a16="http://schemas.microsoft.com/office/drawing/2014/main" id="{ABFA303F-CE81-D0A2-D5DD-9082C2438B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33595" y="5113446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B3A89DD-CD85-71D8-5725-A4531F22E6FB}"/>
              </a:ext>
            </a:extLst>
          </p:cNvPr>
          <p:cNvSpPr txBox="1"/>
          <p:nvPr/>
        </p:nvSpPr>
        <p:spPr>
          <a:xfrm>
            <a:off x="741097" y="1290840"/>
            <a:ext cx="262117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Your app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03EB67-AF0B-FEA3-3A84-8D211732EC6E}"/>
              </a:ext>
            </a:extLst>
          </p:cNvPr>
          <p:cNvSpPr txBox="1"/>
          <p:nvPr/>
        </p:nvSpPr>
        <p:spPr>
          <a:xfrm>
            <a:off x="6768362" y="1290840"/>
            <a:ext cx="367749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Your app’s “endpoints”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8B7309-9090-4088-322E-F6F571860465}"/>
              </a:ext>
            </a:extLst>
          </p:cNvPr>
          <p:cNvSpPr txBox="1"/>
          <p:nvPr/>
        </p:nvSpPr>
        <p:spPr>
          <a:xfrm>
            <a:off x="5480210" y="1897388"/>
            <a:ext cx="262117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”Forecast” endpoint</a:t>
            </a:r>
          </a:p>
          <a:p>
            <a:pPr algn="ctr"/>
            <a:r>
              <a:rPr lang="en-US" dirty="0" err="1">
                <a:latin typeface="Athelas" panose="02000503000000020003" pitchFamily="2" charset="77"/>
              </a:rPr>
              <a:t>whatever.com</a:t>
            </a:r>
            <a:r>
              <a:rPr lang="en-US" dirty="0">
                <a:latin typeface="Athelas" panose="02000503000000020003" pitchFamily="2" charset="77"/>
              </a:rPr>
              <a:t>/forecast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FCE5C2-ED42-53FF-3A97-4423A99B580C}"/>
              </a:ext>
            </a:extLst>
          </p:cNvPr>
          <p:cNvSpPr txBox="1"/>
          <p:nvPr/>
        </p:nvSpPr>
        <p:spPr>
          <a:xfrm>
            <a:off x="5480210" y="3182909"/>
            <a:ext cx="262117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Code: load SARIMAX model, forecast with user data, send back results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92F92E-BF6D-7154-0B89-112FF40C2479}"/>
              </a:ext>
            </a:extLst>
          </p:cNvPr>
          <p:cNvSpPr txBox="1"/>
          <p:nvPr/>
        </p:nvSpPr>
        <p:spPr>
          <a:xfrm>
            <a:off x="8829732" y="3094146"/>
            <a:ext cx="262117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”Upload” endpoint</a:t>
            </a:r>
          </a:p>
          <a:p>
            <a:pPr algn="ctr"/>
            <a:r>
              <a:rPr lang="en-US" dirty="0" err="1">
                <a:latin typeface="Athelas" panose="02000503000000020003" pitchFamily="2" charset="77"/>
              </a:rPr>
              <a:t>whatever.com</a:t>
            </a:r>
            <a:r>
              <a:rPr lang="en-US" dirty="0">
                <a:latin typeface="Athelas" panose="02000503000000020003" pitchFamily="2" charset="77"/>
              </a:rPr>
              <a:t>/upload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659C1E-FC7F-AD5F-B242-A2CCCC083D9A}"/>
              </a:ext>
            </a:extLst>
          </p:cNvPr>
          <p:cNvSpPr txBox="1"/>
          <p:nvPr/>
        </p:nvSpPr>
        <p:spPr>
          <a:xfrm>
            <a:off x="8829732" y="4379668"/>
            <a:ext cx="262117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Code: insert whatever data the user sent into the database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E44090-6AC0-326A-710F-D03A604EC771}"/>
              </a:ext>
            </a:extLst>
          </p:cNvPr>
          <p:cNvSpPr txBox="1"/>
          <p:nvPr/>
        </p:nvSpPr>
        <p:spPr>
          <a:xfrm>
            <a:off x="5480210" y="4531510"/>
            <a:ext cx="262117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”Distribute” endpoint</a:t>
            </a:r>
          </a:p>
          <a:p>
            <a:pPr algn="ctr"/>
            <a:r>
              <a:rPr lang="en-US" dirty="0" err="1">
                <a:latin typeface="Athelas" panose="02000503000000020003" pitchFamily="2" charset="77"/>
              </a:rPr>
              <a:t>whatever.com</a:t>
            </a:r>
            <a:r>
              <a:rPr lang="en-US" dirty="0">
                <a:latin typeface="Athelas" panose="02000503000000020003" pitchFamily="2" charset="77"/>
              </a:rPr>
              <a:t>/distribute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0FC4A7-9C31-8AF1-F2D0-E029F5A4ADAD}"/>
              </a:ext>
            </a:extLst>
          </p:cNvPr>
          <p:cNvSpPr txBox="1"/>
          <p:nvPr/>
        </p:nvSpPr>
        <p:spPr>
          <a:xfrm>
            <a:off x="5480210" y="5817032"/>
            <a:ext cx="262117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Code: load raw data, put it in a csv, send it to the emails provided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4ED8F30-1F1D-89AB-7872-30C892F99135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>
            <a:off x="3078575" y="4086290"/>
            <a:ext cx="66045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6975982-C15C-351A-4EB5-1198FB2B674A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 flipV="1">
            <a:off x="3078575" y="2891840"/>
            <a:ext cx="3255020" cy="11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082C36E-D86F-F92D-8203-D8D1AA56CD1A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3078575" y="4086290"/>
            <a:ext cx="3255020" cy="14843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223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13990</TotalTime>
  <Words>390</Words>
  <Application>Microsoft Macintosh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Athelas</vt:lpstr>
      <vt:lpstr>Calibri</vt:lpstr>
      <vt:lpstr>Franklin Gothic Book</vt:lpstr>
      <vt:lpstr>Office Theme</vt:lpstr>
      <vt:lpstr>Stern data bootcamp Session 11</vt:lpstr>
      <vt:lpstr>Servers have two jobs</vt:lpstr>
      <vt:lpstr>Servers are just computers</vt:lpstr>
      <vt:lpstr>There is no fundamental reason why one can’t behave as the other</vt:lpstr>
      <vt:lpstr>Server software listens and responds</vt:lpstr>
      <vt:lpstr>Your computer is already connected to the internet, so making it a server just means creating listener software</vt:lpstr>
      <vt:lpstr>We will use a python module called Flask to do this</vt:lpstr>
      <vt:lpstr>A flask app is just a bunch of URLs you create that are associated with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in action</dc:title>
  <dc:creator>Toby Penk</dc:creator>
  <cp:lastModifiedBy>Toby Penk</cp:lastModifiedBy>
  <cp:revision>32</cp:revision>
  <dcterms:created xsi:type="dcterms:W3CDTF">2022-11-08T17:23:06Z</dcterms:created>
  <dcterms:modified xsi:type="dcterms:W3CDTF">2023-04-19T21:01:15Z</dcterms:modified>
</cp:coreProperties>
</file>