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1" r:id="rId3"/>
    <p:sldId id="257" r:id="rId4"/>
    <p:sldId id="259" r:id="rId5"/>
    <p:sldId id="310" r:id="rId6"/>
    <p:sldId id="265" r:id="rId7"/>
    <p:sldId id="308" r:id="rId8"/>
    <p:sldId id="266" r:id="rId9"/>
    <p:sldId id="311" r:id="rId10"/>
    <p:sldId id="280" r:id="rId11"/>
    <p:sldId id="281" r:id="rId12"/>
    <p:sldId id="263" r:id="rId13"/>
    <p:sldId id="309" r:id="rId14"/>
    <p:sldId id="282" r:id="rId15"/>
    <p:sldId id="277" r:id="rId16"/>
    <p:sldId id="297" r:id="rId17"/>
    <p:sldId id="307" r:id="rId18"/>
    <p:sldId id="283" r:id="rId19"/>
    <p:sldId id="296" r:id="rId20"/>
    <p:sldId id="284" r:id="rId21"/>
    <p:sldId id="298" r:id="rId22"/>
    <p:sldId id="285" r:id="rId23"/>
    <p:sldId id="286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5517-298B-7C7E-782F-C8A170FD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" y="3607904"/>
            <a:ext cx="5943600" cy="11628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9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D76C-440F-5970-D895-A9ACE647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62F2EF-DCF6-7ED3-1AEA-56347C1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226E36-CCC0-355C-BFAB-0EED2AB7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ABE891-0ED5-D8F5-E805-7DBE7027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in business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B9E083-F076-7903-FBE7-762089F9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D7256-2145-F9BF-E8AD-CFCE74B1BC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252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8"/>
            <a:ext cx="548640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6279-9766-2BBE-2D64-46BDFD20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2" y="2168098"/>
            <a:ext cx="5473148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FE0D82-288F-21FF-EB57-AD26C595E281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AB03CC-D994-7107-520B-12D802DD407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24600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6957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F3A6D-50AE-14A3-35F2-1568B1FEDE1C}"/>
              </a:ext>
            </a:extLst>
          </p:cNvPr>
          <p:cNvSpPr txBox="1"/>
          <p:nvPr userDrawn="1"/>
        </p:nvSpPr>
        <p:spPr>
          <a:xfrm>
            <a:off x="380999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802324-492D-98B8-E321-C47A8AA24B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3577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A48792-CADF-E012-CCDC-894350BD444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0560" y="2168096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DAC8F-21D3-2871-C362-57E53F89740A}"/>
              </a:ext>
            </a:extLst>
          </p:cNvPr>
          <p:cNvCxnSpPr>
            <a:cxnSpLocks/>
          </p:cNvCxnSpPr>
          <p:nvPr userDrawn="1"/>
        </p:nvCxnSpPr>
        <p:spPr>
          <a:xfrm>
            <a:off x="4335780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685413-3C86-CFDA-027C-BA774E46D320}"/>
              </a:ext>
            </a:extLst>
          </p:cNvPr>
          <p:cNvSpPr txBox="1"/>
          <p:nvPr userDrawn="1"/>
        </p:nvSpPr>
        <p:spPr>
          <a:xfrm>
            <a:off x="4335780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22BD0-BC52-F959-F429-74DEE6975D54}"/>
              </a:ext>
            </a:extLst>
          </p:cNvPr>
          <p:cNvCxnSpPr>
            <a:cxnSpLocks/>
          </p:cNvCxnSpPr>
          <p:nvPr userDrawn="1"/>
        </p:nvCxnSpPr>
        <p:spPr>
          <a:xfrm>
            <a:off x="8290561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5089A-ED76-3514-1A95-6C6BAE3E1BCE}"/>
              </a:ext>
            </a:extLst>
          </p:cNvPr>
          <p:cNvSpPr txBox="1"/>
          <p:nvPr userDrawn="1"/>
        </p:nvSpPr>
        <p:spPr>
          <a:xfrm>
            <a:off x="8290561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987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D87F-1E69-291A-8489-03016D8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8C67-C1CC-9916-8439-DAED6A9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ADDC-B52F-490D-43D7-9A6F762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0F7A-BC6F-D08C-CAD5-00B852A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9D3-00CF-D2FA-4E56-C50DE9771C4B}"/>
              </a:ext>
            </a:extLst>
          </p:cNvPr>
          <p:cNvSpPr/>
          <p:nvPr userDrawn="1"/>
        </p:nvSpPr>
        <p:spPr>
          <a:xfrm>
            <a:off x="0" y="1361661"/>
            <a:ext cx="3124200" cy="248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Section ribbon</a:t>
            </a:r>
          </a:p>
        </p:txBody>
      </p:sp>
    </p:spTree>
    <p:extLst>
      <p:ext uri="{BB962C8B-B14F-4D97-AF65-F5344CB8AC3E}">
        <p14:creationId xmlns:p14="http://schemas.microsoft.com/office/powerpoint/2010/main" val="38275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0B8E7-D6BC-83D1-6969-3DF721D8F735}"/>
              </a:ext>
            </a:extLst>
          </p:cNvPr>
          <p:cNvGrpSpPr/>
          <p:nvPr userDrawn="1"/>
        </p:nvGrpSpPr>
        <p:grpSpPr>
          <a:xfrm>
            <a:off x="1" y="1237540"/>
            <a:ext cx="2235200" cy="428456"/>
            <a:chOff x="0" y="1237540"/>
            <a:chExt cx="3049017" cy="428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372EBE-600D-642E-6615-754AE67AC488}"/>
                </a:ext>
              </a:extLst>
            </p:cNvPr>
            <p:cNvSpPr/>
            <p:nvPr userDrawn="1"/>
          </p:nvSpPr>
          <p:spPr>
            <a:xfrm>
              <a:off x="0" y="1350411"/>
              <a:ext cx="2984938" cy="2709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Section ribbon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2CCFC3-B657-3E3E-1A6C-54941D118F2B}"/>
                </a:ext>
              </a:extLst>
            </p:cNvPr>
            <p:cNvSpPr/>
            <p:nvPr userDrawn="1"/>
          </p:nvSpPr>
          <p:spPr>
            <a:xfrm rot="19737832">
              <a:off x="2831577" y="1237540"/>
              <a:ext cx="217440" cy="428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9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C9CC-602A-4B53-A498-EE8E070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2535-E722-4921-4953-70CA9D9D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4300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B6E1-B389-1E56-57DA-BC2A7C29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1B01F6BC-EC2F-624A-8ACC-A70708598F9D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4BC7-8D28-1189-0115-F4692B7E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313"/>
            <a:ext cx="41148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r>
              <a:rPr lang="en-US" dirty="0"/>
              <a:t>Data science in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CE2-B34F-3011-DE2A-7BC6B533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8" userDrawn="1">
          <p15:clr>
            <a:srgbClr val="F26B43"/>
          </p15:clr>
        </p15:guide>
        <p15:guide id="2" orient="horz" pos="1104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C061-C9E3-1D41-50F8-80D83583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714500"/>
          </a:xfrm>
        </p:spPr>
        <p:txBody>
          <a:bodyPr/>
          <a:lstStyle/>
          <a:p>
            <a:r>
              <a:rPr lang="en-US" dirty="0"/>
              <a:t>Session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D11C-CB14-3EFC-1928-A033F690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NYU Stern Data Bootcamp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9288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ML projects follow a general lifecycle, with much cycling back and forth among stages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838086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838086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838086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838086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3513946"/>
            <a:ext cx="1924878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39260-EEE3-59F6-F093-6C514E3570C0}"/>
              </a:ext>
            </a:extLst>
          </p:cNvPr>
          <p:cNvSpPr/>
          <p:nvPr/>
        </p:nvSpPr>
        <p:spPr>
          <a:xfrm>
            <a:off x="2595218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and establish baseline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A5EB2-7F9D-6A7A-E74F-2F24B85FF2F5}"/>
              </a:ext>
            </a:extLst>
          </p:cNvPr>
          <p:cNvSpPr/>
          <p:nvPr/>
        </p:nvSpPr>
        <p:spPr>
          <a:xfrm>
            <a:off x="4114248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Label and organize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95D62-5F6C-2BF3-57D8-250DE42BA363}"/>
              </a:ext>
            </a:extLst>
          </p:cNvPr>
          <p:cNvSpPr/>
          <p:nvPr/>
        </p:nvSpPr>
        <p:spPr>
          <a:xfrm>
            <a:off x="5684078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Select and 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6771-023A-1576-164D-911345E849D6}"/>
              </a:ext>
            </a:extLst>
          </p:cNvPr>
          <p:cNvSpPr/>
          <p:nvPr/>
        </p:nvSpPr>
        <p:spPr>
          <a:xfrm>
            <a:off x="7203108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Perform error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9A4E0-4B93-A963-2694-CC7C9F6974BE}"/>
              </a:ext>
            </a:extLst>
          </p:cNvPr>
          <p:cNvSpPr/>
          <p:nvPr/>
        </p:nvSpPr>
        <p:spPr>
          <a:xfrm>
            <a:off x="8772939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Deploy in 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32417-ED0D-2878-6763-27DCD6C467F0}"/>
              </a:ext>
            </a:extLst>
          </p:cNvPr>
          <p:cNvSpPr/>
          <p:nvPr/>
        </p:nvSpPr>
        <p:spPr>
          <a:xfrm>
            <a:off x="10291969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 and maintain system</a:t>
            </a:r>
          </a:p>
        </p:txBody>
      </p:sp>
      <p:sp>
        <p:nvSpPr>
          <p:cNvPr id="3" name="U-Turn Arrow 2">
            <a:extLst>
              <a:ext uri="{FF2B5EF4-FFF2-40B4-BE49-F238E27FC236}">
                <a16:creationId xmlns:a16="http://schemas.microsoft.com/office/drawing/2014/main" id="{C3DE7F68-2BC7-651A-C894-E7B92669C57F}"/>
              </a:ext>
            </a:extLst>
          </p:cNvPr>
          <p:cNvSpPr/>
          <p:nvPr/>
        </p:nvSpPr>
        <p:spPr>
          <a:xfrm flipH="1">
            <a:off x="3304994" y="2167128"/>
            <a:ext cx="3408348" cy="689245"/>
          </a:xfrm>
          <a:prstGeom prst="uturnArrow">
            <a:avLst>
              <a:gd name="adj1" fmla="val 25000"/>
              <a:gd name="adj2" fmla="val 11765"/>
              <a:gd name="adj3" fmla="val 21020"/>
              <a:gd name="adj4" fmla="val 50000"/>
              <a:gd name="adj5" fmla="val 7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74515EDC-0669-12B1-A04C-206400D007DC}"/>
              </a:ext>
            </a:extLst>
          </p:cNvPr>
          <p:cNvSpPr/>
          <p:nvPr/>
        </p:nvSpPr>
        <p:spPr>
          <a:xfrm flipH="1">
            <a:off x="2990088" y="1642074"/>
            <a:ext cx="7516368" cy="1214299"/>
          </a:xfrm>
          <a:prstGeom prst="uturnArrow">
            <a:avLst>
              <a:gd name="adj1" fmla="val 12664"/>
              <a:gd name="adj2" fmla="val 8000"/>
              <a:gd name="adj3" fmla="val 21020"/>
              <a:gd name="adj4" fmla="val 50000"/>
              <a:gd name="adj5" fmla="val 7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89FC7C36-CAE0-D413-8E5A-EC3672F2C234}"/>
              </a:ext>
            </a:extLst>
          </p:cNvPr>
          <p:cNvSpPr/>
          <p:nvPr/>
        </p:nvSpPr>
        <p:spPr>
          <a:xfrm flipH="1">
            <a:off x="6827718" y="2167128"/>
            <a:ext cx="3408348" cy="689245"/>
          </a:xfrm>
          <a:prstGeom prst="uturnArrow">
            <a:avLst>
              <a:gd name="adj1" fmla="val 25000"/>
              <a:gd name="adj2" fmla="val 11765"/>
              <a:gd name="adj3" fmla="val 21020"/>
              <a:gd name="adj4" fmla="val 50000"/>
              <a:gd name="adj5" fmla="val 7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3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The right map leads to the right destination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252870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2928730"/>
            <a:ext cx="1924878" cy="1537253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439565-FE74-DC66-FE49-EF76287E0E3B}"/>
              </a:ext>
            </a:extLst>
          </p:cNvPr>
          <p:cNvGrpSpPr/>
          <p:nvPr/>
        </p:nvGrpSpPr>
        <p:grpSpPr>
          <a:xfrm>
            <a:off x="2595218" y="2928730"/>
            <a:ext cx="2952473" cy="1537253"/>
            <a:chOff x="2595218" y="2319129"/>
            <a:chExt cx="2952473" cy="15372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239260-EEE3-59F6-F093-6C514E3570C0}"/>
                </a:ext>
              </a:extLst>
            </p:cNvPr>
            <p:cNvSpPr/>
            <p:nvPr/>
          </p:nvSpPr>
          <p:spPr>
            <a:xfrm>
              <a:off x="2595218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Define and establish baseline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2A5EB2-7F9D-6A7A-E74F-2F24B85FF2F5}"/>
                </a:ext>
              </a:extLst>
            </p:cNvPr>
            <p:cNvSpPr/>
            <p:nvPr/>
          </p:nvSpPr>
          <p:spPr>
            <a:xfrm>
              <a:off x="4114248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Label and organize 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8ACD8-A057-B3E2-636C-C39CD864ABAB}"/>
              </a:ext>
            </a:extLst>
          </p:cNvPr>
          <p:cNvGrpSpPr/>
          <p:nvPr/>
        </p:nvGrpSpPr>
        <p:grpSpPr>
          <a:xfrm>
            <a:off x="5684078" y="2928730"/>
            <a:ext cx="2952473" cy="1537253"/>
            <a:chOff x="5729909" y="2319129"/>
            <a:chExt cx="2952473" cy="15372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95D62-5F6C-2BF3-57D8-250DE42BA363}"/>
                </a:ext>
              </a:extLst>
            </p:cNvPr>
            <p:cNvSpPr/>
            <p:nvPr/>
          </p:nvSpPr>
          <p:spPr>
            <a:xfrm>
              <a:off x="5729909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Select and train 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A86771-023A-1576-164D-911345E849D6}"/>
                </a:ext>
              </a:extLst>
            </p:cNvPr>
            <p:cNvSpPr/>
            <p:nvPr/>
          </p:nvSpPr>
          <p:spPr>
            <a:xfrm>
              <a:off x="7248939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Perform error analysis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973C7-373B-B694-E067-DBC20B711D6D}"/>
              </a:ext>
            </a:extLst>
          </p:cNvPr>
          <p:cNvGrpSpPr/>
          <p:nvPr/>
        </p:nvGrpSpPr>
        <p:grpSpPr>
          <a:xfrm>
            <a:off x="8772939" y="2928730"/>
            <a:ext cx="2952473" cy="1537253"/>
            <a:chOff x="8851348" y="2319129"/>
            <a:chExt cx="2952473" cy="15372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89A4E0-4B93-A963-2694-CC7C9F6974BE}"/>
                </a:ext>
              </a:extLst>
            </p:cNvPr>
            <p:cNvSpPr/>
            <p:nvPr/>
          </p:nvSpPr>
          <p:spPr>
            <a:xfrm>
              <a:off x="8851348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Deploy in production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B32417-ED0D-2878-6763-27DCD6C467F0}"/>
                </a:ext>
              </a:extLst>
            </p:cNvPr>
            <p:cNvSpPr/>
            <p:nvPr/>
          </p:nvSpPr>
          <p:spPr>
            <a:xfrm>
              <a:off x="10370378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Monitor and maintain system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D55E-0EF7-6123-6E36-310D4D81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98502"/>
            <a:ext cx="11430000" cy="1764198"/>
          </a:xfrm>
        </p:spPr>
        <p:txBody>
          <a:bodyPr>
            <a:normAutofit/>
          </a:bodyPr>
          <a:lstStyle/>
          <a:p>
            <a:r>
              <a:rPr lang="en-US" dirty="0"/>
              <a:t>Define the project to be addressed</a:t>
            </a:r>
          </a:p>
          <a:p>
            <a:r>
              <a:rPr lang="en-US" dirty="0"/>
              <a:t>Agree on key metrics (e.g., cost, revenue growth, churn, factory defect rate,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Estimate budget and other resource needs</a:t>
            </a:r>
          </a:p>
        </p:txBody>
      </p:sp>
    </p:spTree>
    <p:extLst>
      <p:ext uri="{BB962C8B-B14F-4D97-AF65-F5344CB8AC3E}">
        <p14:creationId xmlns:p14="http://schemas.microsoft.com/office/powerpoint/2010/main" val="333469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2578-1A23-2FD8-8860-0FD52ADB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11430000" cy="4610100"/>
          </a:xfrm>
        </p:spPr>
        <p:txBody>
          <a:bodyPr>
            <a:normAutofit/>
          </a:bodyPr>
          <a:lstStyle/>
          <a:p>
            <a:r>
              <a:rPr lang="en-US" dirty="0"/>
              <a:t>Kaplan Test Prep runs a call center that handles ~10 million inbound calls per year</a:t>
            </a:r>
          </a:p>
          <a:p>
            <a:pPr lvl="1"/>
            <a:r>
              <a:rPr lang="en-US" dirty="0"/>
              <a:t>About 400,000 of these calls are to the sales team: they are customers looking to buy a product</a:t>
            </a:r>
          </a:p>
          <a:p>
            <a:r>
              <a:rPr lang="en-US" dirty="0"/>
              <a:t>Test prep is a shrinking industry, and Kaplan has shrunk faster than the industry average</a:t>
            </a:r>
          </a:p>
          <a:p>
            <a:r>
              <a:rPr lang="en-US" dirty="0"/>
              <a:t>Even though the call center houses a sales team, it is considered a cost center only and generates no revenue on the P&amp;L</a:t>
            </a:r>
          </a:p>
          <a:p>
            <a:r>
              <a:rPr lang="en-US" dirty="0"/>
              <a:t>Therefore, there is a mandate every year to reduce costs, while using the call center to drive as many sales as possible</a:t>
            </a:r>
          </a:p>
          <a:p>
            <a:pPr lvl="1"/>
            <a:r>
              <a:rPr lang="en-US" dirty="0"/>
              <a:t>When should we schedule reps to minimize the amount of staff needed?</a:t>
            </a:r>
          </a:p>
          <a:p>
            <a:pPr lvl="1"/>
            <a:r>
              <a:rPr lang="en-US" dirty="0"/>
              <a:t>How much money is each product going to make in a given day, and how do promos affect that?</a:t>
            </a:r>
          </a:p>
        </p:txBody>
      </p:sp>
    </p:spTree>
    <p:extLst>
      <p:ext uri="{BB962C8B-B14F-4D97-AF65-F5344CB8AC3E}">
        <p14:creationId xmlns:p14="http://schemas.microsoft.com/office/powerpoint/2010/main" val="17590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2578-1A23-2FD8-8860-0FD52ADB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forecasting call volumes, we believed we could better set reps’ schedules and possibly reduce the need for staff</a:t>
            </a:r>
          </a:p>
          <a:p>
            <a:pPr lvl="1"/>
            <a:r>
              <a:rPr lang="en-US" dirty="0"/>
              <a:t>This was not a headcount reduction project; reductions would be accomplished by attrition</a:t>
            </a:r>
          </a:p>
          <a:p>
            <a:r>
              <a:rPr lang="en-US" dirty="0"/>
              <a:t>By forecasting the effect of promos on sales, we believed we could more effectively schedule them, potentially with more granularity (e.g., at the product and time-of-day levels)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Calls per hour per product</a:t>
            </a:r>
          </a:p>
          <a:p>
            <a:pPr lvl="1"/>
            <a:r>
              <a:rPr lang="en-US" dirty="0"/>
              <a:t>Revenue per hour per product</a:t>
            </a:r>
          </a:p>
          <a:p>
            <a:r>
              <a:rPr lang="en-US" dirty="0"/>
              <a:t>Budget:</a:t>
            </a:r>
          </a:p>
          <a:p>
            <a:pPr lvl="1"/>
            <a:r>
              <a:rPr lang="en-US" dirty="0"/>
              <a:t>One analyst (me)</a:t>
            </a:r>
          </a:p>
        </p:txBody>
      </p:sp>
    </p:spTree>
    <p:extLst>
      <p:ext uri="{BB962C8B-B14F-4D97-AF65-F5344CB8AC3E}">
        <p14:creationId xmlns:p14="http://schemas.microsoft.com/office/powerpoint/2010/main" val="405022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ML project lifecycle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252870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2928730"/>
            <a:ext cx="1924878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39260-EEE3-59F6-F093-6C514E3570C0}"/>
              </a:ext>
            </a:extLst>
          </p:cNvPr>
          <p:cNvSpPr/>
          <p:nvPr/>
        </p:nvSpPr>
        <p:spPr>
          <a:xfrm>
            <a:off x="2595218" y="2928730"/>
            <a:ext cx="1433443" cy="1537253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Define and establish baseline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A5EB2-7F9D-6A7A-E74F-2F24B85FF2F5}"/>
              </a:ext>
            </a:extLst>
          </p:cNvPr>
          <p:cNvSpPr/>
          <p:nvPr/>
        </p:nvSpPr>
        <p:spPr>
          <a:xfrm>
            <a:off x="411424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Label and organize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95D62-5F6C-2BF3-57D8-250DE42BA363}"/>
              </a:ext>
            </a:extLst>
          </p:cNvPr>
          <p:cNvSpPr/>
          <p:nvPr/>
        </p:nvSpPr>
        <p:spPr>
          <a:xfrm>
            <a:off x="568407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Select and 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6771-023A-1576-164D-911345E849D6}"/>
              </a:ext>
            </a:extLst>
          </p:cNvPr>
          <p:cNvSpPr/>
          <p:nvPr/>
        </p:nvSpPr>
        <p:spPr>
          <a:xfrm>
            <a:off x="720310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Perform error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9A4E0-4B93-A963-2694-CC7C9F6974BE}"/>
              </a:ext>
            </a:extLst>
          </p:cNvPr>
          <p:cNvSpPr/>
          <p:nvPr/>
        </p:nvSpPr>
        <p:spPr>
          <a:xfrm>
            <a:off x="8772939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Deploy in 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32417-ED0D-2878-6763-27DCD6C467F0}"/>
              </a:ext>
            </a:extLst>
          </p:cNvPr>
          <p:cNvSpPr/>
          <p:nvPr/>
        </p:nvSpPr>
        <p:spPr>
          <a:xfrm>
            <a:off x="10291969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 and maintain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7FEA-74B2-ECDA-4DB6-0E9478BB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98502"/>
            <a:ext cx="11430000" cy="1764198"/>
          </a:xfrm>
        </p:spPr>
        <p:txBody>
          <a:bodyPr>
            <a:normAutofit/>
          </a:bodyPr>
          <a:lstStyle/>
          <a:p>
            <a:r>
              <a:rPr lang="en-US" dirty="0"/>
              <a:t>Define data (exploratory analysis)</a:t>
            </a:r>
          </a:p>
          <a:p>
            <a:pPr lvl="1"/>
            <a:r>
              <a:rPr lang="en-US" dirty="0"/>
              <a:t>Meta-definition: schema, valency,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Baseline definition: what are the current levels and ranges of key metrics?</a:t>
            </a:r>
          </a:p>
          <a:p>
            <a:pPr lvl="1"/>
            <a:r>
              <a:rPr lang="en-US" dirty="0"/>
              <a:t>Normalization: what transformations will be needed to drive model performance?</a:t>
            </a:r>
          </a:p>
        </p:txBody>
      </p:sp>
    </p:spTree>
    <p:extLst>
      <p:ext uri="{BB962C8B-B14F-4D97-AF65-F5344CB8AC3E}">
        <p14:creationId xmlns:p14="http://schemas.microsoft.com/office/powerpoint/2010/main" val="4279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Coordinating internal and external service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2578-1A23-2FD8-8860-0FD52ADB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data, customer data, and sales data were housed in three separate systems</a:t>
            </a:r>
          </a:p>
          <a:p>
            <a:pPr lvl="1"/>
            <a:r>
              <a:rPr lang="en-US" dirty="0"/>
              <a:t>The systems did not connect to one another and shared no common IDs for data objects</a:t>
            </a:r>
          </a:p>
          <a:p>
            <a:pPr lvl="1"/>
            <a:r>
              <a:rPr lang="en-US" dirty="0"/>
              <a:t>Each system updated on a different schedule, ranging from instantly to multiple days between updates</a:t>
            </a:r>
          </a:p>
          <a:p>
            <a:pPr lvl="1"/>
            <a:r>
              <a:rPr lang="en-US" dirty="0"/>
              <a:t>Prior analysts were aware of the issues among these systems and had recommended the issue be shelved as unsolvable</a:t>
            </a:r>
          </a:p>
          <a:p>
            <a:r>
              <a:rPr lang="en-US" dirty="0"/>
              <a:t>Desired data:</a:t>
            </a:r>
          </a:p>
          <a:p>
            <a:pPr lvl="1"/>
            <a:r>
              <a:rPr lang="en-US" dirty="0"/>
              <a:t>One row per hour of business operation</a:t>
            </a:r>
          </a:p>
          <a:p>
            <a:pPr lvl="1"/>
            <a:r>
              <a:rPr lang="en-US" dirty="0"/>
              <a:t>Metadata for hour of day, day of week, holiday, promo day,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Call volume label is a vector of number of calls: [SAT calls, ACT calls, LSAT calls, GMAT calls, …]</a:t>
            </a:r>
          </a:p>
          <a:p>
            <a:pPr lvl="1"/>
            <a:r>
              <a:rPr lang="en-US" dirty="0"/>
              <a:t>Revenue label is a vector of bookings: [SAT $, ACT $, LSAT $, GMAT $, …]</a:t>
            </a:r>
          </a:p>
        </p:txBody>
      </p:sp>
    </p:spTree>
    <p:extLst>
      <p:ext uri="{BB962C8B-B14F-4D97-AF65-F5344CB8AC3E}">
        <p14:creationId xmlns:p14="http://schemas.microsoft.com/office/powerpoint/2010/main" val="163622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ACF9B3-A6A7-DBC5-1940-B8D4FDA0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dataset: minimally viable product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A8865D-E806-029F-520B-2AD8B879A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97409"/>
              </p:ext>
            </p:extLst>
          </p:nvPr>
        </p:nvGraphicFramePr>
        <p:xfrm>
          <a:off x="380996" y="4137660"/>
          <a:ext cx="11430003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910784670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3174162025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592207645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1507571423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1854306856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3574416104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729411182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208600736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3330108859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997252103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1505707100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739748359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2491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Promo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SAT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ACT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SAT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ACT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6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$12,000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2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0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$9,000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8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$18,000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thelas" panose="02000503000000020003" pitchFamily="2" charset="77"/>
                        </a:rPr>
                        <a:t>$9,000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643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09B888-876D-E8D6-D079-76B8E0A736CF}"/>
              </a:ext>
            </a:extLst>
          </p:cNvPr>
          <p:cNvSpPr/>
          <p:nvPr/>
        </p:nvSpPr>
        <p:spPr>
          <a:xfrm>
            <a:off x="380995" y="3613404"/>
            <a:ext cx="6074666" cy="332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thelas" panose="02000503000000020003" pitchFamily="2" charset="77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168D7-C4D9-5E9B-F32E-80EF6F830C1D}"/>
              </a:ext>
            </a:extLst>
          </p:cNvPr>
          <p:cNvSpPr/>
          <p:nvPr/>
        </p:nvSpPr>
        <p:spPr>
          <a:xfrm>
            <a:off x="6576057" y="3613404"/>
            <a:ext cx="2493264" cy="33223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thelas" panose="02000503000000020003" pitchFamily="2" charset="77"/>
              </a:rPr>
              <a:t>Labels from </a:t>
            </a:r>
            <a:r>
              <a:rPr lang="en-US" sz="1600" i="1" dirty="0">
                <a:latin typeface="Athelas" panose="02000503000000020003" pitchFamily="2" charset="77"/>
              </a:rPr>
              <a:t>call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F2F65-0508-3FE0-508A-2135492C2432}"/>
              </a:ext>
            </a:extLst>
          </p:cNvPr>
          <p:cNvSpPr/>
          <p:nvPr/>
        </p:nvSpPr>
        <p:spPr>
          <a:xfrm>
            <a:off x="9189717" y="3613404"/>
            <a:ext cx="2621280" cy="332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thelas" panose="02000503000000020003" pitchFamily="2" charset="77"/>
              </a:rPr>
              <a:t>Labels from </a:t>
            </a:r>
            <a:r>
              <a:rPr lang="en-US" sz="1600" i="1" dirty="0">
                <a:latin typeface="Athelas" panose="02000503000000020003" pitchFamily="2" charset="77"/>
              </a:rPr>
              <a:t>revenue system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99A61-1303-B45E-980A-384521DD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056" y="1752600"/>
            <a:ext cx="2493265" cy="1860804"/>
          </a:xfrm>
        </p:spPr>
        <p:txBody>
          <a:bodyPr>
            <a:normAutofit/>
          </a:bodyPr>
          <a:lstStyle/>
          <a:p>
            <a:r>
              <a:rPr lang="en-US" sz="2000" dirty="0"/>
              <a:t>Call data was stored as one entry per call and was transformed to this summary format by a script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C72FE7-C27E-FECC-2578-F12756F70864}"/>
              </a:ext>
            </a:extLst>
          </p:cNvPr>
          <p:cNvSpPr txBox="1">
            <a:spLocks/>
          </p:cNvSpPr>
          <p:nvPr/>
        </p:nvSpPr>
        <p:spPr>
          <a:xfrm>
            <a:off x="9189716" y="1752600"/>
            <a:ext cx="2621281" cy="186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Revenue data was stored as one entry per sale and was transformed to this summary format by a script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E5AABB-02E1-E3E3-A2DE-69F0F1653BA8}"/>
              </a:ext>
            </a:extLst>
          </p:cNvPr>
          <p:cNvSpPr txBox="1">
            <a:spLocks/>
          </p:cNvSpPr>
          <p:nvPr/>
        </p:nvSpPr>
        <p:spPr>
          <a:xfrm>
            <a:off x="368182" y="1752600"/>
            <a:ext cx="6074666" cy="186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Summary data was used to merge the two datasets</a:t>
            </a:r>
          </a:p>
        </p:txBody>
      </p:sp>
    </p:spTree>
    <p:extLst>
      <p:ext uri="{BB962C8B-B14F-4D97-AF65-F5344CB8AC3E}">
        <p14:creationId xmlns:p14="http://schemas.microsoft.com/office/powerpoint/2010/main" val="386610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ACF9B3-A6A7-DBC5-1940-B8D4FDA0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dataset: hopes and dreams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A8865D-E806-029F-520B-2AD8B879A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00473"/>
              </p:ext>
            </p:extLst>
          </p:nvPr>
        </p:nvGraphicFramePr>
        <p:xfrm>
          <a:off x="380999" y="4112260"/>
          <a:ext cx="11430000" cy="225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91078467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17416202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59220764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50757142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85430685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5744161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2941118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20860073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33010885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9972521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5057071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3974835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2491387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2709098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23352121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359587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Promo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SAT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ACT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SAT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ACT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CSAT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Repeat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6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$12,000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4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2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3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0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$9,000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3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thelas" panose="02000503000000020003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8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$18,000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thelas" panose="02000503000000020003" pitchFamily="2" charset="77"/>
                        </a:rPr>
                        <a:t>$9,000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4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thelas" panose="02000503000000020003" pitchFamily="2" charset="77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643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09B888-876D-E8D6-D079-76B8E0A736CF}"/>
              </a:ext>
            </a:extLst>
          </p:cNvPr>
          <p:cNvSpPr/>
          <p:nvPr/>
        </p:nvSpPr>
        <p:spPr>
          <a:xfrm>
            <a:off x="380998" y="3588004"/>
            <a:ext cx="4965443" cy="332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thelas" panose="02000503000000020003" pitchFamily="2" charset="77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168D7-C4D9-5E9B-F32E-80EF6F830C1D}"/>
              </a:ext>
            </a:extLst>
          </p:cNvPr>
          <p:cNvSpPr/>
          <p:nvPr/>
        </p:nvSpPr>
        <p:spPr>
          <a:xfrm>
            <a:off x="5420567" y="3588004"/>
            <a:ext cx="2080727" cy="33223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thelas" panose="02000503000000020003" pitchFamily="2" charset="77"/>
              </a:rPr>
              <a:t>Labels from </a:t>
            </a:r>
            <a:r>
              <a:rPr lang="en-US" sz="1200" i="1" dirty="0">
                <a:latin typeface="Athelas" panose="02000503000000020003" pitchFamily="2" charset="77"/>
              </a:rPr>
              <a:t>call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F2F65-0508-3FE0-508A-2135492C2432}"/>
              </a:ext>
            </a:extLst>
          </p:cNvPr>
          <p:cNvSpPr/>
          <p:nvPr/>
        </p:nvSpPr>
        <p:spPr>
          <a:xfrm>
            <a:off x="7575420" y="3588004"/>
            <a:ext cx="2080727" cy="332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thelas" panose="02000503000000020003" pitchFamily="2" charset="77"/>
              </a:rPr>
              <a:t>Labels from </a:t>
            </a:r>
            <a:r>
              <a:rPr lang="en-US" sz="1200" i="1" dirty="0">
                <a:latin typeface="Athelas" panose="02000503000000020003" pitchFamily="2" charset="77"/>
              </a:rPr>
              <a:t>revenue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2569AD-DEE2-0B65-C998-20F974C80DF9}"/>
              </a:ext>
            </a:extLst>
          </p:cNvPr>
          <p:cNvSpPr/>
          <p:nvPr/>
        </p:nvSpPr>
        <p:spPr>
          <a:xfrm>
            <a:off x="9730272" y="3588004"/>
            <a:ext cx="2080727" cy="3322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thelas" panose="02000503000000020003" pitchFamily="2" charset="77"/>
              </a:rPr>
              <a:t>Labels from </a:t>
            </a:r>
            <a:r>
              <a:rPr lang="en-US" sz="1200" i="1" dirty="0">
                <a:latin typeface="Athelas" panose="02000503000000020003" pitchFamily="2" charset="77"/>
              </a:rPr>
              <a:t>CRM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AB7393-4D4E-081F-A9F3-006C7E512DC6}"/>
              </a:ext>
            </a:extLst>
          </p:cNvPr>
          <p:cNvSpPr txBox="1">
            <a:spLocks/>
          </p:cNvSpPr>
          <p:nvPr/>
        </p:nvSpPr>
        <p:spPr>
          <a:xfrm>
            <a:off x="9730270" y="1752600"/>
            <a:ext cx="2080727" cy="1860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While CRM data was desired in the forecast, there was no ID uniting the CRM and the revenue system</a:t>
            </a:r>
          </a:p>
        </p:txBody>
      </p:sp>
    </p:spTree>
    <p:extLst>
      <p:ext uri="{BB962C8B-B14F-4D97-AF65-F5344CB8AC3E}">
        <p14:creationId xmlns:p14="http://schemas.microsoft.com/office/powerpoint/2010/main" val="272028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ML project lifecycle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252870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2928730"/>
            <a:ext cx="1924878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39260-EEE3-59F6-F093-6C514E3570C0}"/>
              </a:ext>
            </a:extLst>
          </p:cNvPr>
          <p:cNvSpPr/>
          <p:nvPr/>
        </p:nvSpPr>
        <p:spPr>
          <a:xfrm>
            <a:off x="259521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and establish baseline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A5EB2-7F9D-6A7A-E74F-2F24B85FF2F5}"/>
              </a:ext>
            </a:extLst>
          </p:cNvPr>
          <p:cNvSpPr/>
          <p:nvPr/>
        </p:nvSpPr>
        <p:spPr>
          <a:xfrm>
            <a:off x="4114248" y="2928730"/>
            <a:ext cx="1433443" cy="1537253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Label and organize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95D62-5F6C-2BF3-57D8-250DE42BA363}"/>
              </a:ext>
            </a:extLst>
          </p:cNvPr>
          <p:cNvSpPr/>
          <p:nvPr/>
        </p:nvSpPr>
        <p:spPr>
          <a:xfrm>
            <a:off x="568407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Select and 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6771-023A-1576-164D-911345E849D6}"/>
              </a:ext>
            </a:extLst>
          </p:cNvPr>
          <p:cNvSpPr/>
          <p:nvPr/>
        </p:nvSpPr>
        <p:spPr>
          <a:xfrm>
            <a:off x="720310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Perform error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9A4E0-4B93-A963-2694-CC7C9F6974BE}"/>
              </a:ext>
            </a:extLst>
          </p:cNvPr>
          <p:cNvSpPr/>
          <p:nvPr/>
        </p:nvSpPr>
        <p:spPr>
          <a:xfrm>
            <a:off x="8772939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Deploy in 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32417-ED0D-2878-6763-27DCD6C467F0}"/>
              </a:ext>
            </a:extLst>
          </p:cNvPr>
          <p:cNvSpPr/>
          <p:nvPr/>
        </p:nvSpPr>
        <p:spPr>
          <a:xfrm>
            <a:off x="10291969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 and maintain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340F-FF42-6085-2A62-777A78D8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98502"/>
            <a:ext cx="11430000" cy="1764198"/>
          </a:xfrm>
        </p:spPr>
        <p:txBody>
          <a:bodyPr>
            <a:normAutofit/>
          </a:bodyPr>
          <a:lstStyle/>
          <a:p>
            <a:r>
              <a:rPr lang="en-US" dirty="0"/>
              <a:t>Many ways of applying labels</a:t>
            </a:r>
          </a:p>
          <a:p>
            <a:pPr lvl="1"/>
            <a:r>
              <a:rPr lang="en-US" dirty="0"/>
              <a:t>Human-generated: manual application; typical use cases are image, text, speech recognition</a:t>
            </a:r>
          </a:p>
          <a:p>
            <a:pPr lvl="1"/>
            <a:r>
              <a:rPr lang="en-US" dirty="0"/>
              <a:t>Machine-generated: web-scraped, inferred, or applied from data transformation</a:t>
            </a:r>
          </a:p>
          <a:p>
            <a:pPr lvl="1"/>
            <a:r>
              <a:rPr lang="en-US" dirty="0"/>
              <a:t>Purchased: acquire a large dataset from a provider who has solved the labeling problem</a:t>
            </a:r>
          </a:p>
        </p:txBody>
      </p:sp>
    </p:spTree>
    <p:extLst>
      <p:ext uri="{BB962C8B-B14F-4D97-AF65-F5344CB8AC3E}">
        <p14:creationId xmlns:p14="http://schemas.microsoft.com/office/powerpoint/2010/main" val="332249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2578-1A23-2FD8-8860-0FD52ADB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provider of call data was able to engineer an API for us to consume daily</a:t>
            </a:r>
          </a:p>
          <a:p>
            <a:pPr lvl="1"/>
            <a:r>
              <a:rPr lang="en-US" dirty="0"/>
              <a:t>This process was budgeted to take 2 weeks and in reality took ~6 months</a:t>
            </a:r>
          </a:p>
          <a:p>
            <a:pPr lvl="1"/>
            <a:r>
              <a:rPr lang="en-US" dirty="0"/>
              <a:t>Hofstadter’s law: it always takes longer than you expect, even when you take into account Hofstadter’s law</a:t>
            </a:r>
          </a:p>
          <a:p>
            <a:r>
              <a:rPr lang="en-US" dirty="0"/>
              <a:t>Internal revenue data was not available via API, so a workaround was required</a:t>
            </a:r>
          </a:p>
          <a:p>
            <a:pPr lvl="1"/>
            <a:r>
              <a:rPr lang="en-US" dirty="0"/>
              <a:t>Daily script to query all of the prior day’s purchases</a:t>
            </a:r>
          </a:p>
          <a:p>
            <a:pPr lvl="1"/>
            <a:r>
              <a:rPr lang="en-US" dirty="0"/>
              <a:t>Contacts moved to an Amazon Redshift DB for faster access to facilitate things like dashboards</a:t>
            </a:r>
          </a:p>
          <a:p>
            <a:pPr lvl="1"/>
            <a:r>
              <a:rPr lang="en-US" dirty="0"/>
              <a:t>Daily cadence was acceptable because use cases were all for once-a-day reporting</a:t>
            </a:r>
          </a:p>
          <a:p>
            <a:r>
              <a:rPr lang="en-US" dirty="0"/>
              <a:t>Combining these sources required transforming data – one of many tasks accomplished with code but not really qualifying as “data science”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Coordinating internal and external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196621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Ways into data science work</a:t>
            </a:r>
          </a:p>
          <a:p>
            <a:r>
              <a:rPr lang="en-US" dirty="0"/>
              <a:t>Lifecycle of a data science project</a:t>
            </a:r>
          </a:p>
          <a:p>
            <a:r>
              <a:rPr lang="en-US" dirty="0"/>
              <a:t>Case study – forecasting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1740651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12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ML project lifecycle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252870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2928730"/>
            <a:ext cx="1924878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39260-EEE3-59F6-F093-6C514E3570C0}"/>
              </a:ext>
            </a:extLst>
          </p:cNvPr>
          <p:cNvSpPr/>
          <p:nvPr/>
        </p:nvSpPr>
        <p:spPr>
          <a:xfrm>
            <a:off x="259521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and establish baseline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A5EB2-7F9D-6A7A-E74F-2F24B85FF2F5}"/>
              </a:ext>
            </a:extLst>
          </p:cNvPr>
          <p:cNvSpPr/>
          <p:nvPr/>
        </p:nvSpPr>
        <p:spPr>
          <a:xfrm>
            <a:off x="411424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Label and organize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95D62-5F6C-2BF3-57D8-250DE42BA363}"/>
              </a:ext>
            </a:extLst>
          </p:cNvPr>
          <p:cNvSpPr/>
          <p:nvPr/>
        </p:nvSpPr>
        <p:spPr>
          <a:xfrm>
            <a:off x="5684078" y="2928730"/>
            <a:ext cx="1433443" cy="1537253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Select and 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6771-023A-1576-164D-911345E849D6}"/>
              </a:ext>
            </a:extLst>
          </p:cNvPr>
          <p:cNvSpPr/>
          <p:nvPr/>
        </p:nvSpPr>
        <p:spPr>
          <a:xfrm>
            <a:off x="720310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Perform error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9A4E0-4B93-A963-2694-CC7C9F6974BE}"/>
              </a:ext>
            </a:extLst>
          </p:cNvPr>
          <p:cNvSpPr/>
          <p:nvPr/>
        </p:nvSpPr>
        <p:spPr>
          <a:xfrm>
            <a:off x="8772939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Deploy in 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32417-ED0D-2878-6763-27DCD6C467F0}"/>
              </a:ext>
            </a:extLst>
          </p:cNvPr>
          <p:cNvSpPr/>
          <p:nvPr/>
        </p:nvSpPr>
        <p:spPr>
          <a:xfrm>
            <a:off x="10291969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 and maintain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8B4E-E5AA-2225-1D72-B67FA1B5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98502"/>
            <a:ext cx="11430000" cy="1764198"/>
          </a:xfrm>
        </p:spPr>
        <p:txBody>
          <a:bodyPr>
            <a:normAutofit/>
          </a:bodyPr>
          <a:lstStyle/>
          <a:p>
            <a:r>
              <a:rPr lang="en-US" dirty="0"/>
              <a:t>Code + hyperparameters + data = ML model</a:t>
            </a:r>
          </a:p>
          <a:p>
            <a:pPr lvl="1"/>
            <a:r>
              <a:rPr lang="en-US" dirty="0"/>
              <a:t>While code is the most visible part of this process, data is often the most important</a:t>
            </a:r>
          </a:p>
          <a:p>
            <a:pPr lvl="1"/>
            <a:r>
              <a:rPr lang="en-US" dirty="0"/>
              <a:t>No model can create value from inadequate data (dataset too small / sparse; labels inaccurate;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33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2578-1A23-2FD8-8860-0FD52ADB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ARIMA</a:t>
            </a:r>
          </a:p>
          <a:p>
            <a:pPr lvl="1"/>
            <a:r>
              <a:rPr lang="en-US" dirty="0"/>
              <a:t>Standard for moving-average datasets with seasonality</a:t>
            </a:r>
          </a:p>
          <a:p>
            <a:pPr lvl="1"/>
            <a:r>
              <a:rPr lang="en-US" dirty="0"/>
              <a:t>Variants like SARIMA, VARMA, </a:t>
            </a:r>
            <a:r>
              <a:rPr lang="en-US" dirty="0" err="1"/>
              <a:t>etc</a:t>
            </a:r>
            <a:r>
              <a:rPr lang="en-US" dirty="0"/>
              <a:t> available for task-specific application</a:t>
            </a:r>
          </a:p>
          <a:p>
            <a:pPr lvl="1"/>
            <a:r>
              <a:rPr lang="en-US" dirty="0"/>
              <a:t>Auto-regressive so can reproduce repeating patterns</a:t>
            </a:r>
          </a:p>
          <a:p>
            <a:pPr lvl="1"/>
            <a:r>
              <a:rPr lang="en-US" dirty="0"/>
              <a:t>Tunable to account for both micro-patterns like weekly trends (e.g., Monday is a bigger day than Friday) and longer, yearly cycles</a:t>
            </a:r>
          </a:p>
          <a:p>
            <a:pPr lvl="1"/>
            <a:r>
              <a:rPr lang="en-US" dirty="0"/>
              <a:t>Main drawback is complexity – underlying statistics are more sophisticated, and there are more ways for the model to fail that might be subtle or unnoticed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Ultimately not chosen due to complexity and lack of maintainability</a:t>
            </a:r>
          </a:p>
          <a:p>
            <a:r>
              <a:rPr lang="en-US" dirty="0"/>
              <a:t>Multivariate linear regression</a:t>
            </a:r>
          </a:p>
          <a:p>
            <a:pPr lvl="1"/>
            <a:r>
              <a:rPr lang="en-US" dirty="0"/>
              <a:t>Able to (more crudely) account for seasonality if season is added as a feature</a:t>
            </a:r>
          </a:p>
          <a:p>
            <a:pPr lvl="1"/>
            <a:r>
              <a:rPr lang="en-US" dirty="0"/>
              <a:t>Able to (more crudely) account for moving average if “days since inception” is included as a feature</a:t>
            </a:r>
          </a:p>
          <a:p>
            <a:pPr lvl="1"/>
            <a:r>
              <a:rPr lang="en-US" dirty="0"/>
              <a:t>Not auto-regressive</a:t>
            </a:r>
          </a:p>
          <a:p>
            <a:pPr lvl="1"/>
            <a:r>
              <a:rPr lang="en-US" dirty="0"/>
              <a:t>Less robust than ARIMA, but more maintainable, transferable, and understandable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Ultimately was chosen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Multiple forecasting model options are balanced against resource realities</a:t>
            </a:r>
          </a:p>
        </p:txBody>
      </p:sp>
    </p:spTree>
    <p:extLst>
      <p:ext uri="{BB962C8B-B14F-4D97-AF65-F5344CB8AC3E}">
        <p14:creationId xmlns:p14="http://schemas.microsoft.com/office/powerpoint/2010/main" val="119322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ML project lifecycle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252870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2928730"/>
            <a:ext cx="1924878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39260-EEE3-59F6-F093-6C514E3570C0}"/>
              </a:ext>
            </a:extLst>
          </p:cNvPr>
          <p:cNvSpPr/>
          <p:nvPr/>
        </p:nvSpPr>
        <p:spPr>
          <a:xfrm>
            <a:off x="259521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and establish baseline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A5EB2-7F9D-6A7A-E74F-2F24B85FF2F5}"/>
              </a:ext>
            </a:extLst>
          </p:cNvPr>
          <p:cNvSpPr/>
          <p:nvPr/>
        </p:nvSpPr>
        <p:spPr>
          <a:xfrm>
            <a:off x="411424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Label and organize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95D62-5F6C-2BF3-57D8-250DE42BA363}"/>
              </a:ext>
            </a:extLst>
          </p:cNvPr>
          <p:cNvSpPr/>
          <p:nvPr/>
        </p:nvSpPr>
        <p:spPr>
          <a:xfrm>
            <a:off x="568407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Select and 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6771-023A-1576-164D-911345E849D6}"/>
              </a:ext>
            </a:extLst>
          </p:cNvPr>
          <p:cNvSpPr/>
          <p:nvPr/>
        </p:nvSpPr>
        <p:spPr>
          <a:xfrm>
            <a:off x="7203108" y="2928730"/>
            <a:ext cx="1433443" cy="1537253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Perform error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9A4E0-4B93-A963-2694-CC7C9F6974BE}"/>
              </a:ext>
            </a:extLst>
          </p:cNvPr>
          <p:cNvSpPr/>
          <p:nvPr/>
        </p:nvSpPr>
        <p:spPr>
          <a:xfrm>
            <a:off x="8772939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Deploy in 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32417-ED0D-2878-6763-27DCD6C467F0}"/>
              </a:ext>
            </a:extLst>
          </p:cNvPr>
          <p:cNvSpPr/>
          <p:nvPr/>
        </p:nvSpPr>
        <p:spPr>
          <a:xfrm>
            <a:off x="10291969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 and maintain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E037-23D5-DF13-20EB-87F910ABC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98502"/>
            <a:ext cx="11430000" cy="1764198"/>
          </a:xfrm>
        </p:spPr>
        <p:txBody>
          <a:bodyPr>
            <a:normAutofit/>
          </a:bodyPr>
          <a:lstStyle/>
          <a:p>
            <a:r>
              <a:rPr lang="en-US" dirty="0"/>
              <a:t>Check for explicit errors (failed runs, error logs,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Check for radical departures from norms</a:t>
            </a:r>
          </a:p>
          <a:p>
            <a:r>
              <a:rPr lang="en-US" dirty="0"/>
              <a:t>Discuss outputs with holders of institutional knowledge (“this look right to you?”)</a:t>
            </a:r>
          </a:p>
        </p:txBody>
      </p:sp>
    </p:spTree>
    <p:extLst>
      <p:ext uri="{BB962C8B-B14F-4D97-AF65-F5344CB8AC3E}">
        <p14:creationId xmlns:p14="http://schemas.microsoft.com/office/powerpoint/2010/main" val="161663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ML project lifecycle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252870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2928730"/>
            <a:ext cx="1924878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39260-EEE3-59F6-F093-6C514E3570C0}"/>
              </a:ext>
            </a:extLst>
          </p:cNvPr>
          <p:cNvSpPr/>
          <p:nvPr/>
        </p:nvSpPr>
        <p:spPr>
          <a:xfrm>
            <a:off x="259521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and establish baseline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A5EB2-7F9D-6A7A-E74F-2F24B85FF2F5}"/>
              </a:ext>
            </a:extLst>
          </p:cNvPr>
          <p:cNvSpPr/>
          <p:nvPr/>
        </p:nvSpPr>
        <p:spPr>
          <a:xfrm>
            <a:off x="411424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Label and organize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95D62-5F6C-2BF3-57D8-250DE42BA363}"/>
              </a:ext>
            </a:extLst>
          </p:cNvPr>
          <p:cNvSpPr/>
          <p:nvPr/>
        </p:nvSpPr>
        <p:spPr>
          <a:xfrm>
            <a:off x="568407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Select and 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6771-023A-1576-164D-911345E849D6}"/>
              </a:ext>
            </a:extLst>
          </p:cNvPr>
          <p:cNvSpPr/>
          <p:nvPr/>
        </p:nvSpPr>
        <p:spPr>
          <a:xfrm>
            <a:off x="7203108" y="2928730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Perform error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9A4E0-4B93-A963-2694-CC7C9F6974BE}"/>
              </a:ext>
            </a:extLst>
          </p:cNvPr>
          <p:cNvSpPr/>
          <p:nvPr/>
        </p:nvSpPr>
        <p:spPr>
          <a:xfrm>
            <a:off x="8772939" y="2928730"/>
            <a:ext cx="1433443" cy="1537253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Deploy in 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32417-ED0D-2878-6763-27DCD6C467F0}"/>
              </a:ext>
            </a:extLst>
          </p:cNvPr>
          <p:cNvSpPr/>
          <p:nvPr/>
        </p:nvSpPr>
        <p:spPr>
          <a:xfrm>
            <a:off x="10291969" y="2928730"/>
            <a:ext cx="1433443" cy="1537253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Monitor and maintain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FD59-5697-BE37-E74F-B4EB9675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98502"/>
            <a:ext cx="11430000" cy="1764198"/>
          </a:xfrm>
        </p:spPr>
        <p:txBody>
          <a:bodyPr>
            <a:normAutofit/>
          </a:bodyPr>
          <a:lstStyle/>
          <a:p>
            <a:r>
              <a:rPr lang="en-US" dirty="0"/>
              <a:t>Range of complexity</a:t>
            </a:r>
          </a:p>
          <a:p>
            <a:pPr lvl="1"/>
            <a:r>
              <a:rPr lang="en-US" dirty="0"/>
              <a:t>Lower complexity – deploying to internal database used by other analysts</a:t>
            </a:r>
          </a:p>
          <a:p>
            <a:pPr lvl="1"/>
            <a:r>
              <a:rPr lang="en-US" dirty="0"/>
              <a:t>Higher complexity – deploying to outside, end-user mobile devices across many locations, device types, internet situations,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89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2578-1A23-2FD8-8860-0FD52ADB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0: monitoring</a:t>
            </a:r>
          </a:p>
          <a:p>
            <a:pPr lvl="1"/>
            <a:r>
              <a:rPr lang="en-US" dirty="0"/>
              <a:t>No usage of predictions</a:t>
            </a:r>
          </a:p>
          <a:p>
            <a:pPr lvl="1"/>
            <a:r>
              <a:rPr lang="en-US" dirty="0"/>
              <a:t>Predicted volumes compared with actuals</a:t>
            </a:r>
          </a:p>
          <a:p>
            <a:pPr lvl="1"/>
            <a:r>
              <a:rPr lang="en-US" dirty="0"/>
              <a:t>”Steering committee” to greenlight predictions as accurate enough to use after two weeks</a:t>
            </a:r>
          </a:p>
          <a:p>
            <a:r>
              <a:rPr lang="en-US" dirty="0"/>
              <a:t>Stage 1: limited rollout</a:t>
            </a:r>
          </a:p>
          <a:p>
            <a:pPr lvl="1"/>
            <a:r>
              <a:rPr lang="en-US" dirty="0"/>
              <a:t>Rolled out to one team</a:t>
            </a:r>
          </a:p>
          <a:p>
            <a:pPr lvl="1"/>
            <a:r>
              <a:rPr lang="en-US" dirty="0"/>
              <a:t>Scheduling decisions made based on forecast call volumes</a:t>
            </a:r>
          </a:p>
          <a:p>
            <a:pPr lvl="1"/>
            <a:r>
              <a:rPr lang="en-US" dirty="0"/>
              <a:t>This shifted more reps to morning shifts (</a:t>
            </a:r>
            <a:r>
              <a:rPr lang="en-US" b="1" i="1" u="sng" dirty="0">
                <a:solidFill>
                  <a:srgbClr val="0070C0"/>
                </a:solidFill>
              </a:rPr>
              <a:t>the single most impactful decision resulting from this work</a:t>
            </a:r>
            <a:r>
              <a:rPr lang="en-US" dirty="0"/>
              <a:t>)</a:t>
            </a:r>
          </a:p>
          <a:p>
            <a:r>
              <a:rPr lang="en-US" dirty="0"/>
              <a:t>Stage 2: full rollout</a:t>
            </a:r>
          </a:p>
          <a:p>
            <a:pPr lvl="1"/>
            <a:r>
              <a:rPr lang="en-US" dirty="0"/>
              <a:t>Used on all teams</a:t>
            </a:r>
          </a:p>
          <a:p>
            <a:pPr lvl="1"/>
            <a:r>
              <a:rPr lang="en-US" dirty="0"/>
              <a:t>Monitored regularly at first, and with decreasing intensity over time as it became the status quo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Rollout of prediction system was staged</a:t>
            </a:r>
          </a:p>
        </p:txBody>
      </p:sp>
    </p:spTree>
    <p:extLst>
      <p:ext uri="{BB962C8B-B14F-4D97-AF65-F5344CB8AC3E}">
        <p14:creationId xmlns:p14="http://schemas.microsoft.com/office/powerpoint/2010/main" val="31497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293C-1EB3-CAEB-A7B1-8740AA3F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”Data science” is a broad term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B8D6B23-BA15-E4CD-B55A-74D40A938F94}"/>
              </a:ext>
            </a:extLst>
          </p:cNvPr>
          <p:cNvSpPr/>
          <p:nvPr/>
        </p:nvSpPr>
        <p:spPr>
          <a:xfrm>
            <a:off x="1524000" y="1754829"/>
            <a:ext cx="10287000" cy="430924"/>
          </a:xfrm>
          <a:prstGeom prst="hexagon">
            <a:avLst>
              <a:gd name="adj" fmla="val 36532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BAF3AA3-FFF5-43EB-7C36-D8DF1BC04F85}"/>
              </a:ext>
            </a:extLst>
          </p:cNvPr>
          <p:cNvSpPr/>
          <p:nvPr/>
        </p:nvSpPr>
        <p:spPr>
          <a:xfrm rot="16200000">
            <a:off x="-207289" y="3168869"/>
            <a:ext cx="2017986" cy="430924"/>
          </a:xfrm>
          <a:prstGeom prst="hexagon">
            <a:avLst>
              <a:gd name="adj" fmla="val 36532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elas" panose="02000503000000020003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B7A0F-66BF-3DC9-7387-E5DD6BD4D76B}"/>
              </a:ext>
            </a:extLst>
          </p:cNvPr>
          <p:cNvSpPr txBox="1"/>
          <p:nvPr/>
        </p:nvSpPr>
        <p:spPr>
          <a:xfrm>
            <a:off x="214747" y="2444911"/>
            <a:ext cx="117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Generalist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20ACA-8C91-42B0-D150-A40760BDDA47}"/>
              </a:ext>
            </a:extLst>
          </p:cNvPr>
          <p:cNvSpPr txBox="1"/>
          <p:nvPr/>
        </p:nvSpPr>
        <p:spPr>
          <a:xfrm>
            <a:off x="249308" y="3954419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Specialist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26765-29E0-62F3-9CF4-9C6933B6B4DE}"/>
              </a:ext>
            </a:extLst>
          </p:cNvPr>
          <p:cNvSpPr/>
          <p:nvPr/>
        </p:nvSpPr>
        <p:spPr>
          <a:xfrm>
            <a:off x="1523999" y="6076455"/>
            <a:ext cx="10287000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Business (various roles)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20CBB-68E0-045A-8FAD-FCE2FFDD685F}"/>
              </a:ext>
            </a:extLst>
          </p:cNvPr>
          <p:cNvSpPr/>
          <p:nvPr/>
        </p:nvSpPr>
        <p:spPr>
          <a:xfrm>
            <a:off x="1523999" y="5729729"/>
            <a:ext cx="10287000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Infrastructure (engineer, developer,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1AC25-056A-6497-0B27-57FED3AD6C05}"/>
              </a:ext>
            </a:extLst>
          </p:cNvPr>
          <p:cNvSpPr/>
          <p:nvPr/>
        </p:nvSpPr>
        <p:spPr>
          <a:xfrm>
            <a:off x="1523999" y="5036275"/>
            <a:ext cx="10287000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ML ops (analyst, engineer,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5A39A3-7ED0-0B26-1957-0BD001CB6037}"/>
              </a:ext>
            </a:extLst>
          </p:cNvPr>
          <p:cNvGrpSpPr/>
          <p:nvPr/>
        </p:nvGrpSpPr>
        <p:grpSpPr>
          <a:xfrm>
            <a:off x="1523999" y="4565660"/>
            <a:ext cx="10287001" cy="307777"/>
            <a:chOff x="1523999" y="4662981"/>
            <a:chExt cx="10287001" cy="30777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29F169-8E2F-839C-F34D-150501A8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4816869"/>
              <a:ext cx="102870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86EA33-F797-68E6-1161-2AD8EFF73E49}"/>
                </a:ext>
              </a:extLst>
            </p:cNvPr>
            <p:cNvSpPr txBox="1"/>
            <p:nvPr/>
          </p:nvSpPr>
          <p:spPr>
            <a:xfrm>
              <a:off x="5832815" y="4662981"/>
              <a:ext cx="16693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latin typeface="Athelas" panose="02000503000000020003" pitchFamily="2" charset="77"/>
                </a:rPr>
                <a:t>Cross-functional roles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BD42DC-11C7-26D4-867D-220754174EBE}"/>
              </a:ext>
            </a:extLst>
          </p:cNvPr>
          <p:cNvSpPr/>
          <p:nvPr/>
        </p:nvSpPr>
        <p:spPr>
          <a:xfrm>
            <a:off x="1523999" y="5383002"/>
            <a:ext cx="10287000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ops (analyst, engineer,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0BFF0-7556-374A-98FA-C1580E865E8E}"/>
              </a:ext>
            </a:extLst>
          </p:cNvPr>
          <p:cNvSpPr/>
          <p:nvPr/>
        </p:nvSpPr>
        <p:spPr>
          <a:xfrm>
            <a:off x="9909313" y="1361661"/>
            <a:ext cx="1901687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//  ILLUSTRATIVE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DCB1B-3B15-B3A3-BC46-3FE746D3CB2B}"/>
              </a:ext>
            </a:extLst>
          </p:cNvPr>
          <p:cNvSpPr/>
          <p:nvPr/>
        </p:nvSpPr>
        <p:spPr>
          <a:xfrm>
            <a:off x="1524000" y="237533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Business analyst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01384-0A8F-AA66-C53B-CE76E0FFBA84}"/>
              </a:ext>
            </a:extLst>
          </p:cNvPr>
          <p:cNvSpPr/>
          <p:nvPr/>
        </p:nvSpPr>
        <p:spPr>
          <a:xfrm>
            <a:off x="1524000" y="281197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analyst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BFCBF-993E-CD05-5F40-964E0F230648}"/>
              </a:ext>
            </a:extLst>
          </p:cNvPr>
          <p:cNvSpPr/>
          <p:nvPr/>
        </p:nvSpPr>
        <p:spPr>
          <a:xfrm>
            <a:off x="9377106" y="237533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ML engineer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76C908-3023-3BFC-6569-6AF31B6C152B}"/>
              </a:ext>
            </a:extLst>
          </p:cNvPr>
          <p:cNvSpPr/>
          <p:nvPr/>
        </p:nvSpPr>
        <p:spPr>
          <a:xfrm>
            <a:off x="9377106" y="281197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AI architect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941D0-8258-0CC7-E8DC-FBABF941C9D8}"/>
              </a:ext>
            </a:extLst>
          </p:cNvPr>
          <p:cNvSpPr/>
          <p:nvPr/>
        </p:nvSpPr>
        <p:spPr>
          <a:xfrm>
            <a:off x="6759404" y="237533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scientist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21BB3-7F58-39B5-7116-6E547AD7BB65}"/>
              </a:ext>
            </a:extLst>
          </p:cNvPr>
          <p:cNvSpPr/>
          <p:nvPr/>
        </p:nvSpPr>
        <p:spPr>
          <a:xfrm>
            <a:off x="9377106" y="324860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NLP engineer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41930E-D84A-FB29-6875-0E71C934C040}"/>
              </a:ext>
            </a:extLst>
          </p:cNvPr>
          <p:cNvSpPr/>
          <p:nvPr/>
        </p:nvSpPr>
        <p:spPr>
          <a:xfrm>
            <a:off x="6759404" y="281197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Python / R developer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E4EBAC-8D0E-24A9-F56C-EBAF5DCC06F5}"/>
              </a:ext>
            </a:extLst>
          </p:cNvPr>
          <p:cNvSpPr/>
          <p:nvPr/>
        </p:nvSpPr>
        <p:spPr>
          <a:xfrm>
            <a:off x="4141702" y="4121879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254E91-C471-E51C-09C5-BA3CBAA3DAC6}"/>
              </a:ext>
            </a:extLst>
          </p:cNvPr>
          <p:cNvSpPr/>
          <p:nvPr/>
        </p:nvSpPr>
        <p:spPr>
          <a:xfrm>
            <a:off x="4141702" y="324860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Visualization engineer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AB7A06-B592-1168-4AFF-87AFE2FE288E}"/>
              </a:ext>
            </a:extLst>
          </p:cNvPr>
          <p:cNvSpPr/>
          <p:nvPr/>
        </p:nvSpPr>
        <p:spPr>
          <a:xfrm>
            <a:off x="1524000" y="324860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Marketing analyst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1B203-5F33-EB8D-8102-619E592408B4}"/>
              </a:ext>
            </a:extLst>
          </p:cNvPr>
          <p:cNvSpPr/>
          <p:nvPr/>
        </p:nvSpPr>
        <p:spPr>
          <a:xfrm>
            <a:off x="6759404" y="324860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Python / R engineer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A5CC20-7EFA-C8A6-9317-7B99FD0E881B}"/>
              </a:ext>
            </a:extLst>
          </p:cNvPr>
          <p:cNvSpPr/>
          <p:nvPr/>
        </p:nvSpPr>
        <p:spPr>
          <a:xfrm>
            <a:off x="4141702" y="368524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Hadoop engineer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BDB086-AA87-5EA4-0A23-496313F59E18}"/>
              </a:ext>
            </a:extLst>
          </p:cNvPr>
          <p:cNvSpPr/>
          <p:nvPr/>
        </p:nvSpPr>
        <p:spPr>
          <a:xfrm>
            <a:off x="4141702" y="237533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Database analyst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274A1A-E7D2-F46B-BD8A-4B172BF54002}"/>
              </a:ext>
            </a:extLst>
          </p:cNvPr>
          <p:cNvSpPr/>
          <p:nvPr/>
        </p:nvSpPr>
        <p:spPr>
          <a:xfrm>
            <a:off x="1524000" y="368524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Finance analyst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5FB5ED-2504-8253-284E-F7DB53BB452F}"/>
              </a:ext>
            </a:extLst>
          </p:cNvPr>
          <p:cNvSpPr/>
          <p:nvPr/>
        </p:nvSpPr>
        <p:spPr>
          <a:xfrm>
            <a:off x="1524000" y="4121879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683B97-B0DC-CDB7-16EC-8825CF84EC8D}"/>
              </a:ext>
            </a:extLst>
          </p:cNvPr>
          <p:cNvSpPr/>
          <p:nvPr/>
        </p:nvSpPr>
        <p:spPr>
          <a:xfrm>
            <a:off x="4141702" y="281197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SQL analyst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93573F-041C-69B6-984F-9080A4788B12}"/>
              </a:ext>
            </a:extLst>
          </p:cNvPr>
          <p:cNvSpPr/>
          <p:nvPr/>
        </p:nvSpPr>
        <p:spPr>
          <a:xfrm>
            <a:off x="6759404" y="368524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Geospatial data scientist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6C3BB-2B65-A80A-99C6-B8A125803503}"/>
              </a:ext>
            </a:extLst>
          </p:cNvPr>
          <p:cNvSpPr/>
          <p:nvPr/>
        </p:nvSpPr>
        <p:spPr>
          <a:xfrm>
            <a:off x="9377106" y="368524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Computer vision engineer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BAF50-791B-6BEA-49AA-2066014567EE}"/>
              </a:ext>
            </a:extLst>
          </p:cNvPr>
          <p:cNvSpPr/>
          <p:nvPr/>
        </p:nvSpPr>
        <p:spPr>
          <a:xfrm>
            <a:off x="6759404" y="4121879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FF4944-1DB9-D8CE-BF9A-3E4E55B5889E}"/>
              </a:ext>
            </a:extLst>
          </p:cNvPr>
          <p:cNvSpPr/>
          <p:nvPr/>
        </p:nvSpPr>
        <p:spPr>
          <a:xfrm>
            <a:off x="9377106" y="4121879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E43E03-C0C5-150D-2923-67305DFCCC37}"/>
              </a:ext>
            </a:extLst>
          </p:cNvPr>
          <p:cNvSpPr txBox="1"/>
          <p:nvPr/>
        </p:nvSpPr>
        <p:spPr>
          <a:xfrm>
            <a:off x="1629365" y="1785625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Less technical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771635-E134-EEB3-838F-2762977CA80D}"/>
              </a:ext>
            </a:extLst>
          </p:cNvPr>
          <p:cNvSpPr txBox="1"/>
          <p:nvPr/>
        </p:nvSpPr>
        <p:spPr>
          <a:xfrm>
            <a:off x="10098169" y="1785625"/>
            <a:ext cx="162179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More technical</a:t>
            </a:r>
          </a:p>
        </p:txBody>
      </p:sp>
    </p:spTree>
    <p:extLst>
      <p:ext uri="{BB962C8B-B14F-4D97-AF65-F5344CB8AC3E}">
        <p14:creationId xmlns:p14="http://schemas.microsoft.com/office/powerpoint/2010/main" val="349363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293C-1EB3-CAEB-A7B1-8740AA3F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There are lots of entry points to doing data science, and you can probably start right now, regardless of your current job title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B8D6B23-BA15-E4CD-B55A-74D40A938F94}"/>
              </a:ext>
            </a:extLst>
          </p:cNvPr>
          <p:cNvSpPr/>
          <p:nvPr/>
        </p:nvSpPr>
        <p:spPr>
          <a:xfrm>
            <a:off x="1524000" y="1754829"/>
            <a:ext cx="10287000" cy="430924"/>
          </a:xfrm>
          <a:prstGeom prst="hexagon">
            <a:avLst>
              <a:gd name="adj" fmla="val 36532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BAF3AA3-FFF5-43EB-7C36-D8DF1BC04F85}"/>
              </a:ext>
            </a:extLst>
          </p:cNvPr>
          <p:cNvSpPr/>
          <p:nvPr/>
        </p:nvSpPr>
        <p:spPr>
          <a:xfrm rot="16200000">
            <a:off x="-207289" y="3168869"/>
            <a:ext cx="2017986" cy="430924"/>
          </a:xfrm>
          <a:prstGeom prst="hexagon">
            <a:avLst>
              <a:gd name="adj" fmla="val 36532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elas" panose="02000503000000020003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B7A0F-66BF-3DC9-7387-E5DD6BD4D76B}"/>
              </a:ext>
            </a:extLst>
          </p:cNvPr>
          <p:cNvSpPr txBox="1"/>
          <p:nvPr/>
        </p:nvSpPr>
        <p:spPr>
          <a:xfrm>
            <a:off x="214747" y="2444911"/>
            <a:ext cx="117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Generalist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20ACA-8C91-42B0-D150-A40760BDDA47}"/>
              </a:ext>
            </a:extLst>
          </p:cNvPr>
          <p:cNvSpPr txBox="1"/>
          <p:nvPr/>
        </p:nvSpPr>
        <p:spPr>
          <a:xfrm>
            <a:off x="249308" y="3954419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Specialist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26765-29E0-62F3-9CF4-9C6933B6B4DE}"/>
              </a:ext>
            </a:extLst>
          </p:cNvPr>
          <p:cNvSpPr/>
          <p:nvPr/>
        </p:nvSpPr>
        <p:spPr>
          <a:xfrm>
            <a:off x="1523999" y="6076455"/>
            <a:ext cx="10287000" cy="280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Business (various roles)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20CBB-68E0-045A-8FAD-FCE2FFDD685F}"/>
              </a:ext>
            </a:extLst>
          </p:cNvPr>
          <p:cNvSpPr/>
          <p:nvPr/>
        </p:nvSpPr>
        <p:spPr>
          <a:xfrm>
            <a:off x="1523999" y="5729729"/>
            <a:ext cx="10287000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Infrastructure (engineer, developer,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1AC25-056A-6497-0B27-57FED3AD6C05}"/>
              </a:ext>
            </a:extLst>
          </p:cNvPr>
          <p:cNvSpPr/>
          <p:nvPr/>
        </p:nvSpPr>
        <p:spPr>
          <a:xfrm>
            <a:off x="1523999" y="5036275"/>
            <a:ext cx="10287000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ML ops (analyst, engineer,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5A39A3-7ED0-0B26-1957-0BD001CB6037}"/>
              </a:ext>
            </a:extLst>
          </p:cNvPr>
          <p:cNvGrpSpPr/>
          <p:nvPr/>
        </p:nvGrpSpPr>
        <p:grpSpPr>
          <a:xfrm>
            <a:off x="1523999" y="4565660"/>
            <a:ext cx="10287001" cy="307777"/>
            <a:chOff x="1523999" y="4662981"/>
            <a:chExt cx="10287001" cy="30777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29F169-8E2F-839C-F34D-150501A8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4816869"/>
              <a:ext cx="102870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86EA33-F797-68E6-1161-2AD8EFF73E49}"/>
                </a:ext>
              </a:extLst>
            </p:cNvPr>
            <p:cNvSpPr txBox="1"/>
            <p:nvPr/>
          </p:nvSpPr>
          <p:spPr>
            <a:xfrm>
              <a:off x="5832815" y="4662981"/>
              <a:ext cx="16693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latin typeface="Athelas" panose="02000503000000020003" pitchFamily="2" charset="77"/>
                </a:rPr>
                <a:t>Cross-functional roles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BD42DC-11C7-26D4-867D-220754174EBE}"/>
              </a:ext>
            </a:extLst>
          </p:cNvPr>
          <p:cNvSpPr/>
          <p:nvPr/>
        </p:nvSpPr>
        <p:spPr>
          <a:xfrm>
            <a:off x="1523999" y="5383002"/>
            <a:ext cx="10287000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ops (analyst, engineer,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0BFF0-7556-374A-98FA-C1580E865E8E}"/>
              </a:ext>
            </a:extLst>
          </p:cNvPr>
          <p:cNvSpPr/>
          <p:nvPr/>
        </p:nvSpPr>
        <p:spPr>
          <a:xfrm>
            <a:off x="9909313" y="1361661"/>
            <a:ext cx="1901687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//  ILLUSTRATIVE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DCB1B-3B15-B3A3-BC46-3FE746D3CB2B}"/>
              </a:ext>
            </a:extLst>
          </p:cNvPr>
          <p:cNvSpPr/>
          <p:nvPr/>
        </p:nvSpPr>
        <p:spPr>
          <a:xfrm>
            <a:off x="1524000" y="2375338"/>
            <a:ext cx="2433894" cy="280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Business analyst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01384-0A8F-AA66-C53B-CE76E0FFBA84}"/>
              </a:ext>
            </a:extLst>
          </p:cNvPr>
          <p:cNvSpPr/>
          <p:nvPr/>
        </p:nvSpPr>
        <p:spPr>
          <a:xfrm>
            <a:off x="1524000" y="2811973"/>
            <a:ext cx="2433894" cy="280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analyst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BFCBF-993E-CD05-5F40-964E0F230648}"/>
              </a:ext>
            </a:extLst>
          </p:cNvPr>
          <p:cNvSpPr/>
          <p:nvPr/>
        </p:nvSpPr>
        <p:spPr>
          <a:xfrm>
            <a:off x="9377106" y="2375338"/>
            <a:ext cx="2433894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ML engineer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76C908-3023-3BFC-6569-6AF31B6C152B}"/>
              </a:ext>
            </a:extLst>
          </p:cNvPr>
          <p:cNvSpPr/>
          <p:nvPr/>
        </p:nvSpPr>
        <p:spPr>
          <a:xfrm>
            <a:off x="9377106" y="2811973"/>
            <a:ext cx="2433894" cy="280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AI architect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941D0-8258-0CC7-E8DC-FBABF941C9D8}"/>
              </a:ext>
            </a:extLst>
          </p:cNvPr>
          <p:cNvSpPr/>
          <p:nvPr/>
        </p:nvSpPr>
        <p:spPr>
          <a:xfrm>
            <a:off x="6759404" y="2375338"/>
            <a:ext cx="2433894" cy="280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thelas" panose="02000503000000020003" pitchFamily="2" charset="77"/>
              </a:rPr>
              <a:t>Data scientist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21BB3-7F58-39B5-7116-6E547AD7BB65}"/>
              </a:ext>
            </a:extLst>
          </p:cNvPr>
          <p:cNvSpPr/>
          <p:nvPr/>
        </p:nvSpPr>
        <p:spPr>
          <a:xfrm>
            <a:off x="9377106" y="3248608"/>
            <a:ext cx="2433894" cy="280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NLP engineer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41930E-D84A-FB29-6875-0E71C934C040}"/>
              </a:ext>
            </a:extLst>
          </p:cNvPr>
          <p:cNvSpPr/>
          <p:nvPr/>
        </p:nvSpPr>
        <p:spPr>
          <a:xfrm>
            <a:off x="6759404" y="2811973"/>
            <a:ext cx="2433894" cy="280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thelas" panose="02000503000000020003" pitchFamily="2" charset="77"/>
              </a:rPr>
              <a:t>Python / R developer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254E91-C471-E51C-09C5-BA3CBAA3DAC6}"/>
              </a:ext>
            </a:extLst>
          </p:cNvPr>
          <p:cNvSpPr/>
          <p:nvPr/>
        </p:nvSpPr>
        <p:spPr>
          <a:xfrm>
            <a:off x="4141702" y="3248608"/>
            <a:ext cx="2433894" cy="2809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thelas" panose="02000503000000020003" pitchFamily="2" charset="77"/>
              </a:rPr>
              <a:t>Visualization engineer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AB7A06-B592-1168-4AFF-87AFE2FE288E}"/>
              </a:ext>
            </a:extLst>
          </p:cNvPr>
          <p:cNvSpPr/>
          <p:nvPr/>
        </p:nvSpPr>
        <p:spPr>
          <a:xfrm>
            <a:off x="1524000" y="3248608"/>
            <a:ext cx="2433894" cy="280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Marketing analyst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1B203-5F33-EB8D-8102-619E592408B4}"/>
              </a:ext>
            </a:extLst>
          </p:cNvPr>
          <p:cNvSpPr/>
          <p:nvPr/>
        </p:nvSpPr>
        <p:spPr>
          <a:xfrm>
            <a:off x="6759404" y="3248608"/>
            <a:ext cx="2433894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Python / R engineer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A5CC20-7EFA-C8A6-9317-7B99FD0E881B}"/>
              </a:ext>
            </a:extLst>
          </p:cNvPr>
          <p:cNvSpPr/>
          <p:nvPr/>
        </p:nvSpPr>
        <p:spPr>
          <a:xfrm>
            <a:off x="4141702" y="3685243"/>
            <a:ext cx="2433894" cy="2809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thelas" panose="02000503000000020003" pitchFamily="2" charset="77"/>
              </a:rPr>
              <a:t>Hadoop engineer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BDB086-AA87-5EA4-0A23-496313F59E18}"/>
              </a:ext>
            </a:extLst>
          </p:cNvPr>
          <p:cNvSpPr/>
          <p:nvPr/>
        </p:nvSpPr>
        <p:spPr>
          <a:xfrm>
            <a:off x="4141702" y="2375338"/>
            <a:ext cx="2433894" cy="280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SQL analyst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274A1A-E7D2-F46B-BD8A-4B172BF54002}"/>
              </a:ext>
            </a:extLst>
          </p:cNvPr>
          <p:cNvSpPr/>
          <p:nvPr/>
        </p:nvSpPr>
        <p:spPr>
          <a:xfrm>
            <a:off x="1524000" y="3685243"/>
            <a:ext cx="2433894" cy="280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Finance analyst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683B97-B0DC-CDB7-16EC-8825CF84EC8D}"/>
              </a:ext>
            </a:extLst>
          </p:cNvPr>
          <p:cNvSpPr/>
          <p:nvPr/>
        </p:nvSpPr>
        <p:spPr>
          <a:xfrm>
            <a:off x="4141702" y="2811973"/>
            <a:ext cx="2433894" cy="280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Tableau developer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93573F-041C-69B6-984F-9080A4788B12}"/>
              </a:ext>
            </a:extLst>
          </p:cNvPr>
          <p:cNvSpPr/>
          <p:nvPr/>
        </p:nvSpPr>
        <p:spPr>
          <a:xfrm>
            <a:off x="6759404" y="3685243"/>
            <a:ext cx="2433894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Geospatial data scientist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6C3BB-2B65-A80A-99C6-B8A125803503}"/>
              </a:ext>
            </a:extLst>
          </p:cNvPr>
          <p:cNvSpPr/>
          <p:nvPr/>
        </p:nvSpPr>
        <p:spPr>
          <a:xfrm>
            <a:off x="9377106" y="3685243"/>
            <a:ext cx="2433894" cy="280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Computer vision engineer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E43E03-C0C5-150D-2923-67305DFCCC37}"/>
              </a:ext>
            </a:extLst>
          </p:cNvPr>
          <p:cNvSpPr txBox="1"/>
          <p:nvPr/>
        </p:nvSpPr>
        <p:spPr>
          <a:xfrm>
            <a:off x="1629365" y="1785625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Less technical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771635-E134-EEB3-838F-2762977CA80D}"/>
              </a:ext>
            </a:extLst>
          </p:cNvPr>
          <p:cNvSpPr txBox="1"/>
          <p:nvPr/>
        </p:nvSpPr>
        <p:spPr>
          <a:xfrm>
            <a:off x="10098169" y="1785625"/>
            <a:ext cx="162179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More technical</a:t>
            </a:r>
          </a:p>
        </p:txBody>
      </p:sp>
    </p:spTree>
    <p:extLst>
      <p:ext uri="{BB962C8B-B14F-4D97-AF65-F5344CB8AC3E}">
        <p14:creationId xmlns:p14="http://schemas.microsoft.com/office/powerpoint/2010/main" val="10732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Ways into data science work</a:t>
            </a:r>
          </a:p>
          <a:p>
            <a:r>
              <a:rPr lang="en-US" dirty="0"/>
              <a:t>Lifecycle of a data science project</a:t>
            </a:r>
          </a:p>
          <a:p>
            <a:r>
              <a:rPr lang="en-US" dirty="0"/>
              <a:t>Case study – forecasting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2404679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7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Writing data science / ML / AI code is a necessary but small part of creating 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3FDC0D-3FC0-6622-3251-6CEB19678C78}"/>
              </a:ext>
            </a:extLst>
          </p:cNvPr>
          <p:cNvSpPr/>
          <p:nvPr/>
        </p:nvSpPr>
        <p:spPr>
          <a:xfrm>
            <a:off x="4016088" y="3774732"/>
            <a:ext cx="1813781" cy="901007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Writing code</a:t>
            </a:r>
          </a:p>
        </p:txBody>
      </p:sp>
    </p:spTree>
    <p:extLst>
      <p:ext uri="{BB962C8B-B14F-4D97-AF65-F5344CB8AC3E}">
        <p14:creationId xmlns:p14="http://schemas.microsoft.com/office/powerpoint/2010/main" val="296192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Writing data science / ML / AI code is a necessary but small part of creating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87D87-40C7-C286-A95C-89B483863C59}"/>
              </a:ext>
            </a:extLst>
          </p:cNvPr>
          <p:cNvSpPr/>
          <p:nvPr/>
        </p:nvSpPr>
        <p:spPr>
          <a:xfrm>
            <a:off x="5837395" y="3771216"/>
            <a:ext cx="2829383" cy="16904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Analysis 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32C62-636D-1FDF-4ADC-CAAF686630F7}"/>
              </a:ext>
            </a:extLst>
          </p:cNvPr>
          <p:cNvSpPr/>
          <p:nvPr/>
        </p:nvSpPr>
        <p:spPr>
          <a:xfrm>
            <a:off x="381000" y="1752599"/>
            <a:ext cx="1813781" cy="461010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Configuration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464E1-DECE-360B-3486-ED6FB0718819}"/>
              </a:ext>
            </a:extLst>
          </p:cNvPr>
          <p:cNvSpPr/>
          <p:nvPr/>
        </p:nvSpPr>
        <p:spPr>
          <a:xfrm>
            <a:off x="2194781" y="1752600"/>
            <a:ext cx="1813781" cy="2919623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Data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87D0A-0C45-7B2D-19EC-94DCA5725786}"/>
              </a:ext>
            </a:extLst>
          </p:cNvPr>
          <p:cNvSpPr/>
          <p:nvPr/>
        </p:nvSpPr>
        <p:spPr>
          <a:xfrm>
            <a:off x="2194781" y="4672223"/>
            <a:ext cx="3627563" cy="16904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C6CC8-4E38-80C6-BD6B-15C4285418C6}"/>
              </a:ext>
            </a:extLst>
          </p:cNvPr>
          <p:cNvSpPr/>
          <p:nvPr/>
        </p:nvSpPr>
        <p:spPr>
          <a:xfrm>
            <a:off x="4008563" y="1752599"/>
            <a:ext cx="2844434" cy="2025648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Data verification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F3752-826A-AFDD-6FD7-3F65D1E56890}"/>
              </a:ext>
            </a:extLst>
          </p:cNvPr>
          <p:cNvSpPr/>
          <p:nvPr/>
        </p:nvSpPr>
        <p:spPr>
          <a:xfrm>
            <a:off x="4016088" y="3774732"/>
            <a:ext cx="1813781" cy="901007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Writing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9AD12-4E20-CD3E-A7B0-62365B40B81F}"/>
              </a:ext>
            </a:extLst>
          </p:cNvPr>
          <p:cNvSpPr/>
          <p:nvPr/>
        </p:nvSpPr>
        <p:spPr>
          <a:xfrm>
            <a:off x="6852996" y="1752599"/>
            <a:ext cx="1813781" cy="2025648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Machine resource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89060-A49D-0C58-E543-DADB32DA6848}"/>
              </a:ext>
            </a:extLst>
          </p:cNvPr>
          <p:cNvSpPr/>
          <p:nvPr/>
        </p:nvSpPr>
        <p:spPr>
          <a:xfrm>
            <a:off x="5837395" y="5461692"/>
            <a:ext cx="2829383" cy="901007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Process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503AB-9800-A024-BFB1-6F9C3AB8E4E4}"/>
              </a:ext>
            </a:extLst>
          </p:cNvPr>
          <p:cNvSpPr/>
          <p:nvPr/>
        </p:nvSpPr>
        <p:spPr>
          <a:xfrm>
            <a:off x="8666779" y="1752598"/>
            <a:ext cx="1572110" cy="461010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Serving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05658-5D69-EDF8-2ED5-56390B3AC047}"/>
              </a:ext>
            </a:extLst>
          </p:cNvPr>
          <p:cNvSpPr/>
          <p:nvPr/>
        </p:nvSpPr>
        <p:spPr>
          <a:xfrm>
            <a:off x="10238889" y="1752598"/>
            <a:ext cx="1572110" cy="461010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15384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For people on the business side, the ML pipeline itself is only one aspect of creating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87D87-40C7-C286-A95C-89B483863C59}"/>
              </a:ext>
            </a:extLst>
          </p:cNvPr>
          <p:cNvSpPr/>
          <p:nvPr/>
        </p:nvSpPr>
        <p:spPr>
          <a:xfrm>
            <a:off x="6608831" y="4391654"/>
            <a:ext cx="2463994" cy="1285752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Analysis 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32C62-636D-1FDF-4ADC-CAAF686630F7}"/>
              </a:ext>
            </a:extLst>
          </p:cNvPr>
          <p:cNvSpPr/>
          <p:nvPr/>
        </p:nvSpPr>
        <p:spPr>
          <a:xfrm>
            <a:off x="1857080" y="2856323"/>
            <a:ext cx="1579548" cy="35063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Configuration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464E1-DECE-360B-3486-ED6FB0718819}"/>
              </a:ext>
            </a:extLst>
          </p:cNvPr>
          <p:cNvSpPr/>
          <p:nvPr/>
        </p:nvSpPr>
        <p:spPr>
          <a:xfrm>
            <a:off x="3436628" y="2856324"/>
            <a:ext cx="1579548" cy="2220623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Data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87D0A-0C45-7B2D-19EC-94DCA5725786}"/>
              </a:ext>
            </a:extLst>
          </p:cNvPr>
          <p:cNvSpPr/>
          <p:nvPr/>
        </p:nvSpPr>
        <p:spPr>
          <a:xfrm>
            <a:off x="3436628" y="5076947"/>
            <a:ext cx="3159096" cy="1285752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C6CC8-4E38-80C6-BD6B-15C4285418C6}"/>
              </a:ext>
            </a:extLst>
          </p:cNvPr>
          <p:cNvSpPr/>
          <p:nvPr/>
        </p:nvSpPr>
        <p:spPr>
          <a:xfrm>
            <a:off x="5016176" y="2856323"/>
            <a:ext cx="2477101" cy="1540679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Data verification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F3752-826A-AFDD-6FD7-3F65D1E56890}"/>
              </a:ext>
            </a:extLst>
          </p:cNvPr>
          <p:cNvSpPr/>
          <p:nvPr/>
        </p:nvSpPr>
        <p:spPr>
          <a:xfrm>
            <a:off x="5022729" y="4394328"/>
            <a:ext cx="1579548" cy="685293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Writing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9AD12-4E20-CD3E-A7B0-62365B40B81F}"/>
              </a:ext>
            </a:extLst>
          </p:cNvPr>
          <p:cNvSpPr/>
          <p:nvPr/>
        </p:nvSpPr>
        <p:spPr>
          <a:xfrm>
            <a:off x="7493277" y="2856323"/>
            <a:ext cx="1579548" cy="1540679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Machine resource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89060-A49D-0C58-E543-DADB32DA6848}"/>
              </a:ext>
            </a:extLst>
          </p:cNvPr>
          <p:cNvSpPr/>
          <p:nvPr/>
        </p:nvSpPr>
        <p:spPr>
          <a:xfrm>
            <a:off x="6608831" y="5677406"/>
            <a:ext cx="2463994" cy="685293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Process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503AB-9800-A024-BFB1-6F9C3AB8E4E4}"/>
              </a:ext>
            </a:extLst>
          </p:cNvPr>
          <p:cNvSpPr/>
          <p:nvPr/>
        </p:nvSpPr>
        <p:spPr>
          <a:xfrm>
            <a:off x="9072826" y="2856322"/>
            <a:ext cx="1369087" cy="35063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Serving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05658-5D69-EDF8-2ED5-56390B3AC047}"/>
              </a:ext>
            </a:extLst>
          </p:cNvPr>
          <p:cNvSpPr/>
          <p:nvPr/>
        </p:nvSpPr>
        <p:spPr>
          <a:xfrm>
            <a:off x="10441912" y="2856322"/>
            <a:ext cx="1369087" cy="35063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81788C-723C-5A10-2446-D3CC6B9B8F25}"/>
              </a:ext>
            </a:extLst>
          </p:cNvPr>
          <p:cNvSpPr/>
          <p:nvPr/>
        </p:nvSpPr>
        <p:spPr>
          <a:xfrm>
            <a:off x="374446" y="2856324"/>
            <a:ext cx="1482634" cy="3506376"/>
          </a:xfrm>
          <a:prstGeom prst="rect">
            <a:avLst/>
          </a:prstGeom>
          <a:solidFill>
            <a:srgbClr val="2F559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Business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52619-BEAA-061B-89F2-4216B742CDB5}"/>
              </a:ext>
            </a:extLst>
          </p:cNvPr>
          <p:cNvSpPr/>
          <p:nvPr/>
        </p:nvSpPr>
        <p:spPr>
          <a:xfrm>
            <a:off x="374445" y="1752600"/>
            <a:ext cx="11443107" cy="551859"/>
          </a:xfrm>
          <a:prstGeom prst="rect">
            <a:avLst/>
          </a:prstGeom>
          <a:solidFill>
            <a:srgbClr val="2F559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Communication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9DEE5-1A08-831A-96C1-B7E7E4EF0EAF}"/>
              </a:ext>
            </a:extLst>
          </p:cNvPr>
          <p:cNvSpPr/>
          <p:nvPr/>
        </p:nvSpPr>
        <p:spPr>
          <a:xfrm>
            <a:off x="374445" y="2304462"/>
            <a:ext cx="11443107" cy="551859"/>
          </a:xfrm>
          <a:prstGeom prst="rect">
            <a:avLst/>
          </a:prstGeom>
          <a:solidFill>
            <a:srgbClr val="2F559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Coordination and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62569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Ways into data science work</a:t>
            </a:r>
          </a:p>
          <a:p>
            <a:r>
              <a:rPr lang="en-US" dirty="0"/>
              <a:t>Lifecycle of a data science project</a:t>
            </a:r>
          </a:p>
          <a:p>
            <a:r>
              <a:rPr lang="en-US" dirty="0"/>
              <a:t>Case study – forecasting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3068707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30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1898</Words>
  <Application>Microsoft Macintosh PowerPoint</Application>
  <PresentationFormat>Widescreen</PresentationFormat>
  <Paragraphs>453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Athelas</vt:lpstr>
      <vt:lpstr>Calibri</vt:lpstr>
      <vt:lpstr>Franklin Gothic Book</vt:lpstr>
      <vt:lpstr>Office Theme</vt:lpstr>
      <vt:lpstr>Session 4</vt:lpstr>
      <vt:lpstr>PowerPoint Presentation</vt:lpstr>
      <vt:lpstr>”Data science” is a broad term</vt:lpstr>
      <vt:lpstr>There are lots of entry points to doing data science, and you can probably start right now, regardless of your current job title</vt:lpstr>
      <vt:lpstr>PowerPoint Presentation</vt:lpstr>
      <vt:lpstr>Writing data science / ML / AI code is a necessary but small part of creating value</vt:lpstr>
      <vt:lpstr>Writing data science / ML / AI code is a necessary but small part of creating value</vt:lpstr>
      <vt:lpstr>For people on the business side, the ML pipeline itself is only one aspect of creating value</vt:lpstr>
      <vt:lpstr>PowerPoint Presentation</vt:lpstr>
      <vt:lpstr>ML projects follow a general lifecycle, with much cycling back and forth among stages</vt:lpstr>
      <vt:lpstr>The right map leads to the right destination</vt:lpstr>
      <vt:lpstr>Problem statement</vt:lpstr>
      <vt:lpstr>Business case</vt:lpstr>
      <vt:lpstr>ML project lifecycle</vt:lpstr>
      <vt:lpstr>Coordinating internal and external service providers</vt:lpstr>
      <vt:lpstr>Goal dataset: minimally viable product</vt:lpstr>
      <vt:lpstr>Goal dataset: hopes and dreams</vt:lpstr>
      <vt:lpstr>ML project lifecycle</vt:lpstr>
      <vt:lpstr>Coordinating internal and external service providers</vt:lpstr>
      <vt:lpstr>ML project lifecycle</vt:lpstr>
      <vt:lpstr>Multiple forecasting model options are balanced against resource realities</vt:lpstr>
      <vt:lpstr>ML project lifecycle</vt:lpstr>
      <vt:lpstr>ML project lifecycle</vt:lpstr>
      <vt:lpstr>Rollout of prediction system was staged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action</dc:title>
  <dc:creator>Toby Penk</dc:creator>
  <cp:lastModifiedBy>Toby Penk</cp:lastModifiedBy>
  <cp:revision>18</cp:revision>
  <dcterms:created xsi:type="dcterms:W3CDTF">2022-11-08T17:23:06Z</dcterms:created>
  <dcterms:modified xsi:type="dcterms:W3CDTF">2023-02-23T15:04:05Z</dcterms:modified>
</cp:coreProperties>
</file>