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301" r:id="rId3"/>
    <p:sldId id="314" r:id="rId4"/>
    <p:sldId id="315" r:id="rId5"/>
    <p:sldId id="316" r:id="rId6"/>
    <p:sldId id="317" r:id="rId7"/>
    <p:sldId id="318" r:id="rId8"/>
    <p:sldId id="319" r:id="rId9"/>
    <p:sldId id="321" r:id="rId10"/>
    <p:sldId id="320" r:id="rId11"/>
    <p:sldId id="312" r:id="rId12"/>
    <p:sldId id="322" r:id="rId13"/>
    <p:sldId id="327" r:id="rId14"/>
    <p:sldId id="328" r:id="rId15"/>
    <p:sldId id="329" r:id="rId16"/>
    <p:sldId id="330" r:id="rId17"/>
    <p:sldId id="313" r:id="rId18"/>
    <p:sldId id="324" r:id="rId19"/>
    <p:sldId id="325" r:id="rId20"/>
    <p:sldId id="331" r:id="rId21"/>
    <p:sldId id="336" r:id="rId22"/>
    <p:sldId id="337" r:id="rId23"/>
    <p:sldId id="338" r:id="rId24"/>
    <p:sldId id="332" r:id="rId25"/>
    <p:sldId id="333" r:id="rId26"/>
    <p:sldId id="334" r:id="rId27"/>
    <p:sldId id="335" r:id="rId28"/>
    <p:sldId id="339" r:id="rId29"/>
    <p:sldId id="340" r:id="rId30"/>
    <p:sldId id="341" r:id="rId31"/>
    <p:sldId id="34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23"/>
    <p:restoredTop sz="94694"/>
  </p:normalViewPr>
  <p:slideViewPr>
    <p:cSldViewPr snapToGrid="0" showGuides="1">
      <p:cViewPr varScale="1">
        <p:scale>
          <a:sx n="117" d="100"/>
          <a:sy n="117" d="100"/>
        </p:scale>
        <p:origin x="9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DF238E-660C-734F-A301-FC72490926CA}" type="datetimeFigureOut">
              <a:rPr lang="en-US" smtClean="0"/>
              <a:t>3/1/23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247CF3-DE77-074F-A1CB-D48807490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38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247CF3-DE77-074F-A1CB-D4880749019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639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247CF3-DE77-074F-A1CB-D4880749019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054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247CF3-DE77-074F-A1CB-D4880749019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0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CD091-3F46-474C-565F-29EC70C5F6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1752600"/>
            <a:ext cx="5943600" cy="1855304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475517-298B-7C7E-782F-C8A170FD19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0999" y="3607904"/>
            <a:ext cx="5943600" cy="1162879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BCA92E-658A-BA7E-2457-5EFE9AF85F9B}"/>
              </a:ext>
            </a:extLst>
          </p:cNvPr>
          <p:cNvCxnSpPr>
            <a:cxnSpLocks/>
          </p:cNvCxnSpPr>
          <p:nvPr userDrawn="1"/>
        </p:nvCxnSpPr>
        <p:spPr>
          <a:xfrm>
            <a:off x="380999" y="3607904"/>
            <a:ext cx="5943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673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CD091-3F46-474C-565F-29EC70C5F6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1752600"/>
            <a:ext cx="5943600" cy="1855304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BCA92E-658A-BA7E-2457-5EFE9AF85F9B}"/>
              </a:ext>
            </a:extLst>
          </p:cNvPr>
          <p:cNvCxnSpPr>
            <a:cxnSpLocks/>
          </p:cNvCxnSpPr>
          <p:nvPr userDrawn="1"/>
        </p:nvCxnSpPr>
        <p:spPr>
          <a:xfrm>
            <a:off x="380999" y="3607904"/>
            <a:ext cx="5943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594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ED76C-440F-5970-D895-A9ACE647F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E62F2EF-DCF6-7ED3-1AEA-56347C14C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0F226E36-CCC0-355C-BFAB-0EED2AB7E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F6BC-EC2F-624A-8ACC-A70708598F9D}" type="datetimeFigureOut">
              <a:rPr lang="en-US" smtClean="0"/>
              <a:pPr/>
              <a:t>3/1/23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EABE891-0ED5-D8F5-E805-7DBE70270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science in business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B9E083-F076-7903-FBE7-762089F91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3F08-0706-1749-B9D0-D8BE61F021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904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FDD7256-2145-F9BF-E8AD-CFCE74B1BCB5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94252" y="1752601"/>
            <a:ext cx="5486400" cy="364434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D8AE46-51DB-AFA6-4D6A-7DE42C5F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04801"/>
            <a:ext cx="11430000" cy="9143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2C01F-795E-B771-552E-0A76027E1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0999" y="2168098"/>
            <a:ext cx="5486400" cy="41946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766279-9766-2BBE-2D64-46BDFD204A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7852" y="2168098"/>
            <a:ext cx="5473148" cy="41946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A7491E-54B0-92C8-2F42-A7D17C5EB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F6BC-EC2F-624A-8ACC-A70708598F9D}" type="datetimeFigureOut">
              <a:rPr lang="en-US" smtClean="0"/>
              <a:t>3/1/23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6688C-D9F4-4479-CCFD-E726514E2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science in business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7DB104-9915-BF73-F354-408A49D93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3F08-0706-1749-B9D0-D8BE61F021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8D67C08-C0A2-BD6E-1DE5-5DFED92C6D9C}"/>
              </a:ext>
            </a:extLst>
          </p:cNvPr>
          <p:cNvCxnSpPr>
            <a:cxnSpLocks/>
          </p:cNvCxnSpPr>
          <p:nvPr userDrawn="1"/>
        </p:nvCxnSpPr>
        <p:spPr>
          <a:xfrm>
            <a:off x="380999" y="2117035"/>
            <a:ext cx="5486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AFE0D82-288F-21FF-EB57-AD26C595E281}"/>
              </a:ext>
            </a:extLst>
          </p:cNvPr>
          <p:cNvCxnSpPr>
            <a:cxnSpLocks/>
          </p:cNvCxnSpPr>
          <p:nvPr userDrawn="1"/>
        </p:nvCxnSpPr>
        <p:spPr>
          <a:xfrm>
            <a:off x="6324600" y="2117035"/>
            <a:ext cx="5486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DAB03CC-D994-7107-520B-12D802DD407E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324600" y="1752601"/>
            <a:ext cx="5486400" cy="364434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1569579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8AE46-51DB-AFA6-4D6A-7DE42C5F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04801"/>
            <a:ext cx="11430000" cy="9143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2C01F-795E-B771-552E-0A76027E1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0999" y="2168097"/>
            <a:ext cx="3520440" cy="41946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A7491E-54B0-92C8-2F42-A7D17C5EB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F6BC-EC2F-624A-8ACC-A70708598F9D}" type="datetimeFigureOut">
              <a:rPr lang="en-US" smtClean="0"/>
              <a:t>3/1/23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6688C-D9F4-4479-CCFD-E726514E2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science in business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7DB104-9915-BF73-F354-408A49D93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3F08-0706-1749-B9D0-D8BE61F021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8D67C08-C0A2-BD6E-1DE5-5DFED92C6D9C}"/>
              </a:ext>
            </a:extLst>
          </p:cNvPr>
          <p:cNvCxnSpPr>
            <a:cxnSpLocks/>
          </p:cNvCxnSpPr>
          <p:nvPr userDrawn="1"/>
        </p:nvCxnSpPr>
        <p:spPr>
          <a:xfrm>
            <a:off x="380999" y="2117035"/>
            <a:ext cx="352043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AFF3A6D-50AE-14A3-35F2-1568B1FEDE1C}"/>
              </a:ext>
            </a:extLst>
          </p:cNvPr>
          <p:cNvSpPr txBox="1"/>
          <p:nvPr userDrawn="1"/>
        </p:nvSpPr>
        <p:spPr>
          <a:xfrm>
            <a:off x="380999" y="1752600"/>
            <a:ext cx="3520439" cy="415498"/>
          </a:xfrm>
          <a:prstGeom prst="rect">
            <a:avLst/>
          </a:prstGeom>
          <a:noFill/>
        </p:spPr>
        <p:txBody>
          <a:bodyPr wrap="square" lIns="91440" tIns="0" rtlCol="0">
            <a:spAutoFit/>
          </a:bodyPr>
          <a:lstStyle/>
          <a:p>
            <a:r>
              <a:rPr lang="en-US" sz="2400" dirty="0">
                <a:latin typeface="Athelas" panose="02000503000000020003" pitchFamily="2" charset="77"/>
              </a:rPr>
              <a:t>Header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B802324-492D-98B8-E321-C47A8AA24B47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335779" y="2168097"/>
            <a:ext cx="3520440" cy="41946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BA48792-CADF-E012-CCDC-894350BD444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290560" y="2168096"/>
            <a:ext cx="3520440" cy="41946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2DDAC8F-21D3-2871-C362-57E53F89740A}"/>
              </a:ext>
            </a:extLst>
          </p:cNvPr>
          <p:cNvCxnSpPr>
            <a:cxnSpLocks/>
          </p:cNvCxnSpPr>
          <p:nvPr userDrawn="1"/>
        </p:nvCxnSpPr>
        <p:spPr>
          <a:xfrm>
            <a:off x="4335780" y="2117035"/>
            <a:ext cx="352043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685413-3C86-CFDA-027C-BA774E46D320}"/>
              </a:ext>
            </a:extLst>
          </p:cNvPr>
          <p:cNvSpPr txBox="1"/>
          <p:nvPr userDrawn="1"/>
        </p:nvSpPr>
        <p:spPr>
          <a:xfrm>
            <a:off x="4335780" y="1752600"/>
            <a:ext cx="3520439" cy="415498"/>
          </a:xfrm>
          <a:prstGeom prst="rect">
            <a:avLst/>
          </a:prstGeom>
          <a:noFill/>
        </p:spPr>
        <p:txBody>
          <a:bodyPr wrap="square" lIns="91440" tIns="0" rtlCol="0">
            <a:spAutoFit/>
          </a:bodyPr>
          <a:lstStyle/>
          <a:p>
            <a:r>
              <a:rPr lang="en-US" sz="2400" dirty="0">
                <a:latin typeface="Athelas" panose="02000503000000020003" pitchFamily="2" charset="77"/>
              </a:rPr>
              <a:t>Header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0922BD0-BC52-F959-F429-74DEE6975D54}"/>
              </a:ext>
            </a:extLst>
          </p:cNvPr>
          <p:cNvCxnSpPr>
            <a:cxnSpLocks/>
          </p:cNvCxnSpPr>
          <p:nvPr userDrawn="1"/>
        </p:nvCxnSpPr>
        <p:spPr>
          <a:xfrm>
            <a:off x="8290561" y="2117035"/>
            <a:ext cx="352043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285089A-ED76-3514-1A95-6C6BAE3E1BCE}"/>
              </a:ext>
            </a:extLst>
          </p:cNvPr>
          <p:cNvSpPr txBox="1"/>
          <p:nvPr userDrawn="1"/>
        </p:nvSpPr>
        <p:spPr>
          <a:xfrm>
            <a:off x="8290561" y="1752600"/>
            <a:ext cx="3520439" cy="415498"/>
          </a:xfrm>
          <a:prstGeom prst="rect">
            <a:avLst/>
          </a:prstGeom>
          <a:noFill/>
        </p:spPr>
        <p:txBody>
          <a:bodyPr wrap="square" lIns="91440" tIns="0" rtlCol="0">
            <a:spAutoFit/>
          </a:bodyPr>
          <a:lstStyle/>
          <a:p>
            <a:r>
              <a:rPr lang="en-US" sz="2400" dirty="0">
                <a:latin typeface="Athelas" panose="02000503000000020003" pitchFamily="2" charset="77"/>
              </a:rPr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2498742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0D87F-1E69-291A-8489-03016D838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608C67-C1CC-9916-8439-DAED6A94A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F6BC-EC2F-624A-8ACC-A70708598F9D}" type="datetimeFigureOut">
              <a:rPr lang="en-US" smtClean="0"/>
              <a:t>3/1/23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38ADDC-B52F-490D-43D7-9A6F762AB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science in business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040F7A-BC6F-D08C-CAD5-00B852A55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3F08-0706-1749-B9D0-D8BE61F02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78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AEE379-D3C8-FDBA-5A82-A43A7F97F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F6BC-EC2F-624A-8ACC-A70708598F9D}" type="datetimeFigureOut">
              <a:rPr lang="en-US" smtClean="0"/>
              <a:t>3/1/23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C1B173-85E2-FA9F-B357-BACA5BF40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science in business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992E12-FDBA-DD71-8FFF-67AA8C235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3F08-0706-1749-B9D0-D8BE61F0212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7109D3-00CF-D2FA-4E56-C50DE9771C4B}"/>
              </a:ext>
            </a:extLst>
          </p:cNvPr>
          <p:cNvSpPr/>
          <p:nvPr userDrawn="1"/>
        </p:nvSpPr>
        <p:spPr>
          <a:xfrm>
            <a:off x="0" y="1361661"/>
            <a:ext cx="3124200" cy="2484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thelas" panose="02000503000000020003" pitchFamily="2" charset="77"/>
              </a:rPr>
              <a:t>Section ribbon</a:t>
            </a:r>
          </a:p>
        </p:txBody>
      </p:sp>
    </p:spTree>
    <p:extLst>
      <p:ext uri="{BB962C8B-B14F-4D97-AF65-F5344CB8AC3E}">
        <p14:creationId xmlns:p14="http://schemas.microsoft.com/office/powerpoint/2010/main" val="3827547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AEE379-D3C8-FDBA-5A82-A43A7F97F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F6BC-EC2F-624A-8ACC-A70708598F9D}" type="datetimeFigureOut">
              <a:rPr lang="en-US" smtClean="0"/>
              <a:t>3/1/23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C1B173-85E2-FA9F-B357-BACA5BF40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science in business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992E12-FDBA-DD71-8FFF-67AA8C235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3F08-0706-1749-B9D0-D8BE61F0212B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1F0B8E7-D6BC-83D1-6969-3DF721D8F735}"/>
              </a:ext>
            </a:extLst>
          </p:cNvPr>
          <p:cNvGrpSpPr/>
          <p:nvPr userDrawn="1"/>
        </p:nvGrpSpPr>
        <p:grpSpPr>
          <a:xfrm>
            <a:off x="1" y="1237540"/>
            <a:ext cx="2235200" cy="428456"/>
            <a:chOff x="0" y="1237540"/>
            <a:chExt cx="3049017" cy="42845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A372EBE-600D-642E-6615-754AE67AC488}"/>
                </a:ext>
              </a:extLst>
            </p:cNvPr>
            <p:cNvSpPr/>
            <p:nvPr userDrawn="1"/>
          </p:nvSpPr>
          <p:spPr>
            <a:xfrm>
              <a:off x="0" y="1350411"/>
              <a:ext cx="2984938" cy="27097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Section ribbon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12CCFC3-B657-3E3E-1A6C-54941D118F2B}"/>
                </a:ext>
              </a:extLst>
            </p:cNvPr>
            <p:cNvSpPr/>
            <p:nvPr userDrawn="1"/>
          </p:nvSpPr>
          <p:spPr>
            <a:xfrm rot="19737832">
              <a:off x="2831577" y="1237540"/>
              <a:ext cx="217440" cy="4284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61934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20C9CC-602A-4B53-A498-EE8E0700A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04800"/>
            <a:ext cx="11429999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A2535-E722-4921-4953-70CA9D9DF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752600"/>
            <a:ext cx="11430000" cy="4610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BB6E1-B389-1E56-57DA-BC2A7C295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480313"/>
            <a:ext cx="2743200" cy="2709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thelas" panose="02000503000000020003" pitchFamily="2" charset="77"/>
              </a:defRPr>
            </a:lvl1pPr>
          </a:lstStyle>
          <a:p>
            <a:fld id="{1B01F6BC-EC2F-624A-8ACC-A70708598F9D}" type="datetimeFigureOut">
              <a:rPr lang="en-US" smtClean="0"/>
              <a:pPr/>
              <a:t>3/1/23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A4BC7-8D28-1189-0115-F4692B7E72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0313"/>
            <a:ext cx="4114800" cy="2709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thelas" panose="02000503000000020003" pitchFamily="2" charset="77"/>
              </a:defRPr>
            </a:lvl1pPr>
          </a:lstStyle>
          <a:p>
            <a:r>
              <a:rPr lang="en-US" dirty="0"/>
              <a:t>Data science in business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FCCE2-B34F-3011-DE2A-7BC6B533D1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480313"/>
            <a:ext cx="2743200" cy="2709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thelas" panose="02000503000000020003" pitchFamily="2" charset="77"/>
              </a:defRPr>
            </a:lvl1pPr>
          </a:lstStyle>
          <a:p>
            <a:fld id="{EF213F08-0706-1749-B9D0-D8BE61F021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6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0" r:id="rId3"/>
    <p:sldLayoutId id="2147483652" r:id="rId4"/>
    <p:sldLayoutId id="2147483656" r:id="rId5"/>
    <p:sldLayoutId id="2147483654" r:id="rId6"/>
    <p:sldLayoutId id="2147483655" r:id="rId7"/>
    <p:sldLayoutId id="2147483657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>
          <a:solidFill>
            <a:schemeClr val="tx1"/>
          </a:solidFill>
          <a:latin typeface="Franklin Gothic Book" panose="020B0503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thelas" panose="02000503000000020003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thelas" panose="02000503000000020003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thelas" panose="02000503000000020003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Athelas" panose="02000503000000020003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Athelas" panose="02000503000000020003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68" userDrawn="1">
          <p15:clr>
            <a:srgbClr val="F26B43"/>
          </p15:clr>
        </p15:guide>
        <p15:guide id="2" orient="horz" pos="1104" userDrawn="1">
          <p15:clr>
            <a:srgbClr val="F26B43"/>
          </p15:clr>
        </p15:guide>
        <p15:guide id="3" pos="240" userDrawn="1">
          <p15:clr>
            <a:srgbClr val="F26B43"/>
          </p15:clr>
        </p15:guide>
        <p15:guide id="4" pos="7440" userDrawn="1">
          <p15:clr>
            <a:srgbClr val="F26B43"/>
          </p15:clr>
        </p15:guide>
        <p15:guide id="5" orient="horz" pos="192" userDrawn="1">
          <p15:clr>
            <a:srgbClr val="F26B43"/>
          </p15:clr>
        </p15:guide>
        <p15:guide id="6" orient="horz" pos="40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9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9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BC061-C9E3-1D41-50F8-80D83583C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1752600"/>
            <a:ext cx="5943600" cy="1714500"/>
          </a:xfrm>
        </p:spPr>
        <p:txBody>
          <a:bodyPr/>
          <a:lstStyle/>
          <a:p>
            <a:r>
              <a:rPr lang="en-US" dirty="0"/>
              <a:t>Session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A2D11C-CB14-3EFC-1928-A033F690C8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NYU Stern Data Bootcamp</a:t>
            </a:r>
          </a:p>
          <a:p>
            <a:r>
              <a:rPr lang="en-US" dirty="0"/>
              <a:t>Spring 2023</a:t>
            </a:r>
          </a:p>
        </p:txBody>
      </p:sp>
    </p:spTree>
    <p:extLst>
      <p:ext uri="{BB962C8B-B14F-4D97-AF65-F5344CB8AC3E}">
        <p14:creationId xmlns:p14="http://schemas.microsoft.com/office/powerpoint/2010/main" val="928894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DAEC5E-E763-6697-4832-EEAC9E7E2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 of web scraping is to reverse this transformation with coding techniques</a:t>
            </a:r>
          </a:p>
        </p:txBody>
      </p:sp>
      <p:pic>
        <p:nvPicPr>
          <p:cNvPr id="5" name="Graphic 4" descr="Database with solid fill">
            <a:extLst>
              <a:ext uri="{FF2B5EF4-FFF2-40B4-BE49-F238E27FC236}">
                <a16:creationId xmlns:a16="http://schemas.microsoft.com/office/drawing/2014/main" id="{AE05A427-55AF-011C-6502-B134691F5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37610" y="1709058"/>
            <a:ext cx="914400" cy="914400"/>
          </a:xfrm>
          <a:prstGeom prst="rect">
            <a:avLst/>
          </a:prstGeom>
        </p:spPr>
      </p:pic>
      <p:pic>
        <p:nvPicPr>
          <p:cNvPr id="7" name="Graphic 6" descr="Server with solid fill">
            <a:extLst>
              <a:ext uri="{FF2B5EF4-FFF2-40B4-BE49-F238E27FC236}">
                <a16:creationId xmlns:a16="http://schemas.microsoft.com/office/drawing/2014/main" id="{44B970C5-7075-E22B-0BB3-7F2D3D58B4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799" y="1709058"/>
            <a:ext cx="914400" cy="914400"/>
          </a:xfrm>
          <a:prstGeom prst="rect">
            <a:avLst/>
          </a:prstGeom>
        </p:spPr>
      </p:pic>
      <p:pic>
        <p:nvPicPr>
          <p:cNvPr id="9" name="Graphic 8" descr="Laptop with solid fill">
            <a:extLst>
              <a:ext uri="{FF2B5EF4-FFF2-40B4-BE49-F238E27FC236}">
                <a16:creationId xmlns:a16="http://schemas.microsoft.com/office/drawing/2014/main" id="{78337077-DB04-F0C5-BB64-79EB3786B2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39990" y="1709058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A520F57-731A-5F9D-4A55-B9C39B5B825C}"/>
              </a:ext>
            </a:extLst>
          </p:cNvPr>
          <p:cNvSpPr txBox="1"/>
          <p:nvPr/>
        </p:nvSpPr>
        <p:spPr>
          <a:xfrm>
            <a:off x="1348395" y="2743984"/>
            <a:ext cx="2492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thelas" panose="02000503000000020003" pitchFamily="2" charset="77"/>
              </a:rPr>
              <a:t>Databases</a:t>
            </a:r>
          </a:p>
          <a:p>
            <a:pPr algn="ctr"/>
            <a:r>
              <a:rPr lang="en-US" i="1" dirty="0">
                <a:latin typeface="Athelas" panose="02000503000000020003" pitchFamily="2" charset="77"/>
              </a:rPr>
              <a:t>e.g., a SQL database</a:t>
            </a:r>
            <a:endParaRPr lang="en-US" sz="1600" i="1" dirty="0">
              <a:latin typeface="Athelas" panose="02000503000000020003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49E420-37FA-321A-EA77-7269F876A796}"/>
              </a:ext>
            </a:extLst>
          </p:cNvPr>
          <p:cNvSpPr txBox="1"/>
          <p:nvPr/>
        </p:nvSpPr>
        <p:spPr>
          <a:xfrm>
            <a:off x="4849584" y="2743984"/>
            <a:ext cx="2492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thelas" panose="02000503000000020003" pitchFamily="2" charset="77"/>
              </a:rPr>
              <a:t>Servers</a:t>
            </a:r>
          </a:p>
          <a:p>
            <a:pPr algn="ctr"/>
            <a:r>
              <a:rPr lang="en-US" i="1" dirty="0">
                <a:latin typeface="Athelas" panose="02000503000000020003" pitchFamily="2" charset="77"/>
              </a:rPr>
              <a:t>e.g., an AWS server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4CA599-7442-5B5F-3C78-EF1CF375E5C3}"/>
              </a:ext>
            </a:extLst>
          </p:cNvPr>
          <p:cNvSpPr txBox="1"/>
          <p:nvPr/>
        </p:nvSpPr>
        <p:spPr>
          <a:xfrm>
            <a:off x="8350773" y="2743984"/>
            <a:ext cx="2492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thelas" panose="02000503000000020003" pitchFamily="2" charset="77"/>
              </a:rPr>
              <a:t>Clients</a:t>
            </a:r>
          </a:p>
          <a:p>
            <a:pPr algn="ctr"/>
            <a:r>
              <a:rPr lang="en-US" i="1" dirty="0">
                <a:latin typeface="Athelas" panose="02000503000000020003" pitchFamily="2" charset="77"/>
              </a:rPr>
              <a:t>e.g., your laptop or phone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7F6EC004-22B0-0D6E-0CAF-0E22B6E4E678}"/>
              </a:ext>
            </a:extLst>
          </p:cNvPr>
          <p:cNvCxnSpPr/>
          <p:nvPr/>
        </p:nvCxnSpPr>
        <p:spPr>
          <a:xfrm>
            <a:off x="3635829" y="2307771"/>
            <a:ext cx="132805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1AD88AD-1787-4818-D307-BFA2A144ECDA}"/>
              </a:ext>
            </a:extLst>
          </p:cNvPr>
          <p:cNvCxnSpPr/>
          <p:nvPr/>
        </p:nvCxnSpPr>
        <p:spPr>
          <a:xfrm>
            <a:off x="7173683" y="2307771"/>
            <a:ext cx="132805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92D358-40AF-67C5-6B39-5FD9A6B384B7}"/>
              </a:ext>
            </a:extLst>
          </p:cNvPr>
          <p:cNvCxnSpPr>
            <a:cxnSpLocks/>
          </p:cNvCxnSpPr>
          <p:nvPr/>
        </p:nvCxnSpPr>
        <p:spPr>
          <a:xfrm rot="5400000">
            <a:off x="8933159" y="4332514"/>
            <a:ext cx="132805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7BCB1D9-55DD-F09E-5A4D-72DCB4A0FDDE}"/>
              </a:ext>
            </a:extLst>
          </p:cNvPr>
          <p:cNvSpPr txBox="1"/>
          <p:nvPr/>
        </p:nvSpPr>
        <p:spPr>
          <a:xfrm>
            <a:off x="8350773" y="5290687"/>
            <a:ext cx="2492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thelas" panose="02000503000000020003" pitchFamily="2" charset="77"/>
              </a:rPr>
              <a:t>Scraped data</a:t>
            </a:r>
          </a:p>
          <a:p>
            <a:pPr algn="ctr"/>
            <a:r>
              <a:rPr lang="en-US" i="1" dirty="0">
                <a:latin typeface="Athelas" panose="02000503000000020003" pitchFamily="2" charset="77"/>
              </a:rPr>
              <a:t>e.g., Amazon reviews</a:t>
            </a:r>
            <a:endParaRPr lang="en-US" sz="1200" i="1" dirty="0">
              <a:latin typeface="Athelas" panose="02000503000000020003" pitchFamily="2" charset="77"/>
            </a:endParaRPr>
          </a:p>
        </p:txBody>
      </p:sp>
      <p:pic>
        <p:nvPicPr>
          <p:cNvPr id="16" name="Graphic 15" descr="Database with solid fill">
            <a:extLst>
              <a:ext uri="{FF2B5EF4-FFF2-40B4-BE49-F238E27FC236}">
                <a16:creationId xmlns:a16="http://schemas.microsoft.com/office/drawing/2014/main" id="{D50C8E21-7076-CCF6-BCCA-0ADEECE72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36373" y="5095097"/>
            <a:ext cx="914400" cy="9144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32D59E3-D994-6780-67F2-FCDFEC87B7E9}"/>
              </a:ext>
            </a:extLst>
          </p:cNvPr>
          <p:cNvSpPr/>
          <p:nvPr/>
        </p:nvSpPr>
        <p:spPr>
          <a:xfrm>
            <a:off x="1012372" y="1491343"/>
            <a:ext cx="7489358" cy="2204164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02FFA3BA-46C9-F987-76A2-05F0C06E7F3D}"/>
              </a:ext>
            </a:extLst>
          </p:cNvPr>
          <p:cNvCxnSpPr>
            <a:endCxn id="16" idx="1"/>
          </p:cNvCxnSpPr>
          <p:nvPr/>
        </p:nvCxnSpPr>
        <p:spPr>
          <a:xfrm>
            <a:off x="2525486" y="3668485"/>
            <a:ext cx="4910887" cy="1883812"/>
          </a:xfrm>
          <a:prstGeom prst="bentConnector3">
            <a:avLst>
              <a:gd name="adj1" fmla="val 791"/>
            </a:avLst>
          </a:prstGeom>
          <a:ln w="762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655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A05B8B0-048C-0020-27EF-724D2BC614C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754630" y="1609733"/>
            <a:ext cx="9056370" cy="479106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/>
            </a:lvl1pPr>
          </a:lstStyle>
          <a:p>
            <a:r>
              <a:rPr lang="en-US" dirty="0"/>
              <a:t>The internet</a:t>
            </a:r>
          </a:p>
          <a:p>
            <a:r>
              <a:rPr lang="en-US" dirty="0"/>
              <a:t>Browsers</a:t>
            </a:r>
          </a:p>
          <a:p>
            <a:r>
              <a:rPr lang="en-US" dirty="0"/>
              <a:t>HTML</a:t>
            </a:r>
          </a:p>
          <a:p>
            <a:r>
              <a:rPr lang="en-US" dirty="0"/>
              <a:t>Use cases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CB1452-40C2-55A2-83FF-B465BD888E0E}"/>
              </a:ext>
            </a:extLst>
          </p:cNvPr>
          <p:cNvCxnSpPr>
            <a:cxnSpLocks/>
          </p:cNvCxnSpPr>
          <p:nvPr/>
        </p:nvCxnSpPr>
        <p:spPr>
          <a:xfrm>
            <a:off x="2343150" y="1143000"/>
            <a:ext cx="0" cy="525780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8A5F3C0-7AC9-2AB7-469D-7D7C3C81146C}"/>
              </a:ext>
            </a:extLst>
          </p:cNvPr>
          <p:cNvSpPr txBox="1">
            <a:spLocks/>
          </p:cNvSpPr>
          <p:nvPr/>
        </p:nvSpPr>
        <p:spPr>
          <a:xfrm>
            <a:off x="381967" y="1614813"/>
            <a:ext cx="1706674" cy="742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dirty="0">
                <a:latin typeface="Franklin Gothic Book" panose="020B0503020102020204" pitchFamily="34" charset="0"/>
              </a:rPr>
              <a:t>Agenda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08C02AB-6A95-B2C0-46EA-98B9B0F54709}"/>
              </a:ext>
            </a:extLst>
          </p:cNvPr>
          <p:cNvGrpSpPr/>
          <p:nvPr/>
        </p:nvGrpSpPr>
        <p:grpSpPr>
          <a:xfrm>
            <a:off x="2567937" y="2393795"/>
            <a:ext cx="6195060" cy="457200"/>
            <a:chOff x="2754630" y="1794510"/>
            <a:chExt cx="6195060" cy="4572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1CB3466-9DA9-8BF4-52D3-DA1ABA898191}"/>
                </a:ext>
              </a:extLst>
            </p:cNvPr>
            <p:cNvSpPr/>
            <p:nvPr/>
          </p:nvSpPr>
          <p:spPr>
            <a:xfrm>
              <a:off x="2754630" y="1794510"/>
              <a:ext cx="182880" cy="457200"/>
            </a:xfrm>
            <a:prstGeom prst="rect">
              <a:avLst/>
            </a:prstGeom>
            <a:solidFill>
              <a:srgbClr val="D44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rgbClr val="5870B6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6CC8720-520D-5F9F-4978-3FF98A29E3EB}"/>
                </a:ext>
              </a:extLst>
            </p:cNvPr>
            <p:cNvSpPr/>
            <p:nvPr/>
          </p:nvSpPr>
          <p:spPr>
            <a:xfrm>
              <a:off x="2937510" y="2205990"/>
              <a:ext cx="6012180" cy="45720"/>
            </a:xfrm>
            <a:prstGeom prst="rect">
              <a:avLst/>
            </a:prstGeom>
            <a:solidFill>
              <a:srgbClr val="D44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rgbClr val="5870B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3790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047DB4-4CD9-6E2B-25E6-453327F6F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Browsers interact with four technologies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B3E797-240C-3BD6-67F4-989CA396C91D}"/>
              </a:ext>
            </a:extLst>
          </p:cNvPr>
          <p:cNvSpPr txBox="1"/>
          <p:nvPr/>
        </p:nvSpPr>
        <p:spPr>
          <a:xfrm>
            <a:off x="412797" y="2743984"/>
            <a:ext cx="24928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thelas" panose="02000503000000020003" pitchFamily="2" charset="77"/>
              </a:rPr>
              <a:t>PHP</a:t>
            </a:r>
          </a:p>
          <a:p>
            <a:pPr algn="ctr"/>
            <a:r>
              <a:rPr lang="en-US" i="1" dirty="0">
                <a:latin typeface="Athelas" panose="02000503000000020003" pitchFamily="2" charset="77"/>
              </a:rPr>
              <a:t>Server programming language</a:t>
            </a:r>
            <a:endParaRPr lang="en-US" sz="1100" i="1" dirty="0">
              <a:latin typeface="Athelas" panose="02000503000000020003" pitchFamily="2" charset="77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DA5D1C-C30B-A3CD-54C8-46C7C4A20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544" y="1724025"/>
            <a:ext cx="1693333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403309-638B-B226-71A8-75106946D0F7}"/>
              </a:ext>
            </a:extLst>
          </p:cNvPr>
          <p:cNvSpPr txBox="1"/>
          <p:nvPr/>
        </p:nvSpPr>
        <p:spPr>
          <a:xfrm>
            <a:off x="3377340" y="2743984"/>
            <a:ext cx="24928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thelas" panose="02000503000000020003" pitchFamily="2" charset="77"/>
              </a:rPr>
              <a:t>JavaScript</a:t>
            </a:r>
          </a:p>
          <a:p>
            <a:pPr algn="ctr"/>
            <a:r>
              <a:rPr lang="en-US" i="1" dirty="0">
                <a:latin typeface="Athelas" panose="02000503000000020003" pitchFamily="2" charset="77"/>
              </a:rPr>
              <a:t>Client programming language</a:t>
            </a:r>
            <a:endParaRPr lang="en-US" sz="1100" i="1" dirty="0">
              <a:latin typeface="Athelas" panose="02000503000000020003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B177B6-9486-E860-B4D0-1CCA90019499}"/>
              </a:ext>
            </a:extLst>
          </p:cNvPr>
          <p:cNvSpPr txBox="1"/>
          <p:nvPr/>
        </p:nvSpPr>
        <p:spPr>
          <a:xfrm>
            <a:off x="6341883" y="2743984"/>
            <a:ext cx="249282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thelas" panose="02000503000000020003" pitchFamily="2" charset="77"/>
              </a:rPr>
              <a:t>CSS</a:t>
            </a:r>
          </a:p>
          <a:p>
            <a:pPr algn="ctr"/>
            <a:r>
              <a:rPr lang="en-US" i="1" dirty="0">
                <a:latin typeface="Athelas" panose="02000503000000020003" pitchFamily="2" charset="77"/>
              </a:rPr>
              <a:t>Applies styles to webpages</a:t>
            </a:r>
            <a:endParaRPr lang="en-US" sz="1100" i="1" dirty="0">
              <a:latin typeface="Athelas" panose="02000503000000020003" pitchFamily="2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B92644-02BF-4A29-2646-95E7DF8D16DE}"/>
              </a:ext>
            </a:extLst>
          </p:cNvPr>
          <p:cNvSpPr txBox="1"/>
          <p:nvPr/>
        </p:nvSpPr>
        <p:spPr>
          <a:xfrm>
            <a:off x="9306427" y="2743984"/>
            <a:ext cx="249282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thelas" panose="02000503000000020003" pitchFamily="2" charset="77"/>
              </a:rPr>
              <a:t>HTML</a:t>
            </a:r>
          </a:p>
          <a:p>
            <a:pPr algn="ctr"/>
            <a:r>
              <a:rPr lang="en-US" i="1" dirty="0">
                <a:latin typeface="Athelas" panose="02000503000000020003" pitchFamily="2" charset="77"/>
              </a:rPr>
              <a:t>Specifies webpage content</a:t>
            </a:r>
            <a:endParaRPr lang="en-US" sz="1100" i="1" dirty="0">
              <a:latin typeface="Athelas" panose="02000503000000020003" pitchFamily="2" charset="77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3E94262-3A1A-70DC-E66B-75F84D67A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3704" y="1781175"/>
            <a:ext cx="800100" cy="8001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D2B4EA8-916F-2961-C6AA-203CA29BFA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4487" y="1752600"/>
            <a:ext cx="607620" cy="8572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3CCE19E-92BE-4694-6B91-A6437E672F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09821" y="1781115"/>
            <a:ext cx="800220" cy="80022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3FD0920-0A81-3524-7607-F3557A0AC80C}"/>
              </a:ext>
            </a:extLst>
          </p:cNvPr>
          <p:cNvSpPr/>
          <p:nvPr/>
        </p:nvSpPr>
        <p:spPr>
          <a:xfrm>
            <a:off x="9122229" y="1323397"/>
            <a:ext cx="2819400" cy="2492829"/>
          </a:xfrm>
          <a:prstGeom prst="rect">
            <a:avLst/>
          </a:prstGeom>
          <a:noFill/>
          <a:ln w="762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i="1" dirty="0">
                <a:solidFill>
                  <a:schemeClr val="accent6">
                    <a:lumMod val="50000"/>
                  </a:schemeClr>
                </a:solidFill>
                <a:latin typeface="Athelas" panose="02000503000000020003" pitchFamily="2" charset="77"/>
              </a:rPr>
              <a:t>Used in web scraping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7B7D62-3A3B-86C6-99A1-2715085EC715}"/>
              </a:ext>
            </a:extLst>
          </p:cNvPr>
          <p:cNvSpPr/>
          <p:nvPr/>
        </p:nvSpPr>
        <p:spPr>
          <a:xfrm>
            <a:off x="3377340" y="1323397"/>
            <a:ext cx="5457372" cy="2492829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thelas" panose="02000503000000020003" pitchFamily="2" charset="77"/>
              </a:rPr>
              <a:t>Not typically used in web scraping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ADDF6A-6B99-0206-138E-F6BEB75CBEDD}"/>
              </a:ext>
            </a:extLst>
          </p:cNvPr>
          <p:cNvSpPr/>
          <p:nvPr/>
        </p:nvSpPr>
        <p:spPr>
          <a:xfrm>
            <a:off x="250371" y="1323397"/>
            <a:ext cx="2839452" cy="2492829"/>
          </a:xfrm>
          <a:prstGeom prst="rect">
            <a:avLst/>
          </a:prstGeom>
          <a:noFill/>
          <a:ln w="762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i="1" dirty="0">
                <a:solidFill>
                  <a:srgbClr val="C00000"/>
                </a:solidFill>
                <a:latin typeface="Athelas" panose="02000503000000020003" pitchFamily="2" charset="77"/>
              </a:rPr>
              <a:t>Not available to client</a:t>
            </a:r>
          </a:p>
        </p:txBody>
      </p:sp>
    </p:spTree>
    <p:extLst>
      <p:ext uri="{BB962C8B-B14F-4D97-AF65-F5344CB8AC3E}">
        <p14:creationId xmlns:p14="http://schemas.microsoft.com/office/powerpoint/2010/main" val="3293819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DAEC5E-E763-6697-4832-EEAC9E7E2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the client use what it receives from the server?</a:t>
            </a:r>
          </a:p>
        </p:txBody>
      </p:sp>
      <p:pic>
        <p:nvPicPr>
          <p:cNvPr id="5" name="Graphic 4" descr="Database with solid fill">
            <a:extLst>
              <a:ext uri="{FF2B5EF4-FFF2-40B4-BE49-F238E27FC236}">
                <a16:creationId xmlns:a16="http://schemas.microsoft.com/office/drawing/2014/main" id="{AE05A427-55AF-011C-6502-B134691F5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37610" y="1709058"/>
            <a:ext cx="914400" cy="914400"/>
          </a:xfrm>
          <a:prstGeom prst="rect">
            <a:avLst/>
          </a:prstGeom>
        </p:spPr>
      </p:pic>
      <p:pic>
        <p:nvPicPr>
          <p:cNvPr id="7" name="Graphic 6" descr="Server with solid fill">
            <a:extLst>
              <a:ext uri="{FF2B5EF4-FFF2-40B4-BE49-F238E27FC236}">
                <a16:creationId xmlns:a16="http://schemas.microsoft.com/office/drawing/2014/main" id="{44B970C5-7075-E22B-0BB3-7F2D3D58B4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799" y="1709058"/>
            <a:ext cx="914400" cy="914400"/>
          </a:xfrm>
          <a:prstGeom prst="rect">
            <a:avLst/>
          </a:prstGeom>
        </p:spPr>
      </p:pic>
      <p:pic>
        <p:nvPicPr>
          <p:cNvPr id="9" name="Graphic 8" descr="Laptop with solid fill">
            <a:extLst>
              <a:ext uri="{FF2B5EF4-FFF2-40B4-BE49-F238E27FC236}">
                <a16:creationId xmlns:a16="http://schemas.microsoft.com/office/drawing/2014/main" id="{78337077-DB04-F0C5-BB64-79EB3786B2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39990" y="1709058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A520F57-731A-5F9D-4A55-B9C39B5B825C}"/>
              </a:ext>
            </a:extLst>
          </p:cNvPr>
          <p:cNvSpPr txBox="1"/>
          <p:nvPr/>
        </p:nvSpPr>
        <p:spPr>
          <a:xfrm>
            <a:off x="1348395" y="2743984"/>
            <a:ext cx="2492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thelas" panose="02000503000000020003" pitchFamily="2" charset="77"/>
              </a:rPr>
              <a:t>Databases</a:t>
            </a:r>
          </a:p>
          <a:p>
            <a:pPr algn="ctr"/>
            <a:r>
              <a:rPr lang="en-US" i="1" dirty="0">
                <a:latin typeface="Athelas" panose="02000503000000020003" pitchFamily="2" charset="77"/>
              </a:rPr>
              <a:t>e.g., a SQL database</a:t>
            </a:r>
            <a:endParaRPr lang="en-US" sz="1600" i="1" dirty="0">
              <a:latin typeface="Athelas" panose="02000503000000020003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49E420-37FA-321A-EA77-7269F876A796}"/>
              </a:ext>
            </a:extLst>
          </p:cNvPr>
          <p:cNvSpPr txBox="1"/>
          <p:nvPr/>
        </p:nvSpPr>
        <p:spPr>
          <a:xfrm>
            <a:off x="4849584" y="2743984"/>
            <a:ext cx="2492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thelas" panose="02000503000000020003" pitchFamily="2" charset="77"/>
              </a:rPr>
              <a:t>Servers</a:t>
            </a:r>
          </a:p>
          <a:p>
            <a:pPr algn="ctr"/>
            <a:r>
              <a:rPr lang="en-US" i="1" dirty="0">
                <a:latin typeface="Athelas" panose="02000503000000020003" pitchFamily="2" charset="77"/>
              </a:rPr>
              <a:t>e.g., an AWS server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4CA599-7442-5B5F-3C78-EF1CF375E5C3}"/>
              </a:ext>
            </a:extLst>
          </p:cNvPr>
          <p:cNvSpPr txBox="1"/>
          <p:nvPr/>
        </p:nvSpPr>
        <p:spPr>
          <a:xfrm>
            <a:off x="8350773" y="2743984"/>
            <a:ext cx="2492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thelas" panose="02000503000000020003" pitchFamily="2" charset="77"/>
              </a:rPr>
              <a:t>Clients</a:t>
            </a:r>
          </a:p>
          <a:p>
            <a:pPr algn="ctr"/>
            <a:r>
              <a:rPr lang="en-US" i="1" dirty="0">
                <a:latin typeface="Athelas" panose="02000503000000020003" pitchFamily="2" charset="77"/>
              </a:rPr>
              <a:t>e.g., your laptop or phone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F7B4F3-BAF5-8DA6-A3C5-800BBF9521CB}"/>
              </a:ext>
            </a:extLst>
          </p:cNvPr>
          <p:cNvSpPr/>
          <p:nvPr/>
        </p:nvSpPr>
        <p:spPr>
          <a:xfrm>
            <a:off x="1012372" y="1491343"/>
            <a:ext cx="3505200" cy="2204164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E2077B-3480-A4B5-25BA-BBD3156B874E}"/>
              </a:ext>
            </a:extLst>
          </p:cNvPr>
          <p:cNvSpPr txBox="1"/>
          <p:nvPr/>
        </p:nvSpPr>
        <p:spPr>
          <a:xfrm>
            <a:off x="5540828" y="4151534"/>
            <a:ext cx="49979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thelas" panose="02000503000000020003" pitchFamily="2" charset="77"/>
              </a:rPr>
              <a:t>What exactly happens here to turn server inputs into displayed webpages?</a:t>
            </a:r>
            <a:endParaRPr lang="en-US" sz="2400" i="1" dirty="0">
              <a:latin typeface="Athelas" panose="02000503000000020003" pitchFamily="2" charset="77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9343973-C296-31AC-5420-AA68DDF88750}"/>
              </a:ext>
            </a:extLst>
          </p:cNvPr>
          <p:cNvCxnSpPr/>
          <p:nvPr/>
        </p:nvCxnSpPr>
        <p:spPr>
          <a:xfrm>
            <a:off x="7173683" y="2307771"/>
            <a:ext cx="132805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F7A3F65-9D23-A0F5-C076-D437035612B0}"/>
              </a:ext>
            </a:extLst>
          </p:cNvPr>
          <p:cNvCxnSpPr>
            <a:cxnSpLocks/>
          </p:cNvCxnSpPr>
          <p:nvPr/>
        </p:nvCxnSpPr>
        <p:spPr>
          <a:xfrm rot="16200000">
            <a:off x="7173683" y="3370494"/>
            <a:ext cx="132805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956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DAEC5E-E763-6697-4832-EEAC9E7E2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1: good for web scraping</a:t>
            </a:r>
          </a:p>
        </p:txBody>
      </p:sp>
      <p:pic>
        <p:nvPicPr>
          <p:cNvPr id="5" name="Graphic 4" descr="Database with solid fill">
            <a:extLst>
              <a:ext uri="{FF2B5EF4-FFF2-40B4-BE49-F238E27FC236}">
                <a16:creationId xmlns:a16="http://schemas.microsoft.com/office/drawing/2014/main" id="{AE05A427-55AF-011C-6502-B134691F5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37610" y="1709058"/>
            <a:ext cx="914400" cy="914400"/>
          </a:xfrm>
          <a:prstGeom prst="rect">
            <a:avLst/>
          </a:prstGeom>
        </p:spPr>
      </p:pic>
      <p:pic>
        <p:nvPicPr>
          <p:cNvPr id="7" name="Graphic 6" descr="Server with solid fill">
            <a:extLst>
              <a:ext uri="{FF2B5EF4-FFF2-40B4-BE49-F238E27FC236}">
                <a16:creationId xmlns:a16="http://schemas.microsoft.com/office/drawing/2014/main" id="{44B970C5-7075-E22B-0BB3-7F2D3D58B4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799" y="1709058"/>
            <a:ext cx="914400" cy="914400"/>
          </a:xfrm>
          <a:prstGeom prst="rect">
            <a:avLst/>
          </a:prstGeom>
        </p:spPr>
      </p:pic>
      <p:pic>
        <p:nvPicPr>
          <p:cNvPr id="9" name="Graphic 8" descr="Laptop with solid fill">
            <a:extLst>
              <a:ext uri="{FF2B5EF4-FFF2-40B4-BE49-F238E27FC236}">
                <a16:creationId xmlns:a16="http://schemas.microsoft.com/office/drawing/2014/main" id="{78337077-DB04-F0C5-BB64-79EB3786B2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39990" y="1709058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A520F57-731A-5F9D-4A55-B9C39B5B825C}"/>
              </a:ext>
            </a:extLst>
          </p:cNvPr>
          <p:cNvSpPr txBox="1"/>
          <p:nvPr/>
        </p:nvSpPr>
        <p:spPr>
          <a:xfrm>
            <a:off x="1348395" y="2743984"/>
            <a:ext cx="2492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thelas" panose="02000503000000020003" pitchFamily="2" charset="77"/>
              </a:rPr>
              <a:t>Databases</a:t>
            </a:r>
          </a:p>
          <a:p>
            <a:pPr algn="ctr"/>
            <a:r>
              <a:rPr lang="en-US" i="1" dirty="0">
                <a:latin typeface="Athelas" panose="02000503000000020003" pitchFamily="2" charset="77"/>
              </a:rPr>
              <a:t>e.g., a SQL database</a:t>
            </a:r>
            <a:endParaRPr lang="en-US" sz="1600" i="1" dirty="0">
              <a:latin typeface="Athelas" panose="02000503000000020003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49E420-37FA-321A-EA77-7269F876A796}"/>
              </a:ext>
            </a:extLst>
          </p:cNvPr>
          <p:cNvSpPr txBox="1"/>
          <p:nvPr/>
        </p:nvSpPr>
        <p:spPr>
          <a:xfrm>
            <a:off x="4849584" y="2743984"/>
            <a:ext cx="2492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thelas" panose="02000503000000020003" pitchFamily="2" charset="77"/>
              </a:rPr>
              <a:t>Servers</a:t>
            </a:r>
          </a:p>
          <a:p>
            <a:pPr algn="ctr"/>
            <a:r>
              <a:rPr lang="en-US" i="1" dirty="0">
                <a:latin typeface="Athelas" panose="02000503000000020003" pitchFamily="2" charset="77"/>
              </a:rPr>
              <a:t>e.g., an AWS server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4CA599-7442-5B5F-3C78-EF1CF375E5C3}"/>
              </a:ext>
            </a:extLst>
          </p:cNvPr>
          <p:cNvSpPr txBox="1"/>
          <p:nvPr/>
        </p:nvSpPr>
        <p:spPr>
          <a:xfrm>
            <a:off x="8350773" y="2743984"/>
            <a:ext cx="2492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thelas" panose="02000503000000020003" pitchFamily="2" charset="77"/>
              </a:rPr>
              <a:t>Clients</a:t>
            </a:r>
          </a:p>
          <a:p>
            <a:pPr algn="ctr"/>
            <a:r>
              <a:rPr lang="en-US" i="1" dirty="0">
                <a:latin typeface="Athelas" panose="02000503000000020003" pitchFamily="2" charset="77"/>
              </a:rPr>
              <a:t>e.g., your laptop or phone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F7B4F3-BAF5-8DA6-A3C5-800BBF9521CB}"/>
              </a:ext>
            </a:extLst>
          </p:cNvPr>
          <p:cNvSpPr/>
          <p:nvPr/>
        </p:nvSpPr>
        <p:spPr>
          <a:xfrm>
            <a:off x="1012372" y="1491343"/>
            <a:ext cx="3505200" cy="2204164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E2077B-3480-A4B5-25BA-BBD3156B874E}"/>
              </a:ext>
            </a:extLst>
          </p:cNvPr>
          <p:cNvSpPr txBox="1"/>
          <p:nvPr/>
        </p:nvSpPr>
        <p:spPr>
          <a:xfrm>
            <a:off x="5540828" y="4151534"/>
            <a:ext cx="62701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thelas" panose="02000503000000020003" pitchFamily="2" charset="77"/>
              </a:rPr>
              <a:t>The server returns HTML and / or PHP, which are directly executed to create the webpage</a:t>
            </a:r>
            <a:endParaRPr lang="en-US" sz="2400" i="1" dirty="0">
              <a:latin typeface="Athelas" panose="02000503000000020003" pitchFamily="2" charset="77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9343973-C296-31AC-5420-AA68DDF88750}"/>
              </a:ext>
            </a:extLst>
          </p:cNvPr>
          <p:cNvCxnSpPr/>
          <p:nvPr/>
        </p:nvCxnSpPr>
        <p:spPr>
          <a:xfrm>
            <a:off x="7173683" y="2307771"/>
            <a:ext cx="132805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852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DAEC5E-E763-6697-4832-EEAC9E7E2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2: harder for web scraping</a:t>
            </a:r>
          </a:p>
        </p:txBody>
      </p:sp>
      <p:pic>
        <p:nvPicPr>
          <p:cNvPr id="5" name="Graphic 4" descr="Database with solid fill">
            <a:extLst>
              <a:ext uri="{FF2B5EF4-FFF2-40B4-BE49-F238E27FC236}">
                <a16:creationId xmlns:a16="http://schemas.microsoft.com/office/drawing/2014/main" id="{AE05A427-55AF-011C-6502-B134691F5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37610" y="1709058"/>
            <a:ext cx="914400" cy="914400"/>
          </a:xfrm>
          <a:prstGeom prst="rect">
            <a:avLst/>
          </a:prstGeom>
        </p:spPr>
      </p:pic>
      <p:pic>
        <p:nvPicPr>
          <p:cNvPr id="7" name="Graphic 6" descr="Server with solid fill">
            <a:extLst>
              <a:ext uri="{FF2B5EF4-FFF2-40B4-BE49-F238E27FC236}">
                <a16:creationId xmlns:a16="http://schemas.microsoft.com/office/drawing/2014/main" id="{44B970C5-7075-E22B-0BB3-7F2D3D58B4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799" y="1709058"/>
            <a:ext cx="914400" cy="914400"/>
          </a:xfrm>
          <a:prstGeom prst="rect">
            <a:avLst/>
          </a:prstGeom>
        </p:spPr>
      </p:pic>
      <p:pic>
        <p:nvPicPr>
          <p:cNvPr id="9" name="Graphic 8" descr="Laptop with solid fill">
            <a:extLst>
              <a:ext uri="{FF2B5EF4-FFF2-40B4-BE49-F238E27FC236}">
                <a16:creationId xmlns:a16="http://schemas.microsoft.com/office/drawing/2014/main" id="{78337077-DB04-F0C5-BB64-79EB3786B2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39990" y="1709058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A520F57-731A-5F9D-4A55-B9C39B5B825C}"/>
              </a:ext>
            </a:extLst>
          </p:cNvPr>
          <p:cNvSpPr txBox="1"/>
          <p:nvPr/>
        </p:nvSpPr>
        <p:spPr>
          <a:xfrm>
            <a:off x="1348395" y="2743984"/>
            <a:ext cx="2492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thelas" panose="02000503000000020003" pitchFamily="2" charset="77"/>
              </a:rPr>
              <a:t>Databases</a:t>
            </a:r>
          </a:p>
          <a:p>
            <a:pPr algn="ctr"/>
            <a:r>
              <a:rPr lang="en-US" i="1" dirty="0">
                <a:latin typeface="Athelas" panose="02000503000000020003" pitchFamily="2" charset="77"/>
              </a:rPr>
              <a:t>e.g., a SQL database</a:t>
            </a:r>
            <a:endParaRPr lang="en-US" sz="1600" i="1" dirty="0">
              <a:latin typeface="Athelas" panose="02000503000000020003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49E420-37FA-321A-EA77-7269F876A796}"/>
              </a:ext>
            </a:extLst>
          </p:cNvPr>
          <p:cNvSpPr txBox="1"/>
          <p:nvPr/>
        </p:nvSpPr>
        <p:spPr>
          <a:xfrm>
            <a:off x="4849584" y="2743984"/>
            <a:ext cx="2492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thelas" panose="02000503000000020003" pitchFamily="2" charset="77"/>
              </a:rPr>
              <a:t>Servers</a:t>
            </a:r>
          </a:p>
          <a:p>
            <a:pPr algn="ctr"/>
            <a:r>
              <a:rPr lang="en-US" i="1" dirty="0">
                <a:latin typeface="Athelas" panose="02000503000000020003" pitchFamily="2" charset="77"/>
              </a:rPr>
              <a:t>e.g., an AWS server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4CA599-7442-5B5F-3C78-EF1CF375E5C3}"/>
              </a:ext>
            </a:extLst>
          </p:cNvPr>
          <p:cNvSpPr txBox="1"/>
          <p:nvPr/>
        </p:nvSpPr>
        <p:spPr>
          <a:xfrm>
            <a:off x="8350773" y="2743984"/>
            <a:ext cx="2492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thelas" panose="02000503000000020003" pitchFamily="2" charset="77"/>
              </a:rPr>
              <a:t>Clients</a:t>
            </a:r>
          </a:p>
          <a:p>
            <a:pPr algn="ctr"/>
            <a:r>
              <a:rPr lang="en-US" i="1" dirty="0">
                <a:latin typeface="Athelas" panose="02000503000000020003" pitchFamily="2" charset="77"/>
              </a:rPr>
              <a:t>e.g., your laptop or phone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F7B4F3-BAF5-8DA6-A3C5-800BBF9521CB}"/>
              </a:ext>
            </a:extLst>
          </p:cNvPr>
          <p:cNvSpPr/>
          <p:nvPr/>
        </p:nvSpPr>
        <p:spPr>
          <a:xfrm>
            <a:off x="1012372" y="1491343"/>
            <a:ext cx="3505200" cy="2204164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E2077B-3480-A4B5-25BA-BBD3156B874E}"/>
              </a:ext>
            </a:extLst>
          </p:cNvPr>
          <p:cNvSpPr txBox="1"/>
          <p:nvPr/>
        </p:nvSpPr>
        <p:spPr>
          <a:xfrm>
            <a:off x="5540828" y="4151534"/>
            <a:ext cx="62701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thelas" panose="02000503000000020003" pitchFamily="2" charset="77"/>
              </a:rPr>
              <a:t>The server returns </a:t>
            </a:r>
            <a:r>
              <a:rPr lang="en-US" sz="2800" i="1" dirty="0">
                <a:latin typeface="Athelas" panose="02000503000000020003" pitchFamily="2" charset="77"/>
              </a:rPr>
              <a:t>some</a:t>
            </a:r>
            <a:r>
              <a:rPr lang="en-US" sz="2800" dirty="0">
                <a:latin typeface="Athelas" panose="02000503000000020003" pitchFamily="2" charset="77"/>
              </a:rPr>
              <a:t> HTML and PHP, which are directly executed, but the client is also required to execute JavaScript code, which happens only </a:t>
            </a:r>
            <a:r>
              <a:rPr lang="en-US" sz="2800" i="1" dirty="0">
                <a:latin typeface="Athelas" panose="02000503000000020003" pitchFamily="2" charset="77"/>
              </a:rPr>
              <a:t>in the browser</a:t>
            </a:r>
            <a:endParaRPr lang="en-US" sz="2400" i="1" dirty="0">
              <a:latin typeface="Athelas" panose="02000503000000020003" pitchFamily="2" charset="77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9343973-C296-31AC-5420-AA68DDF88750}"/>
              </a:ext>
            </a:extLst>
          </p:cNvPr>
          <p:cNvCxnSpPr/>
          <p:nvPr/>
        </p:nvCxnSpPr>
        <p:spPr>
          <a:xfrm>
            <a:off x="7173683" y="2307771"/>
            <a:ext cx="132805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138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DAEC5E-E763-6697-4832-EEAC9E7E2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3: hardest for web scraping</a:t>
            </a:r>
          </a:p>
        </p:txBody>
      </p:sp>
      <p:pic>
        <p:nvPicPr>
          <p:cNvPr id="5" name="Graphic 4" descr="Database with solid fill">
            <a:extLst>
              <a:ext uri="{FF2B5EF4-FFF2-40B4-BE49-F238E27FC236}">
                <a16:creationId xmlns:a16="http://schemas.microsoft.com/office/drawing/2014/main" id="{AE05A427-55AF-011C-6502-B134691F5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37610" y="1709058"/>
            <a:ext cx="914400" cy="914400"/>
          </a:xfrm>
          <a:prstGeom prst="rect">
            <a:avLst/>
          </a:prstGeom>
        </p:spPr>
      </p:pic>
      <p:pic>
        <p:nvPicPr>
          <p:cNvPr id="7" name="Graphic 6" descr="Server with solid fill">
            <a:extLst>
              <a:ext uri="{FF2B5EF4-FFF2-40B4-BE49-F238E27FC236}">
                <a16:creationId xmlns:a16="http://schemas.microsoft.com/office/drawing/2014/main" id="{44B970C5-7075-E22B-0BB3-7F2D3D58B4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799" y="1709058"/>
            <a:ext cx="914400" cy="914400"/>
          </a:xfrm>
          <a:prstGeom prst="rect">
            <a:avLst/>
          </a:prstGeom>
        </p:spPr>
      </p:pic>
      <p:pic>
        <p:nvPicPr>
          <p:cNvPr id="9" name="Graphic 8" descr="Laptop with solid fill">
            <a:extLst>
              <a:ext uri="{FF2B5EF4-FFF2-40B4-BE49-F238E27FC236}">
                <a16:creationId xmlns:a16="http://schemas.microsoft.com/office/drawing/2014/main" id="{78337077-DB04-F0C5-BB64-79EB3786B2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39990" y="1709058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A520F57-731A-5F9D-4A55-B9C39B5B825C}"/>
              </a:ext>
            </a:extLst>
          </p:cNvPr>
          <p:cNvSpPr txBox="1"/>
          <p:nvPr/>
        </p:nvSpPr>
        <p:spPr>
          <a:xfrm>
            <a:off x="1348395" y="2743984"/>
            <a:ext cx="2492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thelas" panose="02000503000000020003" pitchFamily="2" charset="77"/>
              </a:rPr>
              <a:t>Databases</a:t>
            </a:r>
          </a:p>
          <a:p>
            <a:pPr algn="ctr"/>
            <a:r>
              <a:rPr lang="en-US" i="1" dirty="0">
                <a:latin typeface="Athelas" panose="02000503000000020003" pitchFamily="2" charset="77"/>
              </a:rPr>
              <a:t>e.g., a SQL database</a:t>
            </a:r>
            <a:endParaRPr lang="en-US" sz="1600" i="1" dirty="0">
              <a:latin typeface="Athelas" panose="02000503000000020003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49E420-37FA-321A-EA77-7269F876A796}"/>
              </a:ext>
            </a:extLst>
          </p:cNvPr>
          <p:cNvSpPr txBox="1"/>
          <p:nvPr/>
        </p:nvSpPr>
        <p:spPr>
          <a:xfrm>
            <a:off x="4849584" y="2743984"/>
            <a:ext cx="2492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thelas" panose="02000503000000020003" pitchFamily="2" charset="77"/>
              </a:rPr>
              <a:t>Servers</a:t>
            </a:r>
          </a:p>
          <a:p>
            <a:pPr algn="ctr"/>
            <a:r>
              <a:rPr lang="en-US" i="1" dirty="0">
                <a:latin typeface="Athelas" panose="02000503000000020003" pitchFamily="2" charset="77"/>
              </a:rPr>
              <a:t>e.g., an AWS server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4CA599-7442-5B5F-3C78-EF1CF375E5C3}"/>
              </a:ext>
            </a:extLst>
          </p:cNvPr>
          <p:cNvSpPr txBox="1"/>
          <p:nvPr/>
        </p:nvSpPr>
        <p:spPr>
          <a:xfrm>
            <a:off x="8350773" y="2743984"/>
            <a:ext cx="2492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thelas" panose="02000503000000020003" pitchFamily="2" charset="77"/>
              </a:rPr>
              <a:t>Clients</a:t>
            </a:r>
          </a:p>
          <a:p>
            <a:pPr algn="ctr"/>
            <a:r>
              <a:rPr lang="en-US" i="1" dirty="0">
                <a:latin typeface="Athelas" panose="02000503000000020003" pitchFamily="2" charset="77"/>
              </a:rPr>
              <a:t>e.g., your laptop or phone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F7B4F3-BAF5-8DA6-A3C5-800BBF9521CB}"/>
              </a:ext>
            </a:extLst>
          </p:cNvPr>
          <p:cNvSpPr/>
          <p:nvPr/>
        </p:nvSpPr>
        <p:spPr>
          <a:xfrm>
            <a:off x="1012372" y="1491343"/>
            <a:ext cx="3505200" cy="2204164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E2077B-3480-A4B5-25BA-BBD3156B874E}"/>
              </a:ext>
            </a:extLst>
          </p:cNvPr>
          <p:cNvSpPr txBox="1"/>
          <p:nvPr/>
        </p:nvSpPr>
        <p:spPr>
          <a:xfrm>
            <a:off x="5540828" y="4151534"/>
            <a:ext cx="62701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thelas" panose="02000503000000020003" pitchFamily="2" charset="77"/>
              </a:rPr>
              <a:t>The server returns some HTML and PHP which are directly executed, but also requires login credentials and access tokens, which we are used to managing with browser identity tools</a:t>
            </a:r>
            <a:endParaRPr lang="en-US" sz="2400" i="1" dirty="0">
              <a:latin typeface="Athelas" panose="02000503000000020003" pitchFamily="2" charset="77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9343973-C296-31AC-5420-AA68DDF88750}"/>
              </a:ext>
            </a:extLst>
          </p:cNvPr>
          <p:cNvCxnSpPr/>
          <p:nvPr/>
        </p:nvCxnSpPr>
        <p:spPr>
          <a:xfrm>
            <a:off x="7173683" y="2307771"/>
            <a:ext cx="132805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703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A05B8B0-048C-0020-27EF-724D2BC614C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754630" y="1609733"/>
            <a:ext cx="9056370" cy="479106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/>
            </a:lvl1pPr>
          </a:lstStyle>
          <a:p>
            <a:r>
              <a:rPr lang="en-US" dirty="0"/>
              <a:t>The internet</a:t>
            </a:r>
          </a:p>
          <a:p>
            <a:r>
              <a:rPr lang="en-US" dirty="0"/>
              <a:t>Browsers</a:t>
            </a:r>
          </a:p>
          <a:p>
            <a:r>
              <a:rPr lang="en-US" dirty="0"/>
              <a:t>HTML</a:t>
            </a:r>
          </a:p>
          <a:p>
            <a:r>
              <a:rPr lang="en-US" dirty="0"/>
              <a:t>Use cases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CB1452-40C2-55A2-83FF-B465BD888E0E}"/>
              </a:ext>
            </a:extLst>
          </p:cNvPr>
          <p:cNvCxnSpPr>
            <a:cxnSpLocks/>
          </p:cNvCxnSpPr>
          <p:nvPr/>
        </p:nvCxnSpPr>
        <p:spPr>
          <a:xfrm>
            <a:off x="2343150" y="1143000"/>
            <a:ext cx="0" cy="525780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8A5F3C0-7AC9-2AB7-469D-7D7C3C81146C}"/>
              </a:ext>
            </a:extLst>
          </p:cNvPr>
          <p:cNvSpPr txBox="1">
            <a:spLocks/>
          </p:cNvSpPr>
          <p:nvPr/>
        </p:nvSpPr>
        <p:spPr>
          <a:xfrm>
            <a:off x="381967" y="1614813"/>
            <a:ext cx="1706674" cy="742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dirty="0">
                <a:latin typeface="Franklin Gothic Book" panose="020B0503020102020204" pitchFamily="34" charset="0"/>
              </a:rPr>
              <a:t>Agenda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08C02AB-6A95-B2C0-46EA-98B9B0F54709}"/>
              </a:ext>
            </a:extLst>
          </p:cNvPr>
          <p:cNvGrpSpPr/>
          <p:nvPr/>
        </p:nvGrpSpPr>
        <p:grpSpPr>
          <a:xfrm>
            <a:off x="2567937" y="3068710"/>
            <a:ext cx="6195060" cy="457200"/>
            <a:chOff x="2754630" y="1794510"/>
            <a:chExt cx="6195060" cy="4572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1CB3466-9DA9-8BF4-52D3-DA1ABA898191}"/>
                </a:ext>
              </a:extLst>
            </p:cNvPr>
            <p:cNvSpPr/>
            <p:nvPr/>
          </p:nvSpPr>
          <p:spPr>
            <a:xfrm>
              <a:off x="2754630" y="1794510"/>
              <a:ext cx="182880" cy="457200"/>
            </a:xfrm>
            <a:prstGeom prst="rect">
              <a:avLst/>
            </a:prstGeom>
            <a:solidFill>
              <a:srgbClr val="D44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rgbClr val="5870B6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6CC8720-520D-5F9F-4978-3FF98A29E3EB}"/>
                </a:ext>
              </a:extLst>
            </p:cNvPr>
            <p:cNvSpPr/>
            <p:nvPr/>
          </p:nvSpPr>
          <p:spPr>
            <a:xfrm>
              <a:off x="2937510" y="2205990"/>
              <a:ext cx="6012180" cy="45720"/>
            </a:xfrm>
            <a:prstGeom prst="rect">
              <a:avLst/>
            </a:prstGeom>
            <a:solidFill>
              <a:srgbClr val="D44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rgbClr val="5870B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9949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6ACB458-6257-F8DA-76A7-632F52C0EAA8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 dirty="0"/>
              <a:t>Raw, marked-up document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77F2182-2B60-47FE-20BB-B244160AF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is a markup language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4C0CC6-2737-56E5-BC10-DA31B3E900C0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dirty="0"/>
              <a:t>Client-interpreted display</a:t>
            </a:r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1C6FAA82-336C-FE02-F9BC-AC363CC7F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94" y="2650435"/>
            <a:ext cx="5427263" cy="1213993"/>
          </a:xfrm>
          <a:prstGeom prst="rect">
            <a:avLst/>
          </a:prstGeom>
        </p:spPr>
      </p:pic>
      <p:pic>
        <p:nvPicPr>
          <p:cNvPr id="14" name="Picture 1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13E173DB-AF4B-10BC-FB71-E5691979C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2375138"/>
            <a:ext cx="46736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7824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6ACB458-6257-F8DA-76A7-632F52C0EAA8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 dirty="0"/>
              <a:t>You can nest HTML elements like </a:t>
            </a:r>
            <a:r>
              <a:rPr lang="en-US" dirty="0" err="1"/>
              <a:t>dicts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77F2182-2B60-47FE-20BB-B244160AF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elements can contain other HTML elements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4C0CC6-2737-56E5-BC10-DA31B3E900C0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dirty="0"/>
              <a:t>The display doesn’t always reflect this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AECE6E4-C16C-7E02-2C2C-E659E45B7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351984"/>
            <a:ext cx="5461000" cy="2882900"/>
          </a:xfrm>
          <a:prstGeom prst="rect">
            <a:avLst/>
          </a:prstGeom>
        </p:spPr>
      </p:pic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672E5CF-F298-6D90-F36D-73FB1B6A7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232" y="2351984"/>
            <a:ext cx="4749800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796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A05B8B0-048C-0020-27EF-724D2BC614C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754630" y="1609733"/>
            <a:ext cx="9056370" cy="479106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/>
            </a:lvl1pPr>
          </a:lstStyle>
          <a:p>
            <a:r>
              <a:rPr lang="en-US" dirty="0"/>
              <a:t>The internet</a:t>
            </a:r>
          </a:p>
          <a:p>
            <a:r>
              <a:rPr lang="en-US" dirty="0"/>
              <a:t>Browsers</a:t>
            </a:r>
          </a:p>
          <a:p>
            <a:r>
              <a:rPr lang="en-US" dirty="0"/>
              <a:t>HTML</a:t>
            </a:r>
          </a:p>
          <a:p>
            <a:r>
              <a:rPr lang="en-US" dirty="0"/>
              <a:t>Use cases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CB1452-40C2-55A2-83FF-B465BD888E0E}"/>
              </a:ext>
            </a:extLst>
          </p:cNvPr>
          <p:cNvCxnSpPr>
            <a:cxnSpLocks/>
          </p:cNvCxnSpPr>
          <p:nvPr/>
        </p:nvCxnSpPr>
        <p:spPr>
          <a:xfrm>
            <a:off x="2343150" y="1143000"/>
            <a:ext cx="0" cy="525780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8A5F3C0-7AC9-2AB7-469D-7D7C3C81146C}"/>
              </a:ext>
            </a:extLst>
          </p:cNvPr>
          <p:cNvSpPr txBox="1">
            <a:spLocks/>
          </p:cNvSpPr>
          <p:nvPr/>
        </p:nvSpPr>
        <p:spPr>
          <a:xfrm>
            <a:off x="381967" y="1614813"/>
            <a:ext cx="1706674" cy="742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dirty="0">
                <a:latin typeface="Franklin Gothic Book" panose="020B0503020102020204" pitchFamily="34" charset="0"/>
              </a:rPr>
              <a:t>Agenda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08C02AB-6A95-B2C0-46EA-98B9B0F54709}"/>
              </a:ext>
            </a:extLst>
          </p:cNvPr>
          <p:cNvGrpSpPr/>
          <p:nvPr/>
        </p:nvGrpSpPr>
        <p:grpSpPr>
          <a:xfrm>
            <a:off x="2567937" y="1740651"/>
            <a:ext cx="6195060" cy="457200"/>
            <a:chOff x="2754630" y="1794510"/>
            <a:chExt cx="6195060" cy="4572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1CB3466-9DA9-8BF4-52D3-DA1ABA898191}"/>
                </a:ext>
              </a:extLst>
            </p:cNvPr>
            <p:cNvSpPr/>
            <p:nvPr/>
          </p:nvSpPr>
          <p:spPr>
            <a:xfrm>
              <a:off x="2754630" y="1794510"/>
              <a:ext cx="182880" cy="457200"/>
            </a:xfrm>
            <a:prstGeom prst="rect">
              <a:avLst/>
            </a:prstGeom>
            <a:solidFill>
              <a:srgbClr val="D44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rgbClr val="5870B6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6CC8720-520D-5F9F-4978-3FF98A29E3EB}"/>
                </a:ext>
              </a:extLst>
            </p:cNvPr>
            <p:cNvSpPr/>
            <p:nvPr/>
          </p:nvSpPr>
          <p:spPr>
            <a:xfrm>
              <a:off x="2937510" y="2205990"/>
              <a:ext cx="6012180" cy="45720"/>
            </a:xfrm>
            <a:prstGeom prst="rect">
              <a:avLst/>
            </a:prstGeom>
            <a:solidFill>
              <a:srgbClr val="D44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rgbClr val="5870B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41224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6ACB458-6257-F8DA-76A7-632F52C0EAA8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 dirty="0"/>
              <a:t>HTML elements get attributes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77F2182-2B60-47FE-20BB-B244160AF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Attributes: classes, ids,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4C0CC6-2737-56E5-BC10-DA31B3E900C0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dirty="0"/>
              <a:t>No style difference unless you make one</a:t>
            </a:r>
          </a:p>
        </p:txBody>
      </p:sp>
      <p:pic>
        <p:nvPicPr>
          <p:cNvPr id="7" name="Picture 6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376318DB-E632-4503-D7EE-AF1D2494B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436" y="2631385"/>
            <a:ext cx="4508500" cy="939800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7BB37C99-2465-A24A-E8A7-C67F2D6D2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252" y="2444750"/>
            <a:ext cx="5537200" cy="15113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EB14E4F-5BA9-34A4-F159-881C2F5849B1}"/>
              </a:ext>
            </a:extLst>
          </p:cNvPr>
          <p:cNvSpPr txBox="1"/>
          <p:nvPr/>
        </p:nvSpPr>
        <p:spPr>
          <a:xfrm>
            <a:off x="663866" y="4848220"/>
            <a:ext cx="49979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thelas" panose="02000503000000020003" pitchFamily="2" charset="77"/>
              </a:rPr>
              <a:t>We will use these attributes to guide scraping</a:t>
            </a:r>
            <a:endParaRPr lang="en-US" sz="2400" i="1" dirty="0">
              <a:latin typeface="Athelas" panose="02000503000000020003" pitchFamily="2" charset="77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76AE24F-E3BF-97F5-A94E-7D09B295688F}"/>
              </a:ext>
            </a:extLst>
          </p:cNvPr>
          <p:cNvCxnSpPr>
            <a:cxnSpLocks/>
          </p:cNvCxnSpPr>
          <p:nvPr/>
        </p:nvCxnSpPr>
        <p:spPr>
          <a:xfrm flipV="1">
            <a:off x="3162852" y="4099373"/>
            <a:ext cx="0" cy="60552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3324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DAEC5E-E763-6697-4832-EEAC9E7E2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recipe site</a:t>
            </a:r>
          </a:p>
        </p:txBody>
      </p:sp>
      <p:pic>
        <p:nvPicPr>
          <p:cNvPr id="5" name="Graphic 4" descr="Database with solid fill">
            <a:extLst>
              <a:ext uri="{FF2B5EF4-FFF2-40B4-BE49-F238E27FC236}">
                <a16:creationId xmlns:a16="http://schemas.microsoft.com/office/drawing/2014/main" id="{AE05A427-55AF-011C-6502-B134691F58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37610" y="1709058"/>
            <a:ext cx="914400" cy="914400"/>
          </a:xfrm>
          <a:prstGeom prst="rect">
            <a:avLst/>
          </a:prstGeom>
        </p:spPr>
      </p:pic>
      <p:pic>
        <p:nvPicPr>
          <p:cNvPr id="7" name="Graphic 6" descr="Server with solid fill">
            <a:extLst>
              <a:ext uri="{FF2B5EF4-FFF2-40B4-BE49-F238E27FC236}">
                <a16:creationId xmlns:a16="http://schemas.microsoft.com/office/drawing/2014/main" id="{44B970C5-7075-E22B-0BB3-7F2D3D58B4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8799" y="1709058"/>
            <a:ext cx="914400" cy="914400"/>
          </a:xfrm>
          <a:prstGeom prst="rect">
            <a:avLst/>
          </a:prstGeom>
        </p:spPr>
      </p:pic>
      <p:pic>
        <p:nvPicPr>
          <p:cNvPr id="9" name="Graphic 8" descr="Laptop with solid fill">
            <a:extLst>
              <a:ext uri="{FF2B5EF4-FFF2-40B4-BE49-F238E27FC236}">
                <a16:creationId xmlns:a16="http://schemas.microsoft.com/office/drawing/2014/main" id="{78337077-DB04-F0C5-BB64-79EB3786B2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139990" y="1709058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A520F57-731A-5F9D-4A55-B9C39B5B825C}"/>
              </a:ext>
            </a:extLst>
          </p:cNvPr>
          <p:cNvSpPr txBox="1"/>
          <p:nvPr/>
        </p:nvSpPr>
        <p:spPr>
          <a:xfrm>
            <a:off x="1348395" y="2743984"/>
            <a:ext cx="24928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thelas" panose="02000503000000020003" pitchFamily="2" charset="77"/>
              </a:rPr>
              <a:t>Databases</a:t>
            </a:r>
          </a:p>
          <a:p>
            <a:pPr algn="ctr"/>
            <a:r>
              <a:rPr lang="en-US" i="1" dirty="0">
                <a:latin typeface="Athelas" panose="02000503000000020003" pitchFamily="2" charset="77"/>
              </a:rPr>
              <a:t>SQL database containing structured recipe data</a:t>
            </a:r>
            <a:endParaRPr lang="en-US" sz="1600" i="1" dirty="0">
              <a:latin typeface="Athelas" panose="02000503000000020003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49E420-37FA-321A-EA77-7269F876A796}"/>
              </a:ext>
            </a:extLst>
          </p:cNvPr>
          <p:cNvSpPr txBox="1"/>
          <p:nvPr/>
        </p:nvSpPr>
        <p:spPr>
          <a:xfrm>
            <a:off x="4849584" y="2743984"/>
            <a:ext cx="2492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thelas" panose="02000503000000020003" pitchFamily="2" charset="77"/>
              </a:rPr>
              <a:t>Servers</a:t>
            </a:r>
          </a:p>
          <a:p>
            <a:pPr algn="ctr"/>
            <a:r>
              <a:rPr lang="en-US" i="1" dirty="0">
                <a:latin typeface="Athelas" panose="02000503000000020003" pitchFamily="2" charset="77"/>
              </a:rPr>
              <a:t>e.g., an AWS server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4CA599-7442-5B5F-3C78-EF1CF375E5C3}"/>
              </a:ext>
            </a:extLst>
          </p:cNvPr>
          <p:cNvSpPr txBox="1"/>
          <p:nvPr/>
        </p:nvSpPr>
        <p:spPr>
          <a:xfrm>
            <a:off x="8350773" y="2743984"/>
            <a:ext cx="2492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thelas" panose="02000503000000020003" pitchFamily="2" charset="77"/>
              </a:rPr>
              <a:t>Clients</a:t>
            </a:r>
          </a:p>
          <a:p>
            <a:pPr algn="ctr"/>
            <a:r>
              <a:rPr lang="en-US" i="1" dirty="0">
                <a:latin typeface="Athelas" panose="02000503000000020003" pitchFamily="2" charset="77"/>
              </a:rPr>
              <a:t>e.g., your laptop or phone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91D05E-DA3B-AC64-247E-6834F6D39D21}"/>
              </a:ext>
            </a:extLst>
          </p:cNvPr>
          <p:cNvSpPr/>
          <p:nvPr/>
        </p:nvSpPr>
        <p:spPr>
          <a:xfrm>
            <a:off x="4849584" y="1641902"/>
            <a:ext cx="5987571" cy="1933079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7785DA5-1968-1741-C52F-A350BCD590F9}"/>
              </a:ext>
            </a:extLst>
          </p:cNvPr>
          <p:cNvGraphicFramePr>
            <a:graphicFrameLocks noGrp="1"/>
          </p:cNvGraphicFramePr>
          <p:nvPr/>
        </p:nvGraphicFramePr>
        <p:xfrm>
          <a:off x="381003" y="4004431"/>
          <a:ext cx="11429997" cy="183770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83030">
                  <a:extLst>
                    <a:ext uri="{9D8B030D-6E8A-4147-A177-3AD203B41FA5}">
                      <a16:colId xmlns:a16="http://schemas.microsoft.com/office/drawing/2014/main" val="3795351144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1669156149"/>
                    </a:ext>
                  </a:extLst>
                </a:gridCol>
                <a:gridCol w="576942">
                  <a:extLst>
                    <a:ext uri="{9D8B030D-6E8A-4147-A177-3AD203B41FA5}">
                      <a16:colId xmlns:a16="http://schemas.microsoft.com/office/drawing/2014/main" val="768158839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446169283"/>
                    </a:ext>
                  </a:extLst>
                </a:gridCol>
                <a:gridCol w="936171">
                  <a:extLst>
                    <a:ext uri="{9D8B030D-6E8A-4147-A177-3AD203B41FA5}">
                      <a16:colId xmlns:a16="http://schemas.microsoft.com/office/drawing/2014/main" val="1894687041"/>
                    </a:ext>
                  </a:extLst>
                </a:gridCol>
                <a:gridCol w="1349829">
                  <a:extLst>
                    <a:ext uri="{9D8B030D-6E8A-4147-A177-3AD203B41FA5}">
                      <a16:colId xmlns:a16="http://schemas.microsoft.com/office/drawing/2014/main" val="1382183459"/>
                    </a:ext>
                  </a:extLst>
                </a:gridCol>
                <a:gridCol w="1578429">
                  <a:extLst>
                    <a:ext uri="{9D8B030D-6E8A-4147-A177-3AD203B41FA5}">
                      <a16:colId xmlns:a16="http://schemas.microsoft.com/office/drawing/2014/main" val="1400861148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554633903"/>
                    </a:ext>
                  </a:extLst>
                </a:gridCol>
                <a:gridCol w="2013853">
                  <a:extLst>
                    <a:ext uri="{9D8B030D-6E8A-4147-A177-3AD203B41FA5}">
                      <a16:colId xmlns:a16="http://schemas.microsoft.com/office/drawing/2014/main" val="35774787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id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name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course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origin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 err="1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makes_or_serves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 err="1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makes_or_serves_amount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 err="1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makes_or_serves_measure_id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 err="1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ratings_count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review_sum_of_1_to_5_ratings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29480197"/>
                  </a:ext>
                </a:extLst>
              </a:tr>
              <a:tr h="15393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20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braised%20carrots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side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ancient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serves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1136586519"/>
                  </a:ext>
                </a:extLst>
              </a:tr>
              <a:tr h="15393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potato%20salad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side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 dirty="0" err="1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spanish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serves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25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4082502613"/>
                  </a:ext>
                </a:extLst>
              </a:tr>
              <a:tr h="15393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38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caesar%20salad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salad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american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serves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61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3096248251"/>
                  </a:ext>
                </a:extLst>
              </a:tr>
              <a:tr h="15393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buttermilk%20biscuits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side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american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makes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biscuit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552612250"/>
                  </a:ext>
                </a:extLst>
              </a:tr>
              <a:tr h="15393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baharat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seasoning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me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makes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tbsp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23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2123274256"/>
                  </a:ext>
                </a:extLst>
              </a:tr>
              <a:tr h="15393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baked%20apples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dessert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ancient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serves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437880817"/>
                  </a:ext>
                </a:extLst>
              </a:tr>
              <a:tr h="15393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26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brussels%20sprouts%20with%20bacon%20and%20cheese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side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french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serves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4031062502"/>
                  </a:ext>
                </a:extLst>
              </a:tr>
              <a:tr h="15393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39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croutons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seasoning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french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makes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25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crouton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605759594"/>
                  </a:ext>
                </a:extLst>
              </a:tr>
              <a:tr h="15393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40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chai%20masala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seasoning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indian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makes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0.25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cup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769065166"/>
                  </a:ext>
                </a:extLst>
              </a:tr>
              <a:tr h="15393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41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old%20fashioned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beverage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american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serves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1240498552"/>
                  </a:ext>
                </a:extLst>
              </a:tr>
              <a:tr h="15393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42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martinez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beverage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american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serves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96907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30786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DAEC5E-E763-6697-4832-EEAC9E7E2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recipe site</a:t>
            </a:r>
          </a:p>
        </p:txBody>
      </p:sp>
      <p:pic>
        <p:nvPicPr>
          <p:cNvPr id="5" name="Graphic 4" descr="Database with solid fill">
            <a:extLst>
              <a:ext uri="{FF2B5EF4-FFF2-40B4-BE49-F238E27FC236}">
                <a16:creationId xmlns:a16="http://schemas.microsoft.com/office/drawing/2014/main" id="{AE05A427-55AF-011C-6502-B134691F58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37610" y="1709058"/>
            <a:ext cx="914400" cy="914400"/>
          </a:xfrm>
          <a:prstGeom prst="rect">
            <a:avLst/>
          </a:prstGeom>
        </p:spPr>
      </p:pic>
      <p:pic>
        <p:nvPicPr>
          <p:cNvPr id="7" name="Graphic 6" descr="Server with solid fill">
            <a:extLst>
              <a:ext uri="{FF2B5EF4-FFF2-40B4-BE49-F238E27FC236}">
                <a16:creationId xmlns:a16="http://schemas.microsoft.com/office/drawing/2014/main" id="{44B970C5-7075-E22B-0BB3-7F2D3D58B4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8799" y="1709058"/>
            <a:ext cx="914400" cy="914400"/>
          </a:xfrm>
          <a:prstGeom prst="rect">
            <a:avLst/>
          </a:prstGeom>
        </p:spPr>
      </p:pic>
      <p:pic>
        <p:nvPicPr>
          <p:cNvPr id="9" name="Graphic 8" descr="Laptop with solid fill">
            <a:extLst>
              <a:ext uri="{FF2B5EF4-FFF2-40B4-BE49-F238E27FC236}">
                <a16:creationId xmlns:a16="http://schemas.microsoft.com/office/drawing/2014/main" id="{78337077-DB04-F0C5-BB64-79EB3786B2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139990" y="1709058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A520F57-731A-5F9D-4A55-B9C39B5B825C}"/>
              </a:ext>
            </a:extLst>
          </p:cNvPr>
          <p:cNvSpPr txBox="1"/>
          <p:nvPr/>
        </p:nvSpPr>
        <p:spPr>
          <a:xfrm>
            <a:off x="1348395" y="2743984"/>
            <a:ext cx="24928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thelas" panose="02000503000000020003" pitchFamily="2" charset="77"/>
              </a:rPr>
              <a:t>Databases</a:t>
            </a:r>
          </a:p>
          <a:p>
            <a:pPr algn="ctr"/>
            <a:r>
              <a:rPr lang="en-US" i="1" dirty="0">
                <a:latin typeface="Athelas" panose="02000503000000020003" pitchFamily="2" charset="77"/>
              </a:rPr>
              <a:t>SQL database containing structured recipe data</a:t>
            </a:r>
            <a:endParaRPr lang="en-US" sz="1600" i="1" dirty="0">
              <a:latin typeface="Athelas" panose="02000503000000020003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49E420-37FA-321A-EA77-7269F876A796}"/>
              </a:ext>
            </a:extLst>
          </p:cNvPr>
          <p:cNvSpPr txBox="1"/>
          <p:nvPr/>
        </p:nvSpPr>
        <p:spPr>
          <a:xfrm>
            <a:off x="4849584" y="2743984"/>
            <a:ext cx="2492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thelas" panose="02000503000000020003" pitchFamily="2" charset="77"/>
              </a:rPr>
              <a:t>Servers</a:t>
            </a:r>
          </a:p>
          <a:p>
            <a:pPr algn="ctr"/>
            <a:r>
              <a:rPr lang="en-US" i="1" dirty="0">
                <a:latin typeface="Athelas" panose="02000503000000020003" pitchFamily="2" charset="77"/>
              </a:rPr>
              <a:t>e.g., an AWS server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4CA599-7442-5B5F-3C78-EF1CF375E5C3}"/>
              </a:ext>
            </a:extLst>
          </p:cNvPr>
          <p:cNvSpPr txBox="1"/>
          <p:nvPr/>
        </p:nvSpPr>
        <p:spPr>
          <a:xfrm>
            <a:off x="8350773" y="2743984"/>
            <a:ext cx="2492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thelas" panose="02000503000000020003" pitchFamily="2" charset="77"/>
              </a:rPr>
              <a:t>Clients</a:t>
            </a:r>
          </a:p>
          <a:p>
            <a:pPr algn="ctr"/>
            <a:r>
              <a:rPr lang="en-US" i="1" dirty="0">
                <a:latin typeface="Athelas" panose="02000503000000020003" pitchFamily="2" charset="77"/>
              </a:rPr>
              <a:t>e.g., your laptop or phone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91D05E-DA3B-AC64-247E-6834F6D39D21}"/>
              </a:ext>
            </a:extLst>
          </p:cNvPr>
          <p:cNvSpPr/>
          <p:nvPr/>
        </p:nvSpPr>
        <p:spPr>
          <a:xfrm>
            <a:off x="1153887" y="1641902"/>
            <a:ext cx="2687338" cy="2179300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3864A4-53F5-9E20-B749-890962042F9B}"/>
              </a:ext>
            </a:extLst>
          </p:cNvPr>
          <p:cNvSpPr/>
          <p:nvPr/>
        </p:nvSpPr>
        <p:spPr>
          <a:xfrm>
            <a:off x="8253518" y="1735296"/>
            <a:ext cx="2687338" cy="2179300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ACCEBA-98EE-A362-9832-86A74882AD07}"/>
              </a:ext>
            </a:extLst>
          </p:cNvPr>
          <p:cNvSpPr txBox="1"/>
          <p:nvPr/>
        </p:nvSpPr>
        <p:spPr>
          <a:xfrm>
            <a:off x="381001" y="3827662"/>
            <a:ext cx="4114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thelas" panose="02000503000000020003" pitchFamily="2" charset="77"/>
              </a:rPr>
              <a:t>Code on the server consumes the data from the database and composes HTML code</a:t>
            </a:r>
            <a:endParaRPr lang="en-US" sz="2400" i="1" dirty="0">
              <a:latin typeface="Athelas" panose="02000503000000020003" pitchFamily="2" charset="77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96AFFB5-2006-4B71-F321-B15C2117ED06}"/>
              </a:ext>
            </a:extLst>
          </p:cNvPr>
          <p:cNvGraphicFramePr>
            <a:graphicFrameLocks noGrp="1"/>
          </p:cNvGraphicFramePr>
          <p:nvPr/>
        </p:nvGraphicFramePr>
        <p:xfrm>
          <a:off x="5257799" y="3980061"/>
          <a:ext cx="6553201" cy="29831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83030">
                  <a:extLst>
                    <a:ext uri="{9D8B030D-6E8A-4147-A177-3AD203B41FA5}">
                      <a16:colId xmlns:a16="http://schemas.microsoft.com/office/drawing/2014/main" val="2524994327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884221602"/>
                    </a:ext>
                  </a:extLst>
                </a:gridCol>
                <a:gridCol w="576942">
                  <a:extLst>
                    <a:ext uri="{9D8B030D-6E8A-4147-A177-3AD203B41FA5}">
                      <a16:colId xmlns:a16="http://schemas.microsoft.com/office/drawing/2014/main" val="1331992387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2983126380"/>
                    </a:ext>
                  </a:extLst>
                </a:gridCol>
                <a:gridCol w="936171">
                  <a:extLst>
                    <a:ext uri="{9D8B030D-6E8A-4147-A177-3AD203B41FA5}">
                      <a16:colId xmlns:a16="http://schemas.microsoft.com/office/drawing/2014/main" val="1244541584"/>
                    </a:ext>
                  </a:extLst>
                </a:gridCol>
                <a:gridCol w="1349829">
                  <a:extLst>
                    <a:ext uri="{9D8B030D-6E8A-4147-A177-3AD203B41FA5}">
                      <a16:colId xmlns:a16="http://schemas.microsoft.com/office/drawing/2014/main" val="41710441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id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name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course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origin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 err="1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makes_or_serves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 err="1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makes_or_serves_amount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3199355739"/>
                  </a:ext>
                </a:extLst>
              </a:tr>
              <a:tr h="15393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20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braised%20carrots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side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ancient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serves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  <a:latin typeface="Athelas" panose="02000503000000020003" pitchFamily="2" charset="77"/>
                        </a:rPr>
                        <a:t>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thelas" panose="02000503000000020003" pitchFamily="2" charset="77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2063787487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890F2B0-F4C1-E4D6-39E3-49B5EC233BF9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8534399" y="4376940"/>
            <a:ext cx="0" cy="48441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Text&#10;&#10;Description automatically generated">
            <a:extLst>
              <a:ext uri="{FF2B5EF4-FFF2-40B4-BE49-F238E27FC236}">
                <a16:creationId xmlns:a16="http://schemas.microsoft.com/office/drawing/2014/main" id="{2FC4BE5E-AAD5-722E-E193-8521BB6C8A5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91299" y="4861354"/>
            <a:ext cx="38862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8503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DAEC5E-E763-6697-4832-EEAC9E7E2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recipe site</a:t>
            </a:r>
          </a:p>
        </p:txBody>
      </p:sp>
      <p:pic>
        <p:nvPicPr>
          <p:cNvPr id="5" name="Graphic 4" descr="Database with solid fill">
            <a:extLst>
              <a:ext uri="{FF2B5EF4-FFF2-40B4-BE49-F238E27FC236}">
                <a16:creationId xmlns:a16="http://schemas.microsoft.com/office/drawing/2014/main" id="{AE05A427-55AF-011C-6502-B134691F58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37610" y="1709058"/>
            <a:ext cx="914400" cy="914400"/>
          </a:xfrm>
          <a:prstGeom prst="rect">
            <a:avLst/>
          </a:prstGeom>
        </p:spPr>
      </p:pic>
      <p:pic>
        <p:nvPicPr>
          <p:cNvPr id="7" name="Graphic 6" descr="Server with solid fill">
            <a:extLst>
              <a:ext uri="{FF2B5EF4-FFF2-40B4-BE49-F238E27FC236}">
                <a16:creationId xmlns:a16="http://schemas.microsoft.com/office/drawing/2014/main" id="{44B970C5-7075-E22B-0BB3-7F2D3D58B4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8799" y="1709058"/>
            <a:ext cx="914400" cy="914400"/>
          </a:xfrm>
          <a:prstGeom prst="rect">
            <a:avLst/>
          </a:prstGeom>
        </p:spPr>
      </p:pic>
      <p:pic>
        <p:nvPicPr>
          <p:cNvPr id="9" name="Graphic 8" descr="Laptop with solid fill">
            <a:extLst>
              <a:ext uri="{FF2B5EF4-FFF2-40B4-BE49-F238E27FC236}">
                <a16:creationId xmlns:a16="http://schemas.microsoft.com/office/drawing/2014/main" id="{78337077-DB04-F0C5-BB64-79EB3786B2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139990" y="1709058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A520F57-731A-5F9D-4A55-B9C39B5B825C}"/>
              </a:ext>
            </a:extLst>
          </p:cNvPr>
          <p:cNvSpPr txBox="1"/>
          <p:nvPr/>
        </p:nvSpPr>
        <p:spPr>
          <a:xfrm>
            <a:off x="1348395" y="2743984"/>
            <a:ext cx="24928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thelas" panose="02000503000000020003" pitchFamily="2" charset="77"/>
              </a:rPr>
              <a:t>Databases</a:t>
            </a:r>
          </a:p>
          <a:p>
            <a:pPr algn="ctr"/>
            <a:r>
              <a:rPr lang="en-US" i="1" dirty="0">
                <a:latin typeface="Athelas" panose="02000503000000020003" pitchFamily="2" charset="77"/>
              </a:rPr>
              <a:t>SQL database containing structured recipe data</a:t>
            </a:r>
            <a:endParaRPr lang="en-US" sz="1600" i="1" dirty="0">
              <a:latin typeface="Athelas" panose="02000503000000020003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49E420-37FA-321A-EA77-7269F876A796}"/>
              </a:ext>
            </a:extLst>
          </p:cNvPr>
          <p:cNvSpPr txBox="1"/>
          <p:nvPr/>
        </p:nvSpPr>
        <p:spPr>
          <a:xfrm>
            <a:off x="4849584" y="2743984"/>
            <a:ext cx="2492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thelas" panose="02000503000000020003" pitchFamily="2" charset="77"/>
              </a:rPr>
              <a:t>Servers</a:t>
            </a:r>
          </a:p>
          <a:p>
            <a:pPr algn="ctr"/>
            <a:r>
              <a:rPr lang="en-US" i="1" dirty="0">
                <a:latin typeface="Athelas" panose="02000503000000020003" pitchFamily="2" charset="77"/>
              </a:rPr>
              <a:t>e.g., an AWS server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4CA599-7442-5B5F-3C78-EF1CF375E5C3}"/>
              </a:ext>
            </a:extLst>
          </p:cNvPr>
          <p:cNvSpPr txBox="1"/>
          <p:nvPr/>
        </p:nvSpPr>
        <p:spPr>
          <a:xfrm>
            <a:off x="8350773" y="2743984"/>
            <a:ext cx="2492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thelas" panose="02000503000000020003" pitchFamily="2" charset="77"/>
              </a:rPr>
              <a:t>Clients</a:t>
            </a:r>
          </a:p>
          <a:p>
            <a:pPr algn="ctr"/>
            <a:r>
              <a:rPr lang="en-US" i="1" dirty="0">
                <a:latin typeface="Athelas" panose="02000503000000020003" pitchFamily="2" charset="77"/>
              </a:rPr>
              <a:t>e.g., your laptop or phone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91D05E-DA3B-AC64-247E-6834F6D39D21}"/>
              </a:ext>
            </a:extLst>
          </p:cNvPr>
          <p:cNvSpPr/>
          <p:nvPr/>
        </p:nvSpPr>
        <p:spPr>
          <a:xfrm>
            <a:off x="1153887" y="1641902"/>
            <a:ext cx="5965370" cy="2179300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186B985-8464-78F9-0F86-3E364F52216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15936" y="2166258"/>
            <a:ext cx="6330657" cy="4257786"/>
          </a:xfrm>
          <a:prstGeom prst="rect">
            <a:avLst/>
          </a:prstGeom>
        </p:spPr>
      </p:pic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03A97D96-9B1E-B3B1-517F-FB5B465E9EB3}"/>
              </a:ext>
            </a:extLst>
          </p:cNvPr>
          <p:cNvCxnSpPr>
            <a:cxnSpLocks/>
            <a:stCxn id="12" idx="2"/>
          </p:cNvCxnSpPr>
          <p:nvPr/>
        </p:nvCxnSpPr>
        <p:spPr>
          <a:xfrm rot="5400000">
            <a:off x="8350921" y="3070654"/>
            <a:ext cx="741941" cy="1750594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36140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2A5A4E4-44F6-2199-6C08-AC4F4385F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Browsers come equipped with developer tools, which are usually hidden by default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91508258-F232-60D6-795A-DCE5B9A11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1450876"/>
            <a:ext cx="11445761" cy="450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6592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2A5A4E4-44F6-2199-6C08-AC4F4385F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”Elements” refers to the HTML elements on the page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91508258-F232-60D6-795A-DCE5B9A11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1450876"/>
            <a:ext cx="11445761" cy="450475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0C3A18F-226F-C3EB-94BD-A835CB19D8EF}"/>
              </a:ext>
            </a:extLst>
          </p:cNvPr>
          <p:cNvSpPr/>
          <p:nvPr/>
        </p:nvSpPr>
        <p:spPr>
          <a:xfrm>
            <a:off x="2764971" y="1450876"/>
            <a:ext cx="9061788" cy="870406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E56C3E-7602-9C74-D99F-9200A5CFE314}"/>
              </a:ext>
            </a:extLst>
          </p:cNvPr>
          <p:cNvSpPr/>
          <p:nvPr/>
        </p:nvSpPr>
        <p:spPr>
          <a:xfrm>
            <a:off x="365240" y="1450875"/>
            <a:ext cx="2399730" cy="319365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7212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89079FDC-0327-7C0B-4036-4590B8252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134" y="1354414"/>
            <a:ext cx="9257731" cy="519878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2A5A4E4-44F6-2199-6C08-AC4F4385F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”Console” is where errors and messages are logged; you can also directly execute JavaScript code here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C3A18F-226F-C3EB-94BD-A835CB19D8EF}"/>
              </a:ext>
            </a:extLst>
          </p:cNvPr>
          <p:cNvSpPr/>
          <p:nvPr/>
        </p:nvSpPr>
        <p:spPr>
          <a:xfrm>
            <a:off x="4256314" y="1132114"/>
            <a:ext cx="6468551" cy="718457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E56C3E-7602-9C74-D99F-9200A5CFE314}"/>
              </a:ext>
            </a:extLst>
          </p:cNvPr>
          <p:cNvSpPr/>
          <p:nvPr/>
        </p:nvSpPr>
        <p:spPr>
          <a:xfrm>
            <a:off x="1328056" y="1273438"/>
            <a:ext cx="1992087" cy="577133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004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2A5A4E4-44F6-2199-6C08-AC4F4385F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other stuff we will mostly not need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91508258-F232-60D6-795A-DCE5B9A11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1450876"/>
            <a:ext cx="11445761" cy="450475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0C3A18F-226F-C3EB-94BD-A835CB19D8EF}"/>
              </a:ext>
            </a:extLst>
          </p:cNvPr>
          <p:cNvSpPr/>
          <p:nvPr/>
        </p:nvSpPr>
        <p:spPr>
          <a:xfrm>
            <a:off x="365239" y="2045761"/>
            <a:ext cx="11641703" cy="4017582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E56C3E-7602-9C74-D99F-9200A5CFE314}"/>
              </a:ext>
            </a:extLst>
          </p:cNvPr>
          <p:cNvSpPr/>
          <p:nvPr/>
        </p:nvSpPr>
        <p:spPr>
          <a:xfrm>
            <a:off x="365239" y="1450876"/>
            <a:ext cx="3412103" cy="594885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1892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A05B8B0-048C-0020-27EF-724D2BC614C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754630" y="1609733"/>
            <a:ext cx="9056370" cy="479106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/>
            </a:lvl1pPr>
          </a:lstStyle>
          <a:p>
            <a:r>
              <a:rPr lang="en-US" dirty="0"/>
              <a:t>The internet</a:t>
            </a:r>
          </a:p>
          <a:p>
            <a:r>
              <a:rPr lang="en-US" dirty="0"/>
              <a:t>Browsers</a:t>
            </a:r>
          </a:p>
          <a:p>
            <a:r>
              <a:rPr lang="en-US" dirty="0"/>
              <a:t>HTML</a:t>
            </a:r>
          </a:p>
          <a:p>
            <a:r>
              <a:rPr lang="en-US" dirty="0"/>
              <a:t>Use cases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CB1452-40C2-55A2-83FF-B465BD888E0E}"/>
              </a:ext>
            </a:extLst>
          </p:cNvPr>
          <p:cNvCxnSpPr>
            <a:cxnSpLocks/>
          </p:cNvCxnSpPr>
          <p:nvPr/>
        </p:nvCxnSpPr>
        <p:spPr>
          <a:xfrm>
            <a:off x="2343150" y="1143000"/>
            <a:ext cx="0" cy="525780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8A5F3C0-7AC9-2AB7-469D-7D7C3C81146C}"/>
              </a:ext>
            </a:extLst>
          </p:cNvPr>
          <p:cNvSpPr txBox="1">
            <a:spLocks/>
          </p:cNvSpPr>
          <p:nvPr/>
        </p:nvSpPr>
        <p:spPr>
          <a:xfrm>
            <a:off x="381967" y="1614813"/>
            <a:ext cx="1706674" cy="742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dirty="0">
                <a:latin typeface="Franklin Gothic Book" panose="020B0503020102020204" pitchFamily="34" charset="0"/>
              </a:rPr>
              <a:t>Agenda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08C02AB-6A95-B2C0-46EA-98B9B0F54709}"/>
              </a:ext>
            </a:extLst>
          </p:cNvPr>
          <p:cNvGrpSpPr/>
          <p:nvPr/>
        </p:nvGrpSpPr>
        <p:grpSpPr>
          <a:xfrm>
            <a:off x="2567937" y="3732738"/>
            <a:ext cx="6195060" cy="457200"/>
            <a:chOff x="2754630" y="1794510"/>
            <a:chExt cx="6195060" cy="4572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1CB3466-9DA9-8BF4-52D3-DA1ABA898191}"/>
                </a:ext>
              </a:extLst>
            </p:cNvPr>
            <p:cNvSpPr/>
            <p:nvPr/>
          </p:nvSpPr>
          <p:spPr>
            <a:xfrm>
              <a:off x="2754630" y="1794510"/>
              <a:ext cx="182880" cy="457200"/>
            </a:xfrm>
            <a:prstGeom prst="rect">
              <a:avLst/>
            </a:prstGeom>
            <a:solidFill>
              <a:srgbClr val="D44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rgbClr val="5870B6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6CC8720-520D-5F9F-4978-3FF98A29E3EB}"/>
                </a:ext>
              </a:extLst>
            </p:cNvPr>
            <p:cNvSpPr/>
            <p:nvPr/>
          </p:nvSpPr>
          <p:spPr>
            <a:xfrm>
              <a:off x="2937510" y="2205990"/>
              <a:ext cx="6012180" cy="45720"/>
            </a:xfrm>
            <a:prstGeom prst="rect">
              <a:avLst/>
            </a:prstGeom>
            <a:solidFill>
              <a:srgbClr val="D44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rgbClr val="5870B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03940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287E034-E035-0F06-31B2-FEB776D87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Bain &amp; Co – advising a medical devices company on SKU rationalization</a:t>
            </a:r>
          </a:p>
        </p:txBody>
      </p:sp>
    </p:spTree>
    <p:extLst>
      <p:ext uri="{BB962C8B-B14F-4D97-AF65-F5344CB8AC3E}">
        <p14:creationId xmlns:p14="http://schemas.microsoft.com/office/powerpoint/2010/main" val="2322642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DAEC5E-E763-6697-4832-EEAC9E7E2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Everything on the internet is data</a:t>
            </a:r>
          </a:p>
        </p:txBody>
      </p:sp>
      <p:pic>
        <p:nvPicPr>
          <p:cNvPr id="5" name="Graphic 4" descr="Database with solid fill">
            <a:extLst>
              <a:ext uri="{FF2B5EF4-FFF2-40B4-BE49-F238E27FC236}">
                <a16:creationId xmlns:a16="http://schemas.microsoft.com/office/drawing/2014/main" id="{AE05A427-55AF-011C-6502-B134691F5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37610" y="1709058"/>
            <a:ext cx="914400" cy="914400"/>
          </a:xfrm>
          <a:prstGeom prst="rect">
            <a:avLst/>
          </a:prstGeom>
        </p:spPr>
      </p:pic>
      <p:pic>
        <p:nvPicPr>
          <p:cNvPr id="7" name="Graphic 6" descr="Server with solid fill">
            <a:extLst>
              <a:ext uri="{FF2B5EF4-FFF2-40B4-BE49-F238E27FC236}">
                <a16:creationId xmlns:a16="http://schemas.microsoft.com/office/drawing/2014/main" id="{44B970C5-7075-E22B-0BB3-7F2D3D58B4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799" y="1709058"/>
            <a:ext cx="914400" cy="914400"/>
          </a:xfrm>
          <a:prstGeom prst="rect">
            <a:avLst/>
          </a:prstGeom>
        </p:spPr>
      </p:pic>
      <p:pic>
        <p:nvPicPr>
          <p:cNvPr id="9" name="Graphic 8" descr="Laptop with solid fill">
            <a:extLst>
              <a:ext uri="{FF2B5EF4-FFF2-40B4-BE49-F238E27FC236}">
                <a16:creationId xmlns:a16="http://schemas.microsoft.com/office/drawing/2014/main" id="{78337077-DB04-F0C5-BB64-79EB3786B2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39990" y="1709058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A520F57-731A-5F9D-4A55-B9C39B5B825C}"/>
              </a:ext>
            </a:extLst>
          </p:cNvPr>
          <p:cNvSpPr txBox="1"/>
          <p:nvPr/>
        </p:nvSpPr>
        <p:spPr>
          <a:xfrm>
            <a:off x="1348395" y="2743984"/>
            <a:ext cx="2492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thelas" panose="02000503000000020003" pitchFamily="2" charset="77"/>
              </a:rPr>
              <a:t>Databases</a:t>
            </a:r>
          </a:p>
          <a:p>
            <a:pPr algn="ctr"/>
            <a:r>
              <a:rPr lang="en-US" i="1" dirty="0">
                <a:latin typeface="Athelas" panose="02000503000000020003" pitchFamily="2" charset="77"/>
              </a:rPr>
              <a:t>e.g., a SQL database</a:t>
            </a:r>
            <a:endParaRPr lang="en-US" sz="1600" i="1" dirty="0">
              <a:latin typeface="Athelas" panose="02000503000000020003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49E420-37FA-321A-EA77-7269F876A796}"/>
              </a:ext>
            </a:extLst>
          </p:cNvPr>
          <p:cNvSpPr txBox="1"/>
          <p:nvPr/>
        </p:nvSpPr>
        <p:spPr>
          <a:xfrm>
            <a:off x="4849584" y="2743984"/>
            <a:ext cx="2492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thelas" panose="02000503000000020003" pitchFamily="2" charset="77"/>
              </a:rPr>
              <a:t>Servers</a:t>
            </a:r>
          </a:p>
          <a:p>
            <a:pPr algn="ctr"/>
            <a:r>
              <a:rPr lang="en-US" i="1" dirty="0">
                <a:latin typeface="Athelas" panose="02000503000000020003" pitchFamily="2" charset="77"/>
              </a:rPr>
              <a:t>e.g., an AWS server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4CA599-7442-5B5F-3C78-EF1CF375E5C3}"/>
              </a:ext>
            </a:extLst>
          </p:cNvPr>
          <p:cNvSpPr txBox="1"/>
          <p:nvPr/>
        </p:nvSpPr>
        <p:spPr>
          <a:xfrm>
            <a:off x="8350773" y="2743984"/>
            <a:ext cx="2492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thelas" panose="02000503000000020003" pitchFamily="2" charset="77"/>
              </a:rPr>
              <a:t>Clients</a:t>
            </a:r>
          </a:p>
          <a:p>
            <a:pPr algn="ctr"/>
            <a:r>
              <a:rPr lang="en-US" i="1" dirty="0">
                <a:latin typeface="Athelas" panose="02000503000000020003" pitchFamily="2" charset="77"/>
              </a:rPr>
              <a:t>e.g., your laptop or phone</a:t>
            </a:r>
          </a:p>
        </p:txBody>
      </p:sp>
      <p:pic>
        <p:nvPicPr>
          <p:cNvPr id="14" name="Picture 13" descr="Graphical user interface&#10;&#10;Description automatically generated">
            <a:extLst>
              <a:ext uri="{FF2B5EF4-FFF2-40B4-BE49-F238E27FC236}">
                <a16:creationId xmlns:a16="http://schemas.microsoft.com/office/drawing/2014/main" id="{A14DBCF7-06E6-6E3A-5AF2-46BA09BC4C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0430" y="3695507"/>
            <a:ext cx="3231150" cy="1992086"/>
          </a:xfrm>
          <a:prstGeom prst="rect">
            <a:avLst/>
          </a:prstGeom>
        </p:spPr>
      </p:pic>
      <p:pic>
        <p:nvPicPr>
          <p:cNvPr id="16" name="Picture 15" descr="Text&#10;&#10;Description automatically generated">
            <a:extLst>
              <a:ext uri="{FF2B5EF4-FFF2-40B4-BE49-F238E27FC236}">
                <a16:creationId xmlns:a16="http://schemas.microsoft.com/office/drawing/2014/main" id="{F272930A-E24C-A3FF-1796-3320389C9E8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31436" y="3695507"/>
            <a:ext cx="2729123" cy="2003164"/>
          </a:xfrm>
          <a:prstGeom prst="rect">
            <a:avLst/>
          </a:prstGeom>
        </p:spPr>
      </p:pic>
      <p:pic>
        <p:nvPicPr>
          <p:cNvPr id="18" name="Picture 17" descr="Graphical user interface&#10;&#10;Description automatically generated">
            <a:extLst>
              <a:ext uri="{FF2B5EF4-FFF2-40B4-BE49-F238E27FC236}">
                <a16:creationId xmlns:a16="http://schemas.microsoft.com/office/drawing/2014/main" id="{29C54C37-AA73-4C26-667D-E4E652E3546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62172" y="3695507"/>
            <a:ext cx="3270030" cy="200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1057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287E034-E035-0F06-31B2-FEB776D87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Kaplan Test Prep – market research on LMS systems using Capterra</a:t>
            </a:r>
          </a:p>
        </p:txBody>
      </p:sp>
    </p:spTree>
    <p:extLst>
      <p:ext uri="{BB962C8B-B14F-4D97-AF65-F5344CB8AC3E}">
        <p14:creationId xmlns:p14="http://schemas.microsoft.com/office/powerpoint/2010/main" val="18733082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287E034-E035-0F06-31B2-FEB776D87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interview – scraping tutors from several popular international language </a:t>
            </a:r>
            <a:r>
              <a:rPr lang="en-US"/>
              <a:t>tutoring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315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DAEC5E-E763-6697-4832-EEAC9E7E2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Everything on the internet is data</a:t>
            </a:r>
          </a:p>
        </p:txBody>
      </p:sp>
      <p:pic>
        <p:nvPicPr>
          <p:cNvPr id="5" name="Graphic 4" descr="Database with solid fill">
            <a:extLst>
              <a:ext uri="{FF2B5EF4-FFF2-40B4-BE49-F238E27FC236}">
                <a16:creationId xmlns:a16="http://schemas.microsoft.com/office/drawing/2014/main" id="{AE05A427-55AF-011C-6502-B134691F5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37610" y="1709058"/>
            <a:ext cx="914400" cy="914400"/>
          </a:xfrm>
          <a:prstGeom prst="rect">
            <a:avLst/>
          </a:prstGeom>
        </p:spPr>
      </p:pic>
      <p:pic>
        <p:nvPicPr>
          <p:cNvPr id="7" name="Graphic 6" descr="Server with solid fill">
            <a:extLst>
              <a:ext uri="{FF2B5EF4-FFF2-40B4-BE49-F238E27FC236}">
                <a16:creationId xmlns:a16="http://schemas.microsoft.com/office/drawing/2014/main" id="{44B970C5-7075-E22B-0BB3-7F2D3D58B4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799" y="1709058"/>
            <a:ext cx="914400" cy="914400"/>
          </a:xfrm>
          <a:prstGeom prst="rect">
            <a:avLst/>
          </a:prstGeom>
        </p:spPr>
      </p:pic>
      <p:pic>
        <p:nvPicPr>
          <p:cNvPr id="9" name="Graphic 8" descr="Laptop with solid fill">
            <a:extLst>
              <a:ext uri="{FF2B5EF4-FFF2-40B4-BE49-F238E27FC236}">
                <a16:creationId xmlns:a16="http://schemas.microsoft.com/office/drawing/2014/main" id="{78337077-DB04-F0C5-BB64-79EB3786B2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39990" y="1709058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A520F57-731A-5F9D-4A55-B9C39B5B825C}"/>
              </a:ext>
            </a:extLst>
          </p:cNvPr>
          <p:cNvSpPr txBox="1"/>
          <p:nvPr/>
        </p:nvSpPr>
        <p:spPr>
          <a:xfrm>
            <a:off x="1348395" y="2743984"/>
            <a:ext cx="2492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thelas" panose="02000503000000020003" pitchFamily="2" charset="77"/>
              </a:rPr>
              <a:t>Databases</a:t>
            </a:r>
          </a:p>
          <a:p>
            <a:pPr algn="ctr"/>
            <a:r>
              <a:rPr lang="en-US" i="1" dirty="0">
                <a:latin typeface="Athelas" panose="02000503000000020003" pitchFamily="2" charset="77"/>
              </a:rPr>
              <a:t>e.g., a SQL database</a:t>
            </a:r>
            <a:endParaRPr lang="en-US" sz="1600" i="1" dirty="0">
              <a:latin typeface="Athelas" panose="02000503000000020003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49E420-37FA-321A-EA77-7269F876A796}"/>
              </a:ext>
            </a:extLst>
          </p:cNvPr>
          <p:cNvSpPr txBox="1"/>
          <p:nvPr/>
        </p:nvSpPr>
        <p:spPr>
          <a:xfrm>
            <a:off x="4849584" y="2743984"/>
            <a:ext cx="2492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thelas" panose="02000503000000020003" pitchFamily="2" charset="77"/>
              </a:rPr>
              <a:t>Servers</a:t>
            </a:r>
          </a:p>
          <a:p>
            <a:pPr algn="ctr"/>
            <a:r>
              <a:rPr lang="en-US" i="1" dirty="0">
                <a:latin typeface="Athelas" panose="02000503000000020003" pitchFamily="2" charset="77"/>
              </a:rPr>
              <a:t>e.g., an AWS server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4CA599-7442-5B5F-3C78-EF1CF375E5C3}"/>
              </a:ext>
            </a:extLst>
          </p:cNvPr>
          <p:cNvSpPr txBox="1"/>
          <p:nvPr/>
        </p:nvSpPr>
        <p:spPr>
          <a:xfrm>
            <a:off x="8350773" y="2743984"/>
            <a:ext cx="2492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thelas" panose="02000503000000020003" pitchFamily="2" charset="77"/>
              </a:rPr>
              <a:t>Clients</a:t>
            </a:r>
          </a:p>
          <a:p>
            <a:pPr algn="ctr"/>
            <a:r>
              <a:rPr lang="en-US" i="1" dirty="0">
                <a:latin typeface="Athelas" panose="02000503000000020003" pitchFamily="2" charset="77"/>
              </a:rPr>
              <a:t>e.g., your laptop or phone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F7B4F3-BAF5-8DA6-A3C5-800BBF9521CB}"/>
              </a:ext>
            </a:extLst>
          </p:cNvPr>
          <p:cNvSpPr/>
          <p:nvPr/>
        </p:nvSpPr>
        <p:spPr>
          <a:xfrm>
            <a:off x="4953000" y="1491343"/>
            <a:ext cx="5890602" cy="2204164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E2077B-3480-A4B5-25BA-BBD3156B874E}"/>
              </a:ext>
            </a:extLst>
          </p:cNvPr>
          <p:cNvSpPr txBox="1"/>
          <p:nvPr/>
        </p:nvSpPr>
        <p:spPr>
          <a:xfrm>
            <a:off x="1348394" y="3886984"/>
            <a:ext cx="949520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thelas" panose="02000503000000020003" pitchFamily="2" charset="77"/>
              </a:rPr>
              <a:t>Databases store data used by websites</a:t>
            </a:r>
          </a:p>
          <a:p>
            <a:r>
              <a:rPr lang="en-US" sz="2400" i="1" dirty="0">
                <a:latin typeface="Athelas" panose="02000503000000020003" pitchFamily="2" charset="77"/>
              </a:rPr>
              <a:t>Examples:</a:t>
            </a:r>
          </a:p>
          <a:p>
            <a:pPr marL="457200" indent="-457200">
              <a:buFontTx/>
              <a:buChar char="-"/>
            </a:pPr>
            <a:r>
              <a:rPr lang="en-US" sz="2400" i="1" dirty="0">
                <a:latin typeface="Athelas" panose="02000503000000020003" pitchFamily="2" charset="77"/>
              </a:rPr>
              <a:t>Amazon product catalog</a:t>
            </a:r>
            <a:endParaRPr lang="en-US" sz="1400" i="1" dirty="0">
              <a:latin typeface="Athelas" panose="02000503000000020003" pitchFamily="2" charset="77"/>
            </a:endParaRPr>
          </a:p>
          <a:p>
            <a:pPr marL="457200" indent="-457200">
              <a:buFontTx/>
              <a:buChar char="-"/>
            </a:pPr>
            <a:r>
              <a:rPr lang="en-US" sz="2400" i="1" dirty="0">
                <a:latin typeface="Athelas" panose="02000503000000020003" pitchFamily="2" charset="77"/>
              </a:rPr>
              <a:t>Walmart customer purchases</a:t>
            </a:r>
          </a:p>
          <a:p>
            <a:pPr marL="457200" indent="-457200">
              <a:buFontTx/>
              <a:buChar char="-"/>
            </a:pPr>
            <a:r>
              <a:rPr lang="en-US" sz="2400" i="1" dirty="0">
                <a:latin typeface="Athelas" panose="02000503000000020003" pitchFamily="2" charset="77"/>
              </a:rPr>
              <a:t>Kaplan Test Prep tutor list</a:t>
            </a:r>
          </a:p>
          <a:p>
            <a:pPr marL="457200" indent="-457200">
              <a:buFontTx/>
              <a:buChar char="-"/>
            </a:pPr>
            <a:r>
              <a:rPr lang="en-US" sz="2400" i="1" dirty="0">
                <a:latin typeface="Athelas" panose="02000503000000020003" pitchFamily="2" charset="77"/>
              </a:rPr>
              <a:t>Netflix episode list</a:t>
            </a:r>
          </a:p>
        </p:txBody>
      </p:sp>
    </p:spTree>
    <p:extLst>
      <p:ext uri="{BB962C8B-B14F-4D97-AF65-F5344CB8AC3E}">
        <p14:creationId xmlns:p14="http://schemas.microsoft.com/office/powerpoint/2010/main" val="1146239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DAEC5E-E763-6697-4832-EEAC9E7E2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Everything on the internet is data</a:t>
            </a:r>
          </a:p>
        </p:txBody>
      </p:sp>
      <p:pic>
        <p:nvPicPr>
          <p:cNvPr id="5" name="Graphic 4" descr="Database with solid fill">
            <a:extLst>
              <a:ext uri="{FF2B5EF4-FFF2-40B4-BE49-F238E27FC236}">
                <a16:creationId xmlns:a16="http://schemas.microsoft.com/office/drawing/2014/main" id="{AE05A427-55AF-011C-6502-B134691F5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37610" y="1709058"/>
            <a:ext cx="914400" cy="914400"/>
          </a:xfrm>
          <a:prstGeom prst="rect">
            <a:avLst/>
          </a:prstGeom>
        </p:spPr>
      </p:pic>
      <p:pic>
        <p:nvPicPr>
          <p:cNvPr id="7" name="Graphic 6" descr="Server with solid fill">
            <a:extLst>
              <a:ext uri="{FF2B5EF4-FFF2-40B4-BE49-F238E27FC236}">
                <a16:creationId xmlns:a16="http://schemas.microsoft.com/office/drawing/2014/main" id="{44B970C5-7075-E22B-0BB3-7F2D3D58B4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799" y="1709058"/>
            <a:ext cx="914400" cy="914400"/>
          </a:xfrm>
          <a:prstGeom prst="rect">
            <a:avLst/>
          </a:prstGeom>
        </p:spPr>
      </p:pic>
      <p:pic>
        <p:nvPicPr>
          <p:cNvPr id="9" name="Graphic 8" descr="Laptop with solid fill">
            <a:extLst>
              <a:ext uri="{FF2B5EF4-FFF2-40B4-BE49-F238E27FC236}">
                <a16:creationId xmlns:a16="http://schemas.microsoft.com/office/drawing/2014/main" id="{78337077-DB04-F0C5-BB64-79EB3786B2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39990" y="1709058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A520F57-731A-5F9D-4A55-B9C39B5B825C}"/>
              </a:ext>
            </a:extLst>
          </p:cNvPr>
          <p:cNvSpPr txBox="1"/>
          <p:nvPr/>
        </p:nvSpPr>
        <p:spPr>
          <a:xfrm>
            <a:off x="1348395" y="2743984"/>
            <a:ext cx="2492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thelas" panose="02000503000000020003" pitchFamily="2" charset="77"/>
              </a:rPr>
              <a:t>Databases</a:t>
            </a:r>
          </a:p>
          <a:p>
            <a:pPr algn="ctr"/>
            <a:r>
              <a:rPr lang="en-US" i="1" dirty="0">
                <a:latin typeface="Athelas" panose="02000503000000020003" pitchFamily="2" charset="77"/>
              </a:rPr>
              <a:t>e.g., a SQL database</a:t>
            </a:r>
            <a:endParaRPr lang="en-US" sz="1600" i="1" dirty="0">
              <a:latin typeface="Athelas" panose="02000503000000020003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49E420-37FA-321A-EA77-7269F876A796}"/>
              </a:ext>
            </a:extLst>
          </p:cNvPr>
          <p:cNvSpPr txBox="1"/>
          <p:nvPr/>
        </p:nvSpPr>
        <p:spPr>
          <a:xfrm>
            <a:off x="4849584" y="2743984"/>
            <a:ext cx="2492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thelas" panose="02000503000000020003" pitchFamily="2" charset="77"/>
              </a:rPr>
              <a:t>Servers</a:t>
            </a:r>
          </a:p>
          <a:p>
            <a:pPr algn="ctr"/>
            <a:r>
              <a:rPr lang="en-US" i="1" dirty="0">
                <a:latin typeface="Athelas" panose="02000503000000020003" pitchFamily="2" charset="77"/>
              </a:rPr>
              <a:t>e.g., an AWS server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4CA599-7442-5B5F-3C78-EF1CF375E5C3}"/>
              </a:ext>
            </a:extLst>
          </p:cNvPr>
          <p:cNvSpPr txBox="1"/>
          <p:nvPr/>
        </p:nvSpPr>
        <p:spPr>
          <a:xfrm>
            <a:off x="8350773" y="2743984"/>
            <a:ext cx="2492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thelas" panose="02000503000000020003" pitchFamily="2" charset="77"/>
              </a:rPr>
              <a:t>Clients</a:t>
            </a:r>
          </a:p>
          <a:p>
            <a:pPr algn="ctr"/>
            <a:r>
              <a:rPr lang="en-US" i="1" dirty="0">
                <a:latin typeface="Athelas" panose="02000503000000020003" pitchFamily="2" charset="77"/>
              </a:rPr>
              <a:t>e.g., your laptop or phone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F7B4F3-BAF5-8DA6-A3C5-800BBF9521CB}"/>
              </a:ext>
            </a:extLst>
          </p:cNvPr>
          <p:cNvSpPr/>
          <p:nvPr/>
        </p:nvSpPr>
        <p:spPr>
          <a:xfrm>
            <a:off x="1012372" y="1491343"/>
            <a:ext cx="3298372" cy="2204164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E2077B-3480-A4B5-25BA-BBD3156B874E}"/>
              </a:ext>
            </a:extLst>
          </p:cNvPr>
          <p:cNvSpPr txBox="1"/>
          <p:nvPr/>
        </p:nvSpPr>
        <p:spPr>
          <a:xfrm>
            <a:off x="1348394" y="3886984"/>
            <a:ext cx="949520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thelas" panose="02000503000000020003" pitchFamily="2" charset="77"/>
              </a:rPr>
              <a:t>Servers </a:t>
            </a:r>
            <a:r>
              <a:rPr lang="en-US" sz="2800" u="sng" dirty="0">
                <a:latin typeface="Athelas" panose="02000503000000020003" pitchFamily="2" charset="77"/>
              </a:rPr>
              <a:t>request</a:t>
            </a:r>
            <a:r>
              <a:rPr lang="en-US" sz="2800" dirty="0">
                <a:latin typeface="Athelas" panose="02000503000000020003" pitchFamily="2" charset="77"/>
              </a:rPr>
              <a:t> and </a:t>
            </a:r>
            <a:r>
              <a:rPr lang="en-US" sz="2800" u="sng" dirty="0">
                <a:latin typeface="Athelas" panose="02000503000000020003" pitchFamily="2" charset="77"/>
              </a:rPr>
              <a:t>transform</a:t>
            </a:r>
            <a:r>
              <a:rPr lang="en-US" sz="2800" dirty="0">
                <a:latin typeface="Athelas" panose="02000503000000020003" pitchFamily="2" charset="77"/>
              </a:rPr>
              <a:t> the data from databases</a:t>
            </a:r>
          </a:p>
          <a:p>
            <a:r>
              <a:rPr lang="en-US" sz="2400" i="1" dirty="0">
                <a:latin typeface="Athelas" panose="02000503000000020003" pitchFamily="2" charset="77"/>
              </a:rPr>
              <a:t>Examples:</a:t>
            </a:r>
          </a:p>
          <a:p>
            <a:pPr marL="457200" indent="-457200">
              <a:buFontTx/>
              <a:buChar char="-"/>
            </a:pPr>
            <a:r>
              <a:rPr lang="en-US" sz="2400" i="1" dirty="0">
                <a:latin typeface="Athelas" panose="02000503000000020003" pitchFamily="2" charset="77"/>
              </a:rPr>
              <a:t>Requesting relevant search results from Amazon product catalog</a:t>
            </a:r>
            <a:endParaRPr lang="en-US" sz="1400" i="1" dirty="0">
              <a:latin typeface="Athelas" panose="02000503000000020003" pitchFamily="2" charset="77"/>
            </a:endParaRPr>
          </a:p>
          <a:p>
            <a:pPr marL="457200" indent="-457200">
              <a:buFontTx/>
              <a:buChar char="-"/>
            </a:pPr>
            <a:r>
              <a:rPr lang="en-US" sz="2400" i="1" dirty="0">
                <a:latin typeface="Athelas" panose="02000503000000020003" pitchFamily="2" charset="77"/>
              </a:rPr>
              <a:t>Requesting customer purchase history from Walmart database</a:t>
            </a:r>
          </a:p>
          <a:p>
            <a:pPr marL="457200" indent="-457200">
              <a:buFontTx/>
              <a:buChar char="-"/>
            </a:pPr>
            <a:r>
              <a:rPr lang="en-US" sz="2400" i="1" dirty="0">
                <a:latin typeface="Athelas" panose="02000503000000020003" pitchFamily="2" charset="77"/>
              </a:rPr>
              <a:t>Preparing Kaplan tutor list for display on sales website</a:t>
            </a:r>
          </a:p>
          <a:p>
            <a:pPr marL="457200" indent="-457200">
              <a:buFontTx/>
              <a:buChar char="-"/>
            </a:pPr>
            <a:r>
              <a:rPr lang="en-US" sz="2400" i="1" dirty="0">
                <a:latin typeface="Athelas" panose="02000503000000020003" pitchFamily="2" charset="77"/>
              </a:rPr>
              <a:t>Adding video previews to Netflix recommendation for a customer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071F07-4752-6DF6-8969-5EB98C73BB59}"/>
              </a:ext>
            </a:extLst>
          </p:cNvPr>
          <p:cNvSpPr/>
          <p:nvPr/>
        </p:nvSpPr>
        <p:spPr>
          <a:xfrm>
            <a:off x="8105845" y="1641902"/>
            <a:ext cx="3298372" cy="2204164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9343973-C296-31AC-5420-AA68DDF88750}"/>
              </a:ext>
            </a:extLst>
          </p:cNvPr>
          <p:cNvCxnSpPr/>
          <p:nvPr/>
        </p:nvCxnSpPr>
        <p:spPr>
          <a:xfrm>
            <a:off x="3635829" y="2307771"/>
            <a:ext cx="132805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169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DAEC5E-E763-6697-4832-EEAC9E7E2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Everything on the internet is data</a:t>
            </a:r>
          </a:p>
        </p:txBody>
      </p:sp>
      <p:pic>
        <p:nvPicPr>
          <p:cNvPr id="5" name="Graphic 4" descr="Database with solid fill">
            <a:extLst>
              <a:ext uri="{FF2B5EF4-FFF2-40B4-BE49-F238E27FC236}">
                <a16:creationId xmlns:a16="http://schemas.microsoft.com/office/drawing/2014/main" id="{AE05A427-55AF-011C-6502-B134691F5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37610" y="1709058"/>
            <a:ext cx="914400" cy="914400"/>
          </a:xfrm>
          <a:prstGeom prst="rect">
            <a:avLst/>
          </a:prstGeom>
        </p:spPr>
      </p:pic>
      <p:pic>
        <p:nvPicPr>
          <p:cNvPr id="7" name="Graphic 6" descr="Server with solid fill">
            <a:extLst>
              <a:ext uri="{FF2B5EF4-FFF2-40B4-BE49-F238E27FC236}">
                <a16:creationId xmlns:a16="http://schemas.microsoft.com/office/drawing/2014/main" id="{44B970C5-7075-E22B-0BB3-7F2D3D58B4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799" y="1709058"/>
            <a:ext cx="914400" cy="914400"/>
          </a:xfrm>
          <a:prstGeom prst="rect">
            <a:avLst/>
          </a:prstGeom>
        </p:spPr>
      </p:pic>
      <p:pic>
        <p:nvPicPr>
          <p:cNvPr id="9" name="Graphic 8" descr="Laptop with solid fill">
            <a:extLst>
              <a:ext uri="{FF2B5EF4-FFF2-40B4-BE49-F238E27FC236}">
                <a16:creationId xmlns:a16="http://schemas.microsoft.com/office/drawing/2014/main" id="{78337077-DB04-F0C5-BB64-79EB3786B2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39990" y="1709058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A520F57-731A-5F9D-4A55-B9C39B5B825C}"/>
              </a:ext>
            </a:extLst>
          </p:cNvPr>
          <p:cNvSpPr txBox="1"/>
          <p:nvPr/>
        </p:nvSpPr>
        <p:spPr>
          <a:xfrm>
            <a:off x="1348395" y="2743984"/>
            <a:ext cx="2492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thelas" panose="02000503000000020003" pitchFamily="2" charset="77"/>
              </a:rPr>
              <a:t>Databases</a:t>
            </a:r>
          </a:p>
          <a:p>
            <a:pPr algn="ctr"/>
            <a:r>
              <a:rPr lang="en-US" i="1" dirty="0">
                <a:latin typeface="Athelas" panose="02000503000000020003" pitchFamily="2" charset="77"/>
              </a:rPr>
              <a:t>e.g., a SQL database</a:t>
            </a:r>
            <a:endParaRPr lang="en-US" sz="1600" i="1" dirty="0">
              <a:latin typeface="Athelas" panose="02000503000000020003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49E420-37FA-321A-EA77-7269F876A796}"/>
              </a:ext>
            </a:extLst>
          </p:cNvPr>
          <p:cNvSpPr txBox="1"/>
          <p:nvPr/>
        </p:nvSpPr>
        <p:spPr>
          <a:xfrm>
            <a:off x="4849584" y="2743984"/>
            <a:ext cx="2492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thelas" panose="02000503000000020003" pitchFamily="2" charset="77"/>
              </a:rPr>
              <a:t>Servers</a:t>
            </a:r>
          </a:p>
          <a:p>
            <a:pPr algn="ctr"/>
            <a:r>
              <a:rPr lang="en-US" i="1" dirty="0">
                <a:latin typeface="Athelas" panose="02000503000000020003" pitchFamily="2" charset="77"/>
              </a:rPr>
              <a:t>e.g., an AWS server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4CA599-7442-5B5F-3C78-EF1CF375E5C3}"/>
              </a:ext>
            </a:extLst>
          </p:cNvPr>
          <p:cNvSpPr txBox="1"/>
          <p:nvPr/>
        </p:nvSpPr>
        <p:spPr>
          <a:xfrm>
            <a:off x="8350773" y="2743984"/>
            <a:ext cx="2492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thelas" panose="02000503000000020003" pitchFamily="2" charset="77"/>
              </a:rPr>
              <a:t>Clients</a:t>
            </a:r>
          </a:p>
          <a:p>
            <a:pPr algn="ctr"/>
            <a:r>
              <a:rPr lang="en-US" i="1" dirty="0">
                <a:latin typeface="Athelas" panose="02000503000000020003" pitchFamily="2" charset="77"/>
              </a:rPr>
              <a:t>e.g., your laptop or phone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F7B4F3-BAF5-8DA6-A3C5-800BBF9521CB}"/>
              </a:ext>
            </a:extLst>
          </p:cNvPr>
          <p:cNvSpPr/>
          <p:nvPr/>
        </p:nvSpPr>
        <p:spPr>
          <a:xfrm>
            <a:off x="1012371" y="1491343"/>
            <a:ext cx="6019799" cy="2204164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E2077B-3480-A4B5-25BA-BBD3156B874E}"/>
              </a:ext>
            </a:extLst>
          </p:cNvPr>
          <p:cNvSpPr txBox="1"/>
          <p:nvPr/>
        </p:nvSpPr>
        <p:spPr>
          <a:xfrm>
            <a:off x="1348394" y="3886984"/>
            <a:ext cx="949520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thelas" panose="02000503000000020003" pitchFamily="2" charset="77"/>
              </a:rPr>
              <a:t>Clients </a:t>
            </a:r>
            <a:r>
              <a:rPr lang="en-US" sz="2800" u="sng" dirty="0">
                <a:latin typeface="Athelas" panose="02000503000000020003" pitchFamily="2" charset="77"/>
              </a:rPr>
              <a:t>display</a:t>
            </a:r>
            <a:r>
              <a:rPr lang="en-US" sz="2800" dirty="0">
                <a:latin typeface="Athelas" panose="02000503000000020003" pitchFamily="2" charset="77"/>
              </a:rPr>
              <a:t> server outputs and </a:t>
            </a:r>
            <a:r>
              <a:rPr lang="en-US" sz="2800" u="sng" dirty="0">
                <a:latin typeface="Athelas" panose="02000503000000020003" pitchFamily="2" charset="77"/>
              </a:rPr>
              <a:t>interact</a:t>
            </a:r>
            <a:r>
              <a:rPr lang="en-US" sz="2800" dirty="0">
                <a:latin typeface="Athelas" panose="02000503000000020003" pitchFamily="2" charset="77"/>
              </a:rPr>
              <a:t> with users</a:t>
            </a:r>
          </a:p>
          <a:p>
            <a:r>
              <a:rPr lang="en-US" sz="2400" i="1" dirty="0">
                <a:latin typeface="Athelas" panose="02000503000000020003" pitchFamily="2" charset="77"/>
              </a:rPr>
              <a:t>Examples:</a:t>
            </a:r>
          </a:p>
          <a:p>
            <a:pPr marL="457200" indent="-457200">
              <a:buFontTx/>
              <a:buChar char="-"/>
            </a:pPr>
            <a:r>
              <a:rPr lang="en-US" sz="2400" i="1" dirty="0">
                <a:latin typeface="Athelas" panose="02000503000000020003" pitchFamily="2" charset="77"/>
              </a:rPr>
              <a:t>Displaying search results from the Amazon website</a:t>
            </a:r>
            <a:endParaRPr lang="en-US" sz="1400" i="1" dirty="0">
              <a:latin typeface="Athelas" panose="02000503000000020003" pitchFamily="2" charset="77"/>
            </a:endParaRPr>
          </a:p>
          <a:p>
            <a:pPr marL="457200" indent="-457200">
              <a:buFontTx/>
              <a:buChar char="-"/>
            </a:pPr>
            <a:r>
              <a:rPr lang="en-US" sz="2400" i="1" dirty="0">
                <a:latin typeface="Athelas" panose="02000503000000020003" pitchFamily="2" charset="77"/>
              </a:rPr>
              <a:t>Showing users Walmart products and managing their shopping carts</a:t>
            </a:r>
          </a:p>
          <a:p>
            <a:pPr marL="457200" indent="-457200">
              <a:buFontTx/>
              <a:buChar char="-"/>
            </a:pPr>
            <a:r>
              <a:rPr lang="en-US" sz="2400" i="1" dirty="0">
                <a:latin typeface="Athelas" panose="02000503000000020003" pitchFamily="2" charset="77"/>
              </a:rPr>
              <a:t>Enabling Kaplan customers to book a tutoring session</a:t>
            </a:r>
          </a:p>
          <a:p>
            <a:pPr marL="457200" indent="-457200">
              <a:buFontTx/>
              <a:buChar char="-"/>
            </a:pPr>
            <a:r>
              <a:rPr lang="en-US" sz="2400" i="1" dirty="0">
                <a:latin typeface="Athelas" panose="02000503000000020003" pitchFamily="2" charset="77"/>
              </a:rPr>
              <a:t>Playing videos for Netflix customers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9343973-C296-31AC-5420-AA68DDF88750}"/>
              </a:ext>
            </a:extLst>
          </p:cNvPr>
          <p:cNvCxnSpPr/>
          <p:nvPr/>
        </p:nvCxnSpPr>
        <p:spPr>
          <a:xfrm>
            <a:off x="7173683" y="2307771"/>
            <a:ext cx="132805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340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DAEC5E-E763-6697-4832-EEAC9E7E2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internet is a two-way street</a:t>
            </a:r>
          </a:p>
        </p:txBody>
      </p:sp>
      <p:pic>
        <p:nvPicPr>
          <p:cNvPr id="5" name="Graphic 4" descr="Database with solid fill">
            <a:extLst>
              <a:ext uri="{FF2B5EF4-FFF2-40B4-BE49-F238E27FC236}">
                <a16:creationId xmlns:a16="http://schemas.microsoft.com/office/drawing/2014/main" id="{AE05A427-55AF-011C-6502-B134691F5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37610" y="1709058"/>
            <a:ext cx="914400" cy="914400"/>
          </a:xfrm>
          <a:prstGeom prst="rect">
            <a:avLst/>
          </a:prstGeom>
        </p:spPr>
      </p:pic>
      <p:pic>
        <p:nvPicPr>
          <p:cNvPr id="7" name="Graphic 6" descr="Server with solid fill">
            <a:extLst>
              <a:ext uri="{FF2B5EF4-FFF2-40B4-BE49-F238E27FC236}">
                <a16:creationId xmlns:a16="http://schemas.microsoft.com/office/drawing/2014/main" id="{44B970C5-7075-E22B-0BB3-7F2D3D58B4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799" y="1709058"/>
            <a:ext cx="914400" cy="914400"/>
          </a:xfrm>
          <a:prstGeom prst="rect">
            <a:avLst/>
          </a:prstGeom>
        </p:spPr>
      </p:pic>
      <p:pic>
        <p:nvPicPr>
          <p:cNvPr id="9" name="Graphic 8" descr="Laptop with solid fill">
            <a:extLst>
              <a:ext uri="{FF2B5EF4-FFF2-40B4-BE49-F238E27FC236}">
                <a16:creationId xmlns:a16="http://schemas.microsoft.com/office/drawing/2014/main" id="{78337077-DB04-F0C5-BB64-79EB3786B2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39990" y="1709058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A520F57-731A-5F9D-4A55-B9C39B5B825C}"/>
              </a:ext>
            </a:extLst>
          </p:cNvPr>
          <p:cNvSpPr txBox="1"/>
          <p:nvPr/>
        </p:nvSpPr>
        <p:spPr>
          <a:xfrm>
            <a:off x="1348395" y="2743984"/>
            <a:ext cx="2492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thelas" panose="02000503000000020003" pitchFamily="2" charset="77"/>
              </a:rPr>
              <a:t>Databases</a:t>
            </a:r>
          </a:p>
          <a:p>
            <a:pPr algn="ctr"/>
            <a:r>
              <a:rPr lang="en-US" i="1" dirty="0">
                <a:latin typeface="Athelas" panose="02000503000000020003" pitchFamily="2" charset="77"/>
              </a:rPr>
              <a:t>e.g., a SQL database</a:t>
            </a:r>
            <a:endParaRPr lang="en-US" sz="1600" i="1" dirty="0">
              <a:latin typeface="Athelas" panose="02000503000000020003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49E420-37FA-321A-EA77-7269F876A796}"/>
              </a:ext>
            </a:extLst>
          </p:cNvPr>
          <p:cNvSpPr txBox="1"/>
          <p:nvPr/>
        </p:nvSpPr>
        <p:spPr>
          <a:xfrm>
            <a:off x="4849584" y="2743984"/>
            <a:ext cx="2492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thelas" panose="02000503000000020003" pitchFamily="2" charset="77"/>
              </a:rPr>
              <a:t>Servers</a:t>
            </a:r>
          </a:p>
          <a:p>
            <a:pPr algn="ctr"/>
            <a:r>
              <a:rPr lang="en-US" i="1" dirty="0">
                <a:latin typeface="Athelas" panose="02000503000000020003" pitchFamily="2" charset="77"/>
              </a:rPr>
              <a:t>e.g., an AWS server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4CA599-7442-5B5F-3C78-EF1CF375E5C3}"/>
              </a:ext>
            </a:extLst>
          </p:cNvPr>
          <p:cNvSpPr txBox="1"/>
          <p:nvPr/>
        </p:nvSpPr>
        <p:spPr>
          <a:xfrm>
            <a:off x="8350773" y="2743984"/>
            <a:ext cx="2492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thelas" panose="02000503000000020003" pitchFamily="2" charset="77"/>
              </a:rPr>
              <a:t>Clients</a:t>
            </a:r>
          </a:p>
          <a:p>
            <a:pPr algn="ctr"/>
            <a:r>
              <a:rPr lang="en-US" i="1" dirty="0">
                <a:latin typeface="Athelas" panose="02000503000000020003" pitchFamily="2" charset="77"/>
              </a:rPr>
              <a:t>e.g., your laptop or phone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E2077B-3480-A4B5-25BA-BBD3156B874E}"/>
              </a:ext>
            </a:extLst>
          </p:cNvPr>
          <p:cNvSpPr txBox="1"/>
          <p:nvPr/>
        </p:nvSpPr>
        <p:spPr>
          <a:xfrm>
            <a:off x="1348394" y="3886984"/>
            <a:ext cx="949520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thelas" panose="02000503000000020003" pitchFamily="2" charset="77"/>
              </a:rPr>
              <a:t>Clients </a:t>
            </a:r>
            <a:r>
              <a:rPr lang="en-US" sz="2800" u="sng" dirty="0">
                <a:latin typeface="Athelas" panose="02000503000000020003" pitchFamily="2" charset="77"/>
              </a:rPr>
              <a:t>communicate</a:t>
            </a:r>
            <a:r>
              <a:rPr lang="en-US" sz="2800" dirty="0">
                <a:latin typeface="Athelas" panose="02000503000000020003" pitchFamily="2" charset="77"/>
              </a:rPr>
              <a:t> activities back to servers</a:t>
            </a:r>
          </a:p>
          <a:p>
            <a:r>
              <a:rPr lang="en-US" sz="2400" i="1" dirty="0">
                <a:latin typeface="Athelas" panose="02000503000000020003" pitchFamily="2" charset="77"/>
              </a:rPr>
              <a:t>Examples:</a:t>
            </a:r>
          </a:p>
          <a:p>
            <a:pPr marL="457200" indent="-457200">
              <a:buFontTx/>
              <a:buChar char="-"/>
            </a:pPr>
            <a:r>
              <a:rPr lang="en-US" sz="2400" i="1" dirty="0">
                <a:latin typeface="Athelas" panose="02000503000000020003" pitchFamily="2" charset="77"/>
              </a:rPr>
              <a:t>Booking an Amazon purchase</a:t>
            </a:r>
            <a:endParaRPr lang="en-US" sz="1400" i="1" dirty="0">
              <a:latin typeface="Athelas" panose="02000503000000020003" pitchFamily="2" charset="77"/>
            </a:endParaRPr>
          </a:p>
          <a:p>
            <a:pPr marL="457200" indent="-457200">
              <a:buFontTx/>
              <a:buChar char="-"/>
            </a:pPr>
            <a:r>
              <a:rPr lang="en-US" sz="2400" i="1" dirty="0">
                <a:latin typeface="Athelas" panose="02000503000000020003" pitchFamily="2" charset="77"/>
              </a:rPr>
              <a:t>Logging a Walmart customer’s products of interest</a:t>
            </a:r>
          </a:p>
          <a:p>
            <a:pPr marL="457200" indent="-457200">
              <a:buFontTx/>
              <a:buChar char="-"/>
            </a:pPr>
            <a:r>
              <a:rPr lang="en-US" sz="2400" i="1" dirty="0">
                <a:latin typeface="Athelas" panose="02000503000000020003" pitchFamily="2" charset="77"/>
              </a:rPr>
              <a:t>Emailing a tutor that a customer has booked a session</a:t>
            </a:r>
          </a:p>
          <a:p>
            <a:pPr marL="457200" indent="-457200">
              <a:buFontTx/>
              <a:buChar char="-"/>
            </a:pPr>
            <a:r>
              <a:rPr lang="en-US" sz="2400" i="1" dirty="0">
                <a:latin typeface="Athelas" panose="02000503000000020003" pitchFamily="2" charset="77"/>
              </a:rPr>
              <a:t>Logging a customer’s position in a playing Netflix video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9343973-C296-31AC-5420-AA68DDF88750}"/>
              </a:ext>
            </a:extLst>
          </p:cNvPr>
          <p:cNvCxnSpPr>
            <a:cxnSpLocks/>
          </p:cNvCxnSpPr>
          <p:nvPr/>
        </p:nvCxnSpPr>
        <p:spPr>
          <a:xfrm flipH="1">
            <a:off x="7173683" y="2307771"/>
            <a:ext cx="132805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491D05E-DA3B-AC64-247E-6834F6D39D21}"/>
              </a:ext>
            </a:extLst>
          </p:cNvPr>
          <p:cNvSpPr/>
          <p:nvPr/>
        </p:nvSpPr>
        <p:spPr>
          <a:xfrm>
            <a:off x="1012372" y="1491343"/>
            <a:ext cx="2492829" cy="2204164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956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DAEC5E-E763-6697-4832-EEAC9E7E2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internet is a two-way street</a:t>
            </a:r>
          </a:p>
        </p:txBody>
      </p:sp>
      <p:pic>
        <p:nvPicPr>
          <p:cNvPr id="5" name="Graphic 4" descr="Database with solid fill">
            <a:extLst>
              <a:ext uri="{FF2B5EF4-FFF2-40B4-BE49-F238E27FC236}">
                <a16:creationId xmlns:a16="http://schemas.microsoft.com/office/drawing/2014/main" id="{AE05A427-55AF-011C-6502-B134691F5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37610" y="1709058"/>
            <a:ext cx="914400" cy="914400"/>
          </a:xfrm>
          <a:prstGeom prst="rect">
            <a:avLst/>
          </a:prstGeom>
        </p:spPr>
      </p:pic>
      <p:pic>
        <p:nvPicPr>
          <p:cNvPr id="7" name="Graphic 6" descr="Server with solid fill">
            <a:extLst>
              <a:ext uri="{FF2B5EF4-FFF2-40B4-BE49-F238E27FC236}">
                <a16:creationId xmlns:a16="http://schemas.microsoft.com/office/drawing/2014/main" id="{44B970C5-7075-E22B-0BB3-7F2D3D58B4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799" y="1709058"/>
            <a:ext cx="914400" cy="914400"/>
          </a:xfrm>
          <a:prstGeom prst="rect">
            <a:avLst/>
          </a:prstGeom>
        </p:spPr>
      </p:pic>
      <p:pic>
        <p:nvPicPr>
          <p:cNvPr id="9" name="Graphic 8" descr="Laptop with solid fill">
            <a:extLst>
              <a:ext uri="{FF2B5EF4-FFF2-40B4-BE49-F238E27FC236}">
                <a16:creationId xmlns:a16="http://schemas.microsoft.com/office/drawing/2014/main" id="{78337077-DB04-F0C5-BB64-79EB3786B2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39990" y="1709058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A520F57-731A-5F9D-4A55-B9C39B5B825C}"/>
              </a:ext>
            </a:extLst>
          </p:cNvPr>
          <p:cNvSpPr txBox="1"/>
          <p:nvPr/>
        </p:nvSpPr>
        <p:spPr>
          <a:xfrm>
            <a:off x="1348395" y="2743984"/>
            <a:ext cx="2492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thelas" panose="02000503000000020003" pitchFamily="2" charset="77"/>
              </a:rPr>
              <a:t>Databases</a:t>
            </a:r>
          </a:p>
          <a:p>
            <a:pPr algn="ctr"/>
            <a:r>
              <a:rPr lang="en-US" i="1" dirty="0">
                <a:latin typeface="Athelas" panose="02000503000000020003" pitchFamily="2" charset="77"/>
              </a:rPr>
              <a:t>e.g., a SQL database</a:t>
            </a:r>
            <a:endParaRPr lang="en-US" sz="1600" i="1" dirty="0">
              <a:latin typeface="Athelas" panose="02000503000000020003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49E420-37FA-321A-EA77-7269F876A796}"/>
              </a:ext>
            </a:extLst>
          </p:cNvPr>
          <p:cNvSpPr txBox="1"/>
          <p:nvPr/>
        </p:nvSpPr>
        <p:spPr>
          <a:xfrm>
            <a:off x="4849584" y="2743984"/>
            <a:ext cx="2492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thelas" panose="02000503000000020003" pitchFamily="2" charset="77"/>
              </a:rPr>
              <a:t>Servers</a:t>
            </a:r>
          </a:p>
          <a:p>
            <a:pPr algn="ctr"/>
            <a:r>
              <a:rPr lang="en-US" i="1" dirty="0">
                <a:latin typeface="Athelas" panose="02000503000000020003" pitchFamily="2" charset="77"/>
              </a:rPr>
              <a:t>e.g., an AWS server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4CA599-7442-5B5F-3C78-EF1CF375E5C3}"/>
              </a:ext>
            </a:extLst>
          </p:cNvPr>
          <p:cNvSpPr txBox="1"/>
          <p:nvPr/>
        </p:nvSpPr>
        <p:spPr>
          <a:xfrm>
            <a:off x="8350773" y="2743984"/>
            <a:ext cx="2492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thelas" panose="02000503000000020003" pitchFamily="2" charset="77"/>
              </a:rPr>
              <a:t>Clients</a:t>
            </a:r>
          </a:p>
          <a:p>
            <a:pPr algn="ctr"/>
            <a:r>
              <a:rPr lang="en-US" i="1" dirty="0">
                <a:latin typeface="Athelas" panose="02000503000000020003" pitchFamily="2" charset="77"/>
              </a:rPr>
              <a:t>e.g., your laptop or phone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E2077B-3480-A4B5-25BA-BBD3156B874E}"/>
              </a:ext>
            </a:extLst>
          </p:cNvPr>
          <p:cNvSpPr txBox="1"/>
          <p:nvPr/>
        </p:nvSpPr>
        <p:spPr>
          <a:xfrm>
            <a:off x="1348394" y="3886984"/>
            <a:ext cx="949520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thelas" panose="02000503000000020003" pitchFamily="2" charset="77"/>
              </a:rPr>
              <a:t>Servers </a:t>
            </a:r>
            <a:r>
              <a:rPr lang="en-US" sz="2800" u="sng" dirty="0">
                <a:latin typeface="Athelas" panose="02000503000000020003" pitchFamily="2" charset="77"/>
              </a:rPr>
              <a:t>save</a:t>
            </a:r>
            <a:r>
              <a:rPr lang="en-US" sz="2800" dirty="0">
                <a:latin typeface="Athelas" panose="02000503000000020003" pitchFamily="2" charset="77"/>
              </a:rPr>
              <a:t> data to databases for later use</a:t>
            </a:r>
          </a:p>
          <a:p>
            <a:r>
              <a:rPr lang="en-US" sz="2400" i="1" dirty="0">
                <a:latin typeface="Athelas" panose="02000503000000020003" pitchFamily="2" charset="77"/>
              </a:rPr>
              <a:t>Examples:</a:t>
            </a:r>
          </a:p>
          <a:p>
            <a:pPr marL="457200" indent="-457200">
              <a:buFontTx/>
              <a:buChar char="-"/>
            </a:pPr>
            <a:r>
              <a:rPr lang="en-US" sz="2400" i="1" dirty="0">
                <a:latin typeface="Athelas" panose="02000503000000020003" pitchFamily="2" charset="77"/>
              </a:rPr>
              <a:t>Logging an Amazon customer’s purchase history for future recommendations</a:t>
            </a:r>
            <a:endParaRPr lang="en-US" sz="1400" i="1" dirty="0">
              <a:latin typeface="Athelas" panose="02000503000000020003" pitchFamily="2" charset="77"/>
            </a:endParaRPr>
          </a:p>
          <a:p>
            <a:pPr marL="457200" indent="-457200">
              <a:buFontTx/>
              <a:buChar char="-"/>
            </a:pPr>
            <a:r>
              <a:rPr lang="en-US" sz="2400" i="1" dirty="0">
                <a:latin typeface="Athelas" panose="02000503000000020003" pitchFamily="2" charset="77"/>
              </a:rPr>
              <a:t>Saving a Walmart customer’s product review</a:t>
            </a:r>
          </a:p>
          <a:p>
            <a:pPr marL="457200" indent="-457200">
              <a:buFontTx/>
              <a:buChar char="-"/>
            </a:pPr>
            <a:r>
              <a:rPr lang="en-US" sz="2400" i="1" dirty="0">
                <a:latin typeface="Athelas" panose="02000503000000020003" pitchFamily="2" charset="77"/>
              </a:rPr>
              <a:t>Logging a Kaplan student’s course progress</a:t>
            </a:r>
          </a:p>
          <a:p>
            <a:pPr marL="457200" indent="-457200">
              <a:buFontTx/>
              <a:buChar char="-"/>
            </a:pPr>
            <a:r>
              <a:rPr lang="en-US" sz="2400" i="1" dirty="0">
                <a:latin typeface="Athelas" panose="02000503000000020003" pitchFamily="2" charset="77"/>
              </a:rPr>
              <a:t>Saving Netflix customers’ video catalogs and preferences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DA82E76-DF84-B82D-B487-FB0DA31FC776}"/>
              </a:ext>
            </a:extLst>
          </p:cNvPr>
          <p:cNvCxnSpPr>
            <a:cxnSpLocks/>
          </p:cNvCxnSpPr>
          <p:nvPr/>
        </p:nvCxnSpPr>
        <p:spPr>
          <a:xfrm flipH="1">
            <a:off x="3635829" y="2307771"/>
            <a:ext cx="132805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491D05E-DA3B-AC64-247E-6834F6D39D21}"/>
              </a:ext>
            </a:extLst>
          </p:cNvPr>
          <p:cNvSpPr/>
          <p:nvPr/>
        </p:nvSpPr>
        <p:spPr>
          <a:xfrm>
            <a:off x="8344326" y="1641902"/>
            <a:ext cx="2492829" cy="2204164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49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DAEC5E-E763-6697-4832-EEAC9E7E2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one-way transformation is not directly reversible</a:t>
            </a:r>
          </a:p>
        </p:txBody>
      </p:sp>
      <p:pic>
        <p:nvPicPr>
          <p:cNvPr id="5" name="Graphic 4" descr="Database with solid fill">
            <a:extLst>
              <a:ext uri="{FF2B5EF4-FFF2-40B4-BE49-F238E27FC236}">
                <a16:creationId xmlns:a16="http://schemas.microsoft.com/office/drawing/2014/main" id="{AE05A427-55AF-011C-6502-B134691F5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37610" y="1709058"/>
            <a:ext cx="914400" cy="914400"/>
          </a:xfrm>
          <a:prstGeom prst="rect">
            <a:avLst/>
          </a:prstGeom>
        </p:spPr>
      </p:pic>
      <p:pic>
        <p:nvPicPr>
          <p:cNvPr id="7" name="Graphic 6" descr="Server with solid fill">
            <a:extLst>
              <a:ext uri="{FF2B5EF4-FFF2-40B4-BE49-F238E27FC236}">
                <a16:creationId xmlns:a16="http://schemas.microsoft.com/office/drawing/2014/main" id="{44B970C5-7075-E22B-0BB3-7F2D3D58B4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799" y="1709058"/>
            <a:ext cx="914400" cy="914400"/>
          </a:xfrm>
          <a:prstGeom prst="rect">
            <a:avLst/>
          </a:prstGeom>
        </p:spPr>
      </p:pic>
      <p:pic>
        <p:nvPicPr>
          <p:cNvPr id="9" name="Graphic 8" descr="Laptop with solid fill">
            <a:extLst>
              <a:ext uri="{FF2B5EF4-FFF2-40B4-BE49-F238E27FC236}">
                <a16:creationId xmlns:a16="http://schemas.microsoft.com/office/drawing/2014/main" id="{78337077-DB04-F0C5-BB64-79EB3786B2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39990" y="1709058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A520F57-731A-5F9D-4A55-B9C39B5B825C}"/>
              </a:ext>
            </a:extLst>
          </p:cNvPr>
          <p:cNvSpPr txBox="1"/>
          <p:nvPr/>
        </p:nvSpPr>
        <p:spPr>
          <a:xfrm>
            <a:off x="1348395" y="2743984"/>
            <a:ext cx="2492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thelas" panose="02000503000000020003" pitchFamily="2" charset="77"/>
              </a:rPr>
              <a:t>Databases</a:t>
            </a:r>
          </a:p>
          <a:p>
            <a:pPr algn="ctr"/>
            <a:r>
              <a:rPr lang="en-US" i="1" dirty="0">
                <a:latin typeface="Athelas" panose="02000503000000020003" pitchFamily="2" charset="77"/>
              </a:rPr>
              <a:t>e.g., a SQL database</a:t>
            </a:r>
            <a:endParaRPr lang="en-US" sz="1600" i="1" dirty="0">
              <a:latin typeface="Athelas" panose="02000503000000020003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49E420-37FA-321A-EA77-7269F876A796}"/>
              </a:ext>
            </a:extLst>
          </p:cNvPr>
          <p:cNvSpPr txBox="1"/>
          <p:nvPr/>
        </p:nvSpPr>
        <p:spPr>
          <a:xfrm>
            <a:off x="4849584" y="2743984"/>
            <a:ext cx="2492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thelas" panose="02000503000000020003" pitchFamily="2" charset="77"/>
              </a:rPr>
              <a:t>Servers</a:t>
            </a:r>
          </a:p>
          <a:p>
            <a:pPr algn="ctr"/>
            <a:r>
              <a:rPr lang="en-US" i="1" dirty="0">
                <a:latin typeface="Athelas" panose="02000503000000020003" pitchFamily="2" charset="77"/>
              </a:rPr>
              <a:t>e.g., an AWS server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4CA599-7442-5B5F-3C78-EF1CF375E5C3}"/>
              </a:ext>
            </a:extLst>
          </p:cNvPr>
          <p:cNvSpPr txBox="1"/>
          <p:nvPr/>
        </p:nvSpPr>
        <p:spPr>
          <a:xfrm>
            <a:off x="8350773" y="2743984"/>
            <a:ext cx="2492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thelas" panose="02000503000000020003" pitchFamily="2" charset="77"/>
              </a:rPr>
              <a:t>Clients</a:t>
            </a:r>
          </a:p>
          <a:p>
            <a:pPr algn="ctr"/>
            <a:r>
              <a:rPr lang="en-US" i="1" dirty="0">
                <a:latin typeface="Athelas" panose="02000503000000020003" pitchFamily="2" charset="77"/>
              </a:rPr>
              <a:t>e.g., your laptop or phone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D65419-AC2D-C243-DB63-D2813EF67869}"/>
              </a:ext>
            </a:extLst>
          </p:cNvPr>
          <p:cNvSpPr/>
          <p:nvPr/>
        </p:nvSpPr>
        <p:spPr>
          <a:xfrm>
            <a:off x="8171248" y="1323397"/>
            <a:ext cx="2851877" cy="2492829"/>
          </a:xfrm>
          <a:prstGeom prst="rect">
            <a:avLst/>
          </a:prstGeom>
          <a:noFill/>
          <a:ln w="762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i="1" dirty="0">
                <a:solidFill>
                  <a:schemeClr val="accent6">
                    <a:lumMod val="50000"/>
                  </a:schemeClr>
                </a:solidFill>
                <a:latin typeface="Athelas" panose="02000503000000020003" pitchFamily="2" charset="77"/>
              </a:rPr>
              <a:t>Accessible to you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07168B-C7C5-0FF7-6C44-5B9F012231E7}"/>
              </a:ext>
            </a:extLst>
          </p:cNvPr>
          <p:cNvSpPr/>
          <p:nvPr/>
        </p:nvSpPr>
        <p:spPr>
          <a:xfrm>
            <a:off x="1164772" y="1323397"/>
            <a:ext cx="6228060" cy="2492829"/>
          </a:xfrm>
          <a:prstGeom prst="rect">
            <a:avLst/>
          </a:prstGeom>
          <a:noFill/>
          <a:ln w="762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i="1" dirty="0">
                <a:solidFill>
                  <a:srgbClr val="C00000"/>
                </a:solidFill>
                <a:latin typeface="Athelas" panose="02000503000000020003" pitchFamily="2" charset="77"/>
              </a:rPr>
              <a:t>Not accessible to you</a:t>
            </a:r>
          </a:p>
        </p:txBody>
      </p:sp>
    </p:spTree>
    <p:extLst>
      <p:ext uri="{BB962C8B-B14F-4D97-AF65-F5344CB8AC3E}">
        <p14:creationId xmlns:p14="http://schemas.microsoft.com/office/powerpoint/2010/main" val="3990344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10554</TotalTime>
  <Words>1172</Words>
  <Application>Microsoft Macintosh PowerPoint</Application>
  <PresentationFormat>Widescreen</PresentationFormat>
  <Paragraphs>312</Paragraphs>
  <Slides>31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Athelas</vt:lpstr>
      <vt:lpstr>Calibri</vt:lpstr>
      <vt:lpstr>Franklin Gothic Book</vt:lpstr>
      <vt:lpstr>Office Theme</vt:lpstr>
      <vt:lpstr>Session 5</vt:lpstr>
      <vt:lpstr>PowerPoint Presentation</vt:lpstr>
      <vt:lpstr>Everything on the internet is data</vt:lpstr>
      <vt:lpstr>Everything on the internet is data</vt:lpstr>
      <vt:lpstr>Everything on the internet is data</vt:lpstr>
      <vt:lpstr>Everything on the internet is data</vt:lpstr>
      <vt:lpstr>The internet is a two-way street</vt:lpstr>
      <vt:lpstr>The internet is a two-way street</vt:lpstr>
      <vt:lpstr>This one-way transformation is not directly reversible</vt:lpstr>
      <vt:lpstr>The goal of web scraping is to reverse this transformation with coding techniques</vt:lpstr>
      <vt:lpstr>PowerPoint Presentation</vt:lpstr>
      <vt:lpstr>Browsers interact with four technologies</vt:lpstr>
      <vt:lpstr>How does the client use what it receives from the server?</vt:lpstr>
      <vt:lpstr>Case 1: good for web scraping</vt:lpstr>
      <vt:lpstr>Case 2: harder for web scraping</vt:lpstr>
      <vt:lpstr>Case 3: hardest for web scraping</vt:lpstr>
      <vt:lpstr>PowerPoint Presentation</vt:lpstr>
      <vt:lpstr>HTML is a markup language</vt:lpstr>
      <vt:lpstr>HTML elements can contain other HTML elements</vt:lpstr>
      <vt:lpstr>Attributes: classes, ids, etc</vt:lpstr>
      <vt:lpstr>Example: recipe site</vt:lpstr>
      <vt:lpstr>Example: recipe site</vt:lpstr>
      <vt:lpstr>Example: recipe site</vt:lpstr>
      <vt:lpstr>Browsers come equipped with developer tools, which are usually hidden by default</vt:lpstr>
      <vt:lpstr>”Elements” refers to the HTML elements on the page</vt:lpstr>
      <vt:lpstr>”Console” is where errors and messages are logged; you can also directly execute JavaScript code here</vt:lpstr>
      <vt:lpstr>This other stuff we will mostly not need</vt:lpstr>
      <vt:lpstr>PowerPoint Presentation</vt:lpstr>
      <vt:lpstr>Bain &amp; Co – advising a medical devices company on SKU rationalization</vt:lpstr>
      <vt:lpstr>Kaplan Test Prep – market research on LMS systems using Capterra</vt:lpstr>
      <vt:lpstr>Job interview – scraping tutors from several popular international language tutoring services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in action</dc:title>
  <dc:creator>Toby Penk</dc:creator>
  <cp:lastModifiedBy>Toby Penk</cp:lastModifiedBy>
  <cp:revision>26</cp:revision>
  <dcterms:created xsi:type="dcterms:W3CDTF">2022-11-08T17:23:06Z</dcterms:created>
  <dcterms:modified xsi:type="dcterms:W3CDTF">2023-03-02T14:30:44Z</dcterms:modified>
</cp:coreProperties>
</file>