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8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F238E-660C-734F-A301-FC72490926C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47CF3-DE77-074F-A1CB-D4880749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091-3F46-474C-565F-29EC70C5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85530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75517-298B-7C7E-782F-C8A170FD1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" y="3607904"/>
            <a:ext cx="5943600" cy="116287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CA92E-658A-BA7E-2457-5EFE9AF85F9B}"/>
              </a:ext>
            </a:extLst>
          </p:cNvPr>
          <p:cNvCxnSpPr>
            <a:cxnSpLocks/>
          </p:cNvCxnSpPr>
          <p:nvPr userDrawn="1"/>
        </p:nvCxnSpPr>
        <p:spPr>
          <a:xfrm>
            <a:off x="380999" y="3607904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091-3F46-474C-565F-29EC70C5F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85530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CA92E-658A-BA7E-2457-5EFE9AF85F9B}"/>
              </a:ext>
            </a:extLst>
          </p:cNvPr>
          <p:cNvCxnSpPr>
            <a:cxnSpLocks/>
          </p:cNvCxnSpPr>
          <p:nvPr userDrawn="1"/>
        </p:nvCxnSpPr>
        <p:spPr>
          <a:xfrm>
            <a:off x="380999" y="3607904"/>
            <a:ext cx="5943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59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D76C-440F-5970-D895-A9ACE647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62F2EF-DCF6-7ED3-1AEA-56347C14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226E36-CCC0-355C-BFAB-0EED2AB7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pPr/>
              <a:t>3/30/23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ABE891-0ED5-D8F5-E805-7DBE7027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in business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B9E083-F076-7903-FBE7-762089F9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DD7256-2145-F9BF-E8AD-CFCE74B1BCB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252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8"/>
            <a:ext cx="548640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66279-9766-2BBE-2D64-46BDFD20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852" y="2168098"/>
            <a:ext cx="5473148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FE0D82-288F-21FF-EB57-AD26C595E281}"/>
              </a:ext>
            </a:extLst>
          </p:cNvPr>
          <p:cNvCxnSpPr>
            <a:cxnSpLocks/>
          </p:cNvCxnSpPr>
          <p:nvPr userDrawn="1"/>
        </p:nvCxnSpPr>
        <p:spPr>
          <a:xfrm>
            <a:off x="6324600" y="2117035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AB03CC-D994-7107-520B-12D802DD407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24600" y="1752601"/>
            <a:ext cx="5486400" cy="36443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56957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E46-51DB-AFA6-4D6A-7DE42C5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9143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C01F-795E-B771-552E-0A76027E1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491E-54B0-92C8-2F42-A7D17C5E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688C-D9F4-4479-CCFD-E72651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B104-9915-BF73-F354-408A49D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67C08-C0A2-BD6E-1DE5-5DFED92C6D9C}"/>
              </a:ext>
            </a:extLst>
          </p:cNvPr>
          <p:cNvCxnSpPr>
            <a:cxnSpLocks/>
          </p:cNvCxnSpPr>
          <p:nvPr userDrawn="1"/>
        </p:nvCxnSpPr>
        <p:spPr>
          <a:xfrm>
            <a:off x="380999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FF3A6D-50AE-14A3-35F2-1568B1FEDE1C}"/>
              </a:ext>
            </a:extLst>
          </p:cNvPr>
          <p:cNvSpPr txBox="1"/>
          <p:nvPr userDrawn="1"/>
        </p:nvSpPr>
        <p:spPr>
          <a:xfrm>
            <a:off x="380999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802324-492D-98B8-E321-C47A8AA24B4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35779" y="2168097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A48792-CADF-E012-CCDC-894350BD444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90560" y="2168096"/>
            <a:ext cx="3520440" cy="4194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DDAC8F-21D3-2871-C362-57E53F89740A}"/>
              </a:ext>
            </a:extLst>
          </p:cNvPr>
          <p:cNvCxnSpPr>
            <a:cxnSpLocks/>
          </p:cNvCxnSpPr>
          <p:nvPr userDrawn="1"/>
        </p:nvCxnSpPr>
        <p:spPr>
          <a:xfrm>
            <a:off x="4335780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685413-3C86-CFDA-027C-BA774E46D320}"/>
              </a:ext>
            </a:extLst>
          </p:cNvPr>
          <p:cNvSpPr txBox="1"/>
          <p:nvPr userDrawn="1"/>
        </p:nvSpPr>
        <p:spPr>
          <a:xfrm>
            <a:off x="4335780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922BD0-BC52-F959-F429-74DEE6975D54}"/>
              </a:ext>
            </a:extLst>
          </p:cNvPr>
          <p:cNvCxnSpPr>
            <a:cxnSpLocks/>
          </p:cNvCxnSpPr>
          <p:nvPr userDrawn="1"/>
        </p:nvCxnSpPr>
        <p:spPr>
          <a:xfrm>
            <a:off x="8290561" y="2117035"/>
            <a:ext cx="35204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85089A-ED76-3514-1A95-6C6BAE3E1BCE}"/>
              </a:ext>
            </a:extLst>
          </p:cNvPr>
          <p:cNvSpPr txBox="1"/>
          <p:nvPr userDrawn="1"/>
        </p:nvSpPr>
        <p:spPr>
          <a:xfrm>
            <a:off x="8290561" y="1752600"/>
            <a:ext cx="3520439" cy="415498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sz="2400" dirty="0">
                <a:latin typeface="Athelas" panose="02000503000000020003" pitchFamily="2" charset="77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49874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D87F-1E69-291A-8489-03016D83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8C67-C1CC-9916-8439-DAED6A94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8ADDC-B52F-490D-43D7-9A6F762A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0F7A-BC6F-D08C-CAD5-00B852A5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09D3-00CF-D2FA-4E56-C50DE9771C4B}"/>
              </a:ext>
            </a:extLst>
          </p:cNvPr>
          <p:cNvSpPr/>
          <p:nvPr userDrawn="1"/>
        </p:nvSpPr>
        <p:spPr>
          <a:xfrm>
            <a:off x="0" y="1361661"/>
            <a:ext cx="3124200" cy="248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thelas" panose="02000503000000020003" pitchFamily="2" charset="77"/>
              </a:rPr>
              <a:t>Section ribbon</a:t>
            </a:r>
          </a:p>
        </p:txBody>
      </p:sp>
    </p:spTree>
    <p:extLst>
      <p:ext uri="{BB962C8B-B14F-4D97-AF65-F5344CB8AC3E}">
        <p14:creationId xmlns:p14="http://schemas.microsoft.com/office/powerpoint/2010/main" val="382754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EE379-D3C8-FDBA-5A82-A43A7F9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F6BC-EC2F-624A-8ACC-A70708598F9D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1B173-85E2-FA9F-B357-BACA5BF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2E12-FDBA-DD71-8FFF-67AA8C2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3F08-0706-1749-B9D0-D8BE61F0212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F0B8E7-D6BC-83D1-6969-3DF721D8F735}"/>
              </a:ext>
            </a:extLst>
          </p:cNvPr>
          <p:cNvGrpSpPr/>
          <p:nvPr userDrawn="1"/>
        </p:nvGrpSpPr>
        <p:grpSpPr>
          <a:xfrm>
            <a:off x="1" y="1237540"/>
            <a:ext cx="2235200" cy="428456"/>
            <a:chOff x="0" y="1237540"/>
            <a:chExt cx="3049017" cy="4284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372EBE-600D-642E-6615-754AE67AC488}"/>
                </a:ext>
              </a:extLst>
            </p:cNvPr>
            <p:cNvSpPr/>
            <p:nvPr userDrawn="1"/>
          </p:nvSpPr>
          <p:spPr>
            <a:xfrm>
              <a:off x="0" y="1350411"/>
              <a:ext cx="2984938" cy="2709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Section ribbon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2CCFC3-B657-3E3E-1A6C-54941D118F2B}"/>
                </a:ext>
              </a:extLst>
            </p:cNvPr>
            <p:cNvSpPr/>
            <p:nvPr userDrawn="1"/>
          </p:nvSpPr>
          <p:spPr>
            <a:xfrm rot="19737832">
              <a:off x="2831577" y="1237540"/>
              <a:ext cx="217440" cy="428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193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C9CC-602A-4B53-A498-EE8E0700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114299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2535-E722-4921-4953-70CA9D9D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14300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B6E1-B389-1E56-57DA-BC2A7C295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1B01F6BC-EC2F-624A-8ACC-A70708598F9D}" type="datetimeFigureOut">
              <a:rPr lang="en-US" smtClean="0"/>
              <a:pPr/>
              <a:t>3/30/23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4BC7-8D28-1189-0115-F4692B7E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313"/>
            <a:ext cx="41148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r>
              <a:rPr lang="en-US" dirty="0"/>
              <a:t>Data science in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CCE2-B34F-3011-DE2A-7BC6B533D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480313"/>
            <a:ext cx="2743200" cy="270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helas" panose="02000503000000020003" pitchFamily="2" charset="77"/>
              </a:defRPr>
            </a:lvl1pPr>
          </a:lstStyle>
          <a:p>
            <a:fld id="{EF213F08-0706-1749-B9D0-D8BE61F02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6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thelas" panose="02000503000000020003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8" userDrawn="1">
          <p15:clr>
            <a:srgbClr val="F26B43"/>
          </p15:clr>
        </p15:guide>
        <p15:guide id="2" orient="horz" pos="1104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4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-practice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C061-C9E3-1D41-50F8-80D83583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752600"/>
            <a:ext cx="5943600" cy="1714500"/>
          </a:xfrm>
        </p:spPr>
        <p:txBody>
          <a:bodyPr/>
          <a:lstStyle/>
          <a:p>
            <a:r>
              <a:rPr lang="en-US" dirty="0"/>
              <a:t>Session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2D11C-CB14-3EFC-1928-A033F690C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NYU Stern Data Bootcamp</a:t>
            </a:r>
          </a:p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9288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7ABBD4-DF5B-6C7A-4177-B0AC75F8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 data management system with four primary elements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191747C-3241-0C7D-52C7-AA7FE4A456D5}"/>
              </a:ext>
            </a:extLst>
          </p:cNvPr>
          <p:cNvSpPr txBox="1">
            <a:spLocks/>
          </p:cNvSpPr>
          <p:nvPr/>
        </p:nvSpPr>
        <p:spPr>
          <a:xfrm>
            <a:off x="381000" y="1752600"/>
            <a:ext cx="2852058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C478CF4-D659-6C6E-136C-76ABDF6A7ED6}"/>
              </a:ext>
            </a:extLst>
          </p:cNvPr>
          <p:cNvSpPr txBox="1">
            <a:spLocks/>
          </p:cNvSpPr>
          <p:nvPr/>
        </p:nvSpPr>
        <p:spPr>
          <a:xfrm>
            <a:off x="3240314" y="1752600"/>
            <a:ext cx="2852058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Columns (lists of data)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E32C9F9-41A9-BC82-3DD0-D3CEE7F8E22B}"/>
              </a:ext>
            </a:extLst>
          </p:cNvPr>
          <p:cNvSpPr txBox="1">
            <a:spLocks/>
          </p:cNvSpPr>
          <p:nvPr/>
        </p:nvSpPr>
        <p:spPr>
          <a:xfrm>
            <a:off x="6099628" y="1752600"/>
            <a:ext cx="2852058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Tables (lists of columns)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8F86FD8-AB2B-BA96-4A3A-3D10E26162CE}"/>
              </a:ext>
            </a:extLst>
          </p:cNvPr>
          <p:cNvSpPr txBox="1">
            <a:spLocks/>
          </p:cNvSpPr>
          <p:nvPr/>
        </p:nvSpPr>
        <p:spPr>
          <a:xfrm>
            <a:off x="8958941" y="1752600"/>
            <a:ext cx="2852058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thelas" panose="02000503000000020003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Schemas (lists of tables)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7868D-8297-EC66-0678-C2E4717F16A5}"/>
              </a:ext>
            </a:extLst>
          </p:cNvPr>
          <p:cNvSpPr/>
          <p:nvPr/>
        </p:nvSpPr>
        <p:spPr>
          <a:xfrm>
            <a:off x="957944" y="4136572"/>
            <a:ext cx="1698171" cy="3156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  <a:ea typeface="Roboto" panose="02000000000000000000" pitchFamily="2" charset="0"/>
              </a:rPr>
              <a:t>“James”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2BA28-5076-D974-9A3E-98C13EE3BF2D}"/>
              </a:ext>
            </a:extLst>
          </p:cNvPr>
          <p:cNvSpPr/>
          <p:nvPr/>
        </p:nvSpPr>
        <p:spPr>
          <a:xfrm>
            <a:off x="3817258" y="3820886"/>
            <a:ext cx="1698171" cy="3156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  <a:ea typeface="Roboto" panose="02000000000000000000" pitchFamily="2" charset="0"/>
              </a:rPr>
              <a:t>“James”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BD5C9-DB32-E5D3-81B8-BE61CC8ABCD5}"/>
              </a:ext>
            </a:extLst>
          </p:cNvPr>
          <p:cNvSpPr/>
          <p:nvPr/>
        </p:nvSpPr>
        <p:spPr>
          <a:xfrm>
            <a:off x="3817258" y="4136572"/>
            <a:ext cx="1698171" cy="3156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  <a:ea typeface="Roboto" panose="02000000000000000000" pitchFamily="2" charset="0"/>
              </a:rPr>
              <a:t>“Jane”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8E0AB0-EBF6-BEB2-1213-FBB0CD1FA045}"/>
              </a:ext>
            </a:extLst>
          </p:cNvPr>
          <p:cNvSpPr/>
          <p:nvPr/>
        </p:nvSpPr>
        <p:spPr>
          <a:xfrm>
            <a:off x="3817258" y="4452258"/>
            <a:ext cx="1698171" cy="3156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  <a:ea typeface="Roboto" panose="02000000000000000000" pitchFamily="2" charset="0"/>
              </a:rPr>
              <a:t>“Alan”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EDB2C0-53E0-702A-A60C-51ACE1505688}"/>
              </a:ext>
            </a:extLst>
          </p:cNvPr>
          <p:cNvSpPr/>
          <p:nvPr/>
        </p:nvSpPr>
        <p:spPr>
          <a:xfrm>
            <a:off x="3817258" y="4767944"/>
            <a:ext cx="1698171" cy="3156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thelas" panose="02000503000000020003" pitchFamily="2" charset="77"/>
                <a:ea typeface="Roboto" panose="02000000000000000000" pitchFamily="2" charset="0"/>
              </a:rPr>
              <a:t>“Erin”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62F0E-35C4-7411-652A-721C7D2653C8}"/>
              </a:ext>
            </a:extLst>
          </p:cNvPr>
          <p:cNvSpPr/>
          <p:nvPr/>
        </p:nvSpPr>
        <p:spPr>
          <a:xfrm>
            <a:off x="3817258" y="3505200"/>
            <a:ext cx="1698171" cy="3156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thelas" panose="02000503000000020003" pitchFamily="2" charset="77"/>
                <a:ea typeface="Roboto" panose="02000000000000000000" pitchFamily="2" charset="0"/>
              </a:rPr>
              <a:t>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F62C2-3B6C-F60C-0D68-D137B513E5AA}"/>
              </a:ext>
            </a:extLst>
          </p:cNvPr>
          <p:cNvSpPr/>
          <p:nvPr/>
        </p:nvSpPr>
        <p:spPr>
          <a:xfrm>
            <a:off x="6676572" y="3505200"/>
            <a:ext cx="1698171" cy="3156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thelas" panose="02000503000000020003" pitchFamily="2" charset="77"/>
                <a:ea typeface="Roboto" panose="02000000000000000000" pitchFamily="2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85B418-EAC8-F687-28ED-712CA10A04D7}"/>
              </a:ext>
            </a:extLst>
          </p:cNvPr>
          <p:cNvSpPr/>
          <p:nvPr/>
        </p:nvSpPr>
        <p:spPr>
          <a:xfrm>
            <a:off x="6676572" y="3820886"/>
            <a:ext cx="1698171" cy="3156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thelas" panose="02000503000000020003" pitchFamily="2" charset="77"/>
                <a:ea typeface="Roboto" panose="02000000000000000000" pitchFamily="2" charset="0"/>
              </a:rPr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6530AE-62A9-0DD7-579C-18435DE0D5F9}"/>
              </a:ext>
            </a:extLst>
          </p:cNvPr>
          <p:cNvSpPr/>
          <p:nvPr/>
        </p:nvSpPr>
        <p:spPr>
          <a:xfrm>
            <a:off x="6676572" y="4136572"/>
            <a:ext cx="1698171" cy="3156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thelas" panose="02000503000000020003" pitchFamily="2" charset="77"/>
                <a:ea typeface="Roboto" panose="02000000000000000000" pitchFamily="2" charset="0"/>
              </a:rPr>
              <a:t>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E1CF8-CF68-3674-B13B-10A012AD1554}"/>
              </a:ext>
            </a:extLst>
          </p:cNvPr>
          <p:cNvSpPr/>
          <p:nvPr/>
        </p:nvSpPr>
        <p:spPr>
          <a:xfrm>
            <a:off x="6676572" y="4452258"/>
            <a:ext cx="1698171" cy="3156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thelas" panose="02000503000000020003" pitchFamily="2" charset="77"/>
                <a:ea typeface="Roboto" panose="02000000000000000000" pitchFamily="2" charset="0"/>
              </a:rPr>
              <a:t>birth_date</a:t>
            </a:r>
            <a:endParaRPr lang="en-US" b="1" dirty="0">
              <a:latin typeface="Athelas" panose="02000503000000020003" pitchFamily="2" charset="77"/>
              <a:ea typeface="Roboto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88A094-FC06-98B6-CB17-95CDE8828751}"/>
              </a:ext>
            </a:extLst>
          </p:cNvPr>
          <p:cNvSpPr/>
          <p:nvPr/>
        </p:nvSpPr>
        <p:spPr>
          <a:xfrm>
            <a:off x="6676572" y="4767944"/>
            <a:ext cx="1698171" cy="315686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thelas" panose="02000503000000020003" pitchFamily="2" charset="77"/>
                <a:ea typeface="Roboto" panose="02000000000000000000" pitchFamily="2" charset="0"/>
              </a:rPr>
              <a:t>zipcode</a:t>
            </a:r>
            <a:endParaRPr lang="en-US" b="1" dirty="0">
              <a:latin typeface="Athelas" panose="02000503000000020003" pitchFamily="2" charset="77"/>
              <a:ea typeface="Roboto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7EAEE1-4759-E12B-DCA1-049F25C9A18F}"/>
              </a:ext>
            </a:extLst>
          </p:cNvPr>
          <p:cNvSpPr/>
          <p:nvPr/>
        </p:nvSpPr>
        <p:spPr>
          <a:xfrm>
            <a:off x="9535885" y="3505200"/>
            <a:ext cx="1698171" cy="315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thelas" panose="02000503000000020003" pitchFamily="2" charset="77"/>
                <a:ea typeface="Roboto" panose="02000000000000000000" pitchFamily="2" charset="0"/>
              </a:rPr>
              <a:t>customer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841D1D-F37C-2DD8-3AFE-C3AA5F2C72D1}"/>
              </a:ext>
            </a:extLst>
          </p:cNvPr>
          <p:cNvSpPr/>
          <p:nvPr/>
        </p:nvSpPr>
        <p:spPr>
          <a:xfrm>
            <a:off x="9535885" y="3820886"/>
            <a:ext cx="1698171" cy="315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thelas" panose="02000503000000020003" pitchFamily="2" charset="77"/>
                <a:ea typeface="Roboto" panose="02000000000000000000" pitchFamily="2" charset="0"/>
              </a:rPr>
              <a:t>store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86402-D812-B43B-3F8E-9F382A67D649}"/>
              </a:ext>
            </a:extLst>
          </p:cNvPr>
          <p:cNvSpPr/>
          <p:nvPr/>
        </p:nvSpPr>
        <p:spPr>
          <a:xfrm>
            <a:off x="9535885" y="4136572"/>
            <a:ext cx="1698171" cy="315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thelas" panose="02000503000000020003" pitchFamily="2" charset="77"/>
                <a:ea typeface="Roboto" panose="02000000000000000000" pitchFamily="2" charset="0"/>
              </a:rPr>
              <a:t>order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A87297-5E76-1EB5-42E4-E02B34A3F8C6}"/>
              </a:ext>
            </a:extLst>
          </p:cNvPr>
          <p:cNvSpPr/>
          <p:nvPr/>
        </p:nvSpPr>
        <p:spPr>
          <a:xfrm>
            <a:off x="9535885" y="4452258"/>
            <a:ext cx="1698171" cy="315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thelas" panose="02000503000000020003" pitchFamily="2" charset="77"/>
                <a:ea typeface="Roboto" panose="02000000000000000000" pitchFamily="2" charset="0"/>
              </a:rPr>
              <a:t>warehouse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074B06-17EC-2E9F-30B2-39AB5F2D7906}"/>
              </a:ext>
            </a:extLst>
          </p:cNvPr>
          <p:cNvSpPr/>
          <p:nvPr/>
        </p:nvSpPr>
        <p:spPr>
          <a:xfrm>
            <a:off x="9535885" y="4767944"/>
            <a:ext cx="1698171" cy="315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thelas" panose="02000503000000020003" pitchFamily="2" charset="77"/>
                <a:ea typeface="Roboto" panose="02000000000000000000" pitchFamily="2" charset="0"/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389519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7ABBD4-DF5B-6C7A-4177-B0AC75F8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a schema are related to each other by data in columns called keys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2D2152-3E86-3419-63B6-E0AFA473F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75884"/>
              </p:ext>
            </p:extLst>
          </p:nvPr>
        </p:nvGraphicFramePr>
        <p:xfrm>
          <a:off x="954313" y="1884439"/>
          <a:ext cx="29863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6315">
                  <a:extLst>
                    <a:ext uri="{9D8B030D-6E8A-4147-A177-3AD203B41FA5}">
                      <a16:colId xmlns:a16="http://schemas.microsoft.com/office/drawing/2014/main" val="27738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customer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96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id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9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9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4207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A7E6C7A-2DFB-A960-1F20-14639FA3C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16700"/>
              </p:ext>
            </p:extLst>
          </p:nvPr>
        </p:nvGraphicFramePr>
        <p:xfrm>
          <a:off x="4590143" y="1884439"/>
          <a:ext cx="29863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6315">
                  <a:extLst>
                    <a:ext uri="{9D8B030D-6E8A-4147-A177-3AD203B41FA5}">
                      <a16:colId xmlns:a16="http://schemas.microsoft.com/office/drawing/2014/main" val="27738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order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96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id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9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thelas" panose="02000503000000020003" pitchFamily="2" charset="77"/>
                        </a:rPr>
                        <a:t>customer_id</a:t>
                      </a:r>
                      <a:endParaRPr lang="en-US" dirty="0">
                        <a:latin typeface="Athelas" panose="02000503000000020003" pitchFamily="2" charset="7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thelas" panose="02000503000000020003" pitchFamily="2" charset="77"/>
                        </a:rPr>
                        <a:t>order_date</a:t>
                      </a:r>
                      <a:endParaRPr lang="en-US" dirty="0">
                        <a:latin typeface="Athelas" panose="02000503000000020003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9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4207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0FD6B80-DEC3-625B-51E7-9AA8A4877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92331"/>
              </p:ext>
            </p:extLst>
          </p:nvPr>
        </p:nvGraphicFramePr>
        <p:xfrm>
          <a:off x="4590143" y="4290182"/>
          <a:ext cx="29863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6315">
                  <a:extLst>
                    <a:ext uri="{9D8B030D-6E8A-4147-A177-3AD203B41FA5}">
                      <a16:colId xmlns:a16="http://schemas.microsoft.com/office/drawing/2014/main" val="27738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thelas" panose="02000503000000020003" pitchFamily="2" charset="77"/>
                        </a:rPr>
                        <a:t>order_item</a:t>
                      </a:r>
                      <a:endParaRPr lang="en-US" dirty="0">
                        <a:latin typeface="Athelas" panose="02000503000000020003" pitchFamily="2" charset="7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96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id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9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thelas" panose="02000503000000020003" pitchFamily="2" charset="77"/>
                        </a:rPr>
                        <a:t>order_id</a:t>
                      </a:r>
                      <a:endParaRPr lang="en-US" dirty="0">
                        <a:latin typeface="Athelas" panose="02000503000000020003" pitchFamily="2" charset="7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thelas" panose="02000503000000020003" pitchFamily="2" charset="77"/>
                        </a:rPr>
                        <a:t>item_id</a:t>
                      </a:r>
                      <a:endParaRPr lang="en-US" dirty="0">
                        <a:latin typeface="Athelas" panose="02000503000000020003" pitchFamily="2" charset="7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9615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D774118-084A-89E6-DC4A-C1EFC462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34423"/>
              </p:ext>
            </p:extLst>
          </p:nvPr>
        </p:nvGraphicFramePr>
        <p:xfrm>
          <a:off x="8225973" y="4290182"/>
          <a:ext cx="29863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6315">
                  <a:extLst>
                    <a:ext uri="{9D8B030D-6E8A-4147-A177-3AD203B41FA5}">
                      <a16:colId xmlns:a16="http://schemas.microsoft.com/office/drawing/2014/main" val="277388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item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96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id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29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8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thelas" panose="02000503000000020003" pitchFamily="2" charset="77"/>
                        </a:rPr>
                        <a:t>is_child_safe</a:t>
                      </a:r>
                      <a:endParaRPr lang="en-US" dirty="0">
                        <a:latin typeface="Athelas" panose="02000503000000020003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9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thelas" panose="02000503000000020003" pitchFamily="2" charset="77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42072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95338B-421F-38E4-C203-2F0D1223F155}"/>
              </a:ext>
            </a:extLst>
          </p:cNvPr>
          <p:cNvCxnSpPr>
            <a:cxnSpLocks/>
          </p:cNvCxnSpPr>
          <p:nvPr/>
        </p:nvCxnSpPr>
        <p:spPr>
          <a:xfrm flipH="1" flipV="1">
            <a:off x="3940628" y="2460171"/>
            <a:ext cx="649515" cy="35136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8DBEA6-DDC3-BF64-B102-C700D59AB571}"/>
              </a:ext>
            </a:extLst>
          </p:cNvPr>
          <p:cNvCxnSpPr>
            <a:cxnSpLocks/>
          </p:cNvCxnSpPr>
          <p:nvPr/>
        </p:nvCxnSpPr>
        <p:spPr>
          <a:xfrm flipV="1">
            <a:off x="7576458" y="4840515"/>
            <a:ext cx="649515" cy="76562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AF66BB6-BC90-FA78-0E3C-A89E9B5A40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72806" y="3851701"/>
            <a:ext cx="2794604" cy="11545"/>
          </a:xfrm>
          <a:prstGeom prst="bentConnector4">
            <a:avLst>
              <a:gd name="adj1" fmla="val -86"/>
              <a:gd name="adj2" fmla="val -170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E84313-A8FA-1504-AC9E-C0F286AD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which data you want by specifying tables and columns from those tables</a:t>
            </a:r>
          </a:p>
          <a:p>
            <a:r>
              <a:rPr lang="en-US" dirty="0"/>
              <a:t>JOIN data from one table to data from others</a:t>
            </a:r>
          </a:p>
          <a:p>
            <a:r>
              <a:rPr lang="en-US" dirty="0"/>
              <a:t>FILTER rows based on their values</a:t>
            </a:r>
          </a:p>
          <a:p>
            <a:r>
              <a:rPr lang="en-US" dirty="0"/>
              <a:t>SUMMARIZE with functions like sums, maximums, minimums,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GROUP summaries by the data in various columns</a:t>
            </a:r>
          </a:p>
          <a:p>
            <a:r>
              <a:rPr lang="en-US" dirty="0"/>
              <a:t>LIMIT and OFFSET which rows of data are returned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ABBD4-DF5B-6C7A-4177-B0AC75F8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SQL databases is accessed with queries, which accomplish 6 main tasks</a:t>
            </a:r>
          </a:p>
        </p:txBody>
      </p:sp>
    </p:spTree>
    <p:extLst>
      <p:ext uri="{BB962C8B-B14F-4D97-AF65-F5344CB8AC3E}">
        <p14:creationId xmlns:p14="http://schemas.microsoft.com/office/powerpoint/2010/main" val="230888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81C571-C0A8-0924-DF04-499DC5188D37}"/>
              </a:ext>
            </a:extLst>
          </p:cNvPr>
          <p:cNvSpPr/>
          <p:nvPr/>
        </p:nvSpPr>
        <p:spPr>
          <a:xfrm>
            <a:off x="380999" y="2623457"/>
            <a:ext cx="11429999" cy="32112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i="1" dirty="0">
                <a:solidFill>
                  <a:schemeClr val="tx1"/>
                </a:solidFill>
                <a:latin typeface="Athelas" panose="02000503000000020003" pitchFamily="2" charset="77"/>
              </a:rPr>
              <a:t>Optional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0B93D-957B-C344-6CDC-1A6680024611}"/>
              </a:ext>
            </a:extLst>
          </p:cNvPr>
          <p:cNvSpPr/>
          <p:nvPr/>
        </p:nvSpPr>
        <p:spPr>
          <a:xfrm>
            <a:off x="380997" y="4446815"/>
            <a:ext cx="9481460" cy="4626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i="1" dirty="0">
                <a:solidFill>
                  <a:schemeClr val="tx1"/>
                </a:solidFill>
                <a:latin typeface="Athelas" panose="02000503000000020003" pitchFamily="2" charset="77"/>
              </a:rPr>
              <a:t>Requires GROUP BY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D9CA8-F583-5034-25CD-DF7A154A0C5C}"/>
              </a:ext>
            </a:extLst>
          </p:cNvPr>
          <p:cNvSpPr/>
          <p:nvPr/>
        </p:nvSpPr>
        <p:spPr>
          <a:xfrm>
            <a:off x="381000" y="1752600"/>
            <a:ext cx="11429999" cy="870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i="1" dirty="0">
                <a:solidFill>
                  <a:schemeClr val="tx1"/>
                </a:solidFill>
                <a:latin typeface="Athelas" panose="02000503000000020003" pitchFamily="2" charset="77"/>
              </a:rPr>
              <a:t>Always required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E84313-A8FA-1504-AC9E-C0F286AD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[list of columns]</a:t>
            </a:r>
          </a:p>
          <a:p>
            <a:r>
              <a:rPr lang="en-US" dirty="0"/>
              <a:t>FROM [table]</a:t>
            </a:r>
          </a:p>
          <a:p>
            <a:r>
              <a:rPr lang="en-US" dirty="0"/>
              <a:t>JOIN [other tables]</a:t>
            </a:r>
          </a:p>
          <a:p>
            <a:r>
              <a:rPr lang="en-US" dirty="0"/>
              <a:t>WHERE [filtering conditions for raw data]</a:t>
            </a:r>
          </a:p>
          <a:p>
            <a:r>
              <a:rPr lang="en-US" dirty="0"/>
              <a:t>GROUP BY [grouping columns]</a:t>
            </a:r>
          </a:p>
          <a:p>
            <a:r>
              <a:rPr lang="en-US" dirty="0"/>
              <a:t>ORDER BY [factors to sort on]</a:t>
            </a:r>
          </a:p>
          <a:p>
            <a:r>
              <a:rPr lang="en-US" dirty="0"/>
              <a:t>HAVING [filtering conditions for grouped data]</a:t>
            </a:r>
          </a:p>
          <a:p>
            <a:r>
              <a:rPr lang="en-US" dirty="0"/>
              <a:t>LIMIT [max number of rows to return]</a:t>
            </a:r>
          </a:p>
          <a:p>
            <a:r>
              <a:rPr lang="en-US" dirty="0"/>
              <a:t>OFFSET [starting row to select from]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ABBD4-DF5B-6C7A-4177-B0AC75F8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in SQL</a:t>
            </a:r>
          </a:p>
        </p:txBody>
      </p:sp>
    </p:spTree>
    <p:extLst>
      <p:ext uri="{BB962C8B-B14F-4D97-AF65-F5344CB8AC3E}">
        <p14:creationId xmlns:p14="http://schemas.microsoft.com/office/powerpoint/2010/main" val="23705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8A43D1-31C6-3011-A5E4-CA821626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beginning of this class, we’ll use the site </a:t>
            </a:r>
            <a:r>
              <a:rPr lang="en-US" dirty="0">
                <a:hlinkClick r:id="rId2"/>
              </a:rPr>
              <a:t>https://www.sql-practice.com</a:t>
            </a:r>
            <a:r>
              <a:rPr lang="en-US" dirty="0"/>
              <a:t> to practice writing SQL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3EBC3-C4DE-EA50-38B6-D8B821B9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1074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8A43D1-31C6-3011-A5E4-CA821626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patients are there?</a:t>
            </a:r>
          </a:p>
          <a:p>
            <a:pPr lvl="1"/>
            <a:r>
              <a:rPr lang="en-US" dirty="0"/>
              <a:t>How can you be sure none are duplicated rows?</a:t>
            </a:r>
          </a:p>
          <a:p>
            <a:r>
              <a:rPr lang="en-US" dirty="0"/>
              <a:t>How many distinct diagnoses are there in the admissions table?</a:t>
            </a:r>
          </a:p>
          <a:p>
            <a:pPr lvl="1"/>
            <a:r>
              <a:rPr lang="en-US" dirty="0"/>
              <a:t>Which one had the greatest number of admissions?</a:t>
            </a:r>
          </a:p>
          <a:p>
            <a:r>
              <a:rPr lang="en-US" dirty="0"/>
              <a:t>Which province are the most patients from?</a:t>
            </a:r>
          </a:p>
          <a:p>
            <a:r>
              <a:rPr lang="en-US" dirty="0"/>
              <a:t>How many patients were diagnosed with cardiac arrest in the year 2018?</a:t>
            </a:r>
          </a:p>
          <a:p>
            <a:r>
              <a:rPr lang="en-US" dirty="0"/>
              <a:t>Which specialty had the greatest number of average patients per doctor in the year 2019?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3EBC3-C4DE-EA50-38B6-D8B821B9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380398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12081</TotalTime>
  <Words>353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Athelas</vt:lpstr>
      <vt:lpstr>Calibri</vt:lpstr>
      <vt:lpstr>Franklin Gothic Book</vt:lpstr>
      <vt:lpstr>Office Theme</vt:lpstr>
      <vt:lpstr>Session 8</vt:lpstr>
      <vt:lpstr>SQL is a data management system with four primary elements</vt:lpstr>
      <vt:lpstr>Tables in a schema are related to each other by data in columns called keys</vt:lpstr>
      <vt:lpstr>Data in SQL databases is accessed with queries, which accomplish 6 main tasks</vt:lpstr>
      <vt:lpstr>Keywords in SQL</vt:lpstr>
      <vt:lpstr>Practice</vt:lpstr>
      <vt:lpstr>Practice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action</dc:title>
  <dc:creator>Toby Penk</dc:creator>
  <cp:lastModifiedBy>Toby Penk</cp:lastModifiedBy>
  <cp:revision>31</cp:revision>
  <dcterms:created xsi:type="dcterms:W3CDTF">2022-11-08T17:23:06Z</dcterms:created>
  <dcterms:modified xsi:type="dcterms:W3CDTF">2023-03-30T13:14:02Z</dcterms:modified>
</cp:coreProperties>
</file>