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 id="2147483672" r:id="rId4"/>
    <p:sldMasterId id="2147483682" r:id="rId5"/>
  </p:sldMasterIdLst>
  <p:notesMasterIdLst>
    <p:notesMasterId r:id="rId7"/>
  </p:notesMasterIdLst>
  <p:sldIdLst>
    <p:sldId id="256" r:id="rId6"/>
    <p:sldId id="516" r:id="rId8"/>
    <p:sldId id="398" r:id="rId9"/>
    <p:sldId id="542" r:id="rId10"/>
    <p:sldId id="601" r:id="rId11"/>
    <p:sldId id="543" r:id="rId12"/>
    <p:sldId id="599" r:id="rId13"/>
    <p:sldId id="600" r:id="rId14"/>
    <p:sldId id="597" r:id="rId15"/>
    <p:sldId id="602" r:id="rId16"/>
    <p:sldId id="603" r:id="rId17"/>
    <p:sldId id="497" r:id="rId18"/>
    <p:sldId id="452" r:id="rId19"/>
    <p:sldId id="605" r:id="rId20"/>
    <p:sldId id="606" r:id="rId21"/>
    <p:sldId id="609" r:id="rId22"/>
    <p:sldId id="610" r:id="rId23"/>
    <p:sldId id="611" r:id="rId24"/>
    <p:sldId id="612" r:id="rId25"/>
    <p:sldId id="613" r:id="rId26"/>
    <p:sldId id="614" r:id="rId27"/>
    <p:sldId id="674" r:id="rId28"/>
    <p:sldId id="675" r:id="rId29"/>
    <p:sldId id="676" r:id="rId30"/>
    <p:sldId id="677" r:id="rId31"/>
    <p:sldId id="678" r:id="rId32"/>
    <p:sldId id="673" r:id="rId33"/>
    <p:sldId id="679" r:id="rId34"/>
    <p:sldId id="566" r:id="rId35"/>
    <p:sldId id="567" r:id="rId36"/>
    <p:sldId id="569" r:id="rId37"/>
    <p:sldId id="570" r:id="rId38"/>
    <p:sldId id="571" r:id="rId39"/>
    <p:sldId id="572" r:id="rId40"/>
    <p:sldId id="573" r:id="rId41"/>
    <p:sldId id="574" r:id="rId42"/>
    <p:sldId id="575" r:id="rId43"/>
    <p:sldId id="576" r:id="rId44"/>
    <p:sldId id="577" r:id="rId45"/>
    <p:sldId id="578" r:id="rId46"/>
    <p:sldId id="579" r:id="rId47"/>
    <p:sldId id="580" r:id="rId48"/>
    <p:sldId id="581" r:id="rId49"/>
    <p:sldId id="582" r:id="rId50"/>
    <p:sldId id="583" r:id="rId51"/>
    <p:sldId id="584" r:id="rId52"/>
    <p:sldId id="585" r:id="rId53"/>
    <p:sldId id="586" r:id="rId54"/>
    <p:sldId id="587" r:id="rId55"/>
    <p:sldId id="522" r:id="rId56"/>
  </p:sldIdLst>
  <p:sldSz cx="9144000" cy="6858000" type="screen4x3"/>
  <p:notesSz cx="7099300" cy="10234930"/>
  <p:custDataLst>
    <p:tags r:id="rId60"/>
  </p:custDataLst>
  <p:defaultTextStyle>
    <a:defPPr>
      <a:defRPr lang="zh-CN"/>
    </a:defPPr>
    <a:lvl1pPr marL="0" lvl="0" indent="0" algn="l" defTabSz="914400" rtl="0" eaLnBrk="1" fontAlgn="base" latinLnBrk="0" hangingPunct="1">
      <a:lnSpc>
        <a:spcPct val="100000"/>
      </a:lnSpc>
      <a:spcBef>
        <a:spcPct val="0"/>
      </a:spcBef>
      <a:spcAft>
        <a:spcPct val="0"/>
      </a:spcAft>
      <a:buNone/>
      <a:defRPr sz="900" b="0" i="0" u="none" kern="1200" baseline="0">
        <a:solidFill>
          <a:srgbClr val="000000"/>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900" b="0" i="0" u="none" kern="1200" baseline="0">
        <a:solidFill>
          <a:srgbClr val="000000"/>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900" b="0" i="0" u="none" kern="1200" baseline="0">
        <a:solidFill>
          <a:srgbClr val="000000"/>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900" b="0" i="0" u="none" kern="1200" baseline="0">
        <a:solidFill>
          <a:srgbClr val="000000"/>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900" b="0" i="0" u="none" kern="1200" baseline="0">
        <a:solidFill>
          <a:srgbClr val="000000"/>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900" b="0" i="0" u="none" kern="1200" baseline="0">
        <a:solidFill>
          <a:srgbClr val="000000"/>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900" b="0" i="0" u="none" kern="1200" baseline="0">
        <a:solidFill>
          <a:srgbClr val="000000"/>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900" b="0" i="0" u="none" kern="1200" baseline="0">
        <a:solidFill>
          <a:srgbClr val="000000"/>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900" b="0" i="0" u="none" kern="1200" baseline="0">
        <a:solidFill>
          <a:srgbClr val="000000"/>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E4D994"/>
    <a:srgbClr val="E8DFA6"/>
    <a:srgbClr val="99CCFF"/>
    <a:srgbClr val="C4C4C4"/>
    <a:srgbClr val="9B9B9B"/>
    <a:srgbClr val="F1F2EA"/>
    <a:srgbClr val="E46C0A"/>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323"/>
    <p:restoredTop sz="98701"/>
  </p:normalViewPr>
  <p:slideViewPr>
    <p:cSldViewPr showGuides="1">
      <p:cViewPr varScale="1">
        <p:scale>
          <a:sx n="70" d="100"/>
          <a:sy n="70" d="100"/>
        </p:scale>
        <p:origin x="-1518" y="-102"/>
      </p:cViewPr>
      <p:guideLst>
        <p:guide orient="horz" pos="808"/>
        <p:guide orient="horz" pos="1286"/>
        <p:guide orient="horz" pos="4133"/>
        <p:guide orient="horz" pos="4224"/>
        <p:guide pos="290"/>
        <p:guide pos="4037"/>
        <p:guide pos="5561"/>
        <p:guide pos="1101"/>
        <p:guide pos="1655"/>
        <p:guide pos="172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0" Type="http://schemas.openxmlformats.org/officeDocument/2006/relationships/tags" Target="tags/tag12.xml"/><Relationship Id="rId6" Type="http://schemas.openxmlformats.org/officeDocument/2006/relationships/slide" Target="slides/slide1.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4690"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eaLnBrk="1" hangingPunct="1">
              <a:spcBef>
                <a:spcPct val="0"/>
              </a:spcBef>
              <a:buFontTx/>
              <a:buNone/>
              <a:defRPr sz="1300" b="0">
                <a:solidFill>
                  <a:schemeClr val="tx1"/>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691"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eaLnBrk="1" hangingPunct="1">
              <a:spcBef>
                <a:spcPct val="0"/>
              </a:spcBef>
              <a:buFontTx/>
              <a:buNone/>
              <a:defRPr sz="1300" b="0">
                <a:solidFill>
                  <a:schemeClr val="tx1"/>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96" name="Rectangle 4"/>
          <p:cNvSpPr>
            <a:spLocks noGrp="1" noRot="1" noChangeAspect="1" noTextEdit="1"/>
          </p:cNvSpPr>
          <p:nvPr>
            <p:ph type="sldImg"/>
          </p:nvPr>
        </p:nvSpPr>
        <p:spPr>
          <a:xfrm>
            <a:off x="992188" y="768350"/>
            <a:ext cx="5114925" cy="3836988"/>
          </a:xfrm>
          <a:prstGeom prst="rect">
            <a:avLst/>
          </a:prstGeom>
          <a:noFill/>
          <a:ln w="9525" cap="flat" cmpd="sng">
            <a:solidFill>
              <a:srgbClr val="000000"/>
            </a:solidFill>
            <a:prstDash val="solid"/>
            <a:miter/>
            <a:headEnd type="none" w="med" len="med"/>
            <a:tailEnd type="none" w="med" len="med"/>
          </a:ln>
        </p:spPr>
      </p:sp>
      <p:sp>
        <p:nvSpPr>
          <p:cNvPr id="114693"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694"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eaLnBrk="1" hangingPunct="1">
              <a:spcBef>
                <a:spcPct val="0"/>
              </a:spcBef>
              <a:buFontTx/>
              <a:buNone/>
              <a:defRPr sz="1300" b="0">
                <a:solidFill>
                  <a:schemeClr val="tx1"/>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4695"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p>
            <a:pPr lvl="0" algn="r" eaLnBrk="1" fontAlgn="base" hangingPunct="1">
              <a:buNone/>
            </a:pPr>
            <a:fld id="{9A0DB2DC-4C9A-4742-B13C-FB6460FD3503}" type="slidenum">
              <a:rPr lang="en-US" altLang="zh-CN" sz="1300" strike="noStrike" noProof="1" dirty="0">
                <a:solidFill>
                  <a:schemeClr val="tx1"/>
                </a:solidFill>
                <a:latin typeface="Arial" panose="020B0604020202020204" pitchFamily="34" charset="0"/>
                <a:ea typeface="宋体" panose="02010600030101010101" pitchFamily="2" charset="-122"/>
                <a:cs typeface="+mn-cs"/>
              </a:rPr>
            </a:fld>
            <a:endParaRPr lang="en-US" altLang="zh-CN" sz="1300" strike="noStrike" noProof="1"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幻灯片图像占位符 1"/>
          <p:cNvSpPr>
            <a:spLocks noGrp="1" noRot="1" noChangeAspect="1" noTextEdit="1"/>
          </p:cNvSpPr>
          <p:nvPr>
            <p:ph type="sldImg"/>
          </p:nvPr>
        </p:nvSpPr>
        <p:spPr>
          <a:ln/>
        </p:spPr>
      </p:sp>
      <p:sp>
        <p:nvSpPr>
          <p:cNvPr id="35842" name="备注占位符 2"/>
          <p:cNvSpPr>
            <a:spLocks noGrp="1"/>
          </p:cNvSpPr>
          <p:nvPr>
            <p:ph type="body"/>
          </p:nvPr>
        </p:nvSpPr>
        <p:spPr>
          <a:ln/>
        </p:spPr>
        <p:txBody>
          <a:bodyPr wrap="square" lIns="99048" tIns="49524" rIns="99048" bIns="49524" anchor="t" anchorCtr="0"/>
          <a:p>
            <a:pPr lvl="0"/>
            <a:endParaRPr lang="zh-CN" altLang="en-US" dirty="0"/>
          </a:p>
        </p:txBody>
      </p:sp>
      <p:sp>
        <p:nvSpPr>
          <p:cNvPr id="35843" name="灯片编号占位符 3"/>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幻灯片图像占位符 1"/>
          <p:cNvSpPr>
            <a:spLocks noGrp="1" noRot="1" noChangeAspect="1" noTextEdit="1"/>
          </p:cNvSpPr>
          <p:nvPr>
            <p:ph type="sldImg"/>
          </p:nvPr>
        </p:nvSpPr>
        <p:spPr>
          <a:ln/>
        </p:spPr>
      </p:sp>
      <p:sp>
        <p:nvSpPr>
          <p:cNvPr id="54274" name="备注占位符 2"/>
          <p:cNvSpPr>
            <a:spLocks noGrp="1"/>
          </p:cNvSpPr>
          <p:nvPr>
            <p:ph type="body"/>
          </p:nvPr>
        </p:nvSpPr>
        <p:spPr>
          <a:ln/>
        </p:spPr>
        <p:txBody>
          <a:bodyPr wrap="square" lIns="99048" tIns="49524" rIns="99048" bIns="49524" anchor="t" anchorCtr="0"/>
          <a:p>
            <a:pPr lvl="0" eaLnBrk="1" hangingPunct="1">
              <a:spcBef>
                <a:spcPct val="0"/>
              </a:spcBef>
            </a:pPr>
            <a:endParaRPr lang="zh-CN" altLang="en-US" dirty="0"/>
          </a:p>
        </p:txBody>
      </p:sp>
      <p:sp>
        <p:nvSpPr>
          <p:cNvPr id="54275" name="灯片编号占位符 3"/>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zh-CN" altLang="en-US" sz="1300" dirty="0">
                <a:solidFill>
                  <a:schemeClr val="tx1"/>
                </a:solidFill>
                <a:latin typeface="Arial" panose="020B0604020202020204" pitchFamily="34" charset="0"/>
                <a:ea typeface="宋体" panose="02010600030101010101" pitchFamily="2" charset="-122"/>
              </a:rPr>
            </a:fld>
            <a:endParaRPr lang="zh-CN" altLang="en-US" sz="1300" dirty="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noRot="1" noChangeAspect="1" noTextEdit="1"/>
          </p:cNvSpPr>
          <p:nvPr>
            <p:ph type="sldImg"/>
          </p:nvPr>
        </p:nvSpPr>
        <p:spPr>
          <a:xfrm>
            <a:off x="995363" y="769938"/>
            <a:ext cx="5113337" cy="3835400"/>
          </a:xfrm>
          <a:ln/>
        </p:spPr>
      </p:sp>
      <p:sp>
        <p:nvSpPr>
          <p:cNvPr id="57346"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noRot="1" noChangeAspect="1" noTextEdit="1"/>
          </p:cNvSpPr>
          <p:nvPr>
            <p:ph type="sldImg"/>
          </p:nvPr>
        </p:nvSpPr>
        <p:spPr>
          <a:xfrm>
            <a:off x="995363" y="769938"/>
            <a:ext cx="5113337" cy="3835400"/>
          </a:xfrm>
          <a:ln/>
        </p:spPr>
      </p:sp>
      <p:sp>
        <p:nvSpPr>
          <p:cNvPr id="59394"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noRot="1" noChangeAspect="1" noTextEdit="1"/>
          </p:cNvSpPr>
          <p:nvPr>
            <p:ph type="sldImg"/>
          </p:nvPr>
        </p:nvSpPr>
        <p:spPr>
          <a:xfrm>
            <a:off x="995363" y="769938"/>
            <a:ext cx="5113337" cy="3835400"/>
          </a:xfrm>
          <a:ln/>
        </p:spPr>
      </p:sp>
      <p:sp>
        <p:nvSpPr>
          <p:cNvPr id="61442"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2"/>
          <p:cNvSpPr>
            <a:spLocks noGrp="1" noRot="1" noChangeAspect="1" noTextEdit="1"/>
          </p:cNvSpPr>
          <p:nvPr>
            <p:ph type="sldImg"/>
          </p:nvPr>
        </p:nvSpPr>
        <p:spPr>
          <a:xfrm>
            <a:off x="995363" y="769938"/>
            <a:ext cx="5113337" cy="3835400"/>
          </a:xfrm>
          <a:ln/>
        </p:spPr>
      </p:sp>
      <p:sp>
        <p:nvSpPr>
          <p:cNvPr id="63490"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noRot="1" noChangeAspect="1" noTextEdit="1"/>
          </p:cNvSpPr>
          <p:nvPr>
            <p:ph type="sldImg"/>
          </p:nvPr>
        </p:nvSpPr>
        <p:spPr>
          <a:xfrm>
            <a:off x="995363" y="769938"/>
            <a:ext cx="5113337" cy="3835400"/>
          </a:xfrm>
          <a:ln/>
        </p:spPr>
      </p:sp>
      <p:sp>
        <p:nvSpPr>
          <p:cNvPr id="65538"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noRot="1" noChangeAspect="1" noTextEdit="1"/>
          </p:cNvSpPr>
          <p:nvPr>
            <p:ph type="sldImg"/>
          </p:nvPr>
        </p:nvSpPr>
        <p:spPr>
          <a:xfrm>
            <a:off x="995363" y="769938"/>
            <a:ext cx="5113337" cy="3835400"/>
          </a:xfrm>
          <a:ln/>
        </p:spPr>
      </p:sp>
      <p:sp>
        <p:nvSpPr>
          <p:cNvPr id="67586"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noRot="1" noChangeAspect="1" noTextEdit="1"/>
          </p:cNvSpPr>
          <p:nvPr>
            <p:ph type="sldImg"/>
          </p:nvPr>
        </p:nvSpPr>
        <p:spPr>
          <a:xfrm>
            <a:off x="995363" y="769938"/>
            <a:ext cx="5113337" cy="3835400"/>
          </a:xfrm>
          <a:ln/>
        </p:spPr>
      </p:sp>
      <p:sp>
        <p:nvSpPr>
          <p:cNvPr id="69634"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noRot="1" noChangeAspect="1" noTextEdit="1"/>
          </p:cNvSpPr>
          <p:nvPr>
            <p:ph type="sldImg"/>
          </p:nvPr>
        </p:nvSpPr>
        <p:spPr>
          <a:xfrm>
            <a:off x="995363" y="769938"/>
            <a:ext cx="5113337" cy="3835400"/>
          </a:xfrm>
          <a:ln/>
        </p:spPr>
      </p:sp>
      <p:sp>
        <p:nvSpPr>
          <p:cNvPr id="71682"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2"/>
          <p:cNvSpPr>
            <a:spLocks noGrp="1" noRot="1" noChangeAspect="1" noTextEdit="1"/>
          </p:cNvSpPr>
          <p:nvPr>
            <p:ph type="sldImg"/>
          </p:nvPr>
        </p:nvSpPr>
        <p:spPr>
          <a:xfrm>
            <a:off x="995363" y="769938"/>
            <a:ext cx="5113337" cy="3835400"/>
          </a:xfrm>
          <a:ln/>
        </p:spPr>
      </p:sp>
      <p:sp>
        <p:nvSpPr>
          <p:cNvPr id="73730"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幻灯片图像占位符 1"/>
          <p:cNvSpPr>
            <a:spLocks noGrp="1" noRot="1" noChangeAspect="1" noTextEdit="1"/>
          </p:cNvSpPr>
          <p:nvPr>
            <p:ph type="sldImg"/>
          </p:nvPr>
        </p:nvSpPr>
        <p:spPr>
          <a:ln/>
        </p:spPr>
      </p:sp>
      <p:sp>
        <p:nvSpPr>
          <p:cNvPr id="37890" name="备注占位符 2"/>
          <p:cNvSpPr>
            <a:spLocks noGrp="1"/>
          </p:cNvSpPr>
          <p:nvPr>
            <p:ph type="body"/>
          </p:nvPr>
        </p:nvSpPr>
        <p:spPr>
          <a:ln/>
        </p:spPr>
        <p:txBody>
          <a:bodyPr wrap="square" lIns="99048" tIns="49524" rIns="99048" bIns="49524" anchor="t" anchorCtr="0"/>
          <a:p>
            <a:pPr lvl="0" eaLnBrk="1" hangingPunct="1">
              <a:spcBef>
                <a:spcPct val="0"/>
              </a:spcBef>
            </a:pPr>
            <a:endParaRPr lang="zh-CN" altLang="en-US" dirty="0"/>
          </a:p>
        </p:txBody>
      </p:sp>
      <p:sp>
        <p:nvSpPr>
          <p:cNvPr id="37891" name="灯片编号占位符 3"/>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zh-CN" altLang="en-US" sz="1300" dirty="0">
                <a:solidFill>
                  <a:schemeClr val="tx1"/>
                </a:solidFill>
                <a:latin typeface="Arial" panose="020B0604020202020204" pitchFamily="34" charset="0"/>
                <a:ea typeface="宋体" panose="02010600030101010101" pitchFamily="2" charset="-122"/>
              </a:rPr>
            </a:fld>
            <a:endParaRPr lang="zh-CN" altLang="en-US" sz="1300" dirty="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幻灯片图像占位符 1"/>
          <p:cNvSpPr>
            <a:spLocks noGrp="1" noRot="1" noChangeAspect="1" noTextEdit="1"/>
          </p:cNvSpPr>
          <p:nvPr>
            <p:ph type="sldImg"/>
          </p:nvPr>
        </p:nvSpPr>
        <p:spPr>
          <a:ln/>
        </p:spPr>
      </p:sp>
      <p:sp>
        <p:nvSpPr>
          <p:cNvPr id="75778" name="备注占位符 2"/>
          <p:cNvSpPr>
            <a:spLocks noGrp="1"/>
          </p:cNvSpPr>
          <p:nvPr>
            <p:ph type="body"/>
          </p:nvPr>
        </p:nvSpPr>
        <p:spPr>
          <a:ln/>
        </p:spPr>
        <p:txBody>
          <a:bodyPr wrap="square" lIns="99048" tIns="49524" rIns="99048" bIns="49524" anchor="t" anchorCtr="0"/>
          <a:p>
            <a:pPr lvl="0" eaLnBrk="1" hangingPunct="1">
              <a:spcBef>
                <a:spcPct val="0"/>
              </a:spcBef>
            </a:pPr>
            <a:endParaRPr lang="zh-CN" altLang="en-US" dirty="0"/>
          </a:p>
        </p:txBody>
      </p:sp>
      <p:sp>
        <p:nvSpPr>
          <p:cNvPr id="75779" name="灯片编号占位符 3"/>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zh-CN" altLang="en-US" sz="1300" dirty="0">
                <a:solidFill>
                  <a:schemeClr val="tx1"/>
                </a:solidFill>
                <a:latin typeface="Arial" panose="020B0604020202020204" pitchFamily="34" charset="0"/>
                <a:ea typeface="宋体" panose="02010600030101010101" pitchFamily="2" charset="-122"/>
              </a:rPr>
            </a:fld>
            <a:endParaRPr lang="zh-CN" altLang="en-US" sz="1300" dirty="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a:spLocks noGrp="1" noRot="1" noChangeAspect="1" noTextEdit="1"/>
          </p:cNvSpPr>
          <p:nvPr>
            <p:ph type="sldImg"/>
          </p:nvPr>
        </p:nvSpPr>
        <p:spPr>
          <a:xfrm>
            <a:off x="995363" y="769938"/>
            <a:ext cx="5113337" cy="3835400"/>
          </a:xfrm>
          <a:ln/>
        </p:spPr>
      </p:sp>
      <p:sp>
        <p:nvSpPr>
          <p:cNvPr id="77826"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noRot="1" noChangeAspect="1" noTextEdit="1"/>
          </p:cNvSpPr>
          <p:nvPr>
            <p:ph type="sldImg"/>
          </p:nvPr>
        </p:nvSpPr>
        <p:spPr>
          <a:xfrm>
            <a:off x="995363" y="769938"/>
            <a:ext cx="5113337" cy="3835400"/>
          </a:xfrm>
          <a:ln/>
        </p:spPr>
      </p:sp>
      <p:sp>
        <p:nvSpPr>
          <p:cNvPr id="79874"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noRot="1" noChangeAspect="1" noTextEdit="1"/>
          </p:cNvSpPr>
          <p:nvPr>
            <p:ph type="sldImg"/>
          </p:nvPr>
        </p:nvSpPr>
        <p:spPr>
          <a:xfrm>
            <a:off x="995363" y="769938"/>
            <a:ext cx="5113337" cy="3835400"/>
          </a:xfrm>
          <a:ln/>
        </p:spPr>
      </p:sp>
      <p:sp>
        <p:nvSpPr>
          <p:cNvPr id="81922"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Grp="1" noRot="1" noChangeAspect="1" noTextEdit="1"/>
          </p:cNvSpPr>
          <p:nvPr>
            <p:ph type="sldImg"/>
          </p:nvPr>
        </p:nvSpPr>
        <p:spPr>
          <a:xfrm>
            <a:off x="995363" y="769938"/>
            <a:ext cx="5113337" cy="3835400"/>
          </a:xfrm>
          <a:ln/>
        </p:spPr>
      </p:sp>
      <p:sp>
        <p:nvSpPr>
          <p:cNvPr id="83970"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noRot="1" noChangeAspect="1" noTextEdit="1"/>
          </p:cNvSpPr>
          <p:nvPr>
            <p:ph type="sldImg"/>
          </p:nvPr>
        </p:nvSpPr>
        <p:spPr>
          <a:xfrm>
            <a:off x="995363" y="769938"/>
            <a:ext cx="5113337" cy="3835400"/>
          </a:xfrm>
          <a:ln/>
        </p:spPr>
      </p:sp>
      <p:sp>
        <p:nvSpPr>
          <p:cNvPr id="86018"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幻灯片图像占位符 1"/>
          <p:cNvSpPr>
            <a:spLocks noGrp="1" noRot="1" noChangeAspect="1" noTextEdit="1"/>
          </p:cNvSpPr>
          <p:nvPr>
            <p:ph type="sldImg"/>
          </p:nvPr>
        </p:nvSpPr>
        <p:spPr>
          <a:ln/>
        </p:spPr>
      </p:sp>
      <p:sp>
        <p:nvSpPr>
          <p:cNvPr id="88066" name="备注占位符 2"/>
          <p:cNvSpPr>
            <a:spLocks noGrp="1"/>
          </p:cNvSpPr>
          <p:nvPr>
            <p:ph type="body"/>
          </p:nvPr>
        </p:nvSpPr>
        <p:spPr>
          <a:ln/>
        </p:spPr>
        <p:txBody>
          <a:bodyPr wrap="square" lIns="99048" tIns="49524" rIns="99048" bIns="49524" anchor="t" anchorCtr="0"/>
          <a:p>
            <a:pPr lvl="0" eaLnBrk="1" hangingPunct="1">
              <a:spcBef>
                <a:spcPct val="0"/>
              </a:spcBef>
            </a:pPr>
            <a:endParaRPr lang="zh-CN" altLang="en-US" dirty="0"/>
          </a:p>
        </p:txBody>
      </p:sp>
      <p:sp>
        <p:nvSpPr>
          <p:cNvPr id="88067" name="灯片编号占位符 3"/>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zh-CN" altLang="en-US" sz="1300" dirty="0">
                <a:solidFill>
                  <a:schemeClr val="tx1"/>
                </a:solidFill>
                <a:latin typeface="Arial" panose="020B0604020202020204" pitchFamily="34" charset="0"/>
                <a:ea typeface="宋体" panose="02010600030101010101" pitchFamily="2" charset="-122"/>
              </a:rPr>
            </a:fld>
            <a:endParaRPr lang="zh-CN" altLang="en-US" sz="1300" dirty="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noRot="1" noChangeAspect="1" noTextEdit="1"/>
          </p:cNvSpPr>
          <p:nvPr>
            <p:ph type="sldImg"/>
          </p:nvPr>
        </p:nvSpPr>
        <p:spPr>
          <a:xfrm>
            <a:off x="995363" y="769938"/>
            <a:ext cx="5113337" cy="3835400"/>
          </a:xfrm>
          <a:ln/>
        </p:spPr>
      </p:sp>
      <p:sp>
        <p:nvSpPr>
          <p:cNvPr id="90114"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92162" name="Rectangle 2"/>
          <p:cNvSpPr>
            <a:spLocks noGrp="1" noRot="1" noTextEdit="1"/>
          </p:cNvSpPr>
          <p:nvPr>
            <p:ph type="sldImg"/>
          </p:nvPr>
        </p:nvSpPr>
        <p:spPr>
          <a:ln/>
        </p:spPr>
      </p:sp>
      <p:sp>
        <p:nvSpPr>
          <p:cNvPr id="92163"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94210" name="Rectangle 2"/>
          <p:cNvSpPr>
            <a:spLocks noGrp="1" noRot="1" noTextEdit="1"/>
          </p:cNvSpPr>
          <p:nvPr>
            <p:ph type="sldImg"/>
          </p:nvPr>
        </p:nvSpPr>
        <p:spPr>
          <a:ln/>
        </p:spPr>
      </p:sp>
      <p:sp>
        <p:nvSpPr>
          <p:cNvPr id="94211"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noRot="1" noChangeAspect="1" noTextEdit="1"/>
          </p:cNvSpPr>
          <p:nvPr>
            <p:ph type="sldImg"/>
          </p:nvPr>
        </p:nvSpPr>
        <p:spPr>
          <a:xfrm>
            <a:off x="995363" y="769938"/>
            <a:ext cx="5113337" cy="3835400"/>
          </a:xfrm>
          <a:ln/>
        </p:spPr>
      </p:sp>
      <p:sp>
        <p:nvSpPr>
          <p:cNvPr id="39938"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96258" name="Rectangle 2"/>
          <p:cNvSpPr>
            <a:spLocks noGrp="1" noRot="1" noTextEdit="1"/>
          </p:cNvSpPr>
          <p:nvPr>
            <p:ph type="sldImg"/>
          </p:nvPr>
        </p:nvSpPr>
        <p:spPr>
          <a:ln/>
        </p:spPr>
      </p:sp>
      <p:sp>
        <p:nvSpPr>
          <p:cNvPr id="96259"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98306" name="Rectangle 2"/>
          <p:cNvSpPr>
            <a:spLocks noGrp="1" noRot="1" noTextEdit="1"/>
          </p:cNvSpPr>
          <p:nvPr>
            <p:ph type="sldImg"/>
          </p:nvPr>
        </p:nvSpPr>
        <p:spPr>
          <a:ln/>
        </p:spPr>
      </p:sp>
      <p:sp>
        <p:nvSpPr>
          <p:cNvPr id="98307"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100354" name="Rectangle 2"/>
          <p:cNvSpPr>
            <a:spLocks noGrp="1" noRot="1" noTextEdit="1"/>
          </p:cNvSpPr>
          <p:nvPr>
            <p:ph type="sldImg"/>
          </p:nvPr>
        </p:nvSpPr>
        <p:spPr>
          <a:ln/>
        </p:spPr>
      </p:sp>
      <p:sp>
        <p:nvSpPr>
          <p:cNvPr id="100355"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102402" name="Rectangle 2"/>
          <p:cNvSpPr>
            <a:spLocks noGrp="1" noRot="1" noTextEdit="1"/>
          </p:cNvSpPr>
          <p:nvPr>
            <p:ph type="sldImg"/>
          </p:nvPr>
        </p:nvSpPr>
        <p:spPr>
          <a:ln/>
        </p:spPr>
      </p:sp>
      <p:sp>
        <p:nvSpPr>
          <p:cNvPr id="102403"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104450" name="Rectangle 2"/>
          <p:cNvSpPr>
            <a:spLocks noGrp="1" noRot="1" noTextEdit="1"/>
          </p:cNvSpPr>
          <p:nvPr>
            <p:ph type="sldImg"/>
          </p:nvPr>
        </p:nvSpPr>
        <p:spPr>
          <a:ln/>
        </p:spPr>
      </p:sp>
      <p:sp>
        <p:nvSpPr>
          <p:cNvPr id="104451"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106498" name="Rectangle 2"/>
          <p:cNvSpPr>
            <a:spLocks noGrp="1" noRot="1" noTextEdit="1"/>
          </p:cNvSpPr>
          <p:nvPr>
            <p:ph type="sldImg"/>
          </p:nvPr>
        </p:nvSpPr>
        <p:spPr>
          <a:ln/>
        </p:spPr>
      </p:sp>
      <p:sp>
        <p:nvSpPr>
          <p:cNvPr id="106499"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108546" name="Rectangle 2"/>
          <p:cNvSpPr>
            <a:spLocks noGrp="1" noRot="1" noTextEdit="1"/>
          </p:cNvSpPr>
          <p:nvPr>
            <p:ph type="sldImg"/>
          </p:nvPr>
        </p:nvSpPr>
        <p:spPr>
          <a:ln/>
        </p:spPr>
      </p:sp>
      <p:sp>
        <p:nvSpPr>
          <p:cNvPr id="108547"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110594" name="Rectangle 2"/>
          <p:cNvSpPr>
            <a:spLocks noGrp="1" noRot="1" noTextEdit="1"/>
          </p:cNvSpPr>
          <p:nvPr>
            <p:ph type="sldImg"/>
          </p:nvPr>
        </p:nvSpPr>
        <p:spPr>
          <a:ln/>
        </p:spPr>
      </p:sp>
      <p:sp>
        <p:nvSpPr>
          <p:cNvPr id="110595"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112642" name="Rectangle 2"/>
          <p:cNvSpPr>
            <a:spLocks noGrp="1" noRot="1" noTextEdit="1"/>
          </p:cNvSpPr>
          <p:nvPr>
            <p:ph type="sldImg"/>
          </p:nvPr>
        </p:nvSpPr>
        <p:spPr>
          <a:ln/>
        </p:spPr>
      </p:sp>
      <p:sp>
        <p:nvSpPr>
          <p:cNvPr id="112643"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114690" name="Rectangle 2"/>
          <p:cNvSpPr>
            <a:spLocks noGrp="1" noRot="1" noTextEdit="1"/>
          </p:cNvSpPr>
          <p:nvPr>
            <p:ph type="sldImg"/>
          </p:nvPr>
        </p:nvSpPr>
        <p:spPr>
          <a:ln/>
        </p:spPr>
      </p:sp>
      <p:sp>
        <p:nvSpPr>
          <p:cNvPr id="114691"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noRot="1" noChangeAspect="1" noTextEdit="1"/>
          </p:cNvSpPr>
          <p:nvPr>
            <p:ph type="sldImg"/>
          </p:nvPr>
        </p:nvSpPr>
        <p:spPr>
          <a:xfrm>
            <a:off x="995363" y="769938"/>
            <a:ext cx="5113337" cy="3835400"/>
          </a:xfrm>
          <a:ln/>
        </p:spPr>
      </p:sp>
      <p:sp>
        <p:nvSpPr>
          <p:cNvPr id="41986"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116738" name="Rectangle 2"/>
          <p:cNvSpPr>
            <a:spLocks noGrp="1" noRot="1" noTextEdit="1"/>
          </p:cNvSpPr>
          <p:nvPr>
            <p:ph type="sldImg"/>
          </p:nvPr>
        </p:nvSpPr>
        <p:spPr>
          <a:ln/>
        </p:spPr>
      </p:sp>
      <p:sp>
        <p:nvSpPr>
          <p:cNvPr id="116739"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118786" name="Rectangle 2"/>
          <p:cNvSpPr>
            <a:spLocks noGrp="1" noRot="1" noTextEdit="1"/>
          </p:cNvSpPr>
          <p:nvPr>
            <p:ph type="sldImg"/>
          </p:nvPr>
        </p:nvSpPr>
        <p:spPr>
          <a:ln/>
        </p:spPr>
      </p:sp>
      <p:sp>
        <p:nvSpPr>
          <p:cNvPr id="118787"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120834" name="Rectangle 2"/>
          <p:cNvSpPr>
            <a:spLocks noGrp="1" noRot="1" noTextEdit="1"/>
          </p:cNvSpPr>
          <p:nvPr>
            <p:ph type="sldImg"/>
          </p:nvPr>
        </p:nvSpPr>
        <p:spPr>
          <a:ln/>
        </p:spPr>
      </p:sp>
      <p:sp>
        <p:nvSpPr>
          <p:cNvPr id="120835"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122882" name="Rectangle 2"/>
          <p:cNvSpPr>
            <a:spLocks noGrp="1" noRot="1" noTextEdit="1"/>
          </p:cNvSpPr>
          <p:nvPr>
            <p:ph type="sldImg"/>
          </p:nvPr>
        </p:nvSpPr>
        <p:spPr>
          <a:ln/>
        </p:spPr>
      </p:sp>
      <p:sp>
        <p:nvSpPr>
          <p:cNvPr id="122883"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124930" name="Rectangle 2"/>
          <p:cNvSpPr>
            <a:spLocks noGrp="1" noRot="1" noTextEdit="1"/>
          </p:cNvSpPr>
          <p:nvPr>
            <p:ph type="sldImg"/>
          </p:nvPr>
        </p:nvSpPr>
        <p:spPr>
          <a:ln/>
        </p:spPr>
      </p:sp>
      <p:sp>
        <p:nvSpPr>
          <p:cNvPr id="124931"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126978" name="Rectangle 2"/>
          <p:cNvSpPr>
            <a:spLocks noGrp="1" noRot="1" noTextEdit="1"/>
          </p:cNvSpPr>
          <p:nvPr>
            <p:ph type="sldImg"/>
          </p:nvPr>
        </p:nvSpPr>
        <p:spPr>
          <a:ln/>
        </p:spPr>
      </p:sp>
      <p:sp>
        <p:nvSpPr>
          <p:cNvPr id="126979"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129026" name="Rectangle 2"/>
          <p:cNvSpPr>
            <a:spLocks noGrp="1" noRot="1" noTextEdit="1"/>
          </p:cNvSpPr>
          <p:nvPr>
            <p:ph type="sldImg"/>
          </p:nvPr>
        </p:nvSpPr>
        <p:spPr>
          <a:ln/>
        </p:spPr>
      </p:sp>
      <p:sp>
        <p:nvSpPr>
          <p:cNvPr id="129027"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131074" name="Rectangle 2"/>
          <p:cNvSpPr>
            <a:spLocks noGrp="1" noRot="1" noTextEdit="1"/>
          </p:cNvSpPr>
          <p:nvPr>
            <p:ph type="sldImg"/>
          </p:nvPr>
        </p:nvSpPr>
        <p:spPr>
          <a:ln/>
        </p:spPr>
      </p:sp>
      <p:sp>
        <p:nvSpPr>
          <p:cNvPr id="131075"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Rectangle 7"/>
          <p:cNvSpPr txBox="1">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lgn="r"/>
            <a:fld id="{9A0DB2DC-4C9A-4742-B13C-FB6460FD3503}" type="slidenum">
              <a:rPr lang="en-US" altLang="zh-CN" sz="1300" dirty="0">
                <a:solidFill>
                  <a:schemeClr val="tx1"/>
                </a:solidFill>
                <a:latin typeface="Arial" panose="020B0604020202020204" pitchFamily="34" charset="0"/>
                <a:ea typeface="宋体" panose="02010600030101010101" pitchFamily="2" charset="-122"/>
              </a:rPr>
            </a:fld>
            <a:endParaRPr lang="en-US" altLang="zh-CN" sz="1300" dirty="0">
              <a:solidFill>
                <a:schemeClr val="tx1"/>
              </a:solidFill>
              <a:latin typeface="Arial" panose="020B0604020202020204" pitchFamily="34" charset="0"/>
              <a:ea typeface="宋体" panose="02010600030101010101" pitchFamily="2" charset="-122"/>
            </a:endParaRPr>
          </a:p>
        </p:txBody>
      </p:sp>
      <p:sp>
        <p:nvSpPr>
          <p:cNvPr id="133122" name="Rectangle 2"/>
          <p:cNvSpPr>
            <a:spLocks noGrp="1" noRot="1" noTextEdit="1"/>
          </p:cNvSpPr>
          <p:nvPr>
            <p:ph type="sldImg"/>
          </p:nvPr>
        </p:nvSpPr>
        <p:spPr>
          <a:ln/>
        </p:spPr>
      </p:sp>
      <p:sp>
        <p:nvSpPr>
          <p:cNvPr id="133123" name="Rectangle 3"/>
          <p:cNvSpPr>
            <a:spLocks noGrp="1"/>
          </p:cNvSpPr>
          <p:nvPr>
            <p:ph type="body"/>
          </p:nvPr>
        </p:nvSpPr>
        <p:spPr>
          <a:ln/>
        </p:spPr>
        <p:txBody>
          <a:bodyPr wrap="square" lIns="99048" tIns="49524" rIns="99048" bIns="49524" anchor="t" anchorCtr="0"/>
          <a:p>
            <a:pPr lvl="0"/>
            <a:endParaRPr lang="zh-CN"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Rectangle 2"/>
          <p:cNvSpPr>
            <a:spLocks noGrp="1" noRot="1" noChangeAspect="1" noTextEdit="1"/>
          </p:cNvSpPr>
          <p:nvPr>
            <p:ph type="sldImg"/>
          </p:nvPr>
        </p:nvSpPr>
        <p:spPr>
          <a:xfrm>
            <a:off x="995363" y="769938"/>
            <a:ext cx="5113337" cy="3835400"/>
          </a:xfrm>
          <a:ln/>
        </p:spPr>
      </p:sp>
      <p:sp>
        <p:nvSpPr>
          <p:cNvPr id="135170"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
          <p:cNvSpPr>
            <a:spLocks noGrp="1" noRot="1" noChangeAspect="1" noTextEdit="1"/>
          </p:cNvSpPr>
          <p:nvPr>
            <p:ph type="sldImg"/>
          </p:nvPr>
        </p:nvSpPr>
        <p:spPr>
          <a:xfrm>
            <a:off x="995363" y="769938"/>
            <a:ext cx="5113337" cy="3835400"/>
          </a:xfrm>
          <a:ln/>
        </p:spPr>
      </p:sp>
      <p:sp>
        <p:nvSpPr>
          <p:cNvPr id="44034"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noRot="1" noChangeAspect="1" noTextEdit="1"/>
          </p:cNvSpPr>
          <p:nvPr>
            <p:ph type="sldImg"/>
          </p:nvPr>
        </p:nvSpPr>
        <p:spPr>
          <a:xfrm>
            <a:off x="995363" y="769938"/>
            <a:ext cx="5113337" cy="3835400"/>
          </a:xfrm>
          <a:ln/>
        </p:spPr>
      </p:sp>
      <p:sp>
        <p:nvSpPr>
          <p:cNvPr id="46082"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noRot="1" noChangeAspect="1" noTextEdit="1"/>
          </p:cNvSpPr>
          <p:nvPr>
            <p:ph type="sldImg"/>
          </p:nvPr>
        </p:nvSpPr>
        <p:spPr>
          <a:xfrm>
            <a:off x="995363" y="769938"/>
            <a:ext cx="5113337" cy="3835400"/>
          </a:xfrm>
          <a:ln/>
        </p:spPr>
      </p:sp>
      <p:sp>
        <p:nvSpPr>
          <p:cNvPr id="48130"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noRot="1" noChangeAspect="1" noTextEdit="1"/>
          </p:cNvSpPr>
          <p:nvPr>
            <p:ph type="sldImg"/>
          </p:nvPr>
        </p:nvSpPr>
        <p:spPr>
          <a:xfrm>
            <a:off x="995363" y="769938"/>
            <a:ext cx="5113337" cy="3835400"/>
          </a:xfrm>
          <a:ln/>
        </p:spPr>
      </p:sp>
      <p:sp>
        <p:nvSpPr>
          <p:cNvPr id="50178" name="Rectangle 3"/>
          <p:cNvSpPr>
            <a:spLocks noGrp="1"/>
          </p:cNvSpPr>
          <p:nvPr>
            <p:ph type="body"/>
          </p:nvPr>
        </p:nvSpPr>
        <p:spPr>
          <a:xfrm>
            <a:off x="946150" y="4860925"/>
            <a:ext cx="5207000" cy="4603750"/>
          </a:xfrm>
          <a:ln/>
        </p:spPr>
        <p:txBody>
          <a:bodyPr wrap="square" lIns="99048" tIns="49524" rIns="99048" bIns="49524" anchor="t" anchorCtr="0"/>
          <a:p>
            <a:pPr lvl="0"/>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幻灯片图像占位符 1"/>
          <p:cNvSpPr>
            <a:spLocks noGrp="1" noRot="1" noChangeAspect="1" noTextEdit="1"/>
          </p:cNvSpPr>
          <p:nvPr>
            <p:ph type="sldImg"/>
          </p:nvPr>
        </p:nvSpPr>
        <p:spPr>
          <a:ln/>
        </p:spPr>
      </p:sp>
      <p:sp>
        <p:nvSpPr>
          <p:cNvPr id="52226" name="备注占位符 2"/>
          <p:cNvSpPr>
            <a:spLocks noGrp="1"/>
          </p:cNvSpPr>
          <p:nvPr>
            <p:ph type="body"/>
          </p:nvPr>
        </p:nvSpPr>
        <p:spPr>
          <a:ln/>
        </p:spPr>
        <p:txBody>
          <a:bodyPr wrap="square" lIns="99048" tIns="49524" rIns="99048" bIns="49524" anchor="t" anchorCtr="0"/>
          <a:p>
            <a:pPr lvl="0"/>
            <a:r>
              <a:rPr lang="en-US" altLang="zh-CN"/>
              <a:t>Pandas</a:t>
            </a:r>
            <a:endParaRPr lang="zh-CN" altLang="en-US"/>
          </a:p>
        </p:txBody>
      </p:sp>
      <p:sp>
        <p:nvSpPr>
          <p:cNvPr id="52227" name="灯片编号占位符 3"/>
          <p:cNvSpPr>
            <a:spLocks noGrp="1"/>
          </p:cNvSpPr>
          <p:nvPr>
            <p:ph type="sldNum" sz="quarter"/>
          </p:nvPr>
        </p:nvSpPr>
        <p:spPr>
          <a:xfrm>
            <a:off x="4021138" y="9721850"/>
            <a:ext cx="3076575" cy="511175"/>
          </a:xfrm>
          <a:prstGeom prst="rect">
            <a:avLst/>
          </a:prstGeom>
          <a:noFill/>
          <a:ln w="9525">
            <a:noFill/>
          </a:ln>
        </p:spPr>
        <p:txBody>
          <a:bodyPr vert="horz" wrap="square" lIns="99048" tIns="49524" rIns="99048" bIns="49524" anchor="b" anchorCtr="0"/>
          <a:p>
            <a:pPr lvl="0"/>
            <a:fld id="{9A0DB2DC-4C9A-4742-B13C-FB6460FD3503}" type="slidenum">
              <a:rPr lang="zh-CN" altLang="en-US" sz="1200">
                <a:solidFill>
                  <a:schemeClr val="tx1"/>
                </a:solidFill>
                <a:latin typeface="Arial" panose="020B0604020202020204" pitchFamily="34" charset="0"/>
                <a:ea typeface="宋体" panose="02010600030101010101" pitchFamily="2" charset="-122"/>
              </a:rPr>
            </a:fld>
            <a:endParaRPr lang="zh-CN" altLang="en-US" sz="1200">
              <a:solidFill>
                <a:schemeClr val="tx1"/>
              </a:solidFill>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image" Target="../media/image1.jpeg"/><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oleObject" Target="../embeddings/oleObject3.bin"/><Relationship Id="rId2" Type="http://schemas.openxmlformats.org/officeDocument/2006/relationships/tags" Target="../tags/tag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image" Target="../media/image1.jpeg"/><Relationship Id="rId3" Type="http://schemas.openxmlformats.org/officeDocument/2006/relationships/oleObject" Target="../embeddings/oleObject4.bin"/><Relationship Id="rId2" Type="http://schemas.openxmlformats.org/officeDocument/2006/relationships/tags" Target="../tags/tag5.xml"/><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5" Type="http://schemas.openxmlformats.org/officeDocument/2006/relationships/vmlDrawing" Target="../drawings/vmlDrawing5.vml"/><Relationship Id="rId4" Type="http://schemas.openxmlformats.org/officeDocument/2006/relationships/tags" Target="../tags/tag7.xml"/><Relationship Id="rId3" Type="http://schemas.openxmlformats.org/officeDocument/2006/relationships/oleObject" Target="../embeddings/oleObject5.bin"/><Relationship Id="rId2" Type="http://schemas.openxmlformats.org/officeDocument/2006/relationships/tags" Target="../tags/tag6.xml"/><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tags" Target="../tags/tag3.xml"/><Relationship Id="rId3" Type="http://schemas.openxmlformats.org/officeDocument/2006/relationships/oleObject" Target="../embeddings/oleObject2.bin"/><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image" Target="../media/image1.jpeg"/><Relationship Id="rId3" Type="http://schemas.openxmlformats.org/officeDocument/2006/relationships/oleObject" Target="../embeddings/oleObject6.bin"/><Relationship Id="rId2" Type="http://schemas.openxmlformats.org/officeDocument/2006/relationships/tags" Target="../tags/tag8.xml"/><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tags" Target="../tags/tag10.xml"/><Relationship Id="rId3" Type="http://schemas.openxmlformats.org/officeDocument/2006/relationships/oleObject" Target="../embeddings/oleObject7.bin"/><Relationship Id="rId2" Type="http://schemas.openxmlformats.org/officeDocument/2006/relationships/tags" Target="../tags/tag9.xml"/><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graphicFrame>
        <p:nvGraphicFramePr>
          <p:cNvPr id="5122" name="AutoShape 42"/>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6" name="" r:id="rId3" imgW="0" imgH="0" progId="">
                  <p:embed/>
                </p:oleObj>
              </mc:Choice>
              <mc:Fallback>
                <p:oleObj name="" r:id="rId3" imgW="0" imgH="0" progId="">
                  <p:embed/>
                  <p:pic>
                    <p:nvPicPr>
                      <p:cNvPr id="0" name="图片 3075"/>
                      <p:cNvPicPr/>
                      <p:nvPr/>
                    </p:nvPicPr>
                    <p:blipFill>
                      <a:blip/>
                      <a:stretch>
                        <a:fillRect/>
                      </a:stretch>
                    </p:blipFill>
                    <p:spPr>
                      <a:xfrm>
                        <a:off x="0" y="0"/>
                        <a:ext cx="158750" cy="158750"/>
                      </a:xfrm>
                      <a:prstGeom prst="rect">
                        <a:avLst/>
                      </a:prstGeom>
                      <a:noFill/>
                      <a:ln w="38100">
                        <a:noFill/>
                        <a:miter/>
                      </a:ln>
                    </p:spPr>
                  </p:pic>
                </p:oleObj>
              </mc:Fallback>
            </mc:AlternateContent>
          </a:graphicData>
        </a:graphic>
      </p:graphicFrame>
      <p:sp>
        <p:nvSpPr>
          <p:cNvPr id="8" name="矩形 7"/>
          <p:cNvSpPr/>
          <p:nvPr/>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lt1"/>
              </a:solidFill>
              <a:effectLst/>
              <a:uLnTx/>
              <a:uFillTx/>
              <a:latin typeface="+mn-lt"/>
              <a:ea typeface="+mn-ea"/>
              <a:cs typeface="+mn-cs"/>
            </a:endParaRPr>
          </a:p>
        </p:txBody>
      </p:sp>
      <p:pic>
        <p:nvPicPr>
          <p:cNvPr id="9" name="图片 8" descr="AW视觉符号.jpg"/>
          <p:cNvPicPr>
            <a:picLocks noChangeAspect="1"/>
          </p:cNvPicPr>
          <p:nvPr/>
        </p:nvPicPr>
        <p:blipFill>
          <a:blip r:embed="rId4" cstate="print"/>
          <a:stretch>
            <a:fillRect/>
          </a:stretch>
        </p:blipFill>
        <p:spPr>
          <a:xfrm>
            <a:off x="124018" y="2628031"/>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日期占位符 1"/>
          <p:cNvSpPr>
            <a:spLocks noGrp="1"/>
          </p:cNvSpPr>
          <p:nvPr>
            <p:ph type="dt" sz="half" idx="10"/>
          </p:nvPr>
        </p:nvSpPr>
        <p:spPr>
          <a:xfrm>
            <a:off x="457200" y="6356350"/>
            <a:ext cx="21336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3124200" y="6356350"/>
            <a:ext cx="28956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ctr" anchorCtr="0" compatLnSpc="1"/>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标题和内容">
    <p:bg>
      <p:bgPr>
        <a:solidFill>
          <a:schemeClr val="bg1"/>
        </a:solidFill>
        <a:effectLst/>
      </p:bgPr>
    </p:bg>
    <p:spTree>
      <p:nvGrpSpPr>
        <p:cNvPr id="1" name=""/>
        <p:cNvGrpSpPr/>
        <p:nvPr/>
      </p:nvGrpSpPr>
      <p:grpSpPr>
        <a:xfrm>
          <a:off x="0" y="0"/>
          <a:ext cx="0" cy="0"/>
          <a:chOff x="0" y="0"/>
          <a:chExt cx="0" cy="0"/>
        </a:xfrm>
      </p:grpSpPr>
      <p:sp>
        <p:nvSpPr>
          <p:cNvPr id="10" name="AutoShape 22"/>
          <p:cNvSpPr>
            <a:spLocks noChangeArrowheads="1"/>
          </p:cNvSpPr>
          <p:nvPr/>
        </p:nvSpPr>
        <p:spPr bwMode="auto">
          <a:xfrm>
            <a:off x="7308850" y="657225"/>
            <a:ext cx="1439863" cy="17463"/>
          </a:xfrm>
          <a:prstGeom prst="roundRect">
            <a:avLst>
              <a:gd name="adj" fmla="val 35898"/>
            </a:avLst>
          </a:prstGeom>
          <a:solidFill>
            <a:srgbClr val="F5A000"/>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AutoShape 23"/>
          <p:cNvSpPr>
            <a:spLocks noChangeArrowheads="1"/>
          </p:cNvSpPr>
          <p:nvPr/>
        </p:nvSpPr>
        <p:spPr bwMode="auto">
          <a:xfrm>
            <a:off x="396875" y="657225"/>
            <a:ext cx="6840538" cy="17463"/>
          </a:xfrm>
          <a:prstGeom prst="roundRect">
            <a:avLst>
              <a:gd name="adj" fmla="val 50000"/>
            </a:avLst>
          </a:prstGeom>
          <a:solidFill>
            <a:srgbClr val="031D89"/>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3316" name="Rectangle 12"/>
          <p:cNvSpPr/>
          <p:nvPr/>
        </p:nvSpPr>
        <p:spPr>
          <a:xfrm>
            <a:off x="7921625" y="6497638"/>
            <a:ext cx="428625" cy="231775"/>
          </a:xfrm>
          <a:prstGeom prst="rect">
            <a:avLst/>
          </a:prstGeom>
          <a:noFill/>
          <a:ln w="9525">
            <a:noFill/>
          </a:ln>
        </p:spPr>
        <p:txBody>
          <a:bodyPr anchor="t" anchorCtr="0"/>
          <a:p>
            <a:pPr lvl="0" algn="ctr"/>
            <a:r>
              <a:rPr lang="en-US" altLang="zh-CN" sz="1000" dirty="0">
                <a:solidFill>
                  <a:srgbClr val="7F7F7F"/>
                </a:solidFill>
                <a:latin typeface="Arial" panose="020B0604020202020204" pitchFamily="34" charset="0"/>
                <a:ea typeface="黑体" panose="02010609060101010101" pitchFamily="49" charset="-122"/>
              </a:rPr>
              <a:t> </a:t>
            </a:r>
            <a:fld id="{9A0DB2DC-4C9A-4742-B13C-FB6460FD3503}" type="slidenum">
              <a:rPr lang="en-US" altLang="zh-CN" sz="1000" dirty="0">
                <a:solidFill>
                  <a:srgbClr val="7F7F7F"/>
                </a:solidFill>
                <a:latin typeface="Arial" panose="020B0604020202020204" pitchFamily="34" charset="0"/>
                <a:ea typeface="黑体" panose="02010609060101010101" pitchFamily="49" charset="-122"/>
              </a:rPr>
            </a:fld>
            <a:endParaRPr lang="en-US" altLang="zh-CN" sz="1000" dirty="0">
              <a:solidFill>
                <a:srgbClr val="7F7F7F"/>
              </a:solidFill>
              <a:latin typeface="Arial" panose="020B0604020202020204" pitchFamily="34" charset="0"/>
              <a:ea typeface="黑体" panose="02010609060101010101" pitchFamily="49" charset="-122"/>
            </a:endParaRPr>
          </a:p>
        </p:txBody>
      </p:sp>
      <p:cxnSp>
        <p:nvCxnSpPr>
          <p:cNvPr id="13" name="直接连接符 14"/>
          <p:cNvCxnSpPr/>
          <p:nvPr/>
        </p:nvCxnSpPr>
        <p:spPr>
          <a:xfrm flipV="1">
            <a:off x="2428875" y="6621463"/>
            <a:ext cx="5472113" cy="2222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9"/>
          <p:cNvCxnSpPr/>
          <p:nvPr/>
        </p:nvCxnSpPr>
        <p:spPr>
          <a:xfrm>
            <a:off x="8335963" y="6618288"/>
            <a:ext cx="39528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0" y="6440488"/>
            <a:ext cx="2395538" cy="334963"/>
          </a:xfrm>
          <a:prstGeom prst="rect">
            <a:avLst/>
          </a:prstGeom>
        </p:spPr>
        <p:txBody>
          <a:bodyPr wrap="none">
            <a:spAutoFit/>
          </a:bodyPr>
          <a:lstStyle/>
          <a:p>
            <a:pPr marL="0" marR="0" lvl="0" indent="0" algn="l" defTabSz="914400" rtl="0" eaLnBrk="1" fontAlgn="base" latinLnBrk="0" hangingPunct="1">
              <a:lnSpc>
                <a:spcPct val="150000"/>
              </a:lnSpc>
              <a:spcBef>
                <a:spcPts val="600"/>
              </a:spcBef>
              <a:spcAft>
                <a:spcPct val="0"/>
              </a:spcAft>
              <a:buClrTx/>
              <a:buSzTx/>
              <a:buFontTx/>
              <a:buNone/>
              <a:defRPr/>
            </a:pPr>
            <a:r>
              <a:rPr kumimoji="0" lang="zh-CN" altLang="en-US" sz="105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Arial" panose="020B0604020202020204" pitchFamily="34" charset="0"/>
              </a:rPr>
              <a:t>数据挖掘：实用案例分析 </a:t>
            </a:r>
            <a:r>
              <a:rPr kumimoji="0" lang="en-US" altLang="zh-CN" sz="105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Arial" panose="020B0604020202020204" pitchFamily="34" charset="0"/>
              </a:rPr>
              <a:t>@ </a:t>
            </a:r>
            <a:r>
              <a:rPr kumimoji="0" lang="zh-CN" altLang="en-US" sz="105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Arial" panose="020B0604020202020204" pitchFamily="34" charset="0"/>
              </a:rPr>
              <a:t>泰迪科技</a:t>
            </a:r>
            <a:endParaRPr kumimoji="0" lang="en-US" altLang="zh-CN" sz="105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Arial" panose="020B0604020202020204" pitchFamily="34" charset="0"/>
            </a:endParaRPr>
          </a:p>
        </p:txBody>
      </p:sp>
      <p:sp>
        <p:nvSpPr>
          <p:cNvPr id="17" name="AutoShape 22"/>
          <p:cNvSpPr>
            <a:spLocks noChangeArrowheads="1"/>
          </p:cNvSpPr>
          <p:nvPr/>
        </p:nvSpPr>
        <p:spPr bwMode="auto">
          <a:xfrm>
            <a:off x="7308850" y="657225"/>
            <a:ext cx="1439863" cy="17463"/>
          </a:xfrm>
          <a:prstGeom prst="roundRect">
            <a:avLst>
              <a:gd name="adj" fmla="val 35898"/>
            </a:avLst>
          </a:prstGeom>
          <a:solidFill>
            <a:srgbClr val="F5A000"/>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AutoShape 23"/>
          <p:cNvSpPr>
            <a:spLocks noChangeArrowheads="1"/>
          </p:cNvSpPr>
          <p:nvPr/>
        </p:nvSpPr>
        <p:spPr bwMode="auto">
          <a:xfrm>
            <a:off x="396875" y="657225"/>
            <a:ext cx="6840538" cy="17463"/>
          </a:xfrm>
          <a:prstGeom prst="roundRect">
            <a:avLst>
              <a:gd name="adj" fmla="val 50000"/>
            </a:avLst>
          </a:prstGeom>
          <a:solidFill>
            <a:srgbClr val="031D89"/>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标题 1"/>
          <p:cNvSpPr>
            <a:spLocks noGrp="1"/>
          </p:cNvSpPr>
          <p:nvPr>
            <p:ph type="title"/>
          </p:nvPr>
        </p:nvSpPr>
        <p:spPr>
          <a:xfrm>
            <a:off x="142844" y="154379"/>
            <a:ext cx="8317619" cy="432048"/>
          </a:xfrm>
        </p:spPr>
        <p:txBody>
          <a:bodyPr>
            <a:noAutofit/>
          </a:bodyPr>
          <a:lstStyle>
            <a:lvl1pPr algn="l">
              <a:defRPr sz="2200" b="1">
                <a:latin typeface="Arial" panose="020B0604020202020204" pitchFamily="34" charset="0"/>
                <a:ea typeface="微软雅黑" panose="020B0503020204020204" pitchFamily="34" charset="-122"/>
                <a:cs typeface="Arial" panose="020B0604020202020204" pitchFamily="34" charset="0"/>
              </a:defRPr>
            </a:lvl1pPr>
          </a:lstStyle>
          <a:p>
            <a:pPr fontAlgn="base"/>
            <a:r>
              <a:rPr lang="zh-CN" altLang="en-US" strike="noStrike" noProof="1" dirty="0" smtClean="0"/>
              <a:t>单击此处编辑母版标题样式</a:t>
            </a:r>
            <a:endParaRPr lang="zh-CN" altLang="en-US" strike="noStrike" noProof="1" dirty="0"/>
          </a:p>
        </p:txBody>
      </p:sp>
      <p:sp>
        <p:nvSpPr>
          <p:cNvPr id="7" name="内容占位符 2"/>
          <p:cNvSpPr>
            <a:spLocks noGrp="1"/>
          </p:cNvSpPr>
          <p:nvPr>
            <p:ph idx="1"/>
          </p:nvPr>
        </p:nvSpPr>
        <p:spPr>
          <a:xfrm>
            <a:off x="395288" y="775245"/>
            <a:ext cx="8330701" cy="1285603"/>
          </a:xfrm>
        </p:spPr>
        <p:txBody>
          <a:bodyPr>
            <a:noAutofit/>
          </a:bodyPr>
          <a:lstStyle>
            <a:lvl1pPr>
              <a:buClr>
                <a:srgbClr val="032089"/>
              </a:buClr>
              <a:buFont typeface="Wingdings" panose="05000000000000000000" pitchFamily="2" charset="2"/>
              <a:buChar char="n"/>
              <a:defRPr sz="1600" b="0">
                <a:latin typeface="微软雅黑" panose="020B0503020204020204" pitchFamily="34" charset="-122"/>
                <a:ea typeface="微软雅黑" panose="020B0503020204020204" pitchFamily="34" charset="-122"/>
              </a:defRPr>
            </a:lvl1pPr>
            <a:lvl2pPr>
              <a:buClr>
                <a:srgbClr val="032089"/>
              </a:buClr>
              <a:buFont typeface="Wingdings" panose="05000000000000000000" pitchFamily="2" charset="2"/>
              <a:buChar char="l"/>
              <a:defRPr sz="1600" b="0">
                <a:latin typeface="微软雅黑" panose="020B0503020204020204" pitchFamily="34" charset="-122"/>
                <a:ea typeface="微软雅黑" panose="020B0503020204020204" pitchFamily="34" charset="-122"/>
              </a:defRPr>
            </a:lvl2pPr>
            <a:lvl3pPr>
              <a:defRPr sz="1600" b="0">
                <a:latin typeface="微软雅黑" panose="020B0503020204020204" pitchFamily="34" charset="-122"/>
                <a:ea typeface="微软雅黑" panose="020B0503020204020204" pitchFamily="34" charset="-122"/>
              </a:defRPr>
            </a:lvl3pPr>
            <a:lvl4pPr>
              <a:defRPr sz="1600" b="0">
                <a:latin typeface="微软雅黑" panose="020B0503020204020204" pitchFamily="34" charset="-122"/>
                <a:ea typeface="微软雅黑" panose="020B0503020204020204" pitchFamily="34" charset="-122"/>
              </a:defRPr>
            </a:lvl4pPr>
            <a:lvl5pPr>
              <a:defRPr sz="1600" b="0">
                <a:latin typeface="微软雅黑" panose="020B0503020204020204" pitchFamily="34" charset="-122"/>
                <a:ea typeface="微软雅黑" panose="020B0503020204020204"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908050"/>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908050"/>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仅标题">
    <p:bg>
      <p:bgPr>
        <a:solidFill>
          <a:schemeClr val="bg1"/>
        </a:solidFill>
        <a:effectLst/>
      </p:bgPr>
    </p:bg>
    <p:spTree>
      <p:nvGrpSpPr>
        <p:cNvPr id="1" name=""/>
        <p:cNvGrpSpPr/>
        <p:nvPr/>
      </p:nvGrpSpPr>
      <p:grpSpPr>
        <a:xfrm>
          <a:off x="0" y="0"/>
          <a:ext cx="0" cy="0"/>
          <a:chOff x="0" y="0"/>
          <a:chExt cx="0" cy="0"/>
        </a:xfrm>
      </p:grpSpPr>
      <p:sp>
        <p:nvSpPr>
          <p:cNvPr id="10" name="AutoShape 22"/>
          <p:cNvSpPr>
            <a:spLocks noChangeArrowheads="1"/>
          </p:cNvSpPr>
          <p:nvPr/>
        </p:nvSpPr>
        <p:spPr bwMode="auto">
          <a:xfrm>
            <a:off x="7308850" y="657225"/>
            <a:ext cx="1439863" cy="17463"/>
          </a:xfrm>
          <a:prstGeom prst="roundRect">
            <a:avLst>
              <a:gd name="adj" fmla="val 35898"/>
            </a:avLst>
          </a:prstGeom>
          <a:solidFill>
            <a:srgbClr val="F5A000"/>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AutoShape 23"/>
          <p:cNvSpPr>
            <a:spLocks noChangeArrowheads="1"/>
          </p:cNvSpPr>
          <p:nvPr/>
        </p:nvSpPr>
        <p:spPr bwMode="auto">
          <a:xfrm>
            <a:off x="396875" y="657225"/>
            <a:ext cx="6840538" cy="17463"/>
          </a:xfrm>
          <a:prstGeom prst="roundRect">
            <a:avLst>
              <a:gd name="adj" fmla="val 50000"/>
            </a:avLst>
          </a:prstGeom>
          <a:solidFill>
            <a:srgbClr val="031D89"/>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340" name="Rectangle 12"/>
          <p:cNvSpPr/>
          <p:nvPr/>
        </p:nvSpPr>
        <p:spPr>
          <a:xfrm>
            <a:off x="7921625" y="6497638"/>
            <a:ext cx="428625" cy="231775"/>
          </a:xfrm>
          <a:prstGeom prst="rect">
            <a:avLst/>
          </a:prstGeom>
          <a:noFill/>
          <a:ln w="9525">
            <a:noFill/>
          </a:ln>
        </p:spPr>
        <p:txBody>
          <a:bodyPr anchor="t" anchorCtr="0"/>
          <a:p>
            <a:pPr lvl="0" algn="ctr"/>
            <a:r>
              <a:rPr lang="en-US" altLang="zh-CN" sz="1000" dirty="0">
                <a:solidFill>
                  <a:srgbClr val="7F7F7F"/>
                </a:solidFill>
                <a:latin typeface="Arial" panose="020B0604020202020204" pitchFamily="34" charset="0"/>
                <a:ea typeface="黑体" panose="02010609060101010101" pitchFamily="49" charset="-122"/>
              </a:rPr>
              <a:t> </a:t>
            </a:r>
            <a:fld id="{9A0DB2DC-4C9A-4742-B13C-FB6460FD3503}" type="slidenum">
              <a:rPr lang="en-US" altLang="zh-CN" sz="1000" dirty="0">
                <a:solidFill>
                  <a:srgbClr val="7F7F7F"/>
                </a:solidFill>
                <a:latin typeface="Arial" panose="020B0604020202020204" pitchFamily="34" charset="0"/>
                <a:ea typeface="黑体" panose="02010609060101010101" pitchFamily="49" charset="-122"/>
              </a:rPr>
            </a:fld>
            <a:endParaRPr lang="en-US" altLang="zh-CN" sz="1000" dirty="0">
              <a:solidFill>
                <a:srgbClr val="7F7F7F"/>
              </a:solidFill>
              <a:latin typeface="Arial" panose="020B0604020202020204" pitchFamily="34" charset="0"/>
              <a:ea typeface="黑体" panose="02010609060101010101" pitchFamily="49" charset="-122"/>
            </a:endParaRPr>
          </a:p>
        </p:txBody>
      </p:sp>
      <p:cxnSp>
        <p:nvCxnSpPr>
          <p:cNvPr id="13" name="直接连接符 14"/>
          <p:cNvCxnSpPr/>
          <p:nvPr/>
        </p:nvCxnSpPr>
        <p:spPr>
          <a:xfrm flipV="1">
            <a:off x="2428875" y="6621463"/>
            <a:ext cx="5472113" cy="2222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9"/>
          <p:cNvCxnSpPr/>
          <p:nvPr/>
        </p:nvCxnSpPr>
        <p:spPr>
          <a:xfrm>
            <a:off x="8335963" y="6618288"/>
            <a:ext cx="39528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0" y="6440488"/>
            <a:ext cx="2395538" cy="334963"/>
          </a:xfrm>
          <a:prstGeom prst="rect">
            <a:avLst/>
          </a:prstGeom>
        </p:spPr>
        <p:txBody>
          <a:bodyPr wrap="none">
            <a:spAutoFit/>
          </a:bodyPr>
          <a:lstStyle/>
          <a:p>
            <a:pPr marL="0" marR="0" lvl="0" indent="0" algn="l" defTabSz="914400" rtl="0" eaLnBrk="1" fontAlgn="base" latinLnBrk="0" hangingPunct="1">
              <a:lnSpc>
                <a:spcPct val="150000"/>
              </a:lnSpc>
              <a:spcBef>
                <a:spcPts val="600"/>
              </a:spcBef>
              <a:spcAft>
                <a:spcPct val="0"/>
              </a:spcAft>
              <a:buClrTx/>
              <a:buSzTx/>
              <a:buFontTx/>
              <a:buNone/>
              <a:defRPr/>
            </a:pPr>
            <a:r>
              <a:rPr kumimoji="0" lang="zh-CN" altLang="en-US" sz="105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Arial" panose="020B0604020202020204" pitchFamily="34" charset="0"/>
              </a:rPr>
              <a:t>数据挖掘：实用案例分析 </a:t>
            </a:r>
            <a:r>
              <a:rPr kumimoji="0" lang="en-US" altLang="zh-CN" sz="105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Arial" panose="020B0604020202020204" pitchFamily="34" charset="0"/>
              </a:rPr>
              <a:t>@ </a:t>
            </a:r>
            <a:r>
              <a:rPr kumimoji="0" lang="zh-CN" altLang="en-US" sz="105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Arial" panose="020B0604020202020204" pitchFamily="34" charset="0"/>
              </a:rPr>
              <a:t>泰迪科技</a:t>
            </a:r>
            <a:endParaRPr kumimoji="0" lang="en-US" altLang="zh-CN" sz="105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Arial" panose="020B0604020202020204" pitchFamily="34" charset="0"/>
            </a:endParaRPr>
          </a:p>
        </p:txBody>
      </p:sp>
      <p:sp>
        <p:nvSpPr>
          <p:cNvPr id="17" name="AutoShape 22"/>
          <p:cNvSpPr>
            <a:spLocks noChangeArrowheads="1"/>
          </p:cNvSpPr>
          <p:nvPr/>
        </p:nvSpPr>
        <p:spPr bwMode="auto">
          <a:xfrm>
            <a:off x="7308850" y="657225"/>
            <a:ext cx="1439863" cy="17463"/>
          </a:xfrm>
          <a:prstGeom prst="roundRect">
            <a:avLst>
              <a:gd name="adj" fmla="val 35898"/>
            </a:avLst>
          </a:prstGeom>
          <a:solidFill>
            <a:srgbClr val="F5A000"/>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AutoShape 23"/>
          <p:cNvSpPr>
            <a:spLocks noChangeArrowheads="1"/>
          </p:cNvSpPr>
          <p:nvPr/>
        </p:nvSpPr>
        <p:spPr bwMode="auto">
          <a:xfrm>
            <a:off x="396875" y="657225"/>
            <a:ext cx="6840538" cy="17463"/>
          </a:xfrm>
          <a:prstGeom prst="roundRect">
            <a:avLst>
              <a:gd name="adj" fmla="val 50000"/>
            </a:avLst>
          </a:prstGeom>
          <a:solidFill>
            <a:srgbClr val="031D89"/>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 name="标题 1"/>
          <p:cNvSpPr>
            <a:spLocks noGrp="1"/>
          </p:cNvSpPr>
          <p:nvPr>
            <p:ph type="title"/>
          </p:nvPr>
        </p:nvSpPr>
        <p:spPr>
          <a:xfrm>
            <a:off x="142844" y="154379"/>
            <a:ext cx="8317619" cy="432048"/>
          </a:xfrm>
        </p:spPr>
        <p:txBody>
          <a:bodyPr>
            <a:noAutofit/>
          </a:bodyPr>
          <a:lstStyle>
            <a:lvl1pPr algn="l">
              <a:defRPr sz="2200" b="1">
                <a:latin typeface="Arial" panose="020B0604020202020204" pitchFamily="34" charset="0"/>
                <a:ea typeface="微软雅黑" panose="020B0503020204020204" pitchFamily="34" charset="-122"/>
                <a:cs typeface="Arial" panose="020B0604020202020204" pitchFamily="34" charset="0"/>
              </a:defRPr>
            </a:lvl1pPr>
          </a:lstStyle>
          <a:p>
            <a:pPr fontAlgn="base"/>
            <a:r>
              <a:rPr lang="zh-CN" altLang="en-US" strike="noStrike" noProof="1" dirty="0" smtClean="0"/>
              <a:t>单击此处编辑母版标题样式</a:t>
            </a:r>
            <a:endParaRPr lang="zh-CN" altLang="en-US" strike="noStrike" noProof="1" dirty="0"/>
          </a:p>
        </p:txBody>
      </p:sp>
      <p:sp>
        <p:nvSpPr>
          <p:cNvPr id="7" name="内容占位符 2"/>
          <p:cNvSpPr>
            <a:spLocks noGrp="1"/>
          </p:cNvSpPr>
          <p:nvPr>
            <p:ph idx="1"/>
          </p:nvPr>
        </p:nvSpPr>
        <p:spPr>
          <a:xfrm>
            <a:off x="395288" y="775245"/>
            <a:ext cx="8330701" cy="1285603"/>
          </a:xfrm>
        </p:spPr>
        <p:txBody>
          <a:bodyPr>
            <a:noAutofit/>
          </a:bodyPr>
          <a:lstStyle>
            <a:lvl1pPr>
              <a:buClr>
                <a:srgbClr val="032089"/>
              </a:buClr>
              <a:buFont typeface="Wingdings" panose="05000000000000000000" pitchFamily="2" charset="2"/>
              <a:buChar char="n"/>
              <a:defRPr sz="1600" b="0">
                <a:latin typeface="微软雅黑" panose="020B0503020204020204" pitchFamily="34" charset="-122"/>
                <a:ea typeface="微软雅黑" panose="020B0503020204020204" pitchFamily="34" charset="-122"/>
              </a:defRPr>
            </a:lvl1pPr>
            <a:lvl2pPr>
              <a:buClr>
                <a:srgbClr val="032089"/>
              </a:buClr>
              <a:buFont typeface="Wingdings" panose="05000000000000000000" pitchFamily="2" charset="2"/>
              <a:buChar char="l"/>
              <a:defRPr sz="1600" b="0">
                <a:latin typeface="微软雅黑" panose="020B0503020204020204" pitchFamily="34" charset="-122"/>
                <a:ea typeface="微软雅黑" panose="020B0503020204020204" pitchFamily="34" charset="-122"/>
              </a:defRPr>
            </a:lvl2pPr>
            <a:lvl3pPr>
              <a:defRPr sz="1600" b="0">
                <a:latin typeface="微软雅黑" panose="020B0503020204020204" pitchFamily="34" charset="-122"/>
                <a:ea typeface="微软雅黑" panose="020B0503020204020204" pitchFamily="34" charset="-122"/>
              </a:defRPr>
            </a:lvl3pPr>
            <a:lvl4pPr>
              <a:defRPr sz="1600" b="0">
                <a:latin typeface="微软雅黑" panose="020B0503020204020204" pitchFamily="34" charset="-122"/>
                <a:ea typeface="微软雅黑" panose="020B0503020204020204" pitchFamily="34" charset="-122"/>
              </a:defRPr>
            </a:lvl4pPr>
            <a:lvl5pPr>
              <a:defRPr sz="1600" b="0">
                <a:latin typeface="微软雅黑" panose="020B0503020204020204" pitchFamily="34" charset="-122"/>
                <a:ea typeface="微软雅黑" panose="020B0503020204020204"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142844" y="154379"/>
            <a:ext cx="8317619" cy="432048"/>
          </a:xfrm>
        </p:spPr>
        <p:txBody>
          <a:bodyPr>
            <a:noAutofit/>
          </a:bodyPr>
          <a:lstStyle>
            <a:lvl1pPr algn="l">
              <a:defRPr sz="2200" b="1">
                <a:latin typeface="Arial" panose="020B0604020202020204" pitchFamily="34" charset="0"/>
                <a:ea typeface="微软雅黑" panose="020B0503020204020204" pitchFamily="34" charset="-122"/>
                <a:cs typeface="Arial" panose="020B0604020202020204" pitchFamily="34" charset="0"/>
              </a:defRPr>
            </a:lvl1pPr>
          </a:lstStyle>
          <a:p>
            <a:pPr fontAlgn="base"/>
            <a:r>
              <a:rPr lang="zh-CN" altLang="en-US" strike="noStrike" noProof="1" dirty="0" smtClean="0"/>
              <a:t>单击此处编辑母版标题样式</a:t>
            </a:r>
            <a:endParaRPr lang="zh-CN" altLang="en-US" strike="noStrike" noProof="1" dirty="0"/>
          </a:p>
        </p:txBody>
      </p:sp>
      <p:sp>
        <p:nvSpPr>
          <p:cNvPr id="6" name="内容占位符 2"/>
          <p:cNvSpPr>
            <a:spLocks noGrp="1"/>
          </p:cNvSpPr>
          <p:nvPr>
            <p:ph idx="1"/>
          </p:nvPr>
        </p:nvSpPr>
        <p:spPr>
          <a:xfrm>
            <a:off x="395288" y="775245"/>
            <a:ext cx="8330701" cy="1285603"/>
          </a:xfrm>
        </p:spPr>
        <p:txBody>
          <a:bodyPr>
            <a:noAutofit/>
          </a:bodyPr>
          <a:lstStyle>
            <a:lvl1pPr>
              <a:buClr>
                <a:srgbClr val="032089"/>
              </a:buClr>
              <a:buFont typeface="Wingdings" panose="05000000000000000000" pitchFamily="2" charset="2"/>
              <a:buChar char="n"/>
              <a:defRPr sz="1600" b="0">
                <a:latin typeface="微软雅黑" panose="020B0503020204020204" pitchFamily="34" charset="-122"/>
                <a:ea typeface="微软雅黑" panose="020B0503020204020204" pitchFamily="34" charset="-122"/>
              </a:defRPr>
            </a:lvl1pPr>
            <a:lvl2pPr>
              <a:buClr>
                <a:srgbClr val="032089"/>
              </a:buClr>
              <a:buFont typeface="Wingdings" panose="05000000000000000000" pitchFamily="2" charset="2"/>
              <a:buChar char="l"/>
              <a:defRPr sz="1600" b="0">
                <a:latin typeface="微软雅黑" panose="020B0503020204020204" pitchFamily="34" charset="-122"/>
                <a:ea typeface="微软雅黑" panose="020B0503020204020204" pitchFamily="34" charset="-122"/>
              </a:defRPr>
            </a:lvl2pPr>
            <a:lvl3pPr>
              <a:defRPr sz="1600" b="0">
                <a:latin typeface="微软雅黑" panose="020B0503020204020204" pitchFamily="34" charset="-122"/>
                <a:ea typeface="微软雅黑" panose="020B0503020204020204" pitchFamily="34" charset="-122"/>
              </a:defRPr>
            </a:lvl3pPr>
            <a:lvl4pPr>
              <a:defRPr sz="1600" b="0">
                <a:latin typeface="微软雅黑" panose="020B0503020204020204" pitchFamily="34" charset="-122"/>
                <a:ea typeface="微软雅黑" panose="020B0503020204020204" pitchFamily="34" charset="-122"/>
              </a:defRPr>
            </a:lvl4pPr>
            <a:lvl5pPr>
              <a:defRPr sz="1600" b="0">
                <a:latin typeface="微软雅黑" panose="020B0503020204020204" pitchFamily="34" charset="-122"/>
                <a:ea typeface="微软雅黑" panose="020B0503020204020204"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000066"/>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7" name="AutoShape 22"/>
          <p:cNvSpPr>
            <a:spLocks noChangeArrowheads="1"/>
          </p:cNvSpPr>
          <p:nvPr/>
        </p:nvSpPr>
        <p:spPr bwMode="auto">
          <a:xfrm>
            <a:off x="7308850" y="657225"/>
            <a:ext cx="1439863" cy="17463"/>
          </a:xfrm>
          <a:prstGeom prst="roundRect">
            <a:avLst>
              <a:gd name="adj" fmla="val 35898"/>
            </a:avLst>
          </a:prstGeom>
          <a:solidFill>
            <a:srgbClr val="F5A000"/>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AutoShape 23"/>
          <p:cNvSpPr>
            <a:spLocks noChangeArrowheads="1"/>
          </p:cNvSpPr>
          <p:nvPr/>
        </p:nvSpPr>
        <p:spPr bwMode="auto">
          <a:xfrm>
            <a:off x="396875" y="657225"/>
            <a:ext cx="6840538" cy="17463"/>
          </a:xfrm>
          <a:prstGeom prst="roundRect">
            <a:avLst>
              <a:gd name="adj" fmla="val 50000"/>
            </a:avLst>
          </a:prstGeom>
          <a:solidFill>
            <a:srgbClr val="031D89"/>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148" name="Rectangle 12"/>
          <p:cNvSpPr/>
          <p:nvPr/>
        </p:nvSpPr>
        <p:spPr>
          <a:xfrm>
            <a:off x="7929563" y="6484938"/>
            <a:ext cx="428625" cy="231775"/>
          </a:xfrm>
          <a:prstGeom prst="rect">
            <a:avLst/>
          </a:prstGeom>
          <a:noFill/>
          <a:ln w="9525">
            <a:noFill/>
          </a:ln>
        </p:spPr>
        <p:txBody>
          <a:bodyPr anchor="t" anchorCtr="0"/>
          <a:p>
            <a:pPr lvl="0" algn="ctr"/>
            <a:r>
              <a:rPr lang="en-US" altLang="zh-CN" sz="1000" dirty="0">
                <a:solidFill>
                  <a:srgbClr val="7F7F7F"/>
                </a:solidFill>
                <a:latin typeface="Arial" panose="020B0604020202020204" pitchFamily="34" charset="0"/>
                <a:ea typeface="黑体" panose="02010609060101010101" pitchFamily="49" charset="-122"/>
              </a:rPr>
              <a:t> </a:t>
            </a:r>
            <a:fld id="{9A0DB2DC-4C9A-4742-B13C-FB6460FD3503}" type="slidenum">
              <a:rPr lang="en-US" altLang="zh-CN" sz="1000" dirty="0">
                <a:solidFill>
                  <a:srgbClr val="7F7F7F"/>
                </a:solidFill>
                <a:latin typeface="Arial" panose="020B0604020202020204" pitchFamily="34" charset="0"/>
                <a:ea typeface="黑体" panose="02010609060101010101" pitchFamily="49" charset="-122"/>
              </a:rPr>
            </a:fld>
            <a:endParaRPr lang="en-US" altLang="zh-CN" sz="1000" dirty="0">
              <a:solidFill>
                <a:srgbClr val="7F7F7F"/>
              </a:solidFill>
              <a:latin typeface="Arial" panose="020B0604020202020204" pitchFamily="34" charset="0"/>
              <a:ea typeface="黑体" panose="02010609060101010101" pitchFamily="49" charset="-122"/>
            </a:endParaRPr>
          </a:p>
        </p:txBody>
      </p:sp>
      <p:cxnSp>
        <p:nvCxnSpPr>
          <p:cNvPr id="10" name="直接连接符 9"/>
          <p:cNvCxnSpPr/>
          <p:nvPr/>
        </p:nvCxnSpPr>
        <p:spPr>
          <a:xfrm>
            <a:off x="2500313" y="6642100"/>
            <a:ext cx="5500688"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335963" y="6629400"/>
            <a:ext cx="39528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42844" y="154379"/>
            <a:ext cx="8317619" cy="432048"/>
          </a:xfrm>
        </p:spPr>
        <p:txBody>
          <a:bodyPr>
            <a:noAutofit/>
          </a:bodyPr>
          <a:lstStyle>
            <a:lvl1pPr algn="l">
              <a:defRPr sz="2200" b="1">
                <a:latin typeface="Arial" panose="020B0604020202020204" pitchFamily="34" charset="0"/>
                <a:ea typeface="微软雅黑" panose="020B0503020204020204" pitchFamily="34" charset="-122"/>
                <a:cs typeface="Arial" panose="020B0604020202020204" pitchFamily="34" charset="0"/>
              </a:defRPr>
            </a:lvl1p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395288" y="775245"/>
            <a:ext cx="8330701" cy="1285603"/>
          </a:xfrm>
        </p:spPr>
        <p:txBody>
          <a:bodyPr>
            <a:noAutofit/>
          </a:bodyPr>
          <a:lstStyle>
            <a:lvl1pPr>
              <a:buClr>
                <a:srgbClr val="032089"/>
              </a:buClr>
              <a:buFont typeface="Wingdings" panose="05000000000000000000" pitchFamily="2" charset="2"/>
              <a:buChar char="n"/>
              <a:defRPr sz="1600" b="0">
                <a:latin typeface="微软雅黑" panose="020B0503020204020204" pitchFamily="34" charset="-122"/>
                <a:ea typeface="微软雅黑" panose="020B0503020204020204" pitchFamily="34" charset="-122"/>
              </a:defRPr>
            </a:lvl1pPr>
            <a:lvl2pPr>
              <a:buClr>
                <a:srgbClr val="032089"/>
              </a:buClr>
              <a:buFont typeface="Wingdings" panose="05000000000000000000" pitchFamily="2" charset="2"/>
              <a:buChar char="l"/>
              <a:defRPr sz="1600" b="0">
                <a:latin typeface="微软雅黑" panose="020B0503020204020204" pitchFamily="34" charset="-122"/>
                <a:ea typeface="微软雅黑" panose="020B0503020204020204" pitchFamily="34" charset="-122"/>
              </a:defRPr>
            </a:lvl2pPr>
            <a:lvl3pPr>
              <a:defRPr sz="1600" b="0">
                <a:latin typeface="微软雅黑" panose="020B0503020204020204" pitchFamily="34" charset="-122"/>
                <a:ea typeface="微软雅黑" panose="020B0503020204020204" pitchFamily="34" charset="-122"/>
              </a:defRPr>
            </a:lvl3pPr>
            <a:lvl4pPr>
              <a:defRPr sz="1600" b="0">
                <a:latin typeface="微软雅黑" panose="020B0503020204020204" pitchFamily="34" charset="-122"/>
                <a:ea typeface="微软雅黑" panose="020B0503020204020204" pitchFamily="34" charset="-122"/>
              </a:defRPr>
            </a:lvl4pPr>
            <a:lvl5pPr>
              <a:defRPr sz="1600" b="0">
                <a:latin typeface="微软雅黑" panose="020B0503020204020204" pitchFamily="34" charset="-122"/>
                <a:ea typeface="微软雅黑" panose="020B0503020204020204"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日期占位符 3"/>
          <p:cNvSpPr>
            <a:spLocks noGrp="1"/>
          </p:cNvSpPr>
          <p:nvPr>
            <p:ph type="dt" sz="half" idx="10"/>
          </p:nvPr>
        </p:nvSpPr>
        <p:spPr>
          <a:xfrm>
            <a:off x="457200" y="6356350"/>
            <a:ext cx="21336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a:xfrm>
            <a:off x="3124200" y="6356350"/>
            <a:ext cx="28956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ctr" anchorCtr="0" compatLnSpc="1"/>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1916113"/>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0"/>
            <a:ext cx="6019800" cy="1916113"/>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标题幻灯片">
    <p:bg>
      <p:bgPr>
        <a:solidFill>
          <a:schemeClr val="bg1"/>
        </a:solidFill>
        <a:effectLst/>
      </p:bgPr>
    </p:bg>
    <p:spTree>
      <p:nvGrpSpPr>
        <p:cNvPr id="1" name=""/>
        <p:cNvGrpSpPr/>
        <p:nvPr/>
      </p:nvGrpSpPr>
      <p:grpSpPr>
        <a:xfrm>
          <a:off x="0" y="0"/>
          <a:ext cx="0" cy="0"/>
          <a:chOff x="0" y="0"/>
          <a:chExt cx="0" cy="0"/>
        </a:xfrm>
      </p:grpSpPr>
      <p:sp>
        <p:nvSpPr>
          <p:cNvPr id="10" name="AutoShape 22"/>
          <p:cNvSpPr>
            <a:spLocks noChangeArrowheads="1"/>
          </p:cNvSpPr>
          <p:nvPr/>
        </p:nvSpPr>
        <p:spPr bwMode="auto">
          <a:xfrm>
            <a:off x="7308850" y="657225"/>
            <a:ext cx="1439863" cy="17463"/>
          </a:xfrm>
          <a:prstGeom prst="roundRect">
            <a:avLst>
              <a:gd name="adj" fmla="val 35898"/>
            </a:avLst>
          </a:prstGeom>
          <a:solidFill>
            <a:srgbClr val="F5A000"/>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AutoShape 23"/>
          <p:cNvSpPr>
            <a:spLocks noChangeArrowheads="1"/>
          </p:cNvSpPr>
          <p:nvPr/>
        </p:nvSpPr>
        <p:spPr bwMode="auto">
          <a:xfrm>
            <a:off x="396875" y="657225"/>
            <a:ext cx="6840538" cy="17463"/>
          </a:xfrm>
          <a:prstGeom prst="roundRect">
            <a:avLst>
              <a:gd name="adj" fmla="val 50000"/>
            </a:avLst>
          </a:prstGeom>
          <a:solidFill>
            <a:srgbClr val="031D89"/>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5364" name="Rectangle 12"/>
          <p:cNvSpPr/>
          <p:nvPr/>
        </p:nvSpPr>
        <p:spPr>
          <a:xfrm>
            <a:off x="7921625" y="6497638"/>
            <a:ext cx="428625" cy="231775"/>
          </a:xfrm>
          <a:prstGeom prst="rect">
            <a:avLst/>
          </a:prstGeom>
          <a:noFill/>
          <a:ln w="9525">
            <a:noFill/>
          </a:ln>
        </p:spPr>
        <p:txBody>
          <a:bodyPr anchor="t" anchorCtr="0"/>
          <a:p>
            <a:pPr lvl="0" algn="ctr"/>
            <a:r>
              <a:rPr lang="en-US" altLang="zh-CN" sz="1000" dirty="0">
                <a:solidFill>
                  <a:srgbClr val="7F7F7F"/>
                </a:solidFill>
                <a:latin typeface="Arial" panose="020B0604020202020204" pitchFamily="34" charset="0"/>
                <a:ea typeface="黑体" panose="02010609060101010101" pitchFamily="49" charset="-122"/>
              </a:rPr>
              <a:t> </a:t>
            </a:r>
            <a:fld id="{9A0DB2DC-4C9A-4742-B13C-FB6460FD3503}" type="slidenum">
              <a:rPr lang="en-US" altLang="zh-CN" sz="1000" dirty="0">
                <a:solidFill>
                  <a:srgbClr val="7F7F7F"/>
                </a:solidFill>
                <a:latin typeface="Arial" panose="020B0604020202020204" pitchFamily="34" charset="0"/>
                <a:ea typeface="黑体" panose="02010609060101010101" pitchFamily="49" charset="-122"/>
              </a:rPr>
            </a:fld>
            <a:endParaRPr lang="en-US" altLang="zh-CN" sz="1000" dirty="0">
              <a:solidFill>
                <a:srgbClr val="7F7F7F"/>
              </a:solidFill>
              <a:latin typeface="Arial" panose="020B0604020202020204" pitchFamily="34" charset="0"/>
              <a:ea typeface="黑体" panose="02010609060101010101" pitchFamily="49" charset="-122"/>
            </a:endParaRPr>
          </a:p>
        </p:txBody>
      </p:sp>
      <p:cxnSp>
        <p:nvCxnSpPr>
          <p:cNvPr id="13" name="直接连接符 14"/>
          <p:cNvCxnSpPr/>
          <p:nvPr/>
        </p:nvCxnSpPr>
        <p:spPr>
          <a:xfrm flipV="1">
            <a:off x="2428875" y="6621463"/>
            <a:ext cx="5472113" cy="2222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9"/>
          <p:cNvCxnSpPr/>
          <p:nvPr/>
        </p:nvCxnSpPr>
        <p:spPr>
          <a:xfrm>
            <a:off x="8335963" y="6618288"/>
            <a:ext cx="39528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0" y="6440488"/>
            <a:ext cx="2395538" cy="334963"/>
          </a:xfrm>
          <a:prstGeom prst="rect">
            <a:avLst/>
          </a:prstGeom>
        </p:spPr>
        <p:txBody>
          <a:bodyPr wrap="none">
            <a:spAutoFit/>
          </a:bodyPr>
          <a:lstStyle/>
          <a:p>
            <a:pPr marL="0" marR="0" lvl="0" indent="0" algn="l" defTabSz="914400" rtl="0" eaLnBrk="1" fontAlgn="base" latinLnBrk="0" hangingPunct="1">
              <a:lnSpc>
                <a:spcPct val="150000"/>
              </a:lnSpc>
              <a:spcBef>
                <a:spcPts val="600"/>
              </a:spcBef>
              <a:spcAft>
                <a:spcPct val="0"/>
              </a:spcAft>
              <a:buClrTx/>
              <a:buSzTx/>
              <a:buFontTx/>
              <a:buNone/>
              <a:defRPr/>
            </a:pPr>
            <a:r>
              <a:rPr kumimoji="0" lang="zh-CN" altLang="en-US" sz="105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Arial" panose="020B0604020202020204" pitchFamily="34" charset="0"/>
              </a:rPr>
              <a:t>数据挖掘：实用案例分析 </a:t>
            </a:r>
            <a:r>
              <a:rPr kumimoji="0" lang="en-US" altLang="zh-CN" sz="105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Arial" panose="020B0604020202020204" pitchFamily="34" charset="0"/>
              </a:rPr>
              <a:t>@ </a:t>
            </a:r>
            <a:r>
              <a:rPr kumimoji="0" lang="zh-CN" altLang="en-US" sz="105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Arial" panose="020B0604020202020204" pitchFamily="34" charset="0"/>
              </a:rPr>
              <a:t>泰迪科技</a:t>
            </a:r>
            <a:endParaRPr kumimoji="0" lang="en-US" altLang="zh-CN" sz="105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Arial" panose="020B0604020202020204" pitchFamily="34" charset="0"/>
            </a:endParaRPr>
          </a:p>
        </p:txBody>
      </p:sp>
      <p:graphicFrame>
        <p:nvGraphicFramePr>
          <p:cNvPr id="15368" name="AutoShape 29"/>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9" name="" r:id="rId3" imgW="0" imgH="0" progId="">
                  <p:embed/>
                </p:oleObj>
              </mc:Choice>
              <mc:Fallback>
                <p:oleObj name="" r:id="rId3" imgW="0" imgH="0" progId="">
                  <p:embed/>
                  <p:pic>
                    <p:nvPicPr>
                      <p:cNvPr id="0" name="图片 3078"/>
                      <p:cNvPicPr/>
                      <p:nvPr/>
                    </p:nvPicPr>
                    <p:blipFill>
                      <a:blip/>
                      <a:stretch>
                        <a:fillRect/>
                      </a:stretch>
                    </p:blipFill>
                    <p:spPr>
                      <a:xfrm>
                        <a:off x="0" y="0"/>
                        <a:ext cx="158750" cy="158750"/>
                      </a:xfrm>
                      <a:prstGeom prst="rect">
                        <a:avLst/>
                      </a:prstGeom>
                      <a:noFill/>
                      <a:ln w="38100">
                        <a:noFill/>
                        <a:miter/>
                      </a:ln>
                    </p:spPr>
                  </p:pic>
                </p:oleObj>
              </mc:Fallback>
            </mc:AlternateContent>
          </a:graphicData>
        </a:graphic>
      </p:graphicFrame>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10" name="AutoShape 22"/>
          <p:cNvSpPr>
            <a:spLocks noChangeArrowheads="1"/>
          </p:cNvSpPr>
          <p:nvPr/>
        </p:nvSpPr>
        <p:spPr bwMode="auto">
          <a:xfrm>
            <a:off x="7308850" y="657225"/>
            <a:ext cx="1439863" cy="17463"/>
          </a:xfrm>
          <a:prstGeom prst="roundRect">
            <a:avLst>
              <a:gd name="adj" fmla="val 35898"/>
            </a:avLst>
          </a:prstGeom>
          <a:solidFill>
            <a:srgbClr val="F5A000"/>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 name="AutoShape 23"/>
          <p:cNvSpPr>
            <a:spLocks noChangeArrowheads="1"/>
          </p:cNvSpPr>
          <p:nvPr/>
        </p:nvSpPr>
        <p:spPr bwMode="auto">
          <a:xfrm>
            <a:off x="396875" y="657225"/>
            <a:ext cx="6840538" cy="17463"/>
          </a:xfrm>
          <a:prstGeom prst="roundRect">
            <a:avLst>
              <a:gd name="adj" fmla="val 50000"/>
            </a:avLst>
          </a:prstGeom>
          <a:solidFill>
            <a:srgbClr val="031D89"/>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6388" name="Rectangle 12"/>
          <p:cNvSpPr/>
          <p:nvPr/>
        </p:nvSpPr>
        <p:spPr>
          <a:xfrm>
            <a:off x="7921625" y="6497638"/>
            <a:ext cx="428625" cy="231775"/>
          </a:xfrm>
          <a:prstGeom prst="rect">
            <a:avLst/>
          </a:prstGeom>
          <a:noFill/>
          <a:ln w="9525">
            <a:noFill/>
          </a:ln>
        </p:spPr>
        <p:txBody>
          <a:bodyPr anchor="t" anchorCtr="0"/>
          <a:p>
            <a:pPr lvl="0" algn="ctr"/>
            <a:r>
              <a:rPr lang="en-US" altLang="zh-CN" sz="1000" dirty="0">
                <a:solidFill>
                  <a:srgbClr val="7F7F7F"/>
                </a:solidFill>
                <a:latin typeface="Arial" panose="020B0604020202020204" pitchFamily="34" charset="0"/>
                <a:ea typeface="黑体" panose="02010609060101010101" pitchFamily="49" charset="-122"/>
              </a:rPr>
              <a:t> </a:t>
            </a:r>
            <a:fld id="{9A0DB2DC-4C9A-4742-B13C-FB6460FD3503}" type="slidenum">
              <a:rPr lang="en-US" altLang="zh-CN" sz="1000" dirty="0">
                <a:solidFill>
                  <a:srgbClr val="7F7F7F"/>
                </a:solidFill>
                <a:latin typeface="Arial" panose="020B0604020202020204" pitchFamily="34" charset="0"/>
                <a:ea typeface="黑体" panose="02010609060101010101" pitchFamily="49" charset="-122"/>
              </a:rPr>
            </a:fld>
            <a:endParaRPr lang="en-US" altLang="zh-CN" sz="1000" dirty="0">
              <a:solidFill>
                <a:srgbClr val="7F7F7F"/>
              </a:solidFill>
              <a:latin typeface="Arial" panose="020B0604020202020204" pitchFamily="34" charset="0"/>
              <a:ea typeface="黑体" panose="02010609060101010101" pitchFamily="49" charset="-122"/>
            </a:endParaRPr>
          </a:p>
        </p:txBody>
      </p:sp>
      <p:cxnSp>
        <p:nvCxnSpPr>
          <p:cNvPr id="13" name="直接连接符 14"/>
          <p:cNvCxnSpPr/>
          <p:nvPr/>
        </p:nvCxnSpPr>
        <p:spPr>
          <a:xfrm flipV="1">
            <a:off x="2428875" y="6621463"/>
            <a:ext cx="5472113" cy="2222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9"/>
          <p:cNvCxnSpPr/>
          <p:nvPr/>
        </p:nvCxnSpPr>
        <p:spPr>
          <a:xfrm>
            <a:off x="8335963" y="6618288"/>
            <a:ext cx="39528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0" y="6440488"/>
            <a:ext cx="2395538" cy="334963"/>
          </a:xfrm>
          <a:prstGeom prst="rect">
            <a:avLst/>
          </a:prstGeom>
        </p:spPr>
        <p:txBody>
          <a:bodyPr wrap="none">
            <a:spAutoFit/>
          </a:bodyPr>
          <a:lstStyle/>
          <a:p>
            <a:pPr marL="0" marR="0" lvl="0" indent="0" algn="l" defTabSz="914400" rtl="0" eaLnBrk="1" fontAlgn="base" latinLnBrk="0" hangingPunct="1">
              <a:lnSpc>
                <a:spcPct val="150000"/>
              </a:lnSpc>
              <a:spcBef>
                <a:spcPts val="600"/>
              </a:spcBef>
              <a:spcAft>
                <a:spcPct val="0"/>
              </a:spcAft>
              <a:buClrTx/>
              <a:buSzTx/>
              <a:buFontTx/>
              <a:buNone/>
              <a:defRPr/>
            </a:pPr>
            <a:r>
              <a:rPr kumimoji="0" lang="zh-CN" altLang="en-US" sz="105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Arial" panose="020B0604020202020204" pitchFamily="34" charset="0"/>
              </a:rPr>
              <a:t>数据挖掘：实用案例分析 </a:t>
            </a:r>
            <a:r>
              <a:rPr kumimoji="0" lang="en-US" altLang="zh-CN" sz="105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Arial" panose="020B0604020202020204" pitchFamily="34" charset="0"/>
              </a:rPr>
              <a:t>@ </a:t>
            </a:r>
            <a:r>
              <a:rPr kumimoji="0" lang="zh-CN" altLang="en-US" sz="105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Arial" panose="020B0604020202020204" pitchFamily="34" charset="0"/>
              </a:rPr>
              <a:t>泰迪科技</a:t>
            </a:r>
            <a:endParaRPr kumimoji="0" lang="en-US" altLang="zh-CN" sz="105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Arial" panose="020B0604020202020204" pitchFamily="34" charset="0"/>
            </a:endParaRPr>
          </a:p>
        </p:txBody>
      </p:sp>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17" name="Date Placeholder 3"/>
          <p:cNvSpPr>
            <a:spLocks noGrp="1"/>
          </p:cNvSpPr>
          <p:nvPr>
            <p:ph type="dt" sz="half" idx="2"/>
          </p:nvPr>
        </p:nvSpPr>
        <p:spPr>
          <a:xfrm>
            <a:off x="457200" y="6356350"/>
            <a:ext cx="2133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00C2E8D-C778-4D8D-9A5F-4C4966B0C9A0}" type="datetimeFigureOut">
              <a:rPr kumimoji="0" lang="en-US" altLang="zh-CN" sz="9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fld>
            <a:endParaRPr kumimoji="0" lang="en-US" altLang="zh-CN" sz="9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 name="Footer Placeholder 4"/>
          <p:cNvSpPr>
            <a:spLocks noGrp="1"/>
          </p:cNvSpPr>
          <p:nvPr>
            <p:ph type="ftr" sz="quarter" idx="3"/>
          </p:nvPr>
        </p:nvSpPr>
        <p:spPr>
          <a:xfrm>
            <a:off x="3124200" y="6356350"/>
            <a:ext cx="2895600" cy="365125"/>
          </a:xfrm>
          <a:prstGeom prst="rect">
            <a:avLst/>
          </a:prstGeom>
        </p:spPr>
        <p:txBody>
          <a:bodyPr/>
          <a:lstStyle>
            <a:lvl1pPr eaLnBrk="1" hangingPunct="1">
              <a:defRPr>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9"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t" anchorCtr="0" compatLnSpc="1"/>
          <a:p>
            <a:pPr lvl="0" eaLnBrk="1" fontAlgn="base" hangingPunct="1">
              <a:buNone/>
            </a:pPr>
            <a:fld id="{9A0DB2DC-4C9A-4742-B13C-FB6460FD3503}" type="slidenum">
              <a:rPr lang="en-US" altLang="zh-CN" strike="noStrike" noProof="1" dirty="0">
                <a:latin typeface="Arial" panose="020B0604020202020204" pitchFamily="34" charset="0"/>
                <a:ea typeface="宋体" panose="02010600030101010101" pitchFamily="2" charset="-122"/>
                <a:cs typeface="+mn-cs"/>
              </a:rPr>
            </a:fld>
            <a:endParaRPr lang="en-US" altLang="zh-CN" strike="noStrike" noProof="1"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graphicFrame>
        <p:nvGraphicFramePr>
          <p:cNvPr id="17410" name="AutoShape 42"/>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80" name="" r:id="rId3" imgW="0" imgH="0" progId="">
                  <p:embed/>
                </p:oleObj>
              </mc:Choice>
              <mc:Fallback>
                <p:oleObj name="" r:id="rId3" imgW="0" imgH="0" progId="">
                  <p:embed/>
                  <p:pic>
                    <p:nvPicPr>
                      <p:cNvPr id="0" name="图片 3079"/>
                      <p:cNvPicPr/>
                      <p:nvPr/>
                    </p:nvPicPr>
                    <p:blipFill>
                      <a:blip/>
                      <a:stretch>
                        <a:fillRect/>
                      </a:stretch>
                    </p:blipFill>
                    <p:spPr>
                      <a:xfrm>
                        <a:off x="0" y="0"/>
                        <a:ext cx="158750" cy="158750"/>
                      </a:xfrm>
                      <a:prstGeom prst="rect">
                        <a:avLst/>
                      </a:prstGeom>
                      <a:noFill/>
                      <a:ln w="38100">
                        <a:noFill/>
                        <a:miter/>
                      </a:ln>
                    </p:spPr>
                  </p:pic>
                </p:oleObj>
              </mc:Fallback>
            </mc:AlternateContent>
          </a:graphicData>
        </a:graphic>
      </p:graphicFrame>
      <p:sp>
        <p:nvSpPr>
          <p:cNvPr id="8" name="矩形 7"/>
          <p:cNvSpPr/>
          <p:nvPr/>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lt1"/>
              </a:solidFill>
              <a:effectLst/>
              <a:uLnTx/>
              <a:uFillTx/>
              <a:latin typeface="+mn-lt"/>
              <a:ea typeface="+mn-ea"/>
              <a:cs typeface="+mn-cs"/>
            </a:endParaRPr>
          </a:p>
        </p:txBody>
      </p:sp>
      <p:pic>
        <p:nvPicPr>
          <p:cNvPr id="9" name="图片 8" descr="AW视觉符号.jpg"/>
          <p:cNvPicPr>
            <a:picLocks noChangeAspect="1"/>
          </p:cNvPicPr>
          <p:nvPr/>
        </p:nvPicPr>
        <p:blipFill>
          <a:blip r:embed="rId4" cstate="print"/>
          <a:stretch>
            <a:fillRect/>
          </a:stretch>
        </p:blipFill>
        <p:spPr>
          <a:xfrm>
            <a:off x="124018" y="2628031"/>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日期占位符 1"/>
          <p:cNvSpPr>
            <a:spLocks noGrp="1"/>
          </p:cNvSpPr>
          <p:nvPr>
            <p:ph type="dt" sz="half" idx="10"/>
          </p:nvPr>
        </p:nvSpPr>
        <p:spPr>
          <a:xfrm>
            <a:off x="457200" y="6356350"/>
            <a:ext cx="21336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3124200" y="6356350"/>
            <a:ext cx="28956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ctr" anchorCtr="0" compatLnSpc="1"/>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7" name="AutoShape 22"/>
          <p:cNvSpPr>
            <a:spLocks noChangeArrowheads="1"/>
          </p:cNvSpPr>
          <p:nvPr/>
        </p:nvSpPr>
        <p:spPr bwMode="auto">
          <a:xfrm>
            <a:off x="7308850" y="657225"/>
            <a:ext cx="1439863" cy="17463"/>
          </a:xfrm>
          <a:prstGeom prst="roundRect">
            <a:avLst>
              <a:gd name="adj" fmla="val 35898"/>
            </a:avLst>
          </a:prstGeom>
          <a:solidFill>
            <a:srgbClr val="F5A000"/>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AutoShape 23"/>
          <p:cNvSpPr>
            <a:spLocks noChangeArrowheads="1"/>
          </p:cNvSpPr>
          <p:nvPr/>
        </p:nvSpPr>
        <p:spPr bwMode="auto">
          <a:xfrm>
            <a:off x="396875" y="657225"/>
            <a:ext cx="6840538" cy="17463"/>
          </a:xfrm>
          <a:prstGeom prst="roundRect">
            <a:avLst>
              <a:gd name="adj" fmla="val 50000"/>
            </a:avLst>
          </a:prstGeom>
          <a:solidFill>
            <a:srgbClr val="031D89"/>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8436" name="Rectangle 12"/>
          <p:cNvSpPr/>
          <p:nvPr/>
        </p:nvSpPr>
        <p:spPr>
          <a:xfrm>
            <a:off x="7929563" y="6484938"/>
            <a:ext cx="428625" cy="231775"/>
          </a:xfrm>
          <a:prstGeom prst="rect">
            <a:avLst/>
          </a:prstGeom>
          <a:noFill/>
          <a:ln w="9525">
            <a:noFill/>
          </a:ln>
        </p:spPr>
        <p:txBody>
          <a:bodyPr anchor="t" anchorCtr="0"/>
          <a:p>
            <a:pPr lvl="0" algn="ctr"/>
            <a:r>
              <a:rPr lang="en-US" altLang="zh-CN" sz="1000" dirty="0">
                <a:solidFill>
                  <a:srgbClr val="7F7F7F"/>
                </a:solidFill>
                <a:latin typeface="Arial" panose="020B0604020202020204" pitchFamily="34" charset="0"/>
                <a:ea typeface="黑体" panose="02010609060101010101" pitchFamily="49" charset="-122"/>
              </a:rPr>
              <a:t> </a:t>
            </a:r>
            <a:fld id="{9A0DB2DC-4C9A-4742-B13C-FB6460FD3503}" type="slidenum">
              <a:rPr lang="en-US" altLang="zh-CN" sz="1000" dirty="0">
                <a:solidFill>
                  <a:srgbClr val="7F7F7F"/>
                </a:solidFill>
                <a:latin typeface="Arial" panose="020B0604020202020204" pitchFamily="34" charset="0"/>
                <a:ea typeface="黑体" panose="02010609060101010101" pitchFamily="49" charset="-122"/>
              </a:rPr>
            </a:fld>
            <a:endParaRPr lang="en-US" altLang="zh-CN" sz="1000" dirty="0">
              <a:solidFill>
                <a:srgbClr val="7F7F7F"/>
              </a:solidFill>
              <a:latin typeface="Arial" panose="020B0604020202020204" pitchFamily="34" charset="0"/>
              <a:ea typeface="黑体" panose="02010609060101010101" pitchFamily="49" charset="-122"/>
            </a:endParaRPr>
          </a:p>
        </p:txBody>
      </p:sp>
      <p:cxnSp>
        <p:nvCxnSpPr>
          <p:cNvPr id="10" name="直接连接符 9"/>
          <p:cNvCxnSpPr/>
          <p:nvPr/>
        </p:nvCxnSpPr>
        <p:spPr>
          <a:xfrm>
            <a:off x="2500313" y="6642100"/>
            <a:ext cx="5500688"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335963" y="6629400"/>
            <a:ext cx="39528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42844" y="154379"/>
            <a:ext cx="8317619" cy="432048"/>
          </a:xfrm>
        </p:spPr>
        <p:txBody>
          <a:bodyPr>
            <a:noAutofit/>
          </a:bodyPr>
          <a:lstStyle>
            <a:lvl1pPr algn="l">
              <a:defRPr sz="2200" b="1">
                <a:latin typeface="Arial" panose="020B0604020202020204" pitchFamily="34" charset="0"/>
                <a:ea typeface="微软雅黑" panose="020B0503020204020204" pitchFamily="34" charset="-122"/>
                <a:cs typeface="Arial" panose="020B0604020202020204" pitchFamily="34" charset="0"/>
              </a:defRPr>
            </a:lvl1p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395288" y="775245"/>
            <a:ext cx="8330701" cy="1285603"/>
          </a:xfrm>
        </p:spPr>
        <p:txBody>
          <a:bodyPr>
            <a:noAutofit/>
          </a:bodyPr>
          <a:lstStyle>
            <a:lvl1pPr>
              <a:buClr>
                <a:srgbClr val="032089"/>
              </a:buClr>
              <a:buFont typeface="Wingdings" panose="05000000000000000000" pitchFamily="2" charset="2"/>
              <a:buChar char="n"/>
              <a:defRPr sz="1600" b="0">
                <a:latin typeface="微软雅黑" panose="020B0503020204020204" pitchFamily="34" charset="-122"/>
                <a:ea typeface="微软雅黑" panose="020B0503020204020204" pitchFamily="34" charset="-122"/>
              </a:defRPr>
            </a:lvl1pPr>
            <a:lvl2pPr>
              <a:buClr>
                <a:srgbClr val="032089"/>
              </a:buClr>
              <a:buFont typeface="Wingdings" panose="05000000000000000000" pitchFamily="2" charset="2"/>
              <a:buChar char="l"/>
              <a:defRPr sz="1600" b="0">
                <a:latin typeface="微软雅黑" panose="020B0503020204020204" pitchFamily="34" charset="-122"/>
                <a:ea typeface="微软雅黑" panose="020B0503020204020204" pitchFamily="34" charset="-122"/>
              </a:defRPr>
            </a:lvl2pPr>
            <a:lvl3pPr>
              <a:defRPr sz="1600" b="0">
                <a:latin typeface="微软雅黑" panose="020B0503020204020204" pitchFamily="34" charset="-122"/>
                <a:ea typeface="微软雅黑" panose="020B0503020204020204" pitchFamily="34" charset="-122"/>
              </a:defRPr>
            </a:lvl3pPr>
            <a:lvl4pPr>
              <a:defRPr sz="1600" b="0">
                <a:latin typeface="微软雅黑" panose="020B0503020204020204" pitchFamily="34" charset="-122"/>
                <a:ea typeface="微软雅黑" panose="020B0503020204020204" pitchFamily="34" charset="-122"/>
              </a:defRPr>
            </a:lvl4pPr>
            <a:lvl5pPr>
              <a:defRPr sz="1600" b="0">
                <a:latin typeface="微软雅黑" panose="020B0503020204020204" pitchFamily="34" charset="-122"/>
                <a:ea typeface="微软雅黑" panose="020B0503020204020204"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日期占位符 3"/>
          <p:cNvSpPr>
            <a:spLocks noGrp="1"/>
          </p:cNvSpPr>
          <p:nvPr>
            <p:ph type="dt" sz="half" idx="10"/>
          </p:nvPr>
        </p:nvSpPr>
        <p:spPr>
          <a:xfrm>
            <a:off x="457200" y="6356350"/>
            <a:ext cx="21336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a:xfrm>
            <a:off x="3124200" y="6356350"/>
            <a:ext cx="28956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ctr" anchorCtr="0" compatLnSpc="1"/>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graphicFrame>
        <p:nvGraphicFramePr>
          <p:cNvPr id="19458" name="AutoShape 40"/>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8" name="" r:id="rId3" imgW="0" imgH="0" progId="">
                  <p:embed/>
                </p:oleObj>
              </mc:Choice>
              <mc:Fallback>
                <p:oleObj name="" r:id="rId3" imgW="0" imgH="0" progId="">
                  <p:embed/>
                  <p:pic>
                    <p:nvPicPr>
                      <p:cNvPr id="0" name="图片 3077"/>
                      <p:cNvPicPr/>
                      <p:nvPr/>
                    </p:nvPicPr>
                    <p:blipFill>
                      <a:blip/>
                      <a:stretch>
                        <a:fillRect/>
                      </a:stretch>
                    </p:blipFill>
                    <p:spPr>
                      <a:xfrm>
                        <a:off x="0" y="0"/>
                        <a:ext cx="158750" cy="158750"/>
                      </a:xfrm>
                      <a:prstGeom prst="rect">
                        <a:avLst/>
                      </a:prstGeom>
                      <a:noFill/>
                      <a:ln w="38100">
                        <a:noFill/>
                        <a:miter/>
                      </a:ln>
                    </p:spPr>
                  </p:pic>
                </p:oleObj>
              </mc:Fallback>
            </mc:AlternateContent>
          </a:graphicData>
        </a:graphic>
      </p:graphicFrame>
      <p:sp>
        <p:nvSpPr>
          <p:cNvPr id="8" name="矩形 7"/>
          <p:cNvSpPr/>
          <p:nvPr/>
        </p:nvSpPr>
        <p:spPr>
          <a:xfrm>
            <a:off x="0" y="4437063"/>
            <a:ext cx="9144000" cy="32385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395288" y="3429000"/>
            <a:ext cx="8353425" cy="1008112"/>
          </a:xfrm>
        </p:spPr>
        <p:txBody>
          <a:bodyPr>
            <a:normAutofit/>
          </a:bodyPr>
          <a:lstStyle>
            <a:lvl1pPr>
              <a:defRPr sz="3200" b="0">
                <a:solidFill>
                  <a:schemeClr val="tx1"/>
                </a:solidFill>
                <a:latin typeface="微软雅黑" panose="020B0503020204020204" pitchFamily="34" charset="-122"/>
                <a:ea typeface="微软雅黑" panose="020B0503020204020204" pitchFamily="34" charset="-122"/>
              </a:defRPr>
            </a:lvl1pPr>
          </a:lstStyle>
          <a:p>
            <a:pPr fontAlgn="base"/>
            <a:r>
              <a:rPr lang="zh-CN" altLang="en-US" strike="noStrike" noProof="1" dirty="0" smtClean="0"/>
              <a:t>单击此处编辑母版标题样式</a:t>
            </a:r>
            <a:endParaRPr lang="zh-CN" altLang="en-US" strike="noStrike" noProof="1" dirty="0"/>
          </a:p>
        </p:txBody>
      </p:sp>
      <p:sp>
        <p:nvSpPr>
          <p:cNvPr id="9" name="灯片编号占位符 5"/>
          <p:cNvSpPr>
            <a:spLocks noGrp="1"/>
          </p:cNvSpPr>
          <p:nvPr>
            <p:ph type="sldNum" sz="quarter" idx="4"/>
            <p:custDataLst>
              <p:tags r:id="rId4"/>
            </p:custDataLst>
          </p:nvPr>
        </p:nvSpPr>
        <p:spPr>
          <a:xfrm>
            <a:off x="6615113" y="6507163"/>
            <a:ext cx="2133600" cy="365125"/>
          </a:xfrm>
          <a:prstGeom prst="rect">
            <a:avLst/>
          </a:prstGeom>
        </p:spPr>
        <p:txBody>
          <a:bodyPr vert="horz" wrap="square" lIns="91440" tIns="45720" rIns="91440" bIns="45720" numCol="1" anchor="ctr" anchorCtr="0" compatLnSpc="1"/>
          <a:p>
            <a:pPr algn="r"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
        <p:nvSpPr>
          <p:cNvPr id="3" name="日期占位符 2"/>
          <p:cNvSpPr>
            <a:spLocks noGrp="1"/>
          </p:cNvSpPr>
          <p:nvPr>
            <p:ph type="dt" sz="half" idx="10"/>
          </p:nvPr>
        </p:nvSpPr>
        <p:spPr>
          <a:xfrm>
            <a:off x="457200" y="6356350"/>
            <a:ext cx="21336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a:xfrm>
            <a:off x="3124200" y="6356350"/>
            <a:ext cx="28956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a:xfrm>
            <a:off x="3124200" y="6356350"/>
            <a:ext cx="28956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ctr" anchorCtr="0" compatLnSpc="1"/>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spd="slow" advClick="0" advTm="1000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空白">
    <p:bg>
      <p:bgPr>
        <a:solidFill>
          <a:schemeClr val="bg1"/>
        </a:solid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142844" y="154379"/>
            <a:ext cx="8317619" cy="432048"/>
          </a:xfrm>
        </p:spPr>
        <p:txBody>
          <a:bodyPr>
            <a:noAutofit/>
          </a:bodyPr>
          <a:lstStyle>
            <a:lvl1pPr algn="l">
              <a:defRPr sz="2200" b="1">
                <a:latin typeface="Arial" panose="020B0604020202020204" pitchFamily="34" charset="0"/>
                <a:ea typeface="微软雅黑" panose="020B0503020204020204" pitchFamily="34" charset="-122"/>
                <a:cs typeface="Arial" panose="020B0604020202020204" pitchFamily="34" charset="0"/>
              </a:defRPr>
            </a:lvl1pPr>
          </a:lstStyle>
          <a:p>
            <a:pPr fontAlgn="base"/>
            <a:r>
              <a:rPr lang="zh-CN" altLang="en-US" strike="noStrike" noProof="1" dirty="0" smtClean="0"/>
              <a:t>单击此处编辑母版标题样式</a:t>
            </a:r>
            <a:endParaRPr lang="zh-CN" altLang="en-US" strike="noStrike" noProof="1" dirty="0"/>
          </a:p>
        </p:txBody>
      </p:sp>
      <p:sp>
        <p:nvSpPr>
          <p:cNvPr id="6" name="内容占位符 2"/>
          <p:cNvSpPr>
            <a:spLocks noGrp="1"/>
          </p:cNvSpPr>
          <p:nvPr>
            <p:ph idx="1"/>
          </p:nvPr>
        </p:nvSpPr>
        <p:spPr>
          <a:xfrm>
            <a:off x="395288" y="775245"/>
            <a:ext cx="8330701" cy="1285603"/>
          </a:xfrm>
        </p:spPr>
        <p:txBody>
          <a:bodyPr>
            <a:noAutofit/>
          </a:bodyPr>
          <a:lstStyle>
            <a:lvl1pPr>
              <a:buClr>
                <a:srgbClr val="032089"/>
              </a:buClr>
              <a:buFont typeface="Wingdings" panose="05000000000000000000" pitchFamily="2" charset="2"/>
              <a:buChar char="n"/>
              <a:defRPr sz="1600" b="0">
                <a:latin typeface="微软雅黑" panose="020B0503020204020204" pitchFamily="34" charset="-122"/>
                <a:ea typeface="微软雅黑" panose="020B0503020204020204" pitchFamily="34" charset="-122"/>
              </a:defRPr>
            </a:lvl1pPr>
            <a:lvl2pPr>
              <a:buClr>
                <a:srgbClr val="032089"/>
              </a:buClr>
              <a:buFont typeface="Wingdings" panose="05000000000000000000" pitchFamily="2" charset="2"/>
              <a:buChar char="l"/>
              <a:defRPr sz="1600" b="0">
                <a:latin typeface="微软雅黑" panose="020B0503020204020204" pitchFamily="34" charset="-122"/>
                <a:ea typeface="微软雅黑" panose="020B0503020204020204" pitchFamily="34" charset="-122"/>
              </a:defRPr>
            </a:lvl2pPr>
            <a:lvl3pPr>
              <a:defRPr sz="1600" b="0">
                <a:latin typeface="微软雅黑" panose="020B0503020204020204" pitchFamily="34" charset="-122"/>
                <a:ea typeface="微软雅黑" panose="020B0503020204020204" pitchFamily="34" charset="-122"/>
              </a:defRPr>
            </a:lvl3pPr>
            <a:lvl4pPr>
              <a:defRPr sz="1600" b="0">
                <a:latin typeface="微软雅黑" panose="020B0503020204020204" pitchFamily="34" charset="-122"/>
                <a:ea typeface="微软雅黑" panose="020B0503020204020204" pitchFamily="34" charset="-122"/>
              </a:defRPr>
            </a:lvl4pPr>
            <a:lvl5pPr>
              <a:defRPr sz="1600" b="0">
                <a:latin typeface="微软雅黑" panose="020B0503020204020204" pitchFamily="34" charset="-122"/>
                <a:ea typeface="微软雅黑" panose="020B0503020204020204"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2" name="日期占位符 1"/>
          <p:cNvSpPr>
            <a:spLocks noGrp="1"/>
          </p:cNvSpPr>
          <p:nvPr>
            <p:ph type="dt" sz="half" idx="10"/>
          </p:nvPr>
        </p:nvSpPr>
        <p:spPr>
          <a:xfrm>
            <a:off x="457200" y="6356350"/>
            <a:ext cx="21336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3124200" y="6356350"/>
            <a:ext cx="28956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ctr" anchorCtr="0" compatLnSpc="1"/>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8" name="标题 7"/>
          <p:cNvSpPr>
            <a:spLocks noGrp="1"/>
          </p:cNvSpPr>
          <p:nvPr>
            <p:ph type="title"/>
          </p:nvPr>
        </p:nvSpPr>
        <p:spPr/>
        <p:txBody>
          <a:bodyPr rtlCol="0"/>
          <a:lstStyle/>
          <a:p>
            <a:pPr fontAlgn="base"/>
            <a:r>
              <a:rPr lang="zh-CN" altLang="en-US" strike="noStrike" noProof="1" smtClean="0"/>
              <a:t>单击此处编辑母版标题样式</a:t>
            </a:r>
            <a:endParaRPr lang="en-US" strike="noStrike" noProof="1"/>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C49A74B-9096-4B2C-B9E2-71341CBEFC92}"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2"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
            <a:pPr algn="r" eaLnBrk="1" fontAlgn="base" hangingPunct="1">
              <a:buNone/>
            </a:pPr>
            <a:fld id="{9A0DB2DC-4C9A-4742-B13C-FB6460FD3503}" type="slidenum">
              <a:rPr lang="zh-CN" altLang="en-US" strike="noStrike" noProof="1" dirty="0">
                <a:solidFill>
                  <a:srgbClr val="FFFFFF"/>
                </a:solidFill>
                <a:latin typeface="Arial" panose="020B0604020202020204" pitchFamily="34" charset="0"/>
                <a:ea typeface="宋体" panose="02010600030101010101" pitchFamily="2" charset="-122"/>
                <a:cs typeface="+mn-cs"/>
              </a:rPr>
            </a:fld>
            <a:endParaRPr lang="zh-CN" altLang="en-US" strike="noStrike" noProof="1"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CC0D403-3D26-4B51-8229-81815F5DC8F1}"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
            <a:pPr algn="r"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transition spd="slow" advClick="0" advTm="1000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graphicFrame>
        <p:nvGraphicFramePr>
          <p:cNvPr id="7170" name="AutoShape 40"/>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77" name="" r:id="rId3" imgW="0" imgH="0" progId="">
                  <p:embed/>
                </p:oleObj>
              </mc:Choice>
              <mc:Fallback>
                <p:oleObj name="" r:id="rId3" imgW="0" imgH="0" progId="">
                  <p:embed/>
                  <p:pic>
                    <p:nvPicPr>
                      <p:cNvPr id="0" name="图片 3076"/>
                      <p:cNvPicPr/>
                      <p:nvPr/>
                    </p:nvPicPr>
                    <p:blipFill>
                      <a:blip/>
                      <a:stretch>
                        <a:fillRect/>
                      </a:stretch>
                    </p:blipFill>
                    <p:spPr>
                      <a:xfrm>
                        <a:off x="0" y="0"/>
                        <a:ext cx="158750" cy="158750"/>
                      </a:xfrm>
                      <a:prstGeom prst="rect">
                        <a:avLst/>
                      </a:prstGeom>
                      <a:noFill/>
                      <a:ln w="38100">
                        <a:noFill/>
                        <a:miter/>
                      </a:ln>
                    </p:spPr>
                  </p:pic>
                </p:oleObj>
              </mc:Fallback>
            </mc:AlternateContent>
          </a:graphicData>
        </a:graphic>
      </p:graphicFrame>
      <p:sp>
        <p:nvSpPr>
          <p:cNvPr id="8" name="矩形 7"/>
          <p:cNvSpPr/>
          <p:nvPr/>
        </p:nvSpPr>
        <p:spPr>
          <a:xfrm>
            <a:off x="0" y="4437063"/>
            <a:ext cx="9144000" cy="32385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395288" y="3429000"/>
            <a:ext cx="8353425" cy="1008112"/>
          </a:xfrm>
        </p:spPr>
        <p:txBody>
          <a:bodyPr>
            <a:normAutofit/>
          </a:bodyPr>
          <a:lstStyle>
            <a:lvl1pPr>
              <a:defRPr sz="3200" b="0">
                <a:solidFill>
                  <a:schemeClr val="tx1"/>
                </a:solidFill>
                <a:latin typeface="微软雅黑" panose="020B0503020204020204" pitchFamily="34" charset="-122"/>
                <a:ea typeface="微软雅黑" panose="020B0503020204020204" pitchFamily="34" charset="-122"/>
              </a:defRPr>
            </a:lvl1pPr>
          </a:lstStyle>
          <a:p>
            <a:pPr fontAlgn="base"/>
            <a:r>
              <a:rPr lang="zh-CN" altLang="en-US" strike="noStrike" noProof="1" dirty="0" smtClean="0"/>
              <a:t>单击此处编辑母版标题样式</a:t>
            </a:r>
            <a:endParaRPr lang="zh-CN" altLang="en-US" strike="noStrike" noProof="1" dirty="0"/>
          </a:p>
        </p:txBody>
      </p:sp>
      <p:sp>
        <p:nvSpPr>
          <p:cNvPr id="9" name="灯片编号占位符 5"/>
          <p:cNvSpPr>
            <a:spLocks noGrp="1"/>
          </p:cNvSpPr>
          <p:nvPr>
            <p:ph type="sldNum" sz="quarter" idx="4"/>
            <p:custDataLst>
              <p:tags r:id="rId4"/>
            </p:custDataLst>
          </p:nvPr>
        </p:nvSpPr>
        <p:spPr>
          <a:xfrm>
            <a:off x="6615113" y="6507163"/>
            <a:ext cx="2133600" cy="365125"/>
          </a:xfrm>
          <a:prstGeom prst="rect">
            <a:avLst/>
          </a:prstGeom>
        </p:spPr>
        <p:txBody>
          <a:bodyPr vert="horz" wrap="square" lIns="91440" tIns="45720" rIns="91440" bIns="45720" numCol="1" anchor="ctr" anchorCtr="0" compatLnSpc="1"/>
          <a:p>
            <a:pPr algn="r"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
        <p:nvSpPr>
          <p:cNvPr id="3" name="日期占位符 2"/>
          <p:cNvSpPr>
            <a:spLocks noGrp="1"/>
          </p:cNvSpPr>
          <p:nvPr>
            <p:ph type="dt" sz="half" idx="10"/>
          </p:nvPr>
        </p:nvSpPr>
        <p:spPr>
          <a:xfrm>
            <a:off x="457200" y="6356350"/>
            <a:ext cx="21336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a:xfrm>
            <a:off x="3124200" y="6356350"/>
            <a:ext cx="28956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3124200" y="6356350"/>
            <a:ext cx="28956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ctr" anchorCtr="0" compatLnSpc="1"/>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graphicFrame>
        <p:nvGraphicFramePr>
          <p:cNvPr id="25602" name="AutoShape 42"/>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81" name="" r:id="rId3" imgW="0" imgH="0" progId="">
                  <p:embed/>
                </p:oleObj>
              </mc:Choice>
              <mc:Fallback>
                <p:oleObj name="" r:id="rId3" imgW="0" imgH="0" progId="">
                  <p:embed/>
                  <p:pic>
                    <p:nvPicPr>
                      <p:cNvPr id="0" name="图片 3080"/>
                      <p:cNvPicPr/>
                      <p:nvPr/>
                    </p:nvPicPr>
                    <p:blipFill>
                      <a:blip/>
                      <a:stretch>
                        <a:fillRect/>
                      </a:stretch>
                    </p:blipFill>
                    <p:spPr>
                      <a:xfrm>
                        <a:off x="0" y="0"/>
                        <a:ext cx="158750" cy="158750"/>
                      </a:xfrm>
                      <a:prstGeom prst="rect">
                        <a:avLst/>
                      </a:prstGeom>
                      <a:noFill/>
                      <a:ln w="38100">
                        <a:noFill/>
                        <a:miter/>
                      </a:ln>
                    </p:spPr>
                  </p:pic>
                </p:oleObj>
              </mc:Fallback>
            </mc:AlternateContent>
          </a:graphicData>
        </a:graphic>
      </p:graphicFrame>
      <p:sp>
        <p:nvSpPr>
          <p:cNvPr id="8" name="矩形 7"/>
          <p:cNvSpPr/>
          <p:nvPr/>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lt1"/>
              </a:solidFill>
              <a:effectLst/>
              <a:uLnTx/>
              <a:uFillTx/>
              <a:latin typeface="+mn-lt"/>
              <a:ea typeface="+mn-ea"/>
              <a:cs typeface="+mn-cs"/>
            </a:endParaRPr>
          </a:p>
        </p:txBody>
      </p:sp>
      <p:pic>
        <p:nvPicPr>
          <p:cNvPr id="9" name="图片 8" descr="AW视觉符号.jpg"/>
          <p:cNvPicPr>
            <a:picLocks noChangeAspect="1"/>
          </p:cNvPicPr>
          <p:nvPr/>
        </p:nvPicPr>
        <p:blipFill>
          <a:blip r:embed="rId4" cstate="print"/>
          <a:stretch>
            <a:fillRect/>
          </a:stretch>
        </p:blipFill>
        <p:spPr>
          <a:xfrm>
            <a:off x="124018" y="2628031"/>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日期占位符 1"/>
          <p:cNvSpPr>
            <a:spLocks noGrp="1"/>
          </p:cNvSpPr>
          <p:nvPr>
            <p:ph type="dt" sz="half" idx="10"/>
          </p:nvPr>
        </p:nvSpPr>
        <p:spPr>
          <a:xfrm>
            <a:off x="457200" y="6356350"/>
            <a:ext cx="21336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3124200" y="6356350"/>
            <a:ext cx="28956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ctr" anchorCtr="0" compatLnSpc="1"/>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7" name="AutoShape 22"/>
          <p:cNvSpPr>
            <a:spLocks noChangeArrowheads="1"/>
          </p:cNvSpPr>
          <p:nvPr/>
        </p:nvSpPr>
        <p:spPr bwMode="auto">
          <a:xfrm>
            <a:off x="7308850" y="657225"/>
            <a:ext cx="1439863" cy="17463"/>
          </a:xfrm>
          <a:prstGeom prst="roundRect">
            <a:avLst>
              <a:gd name="adj" fmla="val 35898"/>
            </a:avLst>
          </a:prstGeom>
          <a:solidFill>
            <a:srgbClr val="F5A000"/>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AutoShape 23"/>
          <p:cNvSpPr>
            <a:spLocks noChangeArrowheads="1"/>
          </p:cNvSpPr>
          <p:nvPr/>
        </p:nvSpPr>
        <p:spPr bwMode="auto">
          <a:xfrm>
            <a:off x="396875" y="657225"/>
            <a:ext cx="6840538" cy="17463"/>
          </a:xfrm>
          <a:prstGeom prst="roundRect">
            <a:avLst>
              <a:gd name="adj" fmla="val 50000"/>
            </a:avLst>
          </a:prstGeom>
          <a:solidFill>
            <a:srgbClr val="031D89"/>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6628" name="Rectangle 12"/>
          <p:cNvSpPr/>
          <p:nvPr/>
        </p:nvSpPr>
        <p:spPr>
          <a:xfrm>
            <a:off x="7929563" y="6484938"/>
            <a:ext cx="428625" cy="231775"/>
          </a:xfrm>
          <a:prstGeom prst="rect">
            <a:avLst/>
          </a:prstGeom>
          <a:noFill/>
          <a:ln w="9525">
            <a:noFill/>
          </a:ln>
        </p:spPr>
        <p:txBody>
          <a:bodyPr anchor="t" anchorCtr="0"/>
          <a:p>
            <a:pPr lvl="0" algn="ctr"/>
            <a:r>
              <a:rPr lang="en-US" altLang="zh-CN" sz="1000" dirty="0">
                <a:solidFill>
                  <a:srgbClr val="7F7F7F"/>
                </a:solidFill>
                <a:latin typeface="Arial" panose="020B0604020202020204" pitchFamily="34" charset="0"/>
                <a:ea typeface="黑体" panose="02010609060101010101" pitchFamily="49" charset="-122"/>
              </a:rPr>
              <a:t> </a:t>
            </a:r>
            <a:fld id="{9A0DB2DC-4C9A-4742-B13C-FB6460FD3503}" type="slidenum">
              <a:rPr lang="en-US" altLang="zh-CN" sz="1000" dirty="0">
                <a:solidFill>
                  <a:srgbClr val="7F7F7F"/>
                </a:solidFill>
                <a:latin typeface="Arial" panose="020B0604020202020204" pitchFamily="34" charset="0"/>
                <a:ea typeface="黑体" panose="02010609060101010101" pitchFamily="49" charset="-122"/>
              </a:rPr>
            </a:fld>
            <a:endParaRPr lang="en-US" altLang="zh-CN" sz="1000" dirty="0">
              <a:solidFill>
                <a:srgbClr val="7F7F7F"/>
              </a:solidFill>
              <a:latin typeface="Arial" panose="020B0604020202020204" pitchFamily="34" charset="0"/>
              <a:ea typeface="黑体" panose="02010609060101010101" pitchFamily="49" charset="-122"/>
            </a:endParaRPr>
          </a:p>
        </p:txBody>
      </p:sp>
      <p:cxnSp>
        <p:nvCxnSpPr>
          <p:cNvPr id="10" name="直接连接符 9"/>
          <p:cNvCxnSpPr/>
          <p:nvPr/>
        </p:nvCxnSpPr>
        <p:spPr>
          <a:xfrm>
            <a:off x="2500313" y="6642100"/>
            <a:ext cx="5500688"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335963" y="6629400"/>
            <a:ext cx="39528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42844" y="154379"/>
            <a:ext cx="8317619" cy="432048"/>
          </a:xfrm>
        </p:spPr>
        <p:txBody>
          <a:bodyPr>
            <a:noAutofit/>
          </a:bodyPr>
          <a:lstStyle>
            <a:lvl1pPr algn="l">
              <a:defRPr sz="2200" b="1">
                <a:latin typeface="Arial" panose="020B0604020202020204" pitchFamily="34" charset="0"/>
                <a:ea typeface="微软雅黑" panose="020B0503020204020204" pitchFamily="34" charset="-122"/>
                <a:cs typeface="Arial" panose="020B0604020202020204" pitchFamily="34" charset="0"/>
              </a:defRPr>
            </a:lvl1pPr>
          </a:lstStyle>
          <a:p>
            <a:pPr fontAlgn="base"/>
            <a:r>
              <a:rPr lang="zh-CN" altLang="en-US" strike="noStrike" noProof="1" dirty="0" smtClean="0"/>
              <a:t>单击此处编辑母版标题样式</a:t>
            </a:r>
            <a:endParaRPr lang="zh-CN" altLang="en-US" strike="noStrike" noProof="1" dirty="0"/>
          </a:p>
        </p:txBody>
      </p:sp>
      <p:sp>
        <p:nvSpPr>
          <p:cNvPr id="3" name="内容占位符 2"/>
          <p:cNvSpPr>
            <a:spLocks noGrp="1"/>
          </p:cNvSpPr>
          <p:nvPr>
            <p:ph idx="1"/>
          </p:nvPr>
        </p:nvSpPr>
        <p:spPr>
          <a:xfrm>
            <a:off x="395288" y="775245"/>
            <a:ext cx="8330701" cy="1285603"/>
          </a:xfrm>
        </p:spPr>
        <p:txBody>
          <a:bodyPr>
            <a:noAutofit/>
          </a:bodyPr>
          <a:lstStyle>
            <a:lvl1pPr>
              <a:buClr>
                <a:srgbClr val="032089"/>
              </a:buClr>
              <a:buFont typeface="Wingdings" panose="05000000000000000000" pitchFamily="2" charset="2"/>
              <a:buChar char="n"/>
              <a:defRPr sz="1600" b="0">
                <a:latin typeface="微软雅黑" panose="020B0503020204020204" pitchFamily="34" charset="-122"/>
                <a:ea typeface="微软雅黑" panose="020B0503020204020204" pitchFamily="34" charset="-122"/>
              </a:defRPr>
            </a:lvl1pPr>
            <a:lvl2pPr>
              <a:buClr>
                <a:srgbClr val="032089"/>
              </a:buClr>
              <a:buFont typeface="Wingdings" panose="05000000000000000000" pitchFamily="2" charset="2"/>
              <a:buChar char="l"/>
              <a:defRPr sz="1600" b="0">
                <a:latin typeface="微软雅黑" panose="020B0503020204020204" pitchFamily="34" charset="-122"/>
                <a:ea typeface="微软雅黑" panose="020B0503020204020204" pitchFamily="34" charset="-122"/>
              </a:defRPr>
            </a:lvl2pPr>
            <a:lvl3pPr>
              <a:defRPr sz="1600" b="0">
                <a:latin typeface="微软雅黑" panose="020B0503020204020204" pitchFamily="34" charset="-122"/>
                <a:ea typeface="微软雅黑" panose="020B0503020204020204" pitchFamily="34" charset="-122"/>
              </a:defRPr>
            </a:lvl3pPr>
            <a:lvl4pPr>
              <a:defRPr sz="1600" b="0">
                <a:latin typeface="微软雅黑" panose="020B0503020204020204" pitchFamily="34" charset="-122"/>
                <a:ea typeface="微软雅黑" panose="020B0503020204020204" pitchFamily="34" charset="-122"/>
              </a:defRPr>
            </a:lvl4pPr>
            <a:lvl5pPr>
              <a:defRPr sz="1600" b="0">
                <a:latin typeface="微软雅黑" panose="020B0503020204020204" pitchFamily="34" charset="-122"/>
                <a:ea typeface="微软雅黑" panose="020B0503020204020204"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4" name="日期占位符 3"/>
          <p:cNvSpPr>
            <a:spLocks noGrp="1"/>
          </p:cNvSpPr>
          <p:nvPr>
            <p:ph type="dt" sz="half" idx="10"/>
          </p:nvPr>
        </p:nvSpPr>
        <p:spPr>
          <a:xfrm>
            <a:off x="457200" y="6356350"/>
            <a:ext cx="21336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a:xfrm>
            <a:off x="3124200" y="6356350"/>
            <a:ext cx="28956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ctr" anchorCtr="0" compatLnSpc="1"/>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graphicFrame>
        <p:nvGraphicFramePr>
          <p:cNvPr id="27650" name="AutoShape 40"/>
          <p:cNvGraphicFramePr/>
          <p:nvPr>
            <p:custDataLst>
              <p:tags r:id="rId2"/>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3082" name="" r:id="rId3" imgW="0" imgH="0" progId="">
                  <p:embed/>
                </p:oleObj>
              </mc:Choice>
              <mc:Fallback>
                <p:oleObj name="" r:id="rId3" imgW="0" imgH="0" progId="">
                  <p:embed/>
                  <p:pic>
                    <p:nvPicPr>
                      <p:cNvPr id="0" name="图片 3081"/>
                      <p:cNvPicPr/>
                      <p:nvPr/>
                    </p:nvPicPr>
                    <p:blipFill>
                      <a:blip/>
                      <a:stretch>
                        <a:fillRect/>
                      </a:stretch>
                    </p:blipFill>
                    <p:spPr>
                      <a:xfrm>
                        <a:off x="0" y="0"/>
                        <a:ext cx="158750" cy="158750"/>
                      </a:xfrm>
                      <a:prstGeom prst="rect">
                        <a:avLst/>
                      </a:prstGeom>
                      <a:noFill/>
                      <a:ln w="38100">
                        <a:noFill/>
                        <a:miter/>
                      </a:ln>
                    </p:spPr>
                  </p:pic>
                </p:oleObj>
              </mc:Fallback>
            </mc:AlternateContent>
          </a:graphicData>
        </a:graphic>
      </p:graphicFrame>
      <p:sp>
        <p:nvSpPr>
          <p:cNvPr id="8" name="矩形 7"/>
          <p:cNvSpPr/>
          <p:nvPr/>
        </p:nvSpPr>
        <p:spPr>
          <a:xfrm>
            <a:off x="0" y="4437063"/>
            <a:ext cx="9144000" cy="32385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395288" y="3429000"/>
            <a:ext cx="8353425" cy="1008112"/>
          </a:xfrm>
        </p:spPr>
        <p:txBody>
          <a:bodyPr>
            <a:normAutofit/>
          </a:bodyPr>
          <a:lstStyle>
            <a:lvl1pPr>
              <a:defRPr sz="3200" b="0">
                <a:solidFill>
                  <a:schemeClr val="tx1"/>
                </a:solidFill>
                <a:latin typeface="微软雅黑" panose="020B0503020204020204" pitchFamily="34" charset="-122"/>
                <a:ea typeface="微软雅黑" panose="020B0503020204020204" pitchFamily="34" charset="-122"/>
              </a:defRPr>
            </a:lvl1pPr>
          </a:lstStyle>
          <a:p>
            <a:pPr fontAlgn="base"/>
            <a:r>
              <a:rPr lang="zh-CN" altLang="en-US" strike="noStrike" noProof="1" dirty="0" smtClean="0"/>
              <a:t>单击此处编辑母版标题样式</a:t>
            </a:r>
            <a:endParaRPr lang="zh-CN" altLang="en-US" strike="noStrike" noProof="1" dirty="0"/>
          </a:p>
        </p:txBody>
      </p:sp>
      <p:sp>
        <p:nvSpPr>
          <p:cNvPr id="9" name="灯片编号占位符 5"/>
          <p:cNvSpPr>
            <a:spLocks noGrp="1"/>
          </p:cNvSpPr>
          <p:nvPr>
            <p:ph type="sldNum" sz="quarter" idx="4"/>
            <p:custDataLst>
              <p:tags r:id="rId4"/>
            </p:custDataLst>
          </p:nvPr>
        </p:nvSpPr>
        <p:spPr>
          <a:xfrm>
            <a:off x="6615113" y="6507163"/>
            <a:ext cx="2133600" cy="365125"/>
          </a:xfrm>
          <a:prstGeom prst="rect">
            <a:avLst/>
          </a:prstGeom>
        </p:spPr>
        <p:txBody>
          <a:bodyPr vert="horz" wrap="square" lIns="91440" tIns="45720" rIns="91440" bIns="45720" numCol="1" anchor="ctr" anchorCtr="0" compatLnSpc="1"/>
          <a:p>
            <a:pPr algn="r"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
        <p:nvSpPr>
          <p:cNvPr id="3" name="日期占位符 2"/>
          <p:cNvSpPr>
            <a:spLocks noGrp="1"/>
          </p:cNvSpPr>
          <p:nvPr>
            <p:ph type="dt" sz="half" idx="10"/>
          </p:nvPr>
        </p:nvSpPr>
        <p:spPr>
          <a:xfrm>
            <a:off x="457200" y="6356350"/>
            <a:ext cx="21336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a:xfrm>
            <a:off x="3124200" y="6356350"/>
            <a:ext cx="28956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a:xfrm>
            <a:off x="3124200" y="6356350"/>
            <a:ext cx="28956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ctr" anchorCtr="0" compatLnSpc="1"/>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spd="slow" advClick="0" advTm="10000"/>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空白">
    <p:bg>
      <p:bgPr>
        <a:solidFill>
          <a:schemeClr val="bg1"/>
        </a:solid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142844" y="154379"/>
            <a:ext cx="8317619" cy="432048"/>
          </a:xfrm>
        </p:spPr>
        <p:txBody>
          <a:bodyPr>
            <a:noAutofit/>
          </a:bodyPr>
          <a:lstStyle>
            <a:lvl1pPr algn="l">
              <a:defRPr sz="2200" b="1">
                <a:latin typeface="Arial" panose="020B0604020202020204" pitchFamily="34" charset="0"/>
                <a:ea typeface="微软雅黑" panose="020B0503020204020204" pitchFamily="34" charset="-122"/>
                <a:cs typeface="Arial" panose="020B0604020202020204" pitchFamily="34" charset="0"/>
              </a:defRPr>
            </a:lvl1pPr>
          </a:lstStyle>
          <a:p>
            <a:pPr fontAlgn="base"/>
            <a:r>
              <a:rPr lang="zh-CN" altLang="en-US" strike="noStrike" noProof="1" dirty="0" smtClean="0"/>
              <a:t>单击此处编辑母版标题样式</a:t>
            </a:r>
            <a:endParaRPr lang="zh-CN" altLang="en-US" strike="noStrike" noProof="1" dirty="0"/>
          </a:p>
        </p:txBody>
      </p:sp>
      <p:sp>
        <p:nvSpPr>
          <p:cNvPr id="6" name="内容占位符 2"/>
          <p:cNvSpPr>
            <a:spLocks noGrp="1"/>
          </p:cNvSpPr>
          <p:nvPr>
            <p:ph idx="1"/>
          </p:nvPr>
        </p:nvSpPr>
        <p:spPr>
          <a:xfrm>
            <a:off x="395288" y="775245"/>
            <a:ext cx="8330701" cy="1285603"/>
          </a:xfrm>
        </p:spPr>
        <p:txBody>
          <a:bodyPr>
            <a:noAutofit/>
          </a:bodyPr>
          <a:lstStyle>
            <a:lvl1pPr>
              <a:buClr>
                <a:srgbClr val="032089"/>
              </a:buClr>
              <a:buFont typeface="Wingdings" panose="05000000000000000000" pitchFamily="2" charset="2"/>
              <a:buChar char="n"/>
              <a:defRPr sz="1600" b="0">
                <a:latin typeface="微软雅黑" panose="020B0503020204020204" pitchFamily="34" charset="-122"/>
                <a:ea typeface="微软雅黑" panose="020B0503020204020204" pitchFamily="34" charset="-122"/>
              </a:defRPr>
            </a:lvl1pPr>
            <a:lvl2pPr>
              <a:buClr>
                <a:srgbClr val="032089"/>
              </a:buClr>
              <a:buFont typeface="Wingdings" panose="05000000000000000000" pitchFamily="2" charset="2"/>
              <a:buChar char="l"/>
              <a:defRPr sz="1600" b="0">
                <a:latin typeface="微软雅黑" panose="020B0503020204020204" pitchFamily="34" charset="-122"/>
                <a:ea typeface="微软雅黑" panose="020B0503020204020204" pitchFamily="34" charset="-122"/>
              </a:defRPr>
            </a:lvl2pPr>
            <a:lvl3pPr>
              <a:defRPr sz="1600" b="0">
                <a:latin typeface="微软雅黑" panose="020B0503020204020204" pitchFamily="34" charset="-122"/>
                <a:ea typeface="微软雅黑" panose="020B0503020204020204" pitchFamily="34" charset="-122"/>
              </a:defRPr>
            </a:lvl3pPr>
            <a:lvl4pPr>
              <a:defRPr sz="1600" b="0">
                <a:latin typeface="微软雅黑" panose="020B0503020204020204" pitchFamily="34" charset="-122"/>
                <a:ea typeface="微软雅黑" panose="020B0503020204020204" pitchFamily="34" charset="-122"/>
              </a:defRPr>
            </a:lvl4pPr>
            <a:lvl5pPr>
              <a:defRPr sz="1600" b="0">
                <a:latin typeface="微软雅黑" panose="020B0503020204020204" pitchFamily="34" charset="-122"/>
                <a:ea typeface="微软雅黑" panose="020B0503020204020204"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2" name="日期占位符 1"/>
          <p:cNvSpPr>
            <a:spLocks noGrp="1"/>
          </p:cNvSpPr>
          <p:nvPr>
            <p:ph type="dt" sz="half" idx="10"/>
          </p:nvPr>
        </p:nvSpPr>
        <p:spPr>
          <a:xfrm>
            <a:off x="457200" y="6356350"/>
            <a:ext cx="21336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3124200" y="6356350"/>
            <a:ext cx="28956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ctr" anchorCtr="0" compatLnSpc="1"/>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8" name="标题 7"/>
          <p:cNvSpPr>
            <a:spLocks noGrp="1"/>
          </p:cNvSpPr>
          <p:nvPr>
            <p:ph type="title"/>
          </p:nvPr>
        </p:nvSpPr>
        <p:spPr/>
        <p:txBody>
          <a:bodyPr rtlCol="0"/>
          <a:lstStyle/>
          <a:p>
            <a:pPr fontAlgn="base"/>
            <a:r>
              <a:rPr lang="zh-CN" altLang="en-US" strike="noStrike" noProof="1" smtClean="0"/>
              <a:t>单击此处编辑母版标题样式</a:t>
            </a:r>
            <a:endParaRPr lang="en-US" strike="noStrike" noProof="1"/>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C49A74B-9096-4B2C-B9E2-71341CBEFC92}"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2"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
            <a:pPr algn="r" eaLnBrk="1" fontAlgn="base" hangingPunct="1">
              <a:buNone/>
            </a:pPr>
            <a:fld id="{9A0DB2DC-4C9A-4742-B13C-FB6460FD3503}" type="slidenum">
              <a:rPr lang="zh-CN" altLang="en-US" strike="noStrike" noProof="1" dirty="0">
                <a:solidFill>
                  <a:srgbClr val="FFFFFF"/>
                </a:solidFill>
                <a:latin typeface="Arial" panose="020B0604020202020204" pitchFamily="34" charset="0"/>
                <a:ea typeface="宋体" panose="02010600030101010101" pitchFamily="2" charset="-122"/>
                <a:cs typeface="+mn-cs"/>
              </a:rPr>
            </a:fld>
            <a:endParaRPr lang="zh-CN" altLang="en-US" strike="noStrike" noProof="1"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CC0D403-3D26-4B51-8229-81815F5DC8F1}"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
            <a:pPr algn="r"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transition spd="slow" advClick="0" advTm="10000"/>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cSld name="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3124200" y="6356350"/>
            <a:ext cx="28956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ctr" anchorCtr="0" compatLnSpc="1"/>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a:xfrm>
            <a:off x="3124200" y="6356350"/>
            <a:ext cx="28956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ctr" anchorCtr="0" compatLnSpc="1"/>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ransition spd="slow" advClick="0" advTm="10000"/>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
    <p:bg>
      <p:bgPr>
        <a:solidFill>
          <a:schemeClr val="bg1"/>
        </a:solid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142844" y="154379"/>
            <a:ext cx="8317619" cy="432048"/>
          </a:xfrm>
        </p:spPr>
        <p:txBody>
          <a:bodyPr>
            <a:noAutofit/>
          </a:bodyPr>
          <a:lstStyle>
            <a:lvl1pPr algn="l">
              <a:defRPr sz="2200" b="1">
                <a:latin typeface="Arial" panose="020B0604020202020204" pitchFamily="34" charset="0"/>
                <a:ea typeface="微软雅黑" panose="020B0503020204020204" pitchFamily="34" charset="-122"/>
                <a:cs typeface="Arial" panose="020B0604020202020204" pitchFamily="34" charset="0"/>
              </a:defRPr>
            </a:lvl1pPr>
          </a:lstStyle>
          <a:p>
            <a:pPr fontAlgn="base"/>
            <a:r>
              <a:rPr lang="zh-CN" altLang="en-US" strike="noStrike" noProof="1" dirty="0" smtClean="0"/>
              <a:t>单击此处编辑母版标题样式</a:t>
            </a:r>
            <a:endParaRPr lang="zh-CN" altLang="en-US" strike="noStrike" noProof="1" dirty="0"/>
          </a:p>
        </p:txBody>
      </p:sp>
      <p:sp>
        <p:nvSpPr>
          <p:cNvPr id="6" name="内容占位符 2"/>
          <p:cNvSpPr>
            <a:spLocks noGrp="1"/>
          </p:cNvSpPr>
          <p:nvPr>
            <p:ph idx="1"/>
          </p:nvPr>
        </p:nvSpPr>
        <p:spPr>
          <a:xfrm>
            <a:off x="395288" y="775245"/>
            <a:ext cx="8330701" cy="1285603"/>
          </a:xfrm>
        </p:spPr>
        <p:txBody>
          <a:bodyPr>
            <a:noAutofit/>
          </a:bodyPr>
          <a:lstStyle>
            <a:lvl1pPr>
              <a:buClr>
                <a:srgbClr val="032089"/>
              </a:buClr>
              <a:buFont typeface="Wingdings" panose="05000000000000000000" pitchFamily="2" charset="2"/>
              <a:buChar char="n"/>
              <a:defRPr sz="1600" b="0">
                <a:latin typeface="微软雅黑" panose="020B0503020204020204" pitchFamily="34" charset="-122"/>
                <a:ea typeface="微软雅黑" panose="020B0503020204020204" pitchFamily="34" charset="-122"/>
              </a:defRPr>
            </a:lvl1pPr>
            <a:lvl2pPr>
              <a:buClr>
                <a:srgbClr val="032089"/>
              </a:buClr>
              <a:buFont typeface="Wingdings" panose="05000000000000000000" pitchFamily="2" charset="2"/>
              <a:buChar char="l"/>
              <a:defRPr sz="1600" b="0">
                <a:latin typeface="微软雅黑" panose="020B0503020204020204" pitchFamily="34" charset="-122"/>
                <a:ea typeface="微软雅黑" panose="020B0503020204020204" pitchFamily="34" charset="-122"/>
              </a:defRPr>
            </a:lvl2pPr>
            <a:lvl3pPr>
              <a:defRPr sz="1600" b="0">
                <a:latin typeface="微软雅黑" panose="020B0503020204020204" pitchFamily="34" charset="-122"/>
                <a:ea typeface="微软雅黑" panose="020B0503020204020204" pitchFamily="34" charset="-122"/>
              </a:defRPr>
            </a:lvl3pPr>
            <a:lvl4pPr>
              <a:defRPr sz="1600" b="0">
                <a:latin typeface="微软雅黑" panose="020B0503020204020204" pitchFamily="34" charset="-122"/>
                <a:ea typeface="微软雅黑" panose="020B0503020204020204" pitchFamily="34" charset="-122"/>
              </a:defRPr>
            </a:lvl4pPr>
            <a:lvl5pPr>
              <a:defRPr sz="1600" b="0">
                <a:latin typeface="微软雅黑" panose="020B0503020204020204" pitchFamily="34" charset="-122"/>
                <a:ea typeface="微软雅黑" panose="020B0503020204020204" pitchFamily="34" charset="-122"/>
              </a:defRPr>
            </a:lvl5pPr>
          </a:lstStyle>
          <a:p>
            <a:pPr lvl="0" fontAlgn="base"/>
            <a:r>
              <a:rPr lang="zh-CN" altLang="en-US" strike="noStrike" noProof="1" dirty="0" smtClean="0"/>
              <a:t>单击此处编辑母版文本样式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2" name="日期占位符 1"/>
          <p:cNvSpPr>
            <a:spLocks noGrp="1"/>
          </p:cNvSpPr>
          <p:nvPr>
            <p:ph type="dt" sz="half" idx="10"/>
          </p:nvPr>
        </p:nvSpPr>
        <p:spPr>
          <a:xfrm>
            <a:off x="457200" y="6356350"/>
            <a:ext cx="21336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3124200" y="6356350"/>
            <a:ext cx="28956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ctr" anchorCtr="0" compatLnSpc="1"/>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en-US" strike="noStrike" noProof="1"/>
          </a:p>
        </p:txBody>
      </p:sp>
      <p:sp>
        <p:nvSpPr>
          <p:cNvPr id="8" name="标题 7"/>
          <p:cNvSpPr>
            <a:spLocks noGrp="1"/>
          </p:cNvSpPr>
          <p:nvPr>
            <p:ph type="title"/>
          </p:nvPr>
        </p:nvSpPr>
        <p:spPr/>
        <p:txBody>
          <a:bodyPr rtlCol="0"/>
          <a:lstStyle/>
          <a:p>
            <a:pPr fontAlgn="base"/>
            <a:r>
              <a:rPr lang="zh-CN" altLang="en-US" strike="noStrike" noProof="1" smtClean="0"/>
              <a:t>单击此处编辑母版标题样式</a:t>
            </a:r>
            <a:endParaRPr lang="en-US" strike="noStrike" noProof="1"/>
          </a:p>
        </p:txBody>
      </p:sp>
      <p:sp>
        <p:nvSpPr>
          <p:cNvPr id="7" name="日期占位符 4"/>
          <p:cNvSpPr>
            <a:spLocks noGrp="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C49A74B-9096-4B2C-B9E2-71341CBEFC92}"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2" name="页脚占位符 5"/>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6"/>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
            <a:pPr algn="r" eaLnBrk="1" fontAlgn="base" hangingPunct="1">
              <a:buNone/>
            </a:pPr>
            <a:fld id="{9A0DB2DC-4C9A-4742-B13C-FB6460FD3503}" type="slidenum">
              <a:rPr lang="zh-CN" altLang="en-US" strike="noStrike" noProof="1" dirty="0">
                <a:solidFill>
                  <a:srgbClr val="FFFFFF"/>
                </a:solidFill>
                <a:latin typeface="Arial" panose="020B0604020202020204" pitchFamily="34" charset="0"/>
                <a:ea typeface="宋体" panose="02010600030101010101" pitchFamily="2" charset="-122"/>
                <a:cs typeface="+mn-cs"/>
              </a:rPr>
            </a:fld>
            <a:endParaRPr lang="zh-CN" altLang="en-US" strike="noStrike" noProof="1"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7"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CC0D403-3D26-4B51-8229-81815F5DC8F1}"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
            <a:pPr algn="r"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p>
        </p:txBody>
      </p:sp>
    </p:spTree>
  </p:cSld>
  <p:clrMapOvr>
    <a:masterClrMapping/>
  </p:clrMapOvr>
  <p:transition spd="slow" advClick="0" advTm="1000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2_标题幻灯片">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vert="horz" lIns="91440" tIns="45720" rIns="91440" bIns="45720" rtlCol="0" anchor="ct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a:xfrm>
            <a:off x="3124200" y="6356350"/>
            <a:ext cx="2895600" cy="365125"/>
          </a:xfrm>
          <a:prstGeom prst="rect">
            <a:avLst/>
          </a:prstGeom>
        </p:spPr>
        <p:txBody>
          <a:bodyPr vert="horz" lIns="91440" tIns="45720" rIns="91440" bIns="45720" rtlCol="0" anchor="ct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ctr" anchorCtr="0" compatLnSpc="1"/>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4" Type="http://schemas.openxmlformats.org/officeDocument/2006/relationships/theme" Target="../theme/theme2.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0" Type="http://schemas.openxmlformats.org/officeDocument/2006/relationships/theme" Target="../theme/theme3.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0.xml"/><Relationship Id="rId8" Type="http://schemas.openxmlformats.org/officeDocument/2006/relationships/slideLayout" Target="../slideLayouts/slideLayout39.xml"/><Relationship Id="rId7" Type="http://schemas.openxmlformats.org/officeDocument/2006/relationships/slideLayout" Target="../slideLayouts/slideLayout38.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3" Type="http://schemas.openxmlformats.org/officeDocument/2006/relationships/slideLayout" Target="../slideLayouts/slideLayout34.xml"/><Relationship Id="rId2" Type="http://schemas.openxmlformats.org/officeDocument/2006/relationships/slideLayout" Target="../slideLayouts/slideLayout33.xml"/><Relationship Id="rId10" Type="http://schemas.openxmlformats.org/officeDocument/2006/relationships/theme" Target="../theme/theme4.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2050" name="标题占位符 1"/>
          <p:cNvSpPr>
            <a:spLocks noGrp="1"/>
          </p:cNvSpPr>
          <p:nvPr>
            <p:ph type="title"/>
          </p:nvPr>
        </p:nvSpPr>
        <p:spPr>
          <a:xfrm>
            <a:off x="457200" y="0"/>
            <a:ext cx="8229600" cy="69215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文本占位符 2"/>
          <p:cNvSpPr>
            <a:spLocks noGrp="1"/>
          </p:cNvSpPr>
          <p:nvPr>
            <p:ph type="body"/>
          </p:nvPr>
        </p:nvSpPr>
        <p:spPr>
          <a:xfrm>
            <a:off x="457200" y="908050"/>
            <a:ext cx="8229600" cy="1008063"/>
          </a:xfrm>
          <a:prstGeom prst="rect">
            <a:avLst/>
          </a:prstGeom>
          <a:noFill/>
          <a:ln w="9525">
            <a:noFill/>
          </a:ln>
        </p:spPr>
        <p:txBody>
          <a:bodyPr anchor="t" anchorCtr="0"/>
          <a:p>
            <a:pPr lvl="0"/>
            <a:r>
              <a:rPr lang="zh-CN" altLang="en-US" dirty="0"/>
              <a:t>单击此处编辑母版文本样</a:t>
            </a:r>
            <a:endParaRPr lang="zh-CN" altLang="en-US" dirty="0"/>
          </a:p>
        </p:txBody>
      </p:sp>
      <p:sp>
        <p:nvSpPr>
          <p:cNvPr id="2052" name="AutoShape 22"/>
          <p:cNvSpPr>
            <a:spLocks noChangeArrowheads="1"/>
          </p:cNvSpPr>
          <p:nvPr/>
        </p:nvSpPr>
        <p:spPr bwMode="auto">
          <a:xfrm>
            <a:off x="7308850" y="657225"/>
            <a:ext cx="1439863" cy="17463"/>
          </a:xfrm>
          <a:prstGeom prst="roundRect">
            <a:avLst>
              <a:gd name="adj" fmla="val 35898"/>
            </a:avLst>
          </a:prstGeom>
          <a:solidFill>
            <a:srgbClr val="F5A000"/>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53" name="AutoShape 23"/>
          <p:cNvSpPr>
            <a:spLocks noChangeArrowheads="1"/>
          </p:cNvSpPr>
          <p:nvPr/>
        </p:nvSpPr>
        <p:spPr bwMode="auto">
          <a:xfrm>
            <a:off x="396875" y="657225"/>
            <a:ext cx="6840538" cy="17463"/>
          </a:xfrm>
          <a:prstGeom prst="roundRect">
            <a:avLst>
              <a:gd name="adj" fmla="val 50000"/>
            </a:avLst>
          </a:prstGeom>
          <a:solidFill>
            <a:srgbClr val="031D89"/>
          </a:solidFill>
          <a:ln>
            <a:noFill/>
          </a:ln>
        </p:spPr>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054" name="Rectangle 12"/>
          <p:cNvSpPr/>
          <p:nvPr/>
        </p:nvSpPr>
        <p:spPr>
          <a:xfrm>
            <a:off x="7921625" y="6497638"/>
            <a:ext cx="428625" cy="231775"/>
          </a:xfrm>
          <a:prstGeom prst="rect">
            <a:avLst/>
          </a:prstGeom>
          <a:noFill/>
          <a:ln w="9525">
            <a:noFill/>
          </a:ln>
        </p:spPr>
        <p:txBody>
          <a:bodyPr anchor="t" anchorCtr="0"/>
          <a:p>
            <a:pPr lvl="0" algn="ctr"/>
            <a:r>
              <a:rPr lang="en-US" altLang="zh-CN" sz="1000" dirty="0">
                <a:solidFill>
                  <a:srgbClr val="7F7F7F"/>
                </a:solidFill>
                <a:latin typeface="Arial" panose="020B0604020202020204" pitchFamily="34" charset="0"/>
                <a:ea typeface="黑体" panose="02010609060101010101" pitchFamily="49" charset="-122"/>
              </a:rPr>
              <a:t> </a:t>
            </a:r>
            <a:fld id="{9A0DB2DC-4C9A-4742-B13C-FB6460FD3503}" type="slidenum">
              <a:rPr lang="en-US" altLang="zh-CN" sz="1000" dirty="0">
                <a:solidFill>
                  <a:srgbClr val="7F7F7F"/>
                </a:solidFill>
                <a:latin typeface="Arial" panose="020B0604020202020204" pitchFamily="34" charset="0"/>
                <a:ea typeface="黑体" panose="02010609060101010101" pitchFamily="49" charset="-122"/>
              </a:rPr>
            </a:fld>
            <a:endParaRPr lang="en-US" altLang="zh-CN" sz="1000" dirty="0">
              <a:solidFill>
                <a:srgbClr val="7F7F7F"/>
              </a:solidFill>
              <a:latin typeface="Arial" panose="020B0604020202020204" pitchFamily="34" charset="0"/>
              <a:ea typeface="黑体" panose="02010609060101010101" pitchFamily="49" charset="-122"/>
            </a:endParaRPr>
          </a:p>
        </p:txBody>
      </p:sp>
      <p:cxnSp>
        <p:nvCxnSpPr>
          <p:cNvPr id="7" name="直接连接符 14"/>
          <p:cNvCxnSpPr/>
          <p:nvPr/>
        </p:nvCxnSpPr>
        <p:spPr>
          <a:xfrm flipV="1">
            <a:off x="2428875" y="6621463"/>
            <a:ext cx="5472113" cy="2222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19"/>
          <p:cNvCxnSpPr/>
          <p:nvPr/>
        </p:nvCxnSpPr>
        <p:spPr>
          <a:xfrm>
            <a:off x="8335963" y="6618288"/>
            <a:ext cx="39528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0" y="6440488"/>
            <a:ext cx="2395538" cy="334963"/>
          </a:xfrm>
          <a:prstGeom prst="rect">
            <a:avLst/>
          </a:prstGeom>
        </p:spPr>
        <p:txBody>
          <a:bodyPr wrap="none">
            <a:spAutoFit/>
          </a:bodyPr>
          <a:lstStyle/>
          <a:p>
            <a:pPr marL="0" marR="0" lvl="0" indent="0" algn="l" defTabSz="914400" rtl="0" eaLnBrk="1" fontAlgn="base" latinLnBrk="0" hangingPunct="1">
              <a:lnSpc>
                <a:spcPct val="150000"/>
              </a:lnSpc>
              <a:spcBef>
                <a:spcPts val="600"/>
              </a:spcBef>
              <a:spcAft>
                <a:spcPct val="0"/>
              </a:spcAft>
              <a:buClrTx/>
              <a:buSzTx/>
              <a:buFontTx/>
              <a:buNone/>
              <a:defRPr/>
            </a:pPr>
            <a:r>
              <a:rPr kumimoji="0" lang="zh-CN" altLang="en-US" sz="105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Arial" panose="020B0604020202020204" pitchFamily="34" charset="0"/>
              </a:rPr>
              <a:t>数据挖掘：实用案例分析 </a:t>
            </a:r>
            <a:r>
              <a:rPr kumimoji="0" lang="en-US" altLang="zh-CN" sz="105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Arial" panose="020B0604020202020204" pitchFamily="34" charset="0"/>
              </a:rPr>
              <a:t>@ </a:t>
            </a:r>
            <a:r>
              <a:rPr kumimoji="0" lang="zh-CN" altLang="en-US" sz="105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Arial" panose="020B0604020202020204" pitchFamily="34" charset="0"/>
              </a:rPr>
              <a:t>泰迪科技</a:t>
            </a:r>
            <a:endParaRPr kumimoji="0" lang="en-US" altLang="zh-CN" sz="105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lvl1pPr algn="l" rtl="0" eaLnBrk="0" fontAlgn="base" hangingPunct="0">
        <a:spcBef>
          <a:spcPct val="0"/>
        </a:spcBef>
        <a:spcAft>
          <a:spcPct val="0"/>
        </a:spcAft>
        <a:defRPr sz="2400">
          <a:solidFill>
            <a:schemeClr val="tx1"/>
          </a:solidFill>
          <a:latin typeface="+mj-lt"/>
          <a:ea typeface="微软雅黑" panose="020B0503020204020204" pitchFamily="34" charset="-122"/>
          <a:cs typeface="+mj-cs"/>
        </a:defRPr>
      </a:lvl1pPr>
      <a:lvl2pPr algn="l" rtl="0" eaLnBrk="0" fontAlgn="base" hangingPunct="0">
        <a:spcBef>
          <a:spcPct val="0"/>
        </a:spcBef>
        <a:spcAft>
          <a:spcPct val="0"/>
        </a:spcAft>
        <a:defRPr sz="2400">
          <a:solidFill>
            <a:schemeClr val="tx1"/>
          </a:solidFill>
          <a:latin typeface="Calibri" pitchFamily="34" charset="0"/>
          <a:ea typeface="微软雅黑" panose="020B0503020204020204" pitchFamily="34" charset="-122"/>
        </a:defRPr>
      </a:lvl2pPr>
      <a:lvl3pPr algn="l" rtl="0" eaLnBrk="0" fontAlgn="base" hangingPunct="0">
        <a:spcBef>
          <a:spcPct val="0"/>
        </a:spcBef>
        <a:spcAft>
          <a:spcPct val="0"/>
        </a:spcAft>
        <a:defRPr sz="2400">
          <a:solidFill>
            <a:schemeClr val="tx1"/>
          </a:solidFill>
          <a:latin typeface="Calibri" pitchFamily="34" charset="0"/>
          <a:ea typeface="微软雅黑" panose="020B0503020204020204" pitchFamily="34" charset="-122"/>
        </a:defRPr>
      </a:lvl3pPr>
      <a:lvl4pPr algn="l" rtl="0" eaLnBrk="0" fontAlgn="base" hangingPunct="0">
        <a:spcBef>
          <a:spcPct val="0"/>
        </a:spcBef>
        <a:spcAft>
          <a:spcPct val="0"/>
        </a:spcAft>
        <a:defRPr sz="2400">
          <a:solidFill>
            <a:schemeClr val="tx1"/>
          </a:solidFill>
          <a:latin typeface="Calibri" pitchFamily="34" charset="0"/>
          <a:ea typeface="微软雅黑" panose="020B0503020204020204" pitchFamily="34" charset="-122"/>
        </a:defRPr>
      </a:lvl4pPr>
      <a:lvl5pPr algn="l" rtl="0" eaLnBrk="0" fontAlgn="base" hangingPunct="0">
        <a:spcBef>
          <a:spcPct val="0"/>
        </a:spcBef>
        <a:spcAft>
          <a:spcPct val="0"/>
        </a:spcAft>
        <a:defRPr sz="2400">
          <a:solidFill>
            <a:schemeClr val="tx1"/>
          </a:solidFill>
          <a:latin typeface="Calibri" pitchFamily="34" charset="0"/>
          <a:ea typeface="微软雅黑" panose="020B0503020204020204" pitchFamily="34" charset="-122"/>
        </a:defRPr>
      </a:lvl5pPr>
      <a:lvl6pPr marL="457200" algn="l" rtl="0" eaLnBrk="0" fontAlgn="base" hangingPunct="0">
        <a:spcBef>
          <a:spcPct val="0"/>
        </a:spcBef>
        <a:spcAft>
          <a:spcPct val="0"/>
        </a:spcAft>
        <a:defRPr sz="2400">
          <a:solidFill>
            <a:schemeClr val="tx1"/>
          </a:solidFill>
          <a:latin typeface="Calibri" pitchFamily="34" charset="0"/>
          <a:ea typeface="黑体" panose="02010609060101010101" pitchFamily="49" charset="-122"/>
        </a:defRPr>
      </a:lvl6pPr>
      <a:lvl7pPr marL="914400" algn="l" rtl="0" eaLnBrk="0" fontAlgn="base" hangingPunct="0">
        <a:spcBef>
          <a:spcPct val="0"/>
        </a:spcBef>
        <a:spcAft>
          <a:spcPct val="0"/>
        </a:spcAft>
        <a:defRPr sz="2400">
          <a:solidFill>
            <a:schemeClr val="tx1"/>
          </a:solidFill>
          <a:latin typeface="Calibri" pitchFamily="34" charset="0"/>
          <a:ea typeface="黑体" panose="02010609060101010101" pitchFamily="49" charset="-122"/>
        </a:defRPr>
      </a:lvl7pPr>
      <a:lvl8pPr marL="1371600" algn="l" rtl="0" eaLnBrk="0" fontAlgn="base" hangingPunct="0">
        <a:spcBef>
          <a:spcPct val="0"/>
        </a:spcBef>
        <a:spcAft>
          <a:spcPct val="0"/>
        </a:spcAft>
        <a:defRPr sz="2400">
          <a:solidFill>
            <a:schemeClr val="tx1"/>
          </a:solidFill>
          <a:latin typeface="Calibri" pitchFamily="34" charset="0"/>
          <a:ea typeface="黑体" panose="02010609060101010101" pitchFamily="49" charset="-122"/>
        </a:defRPr>
      </a:lvl8pPr>
      <a:lvl9pPr marL="1828800" algn="l" rtl="0" eaLnBrk="0" fontAlgn="base" hangingPunct="0">
        <a:spcBef>
          <a:spcPct val="0"/>
        </a:spcBef>
        <a:spcAft>
          <a:spcPct val="0"/>
        </a:spcAft>
        <a:defRPr sz="2400">
          <a:solidFill>
            <a:schemeClr val="tx1"/>
          </a:solidFill>
          <a:latin typeface="Calibri"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rgbClr val="000066"/>
        </a:buClr>
        <a:buFont typeface="Wingdings" panose="05000000000000000000" pitchFamily="2" charset="2"/>
        <a:buChar char="n"/>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3074"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075"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sp>
        <p:nvSpPr>
          <p:cNvPr id="4098" name="标题占位符 1"/>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4099" name="文本占位符 2"/>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CA9EE8E-7EA8-40BE-9172-0E82B2E43CBD}" type="datetimeFigureOut">
              <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lvl="0" eaLnBrk="1" fontAlgn="base" hangingPunct="1">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4.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4.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4.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4.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4.xml"/><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4.xml"/><Relationship Id="rId1"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33.xml"/><Relationship Id="rId2" Type="http://schemas.openxmlformats.org/officeDocument/2006/relationships/image" Target="../media/image17.png"/><Relationship Id="rId1" Type="http://schemas.openxmlformats.org/officeDocument/2006/relationships/tags" Target="../tags/tag1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3.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3.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3.xml"/><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3.xml"/><Relationship Id="rId2" Type="http://schemas.openxmlformats.org/officeDocument/2006/relationships/image" Target="../media/image22.png"/><Relationship Id="rId1"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3.xml"/><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24.em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25.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817" name="组合 34"/>
          <p:cNvGrpSpPr/>
          <p:nvPr/>
        </p:nvGrpSpPr>
        <p:grpSpPr>
          <a:xfrm>
            <a:off x="6300788" y="333375"/>
            <a:ext cx="1878012" cy="90488"/>
            <a:chOff x="2483768" y="6213195"/>
            <a:chExt cx="1877958" cy="90000"/>
          </a:xfrm>
        </p:grpSpPr>
        <p:sp>
          <p:nvSpPr>
            <p:cNvPr id="13" name="椭圆 12"/>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600" b="1"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4" name="椭圆 13"/>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600" b="1"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5" name="椭圆 14"/>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600" b="1"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grpSp>
      <p:grpSp>
        <p:nvGrpSpPr>
          <p:cNvPr id="34821" name="组合 33"/>
          <p:cNvGrpSpPr/>
          <p:nvPr/>
        </p:nvGrpSpPr>
        <p:grpSpPr>
          <a:xfrm>
            <a:off x="6372225" y="609600"/>
            <a:ext cx="1836738" cy="34925"/>
            <a:chOff x="2555776" y="6488961"/>
            <a:chExt cx="1836200" cy="36000"/>
          </a:xfrm>
        </p:grpSpPr>
        <p:sp>
          <p:nvSpPr>
            <p:cNvPr id="17" name="椭圆 16"/>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600" b="1"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8" name="椭圆 17"/>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600" b="1"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19" name="椭圆 18"/>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600" b="1"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grpSp>
      <p:sp>
        <p:nvSpPr>
          <p:cNvPr id="34825" name="TextBox 10"/>
          <p:cNvSpPr txBox="1"/>
          <p:nvPr/>
        </p:nvSpPr>
        <p:spPr>
          <a:xfrm>
            <a:off x="4284663" y="2873375"/>
            <a:ext cx="4859337" cy="989013"/>
          </a:xfrm>
          <a:prstGeom prst="rect">
            <a:avLst/>
          </a:prstGeom>
          <a:noFill/>
          <a:ln w="9525">
            <a:noFill/>
          </a:ln>
        </p:spPr>
        <p:txBody>
          <a:bodyPr anchor="t" anchorCtr="0">
            <a:spAutoFit/>
          </a:bodyPr>
          <a:p>
            <a:pPr algn="ctr">
              <a:lnSpc>
                <a:spcPts val="3200"/>
              </a:lnSpc>
              <a:spcBef>
                <a:spcPts val="600"/>
              </a:spcBef>
            </a:pP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2</a:t>
            </a: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章 </a:t>
            </a:r>
            <a:r>
              <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Python</a:t>
            </a:r>
            <a:r>
              <a:rPr lang="zh-CN" altLang="en-US"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概述</a:t>
            </a:r>
            <a:endParaRPr lang="en-US" altLang="zh-CN" sz="2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a:lnSpc>
                <a:spcPts val="3200"/>
              </a:lnSpc>
              <a:spcBef>
                <a:spcPts val="600"/>
              </a:spcBef>
            </a:pPr>
            <a:fld id="{BB962C8B-B14F-4D97-AF65-F5344CB8AC3E}" type="datetime1">
              <a:rPr lang="zh-CN" altLang="en-US" sz="1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fld>
            <a:endParaRPr lang="zh-CN" altLang="en-US" sz="18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H="1">
            <a:off x="2189163" y="1844675"/>
            <a:ext cx="6350" cy="3671888"/>
          </a:xfrm>
          <a:prstGeom prst="line">
            <a:avLst/>
          </a:prstGeom>
        </p:spPr>
        <p:style>
          <a:lnRef idx="1">
            <a:schemeClr val="dk1"/>
          </a:lnRef>
          <a:fillRef idx="2">
            <a:schemeClr val="dk1"/>
          </a:fillRef>
          <a:effectRef idx="1">
            <a:schemeClr val="dk1"/>
          </a:effectRef>
          <a:fontRef idx="minor">
            <a:schemeClr val="dk1"/>
          </a:fontRef>
        </p:style>
      </p:cxnSp>
      <p:sp>
        <p:nvSpPr>
          <p:cNvPr id="5" name="Line 2"/>
          <p:cNvSpPr>
            <a:spLocks noChangeShapeType="1"/>
          </p:cNvSpPr>
          <p:nvPr/>
        </p:nvSpPr>
        <p:spPr bwMode="auto">
          <a:xfrm>
            <a:off x="1498600" y="2559050"/>
            <a:ext cx="6242050" cy="0"/>
          </a:xfrm>
          <a:prstGeom prst="line">
            <a:avLst/>
          </a:prstGeom>
        </p:spPr>
        <p:style>
          <a:lnRef idx="1">
            <a:schemeClr val="dk1"/>
          </a:lnRef>
          <a:fillRef idx="2">
            <a:schemeClr val="dk1"/>
          </a:fillRef>
          <a:effectRef idx="1">
            <a:schemeClr val="dk1"/>
          </a:effectRef>
          <a:fontRef idx="minor">
            <a:schemeClr val="dk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6" name="AutoShape 12">
            <a:hlinkClick r:id="" action="ppaction://noaction" highlightClick="1"/>
          </p:cNvPr>
          <p:cNvSpPr>
            <a:spLocks noChangeArrowheads="1"/>
          </p:cNvSpPr>
          <p:nvPr/>
        </p:nvSpPr>
        <p:spPr bwMode="auto">
          <a:xfrm>
            <a:off x="2867025" y="3717925"/>
            <a:ext cx="4602163" cy="576263"/>
          </a:xfrm>
          <a:prstGeom prst="actionButtonBlank">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基于Python编写简单案例</a:t>
            </a:r>
            <a:endParaRPr kumimoji="0" sz="1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7" name="Oval 13">
            <a:hlinkClick r:id="" action="ppaction://noaction" highlightClick="1"/>
          </p:cNvPr>
          <p:cNvSpPr>
            <a:spLocks noChangeArrowheads="1"/>
          </p:cNvSpPr>
          <p:nvPr/>
        </p:nvSpPr>
        <p:spPr bwMode="auto">
          <a:xfrm>
            <a:off x="1878013" y="3717925"/>
            <a:ext cx="623888" cy="576263"/>
          </a:xfrm>
          <a:prstGeom prst="ellipse">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3</a:t>
            </a:r>
            <a:endPar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 name="Oval 15">
            <a:hlinkClick r:id="" action="ppaction://noaction" highlightClick="1"/>
          </p:cNvPr>
          <p:cNvSpPr>
            <a:spLocks noChangeArrowheads="1"/>
          </p:cNvSpPr>
          <p:nvPr/>
        </p:nvSpPr>
        <p:spPr bwMode="auto">
          <a:xfrm>
            <a:off x="1878013" y="2276475"/>
            <a:ext cx="623888" cy="576263"/>
          </a:xfrm>
          <a:prstGeom prst="ellipse">
            <a:avLst/>
          </a:prstGeom>
        </p:spPr>
        <p:style>
          <a:lnRef idx="1">
            <a:schemeClr val="dk1"/>
          </a:lnRef>
          <a:fillRef idx="2">
            <a:schemeClr val="dk1"/>
          </a:fillRef>
          <a:effectRef idx="1">
            <a:schemeClr val="dk1"/>
          </a:effectRef>
          <a:fontRef idx="minor">
            <a:schemeClr val="dk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1</a:t>
            </a:r>
            <a:endParaRPr kumimoji="0" lang="en-US" altLang="zh-CN" sz="1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 name="AutoShape 17">
            <a:hlinkClick r:id="" action="ppaction://noaction" highlightClick="1"/>
          </p:cNvPr>
          <p:cNvSpPr>
            <a:spLocks noChangeArrowheads="1"/>
          </p:cNvSpPr>
          <p:nvPr/>
        </p:nvSpPr>
        <p:spPr bwMode="auto">
          <a:xfrm>
            <a:off x="2867025" y="2276475"/>
            <a:ext cx="4602163" cy="576263"/>
          </a:xfrm>
          <a:prstGeom prst="actionButtonBlank">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Python的基本概念，使用版本与应用领域</a:t>
            </a:r>
            <a:endParaRPr kumimoji="0"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 name="AutoShape 12">
            <a:hlinkClick r:id="" action="ppaction://noaction" highlightClick="1"/>
          </p:cNvPr>
          <p:cNvSpPr>
            <a:spLocks noChangeArrowheads="1"/>
          </p:cNvSpPr>
          <p:nvPr/>
        </p:nvSpPr>
        <p:spPr bwMode="auto">
          <a:xfrm>
            <a:off x="2867025" y="2987675"/>
            <a:ext cx="4602163" cy="576263"/>
          </a:xfrm>
          <a:prstGeom prst="actionButtonBlank">
            <a:avLst/>
          </a:prstGeom>
          <a:solidFill>
            <a:schemeClr val="tx1"/>
          </a:solidFill>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Python开发环境搭建</a:t>
            </a:r>
            <a:endParaRPr kumimoji="0"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2" name="Oval 13">
            <a:hlinkClick r:id="" action="ppaction://noaction" highlightClick="1"/>
          </p:cNvPr>
          <p:cNvSpPr>
            <a:spLocks noChangeArrowheads="1"/>
          </p:cNvSpPr>
          <p:nvPr/>
        </p:nvSpPr>
        <p:spPr bwMode="auto">
          <a:xfrm>
            <a:off x="1878013" y="2987675"/>
            <a:ext cx="623888" cy="576263"/>
          </a:xfrm>
          <a:prstGeom prst="ellipse">
            <a:avLst/>
          </a:prstGeom>
          <a:solidFill>
            <a:schemeClr val="tx1"/>
          </a:solidFill>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2</a:t>
            </a: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53257" name="标题 1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latin typeface="Arial" panose="020B0604020202020204" pitchFamily="34" charset="0"/>
                <a:ea typeface="微软雅黑" panose="020B0503020204020204" pitchFamily="34" charset="-122"/>
                <a:cs typeface="+mj-cs"/>
              </a:rPr>
              <a:t>目录</a:t>
            </a:r>
            <a:endParaRPr lang="zh-CN" altLang="en-US" kern="1200" dirty="0">
              <a:latin typeface="Arial" panose="020B0604020202020204" pitchFamily="34" charset="0"/>
              <a:ea typeface="微软雅黑" panose="020B0503020204020204" pitchFamily="34" charset="-122"/>
              <a:cs typeface="+mj-cs"/>
            </a:endParaRPr>
          </a:p>
        </p:txBody>
      </p:sp>
      <p:sp>
        <p:nvSpPr>
          <p:cNvPr id="13" name="AutoShape 12">
            <a:hlinkClick r:id="" action="ppaction://noaction" highlightClick="1"/>
          </p:cNvPr>
          <p:cNvSpPr>
            <a:spLocks noChangeArrowheads="1"/>
          </p:cNvSpPr>
          <p:nvPr/>
        </p:nvSpPr>
        <p:spPr bwMode="auto">
          <a:xfrm>
            <a:off x="2865438" y="4448175"/>
            <a:ext cx="4602163" cy="576263"/>
          </a:xfrm>
          <a:prstGeom prst="actionButtonBlank">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Python中与数据挖掘相关的第三方库</a:t>
            </a:r>
            <a:endParaRPr kumimoji="0" lang="zh-CN" altLang="en-US"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4" name="Oval 13">
            <a:hlinkClick r:id="" action="ppaction://noaction" highlightClick="1"/>
          </p:cNvPr>
          <p:cNvSpPr>
            <a:spLocks noChangeArrowheads="1"/>
          </p:cNvSpPr>
          <p:nvPr/>
        </p:nvSpPr>
        <p:spPr bwMode="auto">
          <a:xfrm>
            <a:off x="1876425" y="4448175"/>
            <a:ext cx="623888" cy="576263"/>
          </a:xfrm>
          <a:prstGeom prst="ellipse">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4</a:t>
            </a:r>
            <a:endPar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533400" y="712788"/>
            <a:ext cx="2814638" cy="3752850"/>
          </a:xfrm>
          <a:prstGeom prst="rect">
            <a:avLst/>
          </a:prstGeom>
          <a:noFill/>
          <a:ln w="9525">
            <a:noFill/>
          </a:ln>
        </p:spPr>
      </p:pic>
      <p:sp>
        <p:nvSpPr>
          <p:cNvPr id="6" name="TextBox 5"/>
          <p:cNvSpPr txBox="1"/>
          <p:nvPr/>
        </p:nvSpPr>
        <p:spPr>
          <a:xfrm>
            <a:off x="3348038" y="1266825"/>
            <a:ext cx="5562600" cy="798513"/>
          </a:xfrm>
          <a:prstGeom prst="rect">
            <a:avLst/>
          </a:prstGeom>
          <a:noFill/>
          <a:ln w="9525">
            <a:noFill/>
          </a:ln>
        </p:spPr>
        <p:txBody>
          <a:bodyPr anchor="t" anchorCtr="0">
            <a:spAutoFit/>
          </a:bodyPr>
          <a:p>
            <a:r>
              <a:rPr lang="zh-CN" altLang="en-US" sz="4600" b="1">
                <a:solidFill>
                  <a:schemeClr val="tx1"/>
                </a:solidFill>
                <a:latin typeface="宋体" panose="02010600030101010101" pitchFamily="2" charset="-122"/>
                <a:ea typeface="宋体" panose="02010600030101010101" pitchFamily="2" charset="-122"/>
              </a:rPr>
              <a:t>需要什么开发环境？</a:t>
            </a:r>
            <a:endParaRPr lang="zh-CN" altLang="en-US" sz="4600" b="1">
              <a:solidFill>
                <a:schemeClr val="tx1"/>
              </a:solidFill>
              <a:latin typeface="宋体" panose="02010600030101010101" pitchFamily="2" charset="-122"/>
              <a:ea typeface="宋体" panose="02010600030101010101" pitchFamily="2" charset="-122"/>
            </a:endParaRPr>
          </a:p>
        </p:txBody>
      </p:sp>
      <p:grpSp>
        <p:nvGrpSpPr>
          <p:cNvPr id="2" name="组合 1"/>
          <p:cNvGrpSpPr>
            <a:grpSpLocks noChangeAspect="1"/>
          </p:cNvGrpSpPr>
          <p:nvPr/>
        </p:nvGrpSpPr>
        <p:grpSpPr>
          <a:xfrm>
            <a:off x="1387475" y="4176713"/>
            <a:ext cx="1865313" cy="1814512"/>
            <a:chOff x="1403648" y="1419622"/>
            <a:chExt cx="2664296" cy="2592288"/>
          </a:xfrm>
        </p:grpSpPr>
        <p:pic>
          <p:nvPicPr>
            <p:cNvPr id="55300" name="图片 1" descr="windows"/>
            <p:cNvPicPr>
              <a:picLocks noChangeAspect="1"/>
            </p:cNvPicPr>
            <p:nvPr/>
          </p:nvPicPr>
          <p:blipFill>
            <a:blip r:embed="rId2"/>
            <a:stretch>
              <a:fillRect/>
            </a:stretch>
          </p:blipFill>
          <p:spPr>
            <a:xfrm>
              <a:off x="1668145" y="1719580"/>
              <a:ext cx="2123440" cy="1867535"/>
            </a:xfrm>
            <a:prstGeom prst="rect">
              <a:avLst/>
            </a:prstGeom>
            <a:noFill/>
            <a:ln w="9525">
              <a:noFill/>
            </a:ln>
          </p:spPr>
        </p:pic>
        <p:sp>
          <p:nvSpPr>
            <p:cNvPr id="4" name="椭圆 3"/>
            <p:cNvSpPr/>
            <p:nvPr/>
          </p:nvSpPr>
          <p:spPr>
            <a:xfrm>
              <a:off x="1403648" y="1419622"/>
              <a:ext cx="2664296" cy="2592288"/>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base" hangingPunct="1">
                <a:defRPr/>
              </a:pPr>
              <a:endParaRPr lang="zh-CN" altLang="en-US" strike="noStrike" noProof="1"/>
            </a:p>
          </p:txBody>
        </p:sp>
      </p:grpSp>
      <p:grpSp>
        <p:nvGrpSpPr>
          <p:cNvPr id="7" name="组合 6"/>
          <p:cNvGrpSpPr>
            <a:grpSpLocks noChangeAspect="1"/>
          </p:cNvGrpSpPr>
          <p:nvPr/>
        </p:nvGrpSpPr>
        <p:grpSpPr>
          <a:xfrm>
            <a:off x="3978275" y="4176713"/>
            <a:ext cx="1865313" cy="1814512"/>
            <a:chOff x="5148064" y="1357203"/>
            <a:chExt cx="2664296" cy="2592288"/>
          </a:xfrm>
        </p:grpSpPr>
        <p:pic>
          <p:nvPicPr>
            <p:cNvPr id="55303" name="图片 2" descr="linux"/>
            <p:cNvPicPr>
              <a:picLocks noChangeAspect="1"/>
            </p:cNvPicPr>
            <p:nvPr/>
          </p:nvPicPr>
          <p:blipFill>
            <a:blip r:embed="rId3"/>
            <a:stretch>
              <a:fillRect/>
            </a:stretch>
          </p:blipFill>
          <p:spPr>
            <a:xfrm>
              <a:off x="5577929" y="1614805"/>
              <a:ext cx="1730375" cy="2077085"/>
            </a:xfrm>
            <a:prstGeom prst="rect">
              <a:avLst/>
            </a:prstGeom>
            <a:noFill/>
            <a:ln w="9525">
              <a:noFill/>
            </a:ln>
          </p:spPr>
        </p:pic>
        <p:sp>
          <p:nvSpPr>
            <p:cNvPr id="3" name="椭圆 2"/>
            <p:cNvSpPr/>
            <p:nvPr/>
          </p:nvSpPr>
          <p:spPr>
            <a:xfrm>
              <a:off x="5148064" y="1357203"/>
              <a:ext cx="2664296" cy="2592288"/>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base" hangingPunct="1">
                <a:defRPr/>
              </a:pPr>
              <a:endParaRPr lang="zh-CN" altLang="en-US" strike="noStrike" noProof="1"/>
            </a:p>
          </p:txBody>
        </p:sp>
      </p:grpSp>
      <p:grpSp>
        <p:nvGrpSpPr>
          <p:cNvPr id="9" name="组合 8"/>
          <p:cNvGrpSpPr>
            <a:grpSpLocks noChangeAspect="1"/>
          </p:cNvGrpSpPr>
          <p:nvPr/>
        </p:nvGrpSpPr>
        <p:grpSpPr>
          <a:xfrm>
            <a:off x="6446838" y="4186238"/>
            <a:ext cx="1863725" cy="1814512"/>
            <a:chOff x="5148064" y="1357203"/>
            <a:chExt cx="2664296" cy="2592288"/>
          </a:xfrm>
        </p:grpSpPr>
        <p:pic>
          <p:nvPicPr>
            <p:cNvPr id="55306" name="图片 9"/>
            <p:cNvPicPr>
              <a:picLocks noChangeAspect="1"/>
            </p:cNvPicPr>
            <p:nvPr/>
          </p:nvPicPr>
          <p:blipFill>
            <a:blip r:embed="rId4"/>
            <a:stretch>
              <a:fillRect/>
            </a:stretch>
          </p:blipFill>
          <p:spPr>
            <a:xfrm>
              <a:off x="5383454" y="1595170"/>
              <a:ext cx="2193516" cy="2116355"/>
            </a:xfrm>
            <a:prstGeom prst="rect">
              <a:avLst/>
            </a:prstGeom>
            <a:noFill/>
            <a:ln w="9525">
              <a:noFill/>
            </a:ln>
          </p:spPr>
        </p:pic>
        <p:sp>
          <p:nvSpPr>
            <p:cNvPr id="11" name="椭圆 10"/>
            <p:cNvSpPr/>
            <p:nvPr/>
          </p:nvSpPr>
          <p:spPr>
            <a:xfrm>
              <a:off x="5148064" y="1357203"/>
              <a:ext cx="2664296" cy="2592288"/>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base" hangingPunct="1">
                <a:defRPr/>
              </a:pPr>
              <a:endParaRPr lang="zh-CN" altLang="en-US" strike="noStrike" noProof="1"/>
            </a:p>
          </p:txBody>
        </p:sp>
      </p:grpSp>
      <p:sp>
        <p:nvSpPr>
          <p:cNvPr id="55308" name="标题 1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latin typeface="Arial" panose="020B0604020202020204" pitchFamily="34" charset="0"/>
                <a:ea typeface="微软雅黑" panose="020B0503020204020204" pitchFamily="34" charset="-122"/>
                <a:cs typeface="+mj-cs"/>
              </a:rPr>
              <a:t>操作系统选择</a:t>
            </a:r>
            <a:endParaRPr lang="zh-CN" altLang="en-US" kern="1200" dirty="0">
              <a:latin typeface="Arial" panose="020B0604020202020204" pitchFamily="34" charset="0"/>
              <a:ea typeface="微软雅黑" panose="020B0503020204020204" pitchFamily="34" charset="-122"/>
              <a:cs typeface="+mj-cs"/>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0-#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53" presetClass="entr" presetSubtype="16"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ppt_w</p:attrName>
                                        </p:attrNameLst>
                                      </p:cBhvr>
                                      <p:tavLst>
                                        <p:tav tm="0">
                                          <p:val>
                                            <p:fltVal val="0.000000"/>
                                          </p:val>
                                        </p:tav>
                                        <p:tav tm="100000">
                                          <p:val>
                                            <p:strVal val="#ppt_w"/>
                                          </p:val>
                                        </p:tav>
                                      </p:tavLst>
                                    </p:anim>
                                    <p:anim calcmode="lin" valueType="num">
                                      <p:cBhvr>
                                        <p:cTn id="16" dur="500" fill="hold"/>
                                        <p:tgtEl>
                                          <p:spTgt spid="2"/>
                                        </p:tgtEl>
                                        <p:attrNameLst>
                                          <p:attrName>ppt_h</p:attrName>
                                        </p:attrNameLst>
                                      </p:cBhvr>
                                      <p:tavLst>
                                        <p:tav tm="0">
                                          <p:val>
                                            <p:fltVal val="0.000000"/>
                                          </p:val>
                                        </p:tav>
                                        <p:tav tm="100000">
                                          <p:val>
                                            <p:strVal val="#ppt_h"/>
                                          </p:val>
                                        </p:tav>
                                      </p:tavLst>
                                    </p:anim>
                                    <p:animEffect transition="in" filter="fade">
                                      <p:cBhvr>
                                        <p:cTn id="17" dur="500"/>
                                        <p:tgtEl>
                                          <p:spTgt spid="2"/>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750" fill="hold"/>
                                        <p:tgtEl>
                                          <p:spTgt spid="7"/>
                                        </p:tgtEl>
                                        <p:attrNameLst>
                                          <p:attrName>ppt_w</p:attrName>
                                        </p:attrNameLst>
                                      </p:cBhvr>
                                      <p:tavLst>
                                        <p:tav tm="0">
                                          <p:val>
                                            <p:fltVal val="0.000000"/>
                                          </p:val>
                                        </p:tav>
                                        <p:tav tm="100000">
                                          <p:val>
                                            <p:strVal val="#ppt_w"/>
                                          </p:val>
                                        </p:tav>
                                      </p:tavLst>
                                    </p:anim>
                                    <p:anim calcmode="lin" valueType="num">
                                      <p:cBhvr>
                                        <p:cTn id="21" dur="750" fill="hold"/>
                                        <p:tgtEl>
                                          <p:spTgt spid="7"/>
                                        </p:tgtEl>
                                        <p:attrNameLst>
                                          <p:attrName>ppt_h</p:attrName>
                                        </p:attrNameLst>
                                      </p:cBhvr>
                                      <p:tavLst>
                                        <p:tav tm="0">
                                          <p:val>
                                            <p:fltVal val="0.000000"/>
                                          </p:val>
                                        </p:tav>
                                        <p:tav tm="100000">
                                          <p:val>
                                            <p:strVal val="#ppt_h"/>
                                          </p:val>
                                        </p:tav>
                                      </p:tavLst>
                                    </p:anim>
                                    <p:animEffect transition="in" filter="fade">
                                      <p:cBhvr>
                                        <p:cTn id="22" dur="750"/>
                                        <p:tgtEl>
                                          <p:spTgt spid="7"/>
                                        </p:tgtEl>
                                      </p:cBhvr>
                                    </p:animEffect>
                                  </p:childTnLst>
                                </p:cTn>
                              </p:par>
                              <p:par>
                                <p:cTn id="23" presetID="53" presetClass="entr" presetSubtype="16"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000000"/>
                                          </p:val>
                                        </p:tav>
                                        <p:tav tm="100000">
                                          <p:val>
                                            <p:strVal val="#ppt_w"/>
                                          </p:val>
                                        </p:tav>
                                      </p:tavLst>
                                    </p:anim>
                                    <p:anim calcmode="lin" valueType="num">
                                      <p:cBhvr>
                                        <p:cTn id="26" dur="500" fill="hold"/>
                                        <p:tgtEl>
                                          <p:spTgt spid="9"/>
                                        </p:tgtEl>
                                        <p:attrNameLst>
                                          <p:attrName>ppt_h</p:attrName>
                                        </p:attrNameLst>
                                      </p:cBhvr>
                                      <p:tavLst>
                                        <p:tav tm="0">
                                          <p:val>
                                            <p:fltVal val="0.000000"/>
                                          </p:val>
                                        </p:tav>
                                        <p:tav tm="100000">
                                          <p:val>
                                            <p:strVal val="#ppt_h"/>
                                          </p:val>
                                        </p:tav>
                                      </p:tavLst>
                                    </p:anim>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3.05556E-6 -4.19753E-6 L 0.29184 -0.00123 " pathEditMode="relative" rAng="0" ptsTypes="AA">
                                      <p:cBhvr>
                                        <p:cTn id="31" dur="2000" fill="hold"/>
                                        <p:tgtEl>
                                          <p:spTgt spid="2"/>
                                        </p:tgtEl>
                                        <p:attrNameLst>
                                          <p:attrName>ppt_x</p:attrName>
                                          <p:attrName>ppt_y</p:attrName>
                                        </p:attrNameLst>
                                      </p:cBhvr>
                                      <p:rCtr x="14500" y="0"/>
                                    </p:animMotion>
                                  </p:childTnLst>
                                </p:cTn>
                              </p:par>
                              <p:par>
                                <p:cTn id="32" presetID="2" presetClass="exit" presetSubtype="2" fill="hold" nodeType="withEffect">
                                  <p:stCondLst>
                                    <p:cond delay="0"/>
                                  </p:stCondLst>
                                  <p:childTnLst>
                                    <p:anim calcmode="lin" valueType="num">
                                      <p:cBhvr>
                                        <p:cTn id="33" dur="1000"/>
                                        <p:tgtEl>
                                          <p:spTgt spid="7"/>
                                        </p:tgtEl>
                                        <p:attrNameLst>
                                          <p:attrName>ppt_x</p:attrName>
                                        </p:attrNameLst>
                                      </p:cBhvr>
                                      <p:tavLst>
                                        <p:tav tm="0">
                                          <p:val>
                                            <p:strVal val="ppt_x"/>
                                          </p:val>
                                        </p:tav>
                                        <p:tav tm="100000">
                                          <p:val>
                                            <p:strVal val="1+ppt_w/2"/>
                                          </p:val>
                                        </p:tav>
                                      </p:tavLst>
                                    </p:anim>
                                    <p:anim calcmode="lin" valueType="num">
                                      <p:cBhvr>
                                        <p:cTn id="34" dur="1000"/>
                                        <p:tgtEl>
                                          <p:spTgt spid="7"/>
                                        </p:tgtEl>
                                        <p:attrNameLst>
                                          <p:attrName>ppt_y</p:attrName>
                                        </p:attrNameLst>
                                      </p:cBhvr>
                                      <p:tavLst>
                                        <p:tav tm="0">
                                          <p:val>
                                            <p:strVal val="ppt_y"/>
                                          </p:val>
                                        </p:tav>
                                        <p:tav tm="100000">
                                          <p:val>
                                            <p:strVal val="ppt_y"/>
                                          </p:val>
                                        </p:tav>
                                      </p:tavLst>
                                    </p:anim>
                                    <p:set>
                                      <p:cBhvr>
                                        <p:cTn id="35" dur="1" fill="hold">
                                          <p:stCondLst>
                                            <p:cond delay="999"/>
                                          </p:stCondLst>
                                        </p:cTn>
                                        <p:tgtEl>
                                          <p:spTgt spid="7"/>
                                        </p:tgtEl>
                                        <p:attrNameLst>
                                          <p:attrName>style.visibility</p:attrName>
                                        </p:attrNameLst>
                                      </p:cBhvr>
                                      <p:to>
                                        <p:strVal val="hidden"/>
                                      </p:to>
                                    </p:set>
                                  </p:childTnLst>
                                </p:cTn>
                              </p:par>
                              <p:par>
                                <p:cTn id="36" presetID="2" presetClass="exit" presetSubtype="2" fill="hold" nodeType="withEffect">
                                  <p:stCondLst>
                                    <p:cond delay="0"/>
                                  </p:stCondLst>
                                  <p:childTnLst>
                                    <p:anim calcmode="lin" valueType="num">
                                      <p:cBhvr>
                                        <p:cTn id="37" dur="500"/>
                                        <p:tgtEl>
                                          <p:spTgt spid="9"/>
                                        </p:tgtEl>
                                        <p:attrNameLst>
                                          <p:attrName>ppt_x</p:attrName>
                                        </p:attrNameLst>
                                      </p:cBhvr>
                                      <p:tavLst>
                                        <p:tav tm="0">
                                          <p:val>
                                            <p:strVal val="ppt_x"/>
                                          </p:val>
                                        </p:tav>
                                        <p:tav tm="100000">
                                          <p:val>
                                            <p:strVal val="1+ppt_w/2"/>
                                          </p:val>
                                        </p:tav>
                                      </p:tavLst>
                                    </p:anim>
                                    <p:anim calcmode="lin" valueType="num">
                                      <p:cBhvr>
                                        <p:cTn id="38" dur="500"/>
                                        <p:tgtEl>
                                          <p:spTgt spid="9"/>
                                        </p:tgtEl>
                                        <p:attrNameLst>
                                          <p:attrName>ppt_y</p:attrName>
                                        </p:attrNameLst>
                                      </p:cBhvr>
                                      <p:tavLst>
                                        <p:tav tm="0">
                                          <p:val>
                                            <p:strVal val="ppt_y"/>
                                          </p:val>
                                        </p:tav>
                                        <p:tav tm="100000">
                                          <p:val>
                                            <p:strVal val="ppt_y"/>
                                          </p:val>
                                        </p:tav>
                                      </p:tavLst>
                                    </p:anim>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内容占位符 4"/>
          <p:cNvSpPr/>
          <p:nvPr/>
        </p:nvSpPr>
        <p:spPr>
          <a:xfrm>
            <a:off x="293688" y="966788"/>
            <a:ext cx="8424862" cy="4392612"/>
          </a:xfrm>
          <a:prstGeom prst="rect">
            <a:avLst/>
          </a:prstGeom>
          <a:noFill/>
          <a:ln w="9525">
            <a:noFill/>
          </a:ln>
        </p:spPr>
        <p:txBody>
          <a:bodyPr anchor="t" anchorCtr="0"/>
          <a:p>
            <a:pPr marL="457200" indent="-457200" eaLnBrk="0" hangingPunct="0">
              <a:lnSpc>
                <a:spcPct val="150000"/>
              </a:lnSpc>
              <a:spcBef>
                <a:spcPct val="20000"/>
              </a:spcBef>
              <a:buClr>
                <a:schemeClr val="hlink"/>
              </a:buClr>
              <a:buFont typeface="Wingdings" panose="05000000000000000000" pitchFamily="2" charset="2"/>
              <a:buChar char="l"/>
            </a:pPr>
            <a:r>
              <a:rPr lang="en-US" altLang="zh-CN" sz="2000" dirty="0">
                <a:solidFill>
                  <a:schemeClr val="tx1"/>
                </a:solidFill>
                <a:latin typeface="微软雅黑" panose="020B0503020204020204" pitchFamily="34" charset="-122"/>
                <a:ea typeface="微软雅黑" panose="020B0503020204020204" pitchFamily="34" charset="-122"/>
              </a:rPr>
              <a:t>Python</a:t>
            </a:r>
            <a:r>
              <a:rPr lang="zh-CN" altLang="en-US" sz="2000" dirty="0">
                <a:solidFill>
                  <a:schemeClr val="tx1"/>
                </a:solidFill>
                <a:latin typeface="微软雅黑" panose="020B0503020204020204" pitchFamily="34" charset="-122"/>
                <a:ea typeface="微软雅黑" panose="020B0503020204020204" pitchFamily="34" charset="-122"/>
              </a:rPr>
              <a:t>的官网：</a:t>
            </a:r>
            <a:r>
              <a:rPr lang="en-US" altLang="zh-CN" sz="2000" dirty="0">
                <a:solidFill>
                  <a:schemeClr val="tx1"/>
                </a:solidFill>
                <a:latin typeface="微软雅黑" panose="020B0503020204020204" pitchFamily="34" charset="-122"/>
                <a:ea typeface="微软雅黑" panose="020B0503020204020204" pitchFamily="34" charset="-122"/>
              </a:rPr>
              <a:t>https://www.python.org/</a:t>
            </a:r>
            <a:endParaRPr lang="en-US" altLang="zh-CN" sz="2000" dirty="0">
              <a:solidFill>
                <a:schemeClr val="tx1"/>
              </a:solidFill>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chemeClr val="hlink"/>
              </a:buClr>
              <a:buFont typeface="Wingdings" panose="05000000000000000000" pitchFamily="2" charset="2"/>
              <a:buChar char="l"/>
            </a:pPr>
            <a:r>
              <a:rPr lang="en-US" altLang="zh-CN" sz="2000" dirty="0">
                <a:solidFill>
                  <a:schemeClr val="tx1"/>
                </a:solidFill>
                <a:latin typeface="微软雅黑" panose="020B0503020204020204" pitchFamily="34" charset="-122"/>
                <a:ea typeface="微软雅黑" panose="020B0503020204020204" pitchFamily="34" charset="-122"/>
              </a:rPr>
              <a:t>Python</a:t>
            </a:r>
            <a:r>
              <a:rPr lang="zh-CN" altLang="en-US" sz="2000" dirty="0">
                <a:solidFill>
                  <a:schemeClr val="tx1"/>
                </a:solidFill>
                <a:latin typeface="微软雅黑" panose="020B0503020204020204" pitchFamily="34" charset="-122"/>
                <a:ea typeface="微软雅黑" panose="020B0503020204020204" pitchFamily="34" charset="-122"/>
              </a:rPr>
              <a:t>是跨平台的语言，因此脚本可以跨平台运行，然而不同的平台运行效率不一样，一般来说</a:t>
            </a:r>
            <a:r>
              <a:rPr lang="en-US" altLang="zh-CN" sz="2000" dirty="0">
                <a:solidFill>
                  <a:schemeClr val="tx1"/>
                </a:solidFill>
                <a:latin typeface="微软雅黑" panose="020B0503020204020204" pitchFamily="34" charset="-122"/>
                <a:ea typeface="微软雅黑" panose="020B0503020204020204" pitchFamily="34" charset="-122"/>
              </a:rPr>
              <a:t>Linux</a:t>
            </a:r>
            <a:r>
              <a:rPr lang="zh-CN" altLang="en-US" sz="2000" dirty="0">
                <a:solidFill>
                  <a:schemeClr val="tx1"/>
                </a:solidFill>
                <a:latin typeface="微软雅黑" panose="020B0503020204020204" pitchFamily="34" charset="-122"/>
                <a:ea typeface="微软雅黑" panose="020B0503020204020204" pitchFamily="34" charset="-122"/>
              </a:rPr>
              <a:t>下的速度会比</a:t>
            </a:r>
            <a:r>
              <a:rPr lang="en-US" altLang="zh-CN" sz="2000" dirty="0">
                <a:solidFill>
                  <a:schemeClr val="tx1"/>
                </a:solidFill>
                <a:latin typeface="微软雅黑" panose="020B0503020204020204" pitchFamily="34" charset="-122"/>
                <a:ea typeface="微软雅黑" panose="020B0503020204020204" pitchFamily="34" charset="-122"/>
              </a:rPr>
              <a:t>Windows</a:t>
            </a:r>
            <a:r>
              <a:rPr lang="zh-CN" altLang="en-US" sz="2000" dirty="0">
                <a:solidFill>
                  <a:schemeClr val="tx1"/>
                </a:solidFill>
                <a:latin typeface="微软雅黑" panose="020B0503020204020204" pitchFamily="34" charset="-122"/>
                <a:ea typeface="微软雅黑" panose="020B0503020204020204" pitchFamily="34" charset="-122"/>
              </a:rPr>
              <a:t>快，而且是对于数据分析和挖掘任务。此外，在</a:t>
            </a:r>
            <a:r>
              <a:rPr lang="en-US" altLang="zh-CN" sz="2000" dirty="0">
                <a:solidFill>
                  <a:schemeClr val="tx1"/>
                </a:solidFill>
                <a:latin typeface="微软雅黑" panose="020B0503020204020204" pitchFamily="34" charset="-122"/>
                <a:ea typeface="微软雅黑" panose="020B0503020204020204" pitchFamily="34" charset="-122"/>
              </a:rPr>
              <a:t>Linux</a:t>
            </a:r>
            <a:r>
              <a:rPr lang="zh-CN" altLang="en-US" sz="2000" dirty="0">
                <a:solidFill>
                  <a:schemeClr val="tx1"/>
                </a:solidFill>
                <a:latin typeface="微软雅黑" panose="020B0503020204020204" pitchFamily="34" charset="-122"/>
                <a:ea typeface="微软雅黑" panose="020B0503020204020204" pitchFamily="34" charset="-122"/>
              </a:rPr>
              <a:t>下搭建</a:t>
            </a:r>
            <a:r>
              <a:rPr lang="en-US" altLang="zh-CN" sz="2000" dirty="0">
                <a:solidFill>
                  <a:schemeClr val="tx1"/>
                </a:solidFill>
                <a:latin typeface="微软雅黑" panose="020B0503020204020204" pitchFamily="34" charset="-122"/>
                <a:ea typeface="微软雅黑" panose="020B0503020204020204" pitchFamily="34" charset="-122"/>
              </a:rPr>
              <a:t>Python</a:t>
            </a:r>
            <a:r>
              <a:rPr lang="zh-CN" altLang="en-US" sz="2000" dirty="0">
                <a:solidFill>
                  <a:schemeClr val="tx1"/>
                </a:solidFill>
                <a:latin typeface="微软雅黑" panose="020B0503020204020204" pitchFamily="34" charset="-122"/>
                <a:ea typeface="微软雅黑" panose="020B0503020204020204" pitchFamily="34" charset="-122"/>
              </a:rPr>
              <a:t>环境相对来说容易一些，很多</a:t>
            </a:r>
            <a:r>
              <a:rPr lang="en-US" altLang="zh-CN" sz="2000" dirty="0">
                <a:solidFill>
                  <a:schemeClr val="tx1"/>
                </a:solidFill>
                <a:latin typeface="微软雅黑" panose="020B0503020204020204" pitchFamily="34" charset="-122"/>
                <a:ea typeface="微软雅黑" panose="020B0503020204020204" pitchFamily="34" charset="-122"/>
              </a:rPr>
              <a:t>Linux</a:t>
            </a:r>
            <a:r>
              <a:rPr lang="zh-CN" altLang="en-US" sz="2000" dirty="0">
                <a:solidFill>
                  <a:schemeClr val="tx1"/>
                </a:solidFill>
                <a:latin typeface="微软雅黑" panose="020B0503020204020204" pitchFamily="34" charset="-122"/>
                <a:ea typeface="微软雅黑" panose="020B0503020204020204" pitchFamily="34" charset="-122"/>
              </a:rPr>
              <a:t>发行版自带了</a:t>
            </a:r>
            <a:r>
              <a:rPr lang="en-US" altLang="zh-CN" sz="2000" dirty="0">
                <a:solidFill>
                  <a:schemeClr val="tx1"/>
                </a:solidFill>
                <a:latin typeface="微软雅黑" panose="020B0503020204020204" pitchFamily="34" charset="-122"/>
                <a:ea typeface="微软雅黑" panose="020B0503020204020204" pitchFamily="34" charset="-122"/>
              </a:rPr>
              <a:t>Python</a:t>
            </a:r>
            <a:r>
              <a:rPr lang="zh-CN" altLang="en-US" sz="2000" dirty="0">
                <a:solidFill>
                  <a:schemeClr val="tx1"/>
                </a:solidFill>
                <a:latin typeface="微软雅黑" panose="020B0503020204020204" pitchFamily="34" charset="-122"/>
                <a:ea typeface="微软雅黑" panose="020B0503020204020204" pitchFamily="34" charset="-122"/>
              </a:rPr>
              <a:t>程序，并且在</a:t>
            </a:r>
            <a:r>
              <a:rPr lang="en-US" altLang="zh-CN" sz="2000" dirty="0">
                <a:solidFill>
                  <a:schemeClr val="tx1"/>
                </a:solidFill>
                <a:latin typeface="微软雅黑" panose="020B0503020204020204" pitchFamily="34" charset="-122"/>
                <a:ea typeface="微软雅黑" panose="020B0503020204020204" pitchFamily="34" charset="-122"/>
              </a:rPr>
              <a:t>Linux</a:t>
            </a:r>
            <a:r>
              <a:rPr lang="zh-CN" altLang="en-US" sz="2000" dirty="0">
                <a:solidFill>
                  <a:schemeClr val="tx1"/>
                </a:solidFill>
                <a:latin typeface="微软雅黑" panose="020B0503020204020204" pitchFamily="34" charset="-122"/>
                <a:ea typeface="微软雅黑" panose="020B0503020204020204" pitchFamily="34" charset="-122"/>
              </a:rPr>
              <a:t>下更容易解决第三方库的依赖问题。当然，</a:t>
            </a:r>
            <a:r>
              <a:rPr lang="en-US" altLang="zh-CN" sz="2000" dirty="0">
                <a:solidFill>
                  <a:schemeClr val="tx1"/>
                </a:solidFill>
                <a:latin typeface="微软雅黑" panose="020B0503020204020204" pitchFamily="34" charset="-122"/>
                <a:ea typeface="微软雅黑" panose="020B0503020204020204" pitchFamily="34" charset="-122"/>
              </a:rPr>
              <a:t>Linux</a:t>
            </a:r>
            <a:r>
              <a:rPr lang="zh-CN" altLang="en-US" sz="2000" dirty="0">
                <a:solidFill>
                  <a:schemeClr val="tx1"/>
                </a:solidFill>
                <a:latin typeface="微软雅黑" panose="020B0503020204020204" pitchFamily="34" charset="-122"/>
                <a:ea typeface="微软雅黑" panose="020B0503020204020204" pitchFamily="34" charset="-122"/>
              </a:rPr>
              <a:t>的操作门槛较高，入门的读者可以先在</a:t>
            </a:r>
            <a:r>
              <a:rPr lang="en-US" altLang="zh-CN" sz="2000" dirty="0">
                <a:solidFill>
                  <a:schemeClr val="tx1"/>
                </a:solidFill>
                <a:latin typeface="微软雅黑" panose="020B0503020204020204" pitchFamily="34" charset="-122"/>
                <a:ea typeface="微软雅黑" panose="020B0503020204020204" pitchFamily="34" charset="-122"/>
              </a:rPr>
              <a:t>Windows</a:t>
            </a:r>
            <a:r>
              <a:rPr lang="zh-CN" altLang="en-US" sz="2000" dirty="0">
                <a:solidFill>
                  <a:schemeClr val="tx1"/>
                </a:solidFill>
                <a:latin typeface="微软雅黑" panose="020B0503020204020204" pitchFamily="34" charset="-122"/>
                <a:ea typeface="微软雅黑" panose="020B0503020204020204" pitchFamily="34" charset="-122"/>
              </a:rPr>
              <a:t>熟悉，然后再考虑迁移到</a:t>
            </a:r>
            <a:r>
              <a:rPr lang="en-US" altLang="zh-CN" sz="2000" dirty="0">
                <a:solidFill>
                  <a:schemeClr val="tx1"/>
                </a:solidFill>
                <a:latin typeface="微软雅黑" panose="020B0503020204020204" pitchFamily="34" charset="-122"/>
                <a:ea typeface="微软雅黑" panose="020B0503020204020204" pitchFamily="34" charset="-122"/>
              </a:rPr>
              <a:t>Linux</a:t>
            </a:r>
            <a:r>
              <a:rPr lang="zh-CN" altLang="en-US" sz="2000" dirty="0">
                <a:solidFill>
                  <a:schemeClr val="tx1"/>
                </a:solidFill>
                <a:latin typeface="微软雅黑" panose="020B0503020204020204" pitchFamily="34" charset="-122"/>
                <a:ea typeface="微软雅黑" panose="020B0503020204020204" pitchFamily="34" charset="-122"/>
              </a:rPr>
              <a:t>下。</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56322"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latin typeface="Arial" panose="020B0604020202020204" pitchFamily="34" charset="0"/>
                <a:ea typeface="微软雅黑" panose="020B0503020204020204" pitchFamily="34" charset="-122"/>
                <a:cs typeface="+mj-cs"/>
              </a:rPr>
              <a:t>操作系统选择</a:t>
            </a:r>
            <a:endParaRPr lang="zh-CN" altLang="en-US" kern="1200" dirty="0">
              <a:latin typeface="Arial" panose="020B0604020202020204" pitchFamily="34" charset="0"/>
              <a:ea typeface="微软雅黑" panose="020B0503020204020204" pitchFamily="34" charset="-122"/>
              <a:cs typeface="+mj-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67">
                                            <p:txEl>
                                              <p:charRg st="0" end="34"/>
                                            </p:txEl>
                                          </p:spTgt>
                                        </p:tgtEl>
                                        <p:attrNameLst>
                                          <p:attrName>style.visibility</p:attrName>
                                        </p:attrNameLst>
                                      </p:cBhvr>
                                      <p:to>
                                        <p:strVal val="visible"/>
                                      </p:to>
                                    </p:set>
                                    <p:animEffect transition="in" filter="fade">
                                      <p:cBhvr>
                                        <p:cTn id="7" dur="1000"/>
                                        <p:tgtEl>
                                          <p:spTgt spid="11267">
                                            <p:txEl>
                                              <p:charRg st="0" end="34"/>
                                            </p:txEl>
                                          </p:spTgt>
                                        </p:tgtEl>
                                      </p:cBhvr>
                                    </p:animEffect>
                                    <p:anim calcmode="lin" valueType="num">
                                      <p:cBhvr>
                                        <p:cTn id="8" dur="1000" fill="hold"/>
                                        <p:tgtEl>
                                          <p:spTgt spid="11267">
                                            <p:txEl>
                                              <p:charRg st="0" end="34"/>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charRg st="0" end="3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267">
                                            <p:txEl>
                                              <p:charRg st="97" end="303"/>
                                            </p:txEl>
                                          </p:spTgt>
                                        </p:tgtEl>
                                        <p:attrNameLst>
                                          <p:attrName>style.visibility</p:attrName>
                                        </p:attrNameLst>
                                      </p:cBhvr>
                                      <p:to>
                                        <p:strVal val="visible"/>
                                      </p:to>
                                    </p:set>
                                    <p:animEffect transition="in" filter="fade">
                                      <p:cBhvr>
                                        <p:cTn id="14" dur="1000"/>
                                        <p:tgtEl>
                                          <p:spTgt spid="11267">
                                            <p:txEl>
                                              <p:charRg st="97" end="303"/>
                                            </p:txEl>
                                          </p:spTgt>
                                        </p:tgtEl>
                                      </p:cBhvr>
                                    </p:animEffect>
                                    <p:anim calcmode="lin" valueType="num">
                                      <p:cBhvr>
                                        <p:cTn id="15" dur="1000" fill="hold"/>
                                        <p:tgtEl>
                                          <p:spTgt spid="11267">
                                            <p:txEl>
                                              <p:charRg st="97" end="303"/>
                                            </p:txEl>
                                          </p:spTgt>
                                        </p:tgtEl>
                                        <p:attrNameLst>
                                          <p:attrName>ppt_x</p:attrName>
                                        </p:attrNameLst>
                                      </p:cBhvr>
                                      <p:tavLst>
                                        <p:tav tm="0">
                                          <p:val>
                                            <p:strVal val="#ppt_x"/>
                                          </p:val>
                                        </p:tav>
                                        <p:tav tm="100000">
                                          <p:val>
                                            <p:strVal val="#ppt_x"/>
                                          </p:val>
                                        </p:tav>
                                      </p:tavLst>
                                    </p:anim>
                                    <p:anim calcmode="lin" valueType="num">
                                      <p:cBhvr>
                                        <p:cTn id="16" dur="1000" fill="hold"/>
                                        <p:tgtEl>
                                          <p:spTgt spid="11267">
                                            <p:txEl>
                                              <p:charRg st="97" end="30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latin typeface="Arial" panose="020B0604020202020204" pitchFamily="34" charset="0"/>
                <a:ea typeface="微软雅黑" panose="020B0503020204020204" pitchFamily="34" charset="-122"/>
                <a:cs typeface="+mj-cs"/>
              </a:rPr>
              <a:t>安装</a:t>
            </a:r>
            <a:r>
              <a:rPr lang="en-US" altLang="zh-CN" kern="1200" dirty="0">
                <a:latin typeface="Arial" panose="020B0604020202020204" pitchFamily="34" charset="0"/>
                <a:ea typeface="微软雅黑" panose="020B0503020204020204" pitchFamily="34" charset="-122"/>
                <a:cs typeface="+mj-cs"/>
              </a:rPr>
              <a:t>python</a:t>
            </a:r>
            <a:r>
              <a:rPr lang="zh-CN" altLang="en-US" kern="1200" dirty="0">
                <a:latin typeface="Arial" panose="020B0604020202020204" pitchFamily="34" charset="0"/>
                <a:ea typeface="微软雅黑" panose="020B0503020204020204" pitchFamily="34" charset="-122"/>
                <a:cs typeface="+mj-cs"/>
              </a:rPr>
              <a:t>解释器</a:t>
            </a:r>
            <a:endParaRPr lang="zh-CN" altLang="en-US" kern="1200" dirty="0">
              <a:latin typeface="Arial" panose="020B0604020202020204" pitchFamily="34" charset="0"/>
              <a:ea typeface="微软雅黑" panose="020B0503020204020204" pitchFamily="34" charset="-122"/>
              <a:cs typeface="+mj-cs"/>
            </a:endParaRPr>
          </a:p>
        </p:txBody>
      </p:sp>
      <p:sp>
        <p:nvSpPr>
          <p:cNvPr id="8" name="矩形 7"/>
          <p:cNvSpPr/>
          <p:nvPr/>
        </p:nvSpPr>
        <p:spPr>
          <a:xfrm>
            <a:off x="233363" y="1236663"/>
            <a:ext cx="4224338" cy="399415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p>
            <a:pPr indent="457200" fontAlgn="base">
              <a:lnSpc>
                <a:spcPct val="140000"/>
              </a:lnSpc>
            </a:pPr>
            <a:r>
              <a:rPr lang="en-US" altLang="zh-CN"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进入</a:t>
            </a:r>
            <a:r>
              <a:rPr lang="en-US" altLang="zh-CN"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Windows</a:t>
            </a:r>
            <a:r>
              <a:rPr lang="zh-CN" altLang="en-US"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版本软件下载页面，根据操作系统版本选择相应软件包。本教材使用的是</a:t>
            </a:r>
            <a:r>
              <a:rPr lang="en-US" altLang="zh-CN"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Windows 10 64</a:t>
            </a:r>
            <a:r>
              <a:rPr lang="zh-CN" altLang="en-US"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位操作系统，此处选择</a:t>
            </a:r>
            <a:r>
              <a:rPr lang="en-US" altLang="zh-CN"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3.8.1</a:t>
            </a:r>
            <a:r>
              <a:rPr lang="zh-CN" altLang="en-US"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版本、</a:t>
            </a:r>
            <a:r>
              <a:rPr lang="en-US" altLang="zh-CN"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.exe</a:t>
            </a:r>
            <a:r>
              <a:rPr lang="zh-CN" altLang="en-US"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形式的安装包。</a:t>
            </a:r>
            <a:endParaRPr lang="zh-CN" altLang="en-US"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8371" name="图片 11" descr="QQ截图20200314001009"/>
          <p:cNvPicPr>
            <a:picLocks noChangeAspect="1"/>
          </p:cNvPicPr>
          <p:nvPr/>
        </p:nvPicPr>
        <p:blipFill>
          <a:blip r:embed="rId1"/>
          <a:stretch>
            <a:fillRect/>
          </a:stretch>
        </p:blipFill>
        <p:spPr>
          <a:xfrm>
            <a:off x="4579938" y="1127125"/>
            <a:ext cx="4491037" cy="4746625"/>
          </a:xfrm>
          <a:prstGeom prst="rect">
            <a:avLst/>
          </a:prstGeom>
          <a:noFill/>
          <a:ln w="9525">
            <a:noFill/>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latin typeface="Arial" panose="020B0604020202020204" pitchFamily="34" charset="0"/>
                <a:ea typeface="微软雅黑" panose="020B0503020204020204" pitchFamily="34" charset="-122"/>
                <a:cs typeface="+mj-cs"/>
              </a:rPr>
              <a:t>安装</a:t>
            </a:r>
            <a:r>
              <a:rPr lang="en-US" altLang="zh-CN" kern="1200" dirty="0">
                <a:latin typeface="Arial" panose="020B0604020202020204" pitchFamily="34" charset="0"/>
                <a:ea typeface="微软雅黑" panose="020B0503020204020204" pitchFamily="34" charset="-122"/>
                <a:cs typeface="+mj-cs"/>
              </a:rPr>
              <a:t>python</a:t>
            </a:r>
            <a:r>
              <a:rPr lang="zh-CN" altLang="en-US" kern="1200" dirty="0">
                <a:latin typeface="Arial" panose="020B0604020202020204" pitchFamily="34" charset="0"/>
                <a:ea typeface="微软雅黑" panose="020B0503020204020204" pitchFamily="34" charset="-122"/>
                <a:cs typeface="+mj-cs"/>
              </a:rPr>
              <a:t>解释器</a:t>
            </a:r>
            <a:endParaRPr lang="zh-CN" altLang="en-US" kern="1200" dirty="0">
              <a:latin typeface="Arial" panose="020B0604020202020204" pitchFamily="34" charset="0"/>
              <a:ea typeface="微软雅黑" panose="020B0503020204020204" pitchFamily="34" charset="-122"/>
              <a:cs typeface="+mj-cs"/>
            </a:endParaRPr>
          </a:p>
        </p:txBody>
      </p:sp>
      <p:sp>
        <p:nvSpPr>
          <p:cNvPr id="8" name="矩形 7"/>
          <p:cNvSpPr/>
          <p:nvPr/>
        </p:nvSpPr>
        <p:spPr>
          <a:xfrm>
            <a:off x="233363" y="982663"/>
            <a:ext cx="4224338" cy="45847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p>
            <a:pPr indent="457200" fontAlgn="base">
              <a:lnSpc>
                <a:spcPct val="140000"/>
              </a:lnSpc>
            </a:pPr>
            <a:r>
              <a:rPr lang="en-US" altLang="zh-CN" sz="2000" strike="noStrike" noProof="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勾选“</a:t>
            </a:r>
            <a:r>
              <a:rPr lang="en-US" altLang="zh-CN"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Add Python 3.8 to PATH”</a:t>
            </a:r>
            <a:r>
              <a:rPr lang="zh-CN" altLang="en-US"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，选择“</a:t>
            </a:r>
            <a:r>
              <a:rPr lang="en-US" altLang="zh-CN"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Install Now”</a:t>
            </a:r>
            <a:r>
              <a:rPr lang="zh-CN" altLang="en-US"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开始自动安装</a:t>
            </a:r>
            <a:r>
              <a:rPr lang="en-US" altLang="zh-CN"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Python</a:t>
            </a:r>
            <a:r>
              <a:rPr lang="zh-CN" altLang="en-US"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解释器、配置环境变量。片刻后安装完成</a:t>
            </a:r>
            <a:r>
              <a:rPr lang="zh-CN" altLang="en-US" sz="2000" strike="noStrike" noProof="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strike="noStrike" noProof="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0419" name="图片 64" descr="C:\Users\Administrator\Desktop\图片1.png图片1"/>
          <p:cNvPicPr>
            <a:picLocks noChangeAspect="1"/>
          </p:cNvPicPr>
          <p:nvPr/>
        </p:nvPicPr>
        <p:blipFill>
          <a:blip r:embed="rId1"/>
          <a:stretch>
            <a:fillRect/>
          </a:stretch>
        </p:blipFill>
        <p:spPr>
          <a:xfrm>
            <a:off x="4459288" y="1303338"/>
            <a:ext cx="4419600" cy="3621087"/>
          </a:xfrm>
          <a:prstGeom prst="rect">
            <a:avLst/>
          </a:prstGeom>
          <a:noFill/>
          <a:ln w="9525">
            <a:noFill/>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latin typeface="Arial" panose="020B0604020202020204" pitchFamily="34" charset="0"/>
                <a:ea typeface="微软雅黑" panose="020B0503020204020204" pitchFamily="34" charset="-122"/>
                <a:cs typeface="+mj-cs"/>
              </a:rPr>
              <a:t>安装</a:t>
            </a:r>
            <a:r>
              <a:rPr lang="en-US" altLang="zh-CN" kern="1200" dirty="0">
                <a:latin typeface="Arial" panose="020B0604020202020204" pitchFamily="34" charset="0"/>
                <a:ea typeface="微软雅黑" panose="020B0503020204020204" pitchFamily="34" charset="-122"/>
                <a:cs typeface="+mj-cs"/>
              </a:rPr>
              <a:t>python</a:t>
            </a:r>
            <a:r>
              <a:rPr lang="zh-CN" altLang="en-US" kern="1200" dirty="0">
                <a:latin typeface="Arial" panose="020B0604020202020204" pitchFamily="34" charset="0"/>
                <a:ea typeface="微软雅黑" panose="020B0503020204020204" pitchFamily="34" charset="-122"/>
                <a:cs typeface="+mj-cs"/>
              </a:rPr>
              <a:t>解释器</a:t>
            </a:r>
            <a:endParaRPr lang="zh-CN" altLang="en-US" kern="1200" dirty="0">
              <a:latin typeface="Arial" panose="020B0604020202020204" pitchFamily="34" charset="0"/>
              <a:ea typeface="微软雅黑" panose="020B0503020204020204" pitchFamily="34" charset="-122"/>
              <a:cs typeface="+mj-cs"/>
            </a:endParaRPr>
          </a:p>
        </p:txBody>
      </p:sp>
      <p:sp>
        <p:nvSpPr>
          <p:cNvPr id="8" name="矩形 7"/>
          <p:cNvSpPr/>
          <p:nvPr/>
        </p:nvSpPr>
        <p:spPr>
          <a:xfrm>
            <a:off x="233363" y="982663"/>
            <a:ext cx="8569325" cy="982663"/>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p>
            <a:pPr indent="457200" fontAlgn="base">
              <a:lnSpc>
                <a:spcPct val="140000"/>
              </a:lnSpc>
            </a:pPr>
            <a:r>
              <a:rPr lang="en-US" altLang="zh-CN" sz="2000" strike="noStrike" noProof="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en-US" altLang="zh-CN"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开始</a:t>
            </a:r>
            <a:r>
              <a:rPr lang="en-US" altLang="zh-CN"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菜单栏中搜索“</a:t>
            </a:r>
            <a:r>
              <a:rPr lang="en-US" altLang="zh-CN"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python”</a:t>
            </a:r>
            <a:r>
              <a:rPr lang="zh-CN" altLang="en-US"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，找到并单击打开</a:t>
            </a:r>
            <a:r>
              <a:rPr lang="en-US" altLang="zh-CN" sz="20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Python 3.8(64 bit</a:t>
            </a:r>
            <a:r>
              <a:rPr lang="en-US" altLang="zh-CN" sz="2000" strike="noStrike" noProof="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strike="noStrike" noProof="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altLang="en-US" sz="2000" strike="noStrike" noProof="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2467" name="文本框 1"/>
          <p:cNvSpPr txBox="1"/>
          <p:nvPr/>
        </p:nvSpPr>
        <p:spPr>
          <a:xfrm>
            <a:off x="325438" y="3459163"/>
            <a:ext cx="7275512" cy="522287"/>
          </a:xfrm>
          <a:prstGeom prst="rect">
            <a:avLst/>
          </a:prstGeom>
          <a:noFill/>
          <a:ln w="9525">
            <a:noFill/>
          </a:ln>
        </p:spPr>
        <p:txBody>
          <a:bodyPr wrap="square" anchor="t" anchorCtr="0">
            <a:spAutoFit/>
          </a:bodyPr>
          <a:p>
            <a:pPr indent="457200">
              <a:lnSpc>
                <a:spcPct val="140000"/>
              </a:lnSpc>
              <a:buSzTx/>
            </a:pPr>
            <a:r>
              <a:rPr lang="en-US" altLang="zh-CN" sz="2000" dirty="0">
                <a:solidFill>
                  <a:schemeClr val="tx1"/>
                </a:solidFill>
                <a:latin typeface="微软雅黑" panose="020B0503020204020204" pitchFamily="34" charset="-122"/>
                <a:ea typeface="微软雅黑" panose="020B0503020204020204" pitchFamily="34" charset="-122"/>
              </a:rPr>
              <a:t>4.在控制台中输入Python，按下Enter键进入Python环境</a:t>
            </a:r>
            <a:endParaRPr lang="en-US" altLang="zh-CN" sz="2000" dirty="0">
              <a:solidFill>
                <a:schemeClr val="tx1"/>
              </a:solidFill>
              <a:latin typeface="微软雅黑" panose="020B0503020204020204" pitchFamily="34" charset="-122"/>
              <a:ea typeface="微软雅黑" panose="020B0503020204020204" pitchFamily="34" charset="-122"/>
            </a:endParaRPr>
          </a:p>
        </p:txBody>
      </p:sp>
      <p:pic>
        <p:nvPicPr>
          <p:cNvPr id="62468" name="图片 2" descr="QQ截图20210228225320"/>
          <p:cNvPicPr>
            <a:picLocks noChangeAspect="1"/>
          </p:cNvPicPr>
          <p:nvPr/>
        </p:nvPicPr>
        <p:blipFill>
          <a:blip r:embed="rId1"/>
          <a:stretch>
            <a:fillRect/>
          </a:stretch>
        </p:blipFill>
        <p:spPr>
          <a:xfrm>
            <a:off x="325438" y="1965325"/>
            <a:ext cx="8696325" cy="1603375"/>
          </a:xfrm>
          <a:prstGeom prst="rect">
            <a:avLst/>
          </a:prstGeom>
          <a:noFill/>
          <a:ln w="9525">
            <a:noFill/>
          </a:ln>
        </p:spPr>
      </p:pic>
      <p:pic>
        <p:nvPicPr>
          <p:cNvPr id="62469" name="图片 3" descr="QQ截图20210228225048"/>
          <p:cNvPicPr>
            <a:picLocks noChangeAspect="1"/>
          </p:cNvPicPr>
          <p:nvPr/>
        </p:nvPicPr>
        <p:blipFill>
          <a:blip r:embed="rId2"/>
          <a:stretch>
            <a:fillRect/>
          </a:stretch>
        </p:blipFill>
        <p:spPr>
          <a:xfrm>
            <a:off x="325438" y="3981450"/>
            <a:ext cx="8726487" cy="2687638"/>
          </a:xfrm>
          <a:prstGeom prst="rect">
            <a:avLst/>
          </a:prstGeom>
          <a:noFill/>
          <a:ln w="9525">
            <a:noFill/>
          </a:ln>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latin typeface="Arial" panose="020B0604020202020204" pitchFamily="34" charset="0"/>
                <a:ea typeface="微软雅黑" panose="020B0503020204020204" pitchFamily="34" charset="-122"/>
                <a:cs typeface="+mj-cs"/>
              </a:rPr>
              <a:t>安装</a:t>
            </a:r>
            <a:r>
              <a:rPr lang="en-US" altLang="zh-CN" kern="1200" dirty="0">
                <a:latin typeface="Arial" panose="020B0604020202020204" pitchFamily="34" charset="0"/>
                <a:ea typeface="微软雅黑" panose="020B0503020204020204" pitchFamily="34" charset="-122"/>
                <a:cs typeface="+mj-cs"/>
              </a:rPr>
              <a:t>python</a:t>
            </a:r>
            <a:r>
              <a:rPr lang="zh-CN" altLang="en-US" kern="1200" dirty="0">
                <a:latin typeface="Arial" panose="020B0604020202020204" pitchFamily="34" charset="0"/>
                <a:ea typeface="微软雅黑" panose="020B0503020204020204" pitchFamily="34" charset="-122"/>
                <a:cs typeface="+mj-cs"/>
              </a:rPr>
              <a:t>编辑器</a:t>
            </a:r>
            <a:endParaRPr lang="zh-CN" altLang="en-US" kern="1200" dirty="0">
              <a:latin typeface="Arial" panose="020B0604020202020204" pitchFamily="34" charset="0"/>
              <a:ea typeface="微软雅黑" panose="020B0503020204020204" pitchFamily="34" charset="-122"/>
              <a:cs typeface="+mj-cs"/>
            </a:endParaRPr>
          </a:p>
        </p:txBody>
      </p:sp>
      <p:pic>
        <p:nvPicPr>
          <p:cNvPr id="64514" name="Picture 2" descr="https://timgsa.baidu.com/timg?image&amp;quality=80&amp;size=b9999_10000&amp;sec=1588673906452&amp;di=785a35df03b10722f4c510225358a567&amp;imgtype=0&amp;src=http%3A%2F%2Fimg1.juimg.com%2F160107%2F330826-16010GZ00148.jpg"/>
          <p:cNvPicPr>
            <a:picLocks noChangeAspect="1"/>
          </p:cNvPicPr>
          <p:nvPr/>
        </p:nvPicPr>
        <p:blipFill>
          <a:blip r:embed="rId1"/>
          <a:stretch>
            <a:fillRect/>
          </a:stretch>
        </p:blipFill>
        <p:spPr>
          <a:xfrm>
            <a:off x="0" y="1085850"/>
            <a:ext cx="3144838" cy="3925888"/>
          </a:xfrm>
          <a:prstGeom prst="rect">
            <a:avLst/>
          </a:prstGeom>
          <a:noFill/>
          <a:ln w="9525">
            <a:noFill/>
          </a:ln>
        </p:spPr>
      </p:pic>
      <p:sp>
        <p:nvSpPr>
          <p:cNvPr id="23" name="矩形 22"/>
          <p:cNvSpPr/>
          <p:nvPr/>
        </p:nvSpPr>
        <p:spPr>
          <a:xfrm>
            <a:off x="3244850" y="1466850"/>
            <a:ext cx="5899150" cy="39243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p>
            <a:pPr indent="457200" fontAlgn="base">
              <a:lnSpc>
                <a:spcPct val="140000"/>
              </a:lnSpc>
            </a:pPr>
            <a:r>
              <a:rPr lang="zh-CN" altLang="en-US" sz="24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工欲善其事，必先利其器。虽然安装</a:t>
            </a:r>
            <a:r>
              <a:rPr lang="en-US" altLang="zh-CN" sz="24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Python</a:t>
            </a:r>
            <a:r>
              <a:rPr lang="zh-CN" altLang="en-US" sz="24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解释器、配置环境变量之后，便可开始</a:t>
            </a:r>
            <a:r>
              <a:rPr lang="en-US" altLang="zh-CN" sz="24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Python</a:t>
            </a:r>
            <a:r>
              <a:rPr lang="zh-CN" altLang="en-US" sz="24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程序的开发，但使用好的编辑器能大大提升开发效率。常用的</a:t>
            </a:r>
            <a:r>
              <a:rPr lang="en-US" altLang="zh-CN" sz="24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Python</a:t>
            </a:r>
            <a:r>
              <a:rPr lang="zh-CN" altLang="en-US" sz="24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编辑器有</a:t>
            </a:r>
            <a:r>
              <a:rPr lang="en-US" altLang="zh-CN" sz="2400"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PyCharm</a:t>
            </a:r>
            <a:r>
              <a:rPr lang="zh-CN" altLang="en-US" sz="2400" strike="noStrike" noProof="1" dirty="0">
                <a:solidFill>
                  <a:srgbClr val="1353A2"/>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strike="noStrike" noProof="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Jupyter Notebook</a:t>
            </a:r>
            <a:r>
              <a:rPr lang="zh-CN" altLang="en-US" sz="2400" strike="noStrike" noProof="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等</a:t>
            </a:r>
            <a:r>
              <a:rPr lang="zh-CN" altLang="en-US" sz="2400" strike="noStrike" noProof="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等。</a:t>
            </a:r>
            <a:endParaRPr lang="zh-CN" altLang="en-US" sz="2400" strike="noStrike" noProof="1"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latin typeface="Arial" panose="020B0604020202020204" pitchFamily="34" charset="0"/>
                <a:ea typeface="微软雅黑" panose="020B0503020204020204" pitchFamily="34" charset="-122"/>
                <a:cs typeface="+mj-cs"/>
              </a:rPr>
              <a:t>安装</a:t>
            </a:r>
            <a:r>
              <a:rPr lang="en-US" altLang="zh-CN" kern="1200" dirty="0">
                <a:latin typeface="Arial" panose="020B0604020202020204" pitchFamily="34" charset="0"/>
                <a:ea typeface="微软雅黑" panose="020B0503020204020204" pitchFamily="34" charset="-122"/>
                <a:cs typeface="+mj-cs"/>
              </a:rPr>
              <a:t>python</a:t>
            </a:r>
            <a:r>
              <a:rPr lang="zh-CN" altLang="en-US" kern="1200" dirty="0">
                <a:latin typeface="Arial" panose="020B0604020202020204" pitchFamily="34" charset="0"/>
                <a:ea typeface="微软雅黑" panose="020B0503020204020204" pitchFamily="34" charset="-122"/>
                <a:cs typeface="+mj-cs"/>
              </a:rPr>
              <a:t>编辑器</a:t>
            </a:r>
            <a:endParaRPr lang="zh-CN" altLang="en-US" kern="1200" dirty="0">
              <a:latin typeface="Arial" panose="020B0604020202020204" pitchFamily="34" charset="0"/>
              <a:ea typeface="微软雅黑" panose="020B0503020204020204" pitchFamily="34" charset="-122"/>
              <a:cs typeface="+mj-cs"/>
            </a:endParaRPr>
          </a:p>
        </p:txBody>
      </p:sp>
      <p:pic>
        <p:nvPicPr>
          <p:cNvPr id="66562" name="Picture 2"/>
          <p:cNvPicPr>
            <a:picLocks noChangeAspect="1"/>
          </p:cNvPicPr>
          <p:nvPr/>
        </p:nvPicPr>
        <p:blipFill>
          <a:blip r:embed="rId1"/>
          <a:stretch>
            <a:fillRect/>
          </a:stretch>
        </p:blipFill>
        <p:spPr>
          <a:xfrm>
            <a:off x="619125" y="2043113"/>
            <a:ext cx="2344738" cy="2276475"/>
          </a:xfrm>
          <a:prstGeom prst="rect">
            <a:avLst/>
          </a:prstGeom>
          <a:noFill/>
          <a:ln w="9525">
            <a:noFill/>
          </a:ln>
        </p:spPr>
      </p:pic>
      <p:sp>
        <p:nvSpPr>
          <p:cNvPr id="66563" name="矩形 1"/>
          <p:cNvSpPr/>
          <p:nvPr/>
        </p:nvSpPr>
        <p:spPr>
          <a:xfrm>
            <a:off x="3359150" y="1492250"/>
            <a:ext cx="5578475" cy="3192463"/>
          </a:xfrm>
          <a:prstGeom prst="rect">
            <a:avLst/>
          </a:prstGeom>
          <a:noFill/>
          <a:ln w="9525">
            <a:noFill/>
          </a:ln>
        </p:spPr>
        <p:txBody>
          <a:bodyPr wrap="square" anchor="t" anchorCtr="0">
            <a:spAutoFit/>
          </a:bodyPr>
          <a:p>
            <a:pPr indent="457200">
              <a:lnSpc>
                <a:spcPct val="140000"/>
              </a:lnSpc>
            </a:pPr>
            <a:r>
              <a:rPr lang="en-US" altLang="zh-CN" sz="2400" dirty="0">
                <a:solidFill>
                  <a:srgbClr val="1353A2"/>
                </a:solidFill>
                <a:latin typeface="微软雅黑" panose="020B0503020204020204" pitchFamily="34" charset="-122"/>
                <a:ea typeface="微软雅黑" panose="020B0503020204020204" pitchFamily="34" charset="-122"/>
              </a:rPr>
              <a:t>PyCharm</a:t>
            </a:r>
            <a:r>
              <a:rPr lang="zh-CN" altLang="en-US" sz="2400" dirty="0">
                <a:solidFill>
                  <a:srgbClr val="1353A2"/>
                </a:solidFill>
                <a:latin typeface="微软雅黑" panose="020B0503020204020204" pitchFamily="34" charset="-122"/>
                <a:ea typeface="微软雅黑" panose="020B0503020204020204" pitchFamily="34" charset="-122"/>
              </a:rPr>
              <a:t>常用于编辑</a:t>
            </a:r>
            <a:r>
              <a:rPr lang="en-US" altLang="zh-CN" sz="2400" dirty="0">
                <a:solidFill>
                  <a:srgbClr val="1353A2"/>
                </a:solidFill>
                <a:latin typeface="微软雅黑" panose="020B0503020204020204" pitchFamily="34" charset="-122"/>
                <a:ea typeface="微软雅黑" panose="020B0503020204020204" pitchFamily="34" charset="-122"/>
              </a:rPr>
              <a:t>Python</a:t>
            </a:r>
            <a:r>
              <a:rPr lang="zh-CN" altLang="en-US" sz="2400" dirty="0">
                <a:solidFill>
                  <a:srgbClr val="1353A2"/>
                </a:solidFill>
                <a:latin typeface="微软雅黑" panose="020B0503020204020204" pitchFamily="34" charset="-122"/>
                <a:ea typeface="微软雅黑" panose="020B0503020204020204" pitchFamily="34" charset="-122"/>
              </a:rPr>
              <a:t>项目，它具备非常齐备的功能，如</a:t>
            </a:r>
            <a:r>
              <a:rPr lang="zh-CN" altLang="en-US" sz="2400" dirty="0">
                <a:solidFill>
                  <a:srgbClr val="FF0000"/>
                </a:solidFill>
                <a:latin typeface="微软雅黑" panose="020B0503020204020204" pitchFamily="34" charset="-122"/>
                <a:ea typeface="微软雅黑" panose="020B0503020204020204" pitchFamily="34" charset="-122"/>
              </a:rPr>
              <a:t>调试</a:t>
            </a:r>
            <a:r>
              <a:rPr lang="zh-CN" altLang="en-US" sz="2400" dirty="0">
                <a:solidFill>
                  <a:srgbClr val="1353A2"/>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语法高亮</a:t>
            </a:r>
            <a:r>
              <a:rPr lang="zh-CN" altLang="en-US" sz="2400" dirty="0">
                <a:solidFill>
                  <a:srgbClr val="1353A2"/>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Project</a:t>
            </a:r>
            <a:r>
              <a:rPr lang="zh-CN" altLang="en-US" sz="2400" dirty="0">
                <a:solidFill>
                  <a:srgbClr val="FF0000"/>
                </a:solidFill>
                <a:latin typeface="微软雅黑" panose="020B0503020204020204" pitchFamily="34" charset="-122"/>
                <a:ea typeface="微软雅黑" panose="020B0503020204020204" pitchFamily="34" charset="-122"/>
              </a:rPr>
              <a:t>管理</a:t>
            </a:r>
            <a:r>
              <a:rPr lang="zh-CN" altLang="en-US" sz="2400" dirty="0">
                <a:solidFill>
                  <a:srgbClr val="1353A2"/>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代码跳转</a:t>
            </a:r>
            <a:r>
              <a:rPr lang="zh-CN" altLang="en-US" sz="2400" dirty="0">
                <a:solidFill>
                  <a:srgbClr val="1353A2"/>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智能提示</a:t>
            </a:r>
            <a:r>
              <a:rPr lang="zh-CN" altLang="en-US" sz="2400" dirty="0">
                <a:solidFill>
                  <a:srgbClr val="1353A2"/>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自动完成</a:t>
            </a:r>
            <a:r>
              <a:rPr lang="zh-CN" altLang="en-US" sz="2400" dirty="0">
                <a:solidFill>
                  <a:srgbClr val="1353A2"/>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单元测试</a:t>
            </a:r>
            <a:r>
              <a:rPr lang="zh-CN" altLang="en-US" sz="2400" dirty="0">
                <a:solidFill>
                  <a:srgbClr val="1353A2"/>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版本控制</a:t>
            </a:r>
            <a:r>
              <a:rPr lang="zh-CN" altLang="en-US" sz="2400" dirty="0">
                <a:solidFill>
                  <a:srgbClr val="1353A2"/>
                </a:solidFill>
                <a:latin typeface="微软雅黑" panose="020B0503020204020204" pitchFamily="34" charset="-122"/>
                <a:ea typeface="微软雅黑" panose="020B0503020204020204" pitchFamily="34" charset="-122"/>
              </a:rPr>
              <a:t>等，使用</a:t>
            </a:r>
            <a:r>
              <a:rPr lang="en-US" altLang="zh-CN" sz="2400" dirty="0">
                <a:solidFill>
                  <a:srgbClr val="1353A2"/>
                </a:solidFill>
                <a:latin typeface="微软雅黑" panose="020B0503020204020204" pitchFamily="34" charset="-122"/>
                <a:ea typeface="微软雅黑" panose="020B0503020204020204" pitchFamily="34" charset="-122"/>
              </a:rPr>
              <a:t>PyCharm</a:t>
            </a:r>
            <a:r>
              <a:rPr lang="zh-CN" altLang="en-US" sz="2400" dirty="0">
                <a:solidFill>
                  <a:srgbClr val="1353A2"/>
                </a:solidFill>
                <a:latin typeface="微软雅黑" panose="020B0503020204020204" pitchFamily="34" charset="-122"/>
                <a:ea typeface="微软雅黑" panose="020B0503020204020204" pitchFamily="34" charset="-122"/>
              </a:rPr>
              <a:t>可以实现程序编写、运行、测试的一体化。</a:t>
            </a:r>
            <a:endParaRPr lang="zh-CN" altLang="en-US" sz="2400" dirty="0">
              <a:solidFill>
                <a:srgbClr val="1353A2"/>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latin typeface="Arial" panose="020B0604020202020204" pitchFamily="34" charset="0"/>
                <a:ea typeface="微软雅黑" panose="020B0503020204020204" pitchFamily="34" charset="-122"/>
                <a:cs typeface="+mj-cs"/>
              </a:rPr>
              <a:t>安装</a:t>
            </a:r>
            <a:r>
              <a:rPr lang="en-US" altLang="zh-CN" kern="1200" dirty="0">
                <a:latin typeface="Arial" panose="020B0604020202020204" pitchFamily="34" charset="0"/>
                <a:ea typeface="微软雅黑" panose="020B0503020204020204" pitchFamily="34" charset="-122"/>
                <a:cs typeface="+mj-cs"/>
              </a:rPr>
              <a:t>python</a:t>
            </a:r>
            <a:r>
              <a:rPr lang="zh-CN" altLang="en-US" kern="1200" dirty="0">
                <a:latin typeface="Arial" panose="020B0604020202020204" pitchFamily="34" charset="0"/>
                <a:ea typeface="微软雅黑" panose="020B0503020204020204" pitchFamily="34" charset="-122"/>
                <a:cs typeface="+mj-cs"/>
              </a:rPr>
              <a:t>编辑器</a:t>
            </a:r>
            <a:endParaRPr lang="zh-CN" altLang="en-US" kern="1200" dirty="0">
              <a:latin typeface="Arial" panose="020B0604020202020204" pitchFamily="34" charset="0"/>
              <a:ea typeface="微软雅黑" panose="020B0503020204020204" pitchFamily="34" charset="-122"/>
              <a:cs typeface="+mj-cs"/>
            </a:endParaRPr>
          </a:p>
        </p:txBody>
      </p:sp>
      <p:sp>
        <p:nvSpPr>
          <p:cNvPr id="68610" name="矩形 3"/>
          <p:cNvSpPr/>
          <p:nvPr/>
        </p:nvSpPr>
        <p:spPr>
          <a:xfrm>
            <a:off x="384175" y="763588"/>
            <a:ext cx="8375650" cy="1198562"/>
          </a:xfrm>
          <a:prstGeom prst="rect">
            <a:avLst/>
          </a:prstGeom>
          <a:noFill/>
          <a:ln w="9525">
            <a:noFill/>
          </a:ln>
        </p:spPr>
        <p:txBody>
          <a:bodyPr wrap="square" anchor="t" anchorCtr="0">
            <a:spAutoFit/>
          </a:bodyPr>
          <a:p>
            <a:pPr indent="457200" defTabSz="720725">
              <a:lnSpc>
                <a:spcPct val="150000"/>
              </a:lnSpc>
            </a:pPr>
            <a:r>
              <a:rPr lang="zh-CN" altLang="zh-CN" sz="2400" dirty="0">
                <a:solidFill>
                  <a:schemeClr val="tx1"/>
                </a:solidFill>
                <a:latin typeface="微软雅黑" panose="020B0503020204020204" pitchFamily="34" charset="-122"/>
                <a:ea typeface="微软雅黑" panose="020B0503020204020204" pitchFamily="34" charset="-122"/>
              </a:rPr>
              <a:t>Professional和Community是PyCharm的两个版本，这两个版本的特点如下。</a:t>
            </a:r>
            <a:endParaRPr lang="zh-CN" altLang="zh-CN" sz="2400" dirty="0">
              <a:solidFill>
                <a:schemeClr val="tx1"/>
              </a:solidFill>
              <a:latin typeface="微软雅黑" panose="020B0503020204020204" pitchFamily="34" charset="-122"/>
              <a:ea typeface="微软雅黑" panose="020B0503020204020204" pitchFamily="34" charset="-122"/>
            </a:endParaRPr>
          </a:p>
        </p:txBody>
      </p:sp>
      <p:grpSp>
        <p:nvGrpSpPr>
          <p:cNvPr id="68611" name="组合 4"/>
          <p:cNvGrpSpPr/>
          <p:nvPr/>
        </p:nvGrpSpPr>
        <p:grpSpPr>
          <a:xfrm>
            <a:off x="79375" y="2281238"/>
            <a:ext cx="4498975" cy="2268537"/>
            <a:chOff x="1169153" y="2281920"/>
            <a:chExt cx="4498984" cy="2268552"/>
          </a:xfrm>
        </p:grpSpPr>
        <p:sp>
          <p:nvSpPr>
            <p:cNvPr id="3" name="Rectangle 17"/>
            <p:cNvSpPr/>
            <p:nvPr/>
          </p:nvSpPr>
          <p:spPr bwMode="auto">
            <a:xfrm>
              <a:off x="1484113" y="2281920"/>
              <a:ext cx="2860922" cy="452670"/>
            </a:xfrm>
            <a:prstGeom prst="rect">
              <a:avLst/>
            </a:prstGeom>
            <a:solidFill>
              <a:srgbClr val="1353A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lstStyle/>
            <a:p>
              <a:pPr algn="ctr" defTabSz="685165" fontAlgn="base"/>
              <a:r>
                <a:rPr lang="en-US" sz="2000" b="1" strike="noStrike" noProof="1" dirty="0">
                  <a:solidFill>
                    <a:srgbClr val="FFFFFF">
                      <a:alpha val="98824"/>
                    </a:srgbClr>
                  </a:solidFill>
                  <a:ea typeface="Segoe UI" panose="020B0502040204020203" pitchFamily="34" charset="0"/>
                  <a:cs typeface="Segoe UI" panose="020B0502040204020203" pitchFamily="34" charset="0"/>
                </a:rPr>
                <a:t>Professional</a:t>
              </a:r>
              <a:r>
                <a:rPr lang="zh-CN" altLang="en-US" sz="2000" b="1" strike="noStrike" noProof="1" dirty="0">
                  <a:solidFill>
                    <a:srgbClr val="FFFFFF">
                      <a:alpha val="98824"/>
                    </a:srgbClr>
                  </a:solidFill>
                  <a:ea typeface="Segoe UI" panose="020B0502040204020203" pitchFamily="34" charset="0"/>
                  <a:cs typeface="Segoe UI" panose="020B0502040204020203" pitchFamily="34" charset="0"/>
                </a:rPr>
                <a:t>版本特点</a:t>
              </a:r>
              <a:endParaRPr lang="zh-CN" altLang="en-US" sz="2000" b="1" strike="noStrike" noProof="1" dirty="0">
                <a:solidFill>
                  <a:srgbClr val="FFFFFF">
                    <a:alpha val="98824"/>
                  </a:srgbClr>
                </a:solidFill>
                <a:ea typeface="Segoe UI" panose="020B0502040204020203" pitchFamily="34" charset="0"/>
                <a:cs typeface="Segoe UI" panose="020B0502040204020203" pitchFamily="34" charset="0"/>
              </a:endParaRPr>
            </a:p>
          </p:txBody>
        </p:sp>
        <p:sp>
          <p:nvSpPr>
            <p:cNvPr id="68613" name="Text Box 44"/>
            <p:cNvSpPr txBox="1"/>
            <p:nvPr/>
          </p:nvSpPr>
          <p:spPr>
            <a:xfrm>
              <a:off x="1169153" y="2734590"/>
              <a:ext cx="4498984" cy="1815882"/>
            </a:xfrm>
            <a:prstGeom prst="rect">
              <a:avLst/>
            </a:prstGeom>
            <a:noFill/>
            <a:ln w="9525">
              <a:noFill/>
            </a:ln>
          </p:spPr>
          <p:txBody>
            <a:bodyPr wrap="square" anchor="t" anchorCtr="0">
              <a:spAutoFit/>
            </a:bodyPr>
            <a:p>
              <a:pPr marL="285750" indent="-285750">
                <a:lnSpc>
                  <a:spcPct val="140000"/>
                </a:lnSpc>
                <a:buFont typeface="Wingdings" panose="05000000000000000000" pitchFamily="2" charset="2"/>
                <a:buChar char="ü"/>
              </a:pPr>
              <a:r>
                <a:rPr lang="zh-CN" altLang="zh-CN" sz="1600" dirty="0">
                  <a:solidFill>
                    <a:schemeClr val="tx1"/>
                  </a:solidFill>
                  <a:latin typeface="微软雅黑" panose="020B0503020204020204" pitchFamily="34" charset="-122"/>
                  <a:ea typeface="微软雅黑" panose="020B0503020204020204" pitchFamily="34" charset="-122"/>
                </a:rPr>
                <a:t>提供Python IDE的所有功能，支持Web开发</a:t>
              </a:r>
              <a:r>
                <a:rPr lang="zh-CN" altLang="en-US" sz="1600" dirty="0">
                  <a:solidFill>
                    <a:schemeClr val="tx1"/>
                  </a:solidFill>
                  <a:latin typeface="微软雅黑" panose="020B0503020204020204" pitchFamily="34" charset="-122"/>
                  <a:ea typeface="微软雅黑" panose="020B0503020204020204" pitchFamily="34" charset="-122"/>
                </a:rPr>
                <a:t>。</a:t>
              </a:r>
              <a:endParaRPr lang="zh-CN" altLang="zh-CN" sz="1600" dirty="0">
                <a:solidFill>
                  <a:schemeClr val="tx1"/>
                </a:solidFill>
                <a:latin typeface="微软雅黑" panose="020B0503020204020204" pitchFamily="34" charset="-122"/>
                <a:ea typeface="微软雅黑" panose="020B0503020204020204" pitchFamily="34" charset="-122"/>
              </a:endParaRPr>
            </a:p>
            <a:p>
              <a:pPr marL="285750" indent="-285750">
                <a:lnSpc>
                  <a:spcPct val="140000"/>
                </a:lnSpc>
                <a:buFont typeface="Wingdings" panose="05000000000000000000" pitchFamily="2" charset="2"/>
                <a:buChar char="ü"/>
              </a:pPr>
              <a:r>
                <a:rPr lang="zh-CN" altLang="zh-CN" sz="1600" dirty="0">
                  <a:solidFill>
                    <a:schemeClr val="tx1"/>
                  </a:solidFill>
                  <a:latin typeface="微软雅黑" panose="020B0503020204020204" pitchFamily="34" charset="-122"/>
                  <a:ea typeface="微软雅黑" panose="020B0503020204020204" pitchFamily="34" charset="-122"/>
                </a:rPr>
                <a:t>支持JavaScript、CoffeeScriptTypeScript、CSS和Cython等</a:t>
              </a:r>
              <a:r>
                <a:rPr lang="zh-CN" altLang="en-US" sz="1600" dirty="0">
                  <a:solidFill>
                    <a:schemeClr val="tx1"/>
                  </a:solidFill>
                  <a:latin typeface="微软雅黑" panose="020B0503020204020204" pitchFamily="34" charset="-122"/>
                  <a:ea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lnSpc>
                  <a:spcPct val="140000"/>
                </a:lnSpc>
                <a:buFont typeface="Wingdings" panose="05000000000000000000" pitchFamily="2" charset="2"/>
                <a:buChar char="ü"/>
              </a:pPr>
              <a:r>
                <a:rPr lang="zh-CN" altLang="zh-CN" sz="1600" dirty="0">
                  <a:solidFill>
                    <a:schemeClr val="tx1"/>
                  </a:solidFill>
                  <a:latin typeface="微软雅黑" panose="020B0503020204020204" pitchFamily="34" charset="-122"/>
                  <a:ea typeface="微软雅黑" panose="020B0503020204020204" pitchFamily="34" charset="-122"/>
                </a:rPr>
                <a:t>支持远程开发、Python分析器、数据库和SQL语句。</a:t>
              </a:r>
              <a:endParaRPr lang="zh-CN" altLang="zh-CN" sz="1600" dirty="0">
                <a:solidFill>
                  <a:schemeClr val="tx1"/>
                </a:solidFill>
                <a:latin typeface="微软雅黑" panose="020B0503020204020204" pitchFamily="34" charset="-122"/>
                <a:ea typeface="微软雅黑" panose="020B0503020204020204" pitchFamily="34" charset="-122"/>
              </a:endParaRPr>
            </a:p>
          </p:txBody>
        </p:sp>
      </p:grpSp>
      <p:grpSp>
        <p:nvGrpSpPr>
          <p:cNvPr id="68614" name="组合 7"/>
          <p:cNvGrpSpPr/>
          <p:nvPr/>
        </p:nvGrpSpPr>
        <p:grpSpPr>
          <a:xfrm>
            <a:off x="4727575" y="2281238"/>
            <a:ext cx="4498975" cy="1924050"/>
            <a:chOff x="1169153" y="2281920"/>
            <a:chExt cx="4498984" cy="1923842"/>
          </a:xfrm>
        </p:grpSpPr>
        <p:sp>
          <p:nvSpPr>
            <p:cNvPr id="9" name="Rectangle 17"/>
            <p:cNvSpPr/>
            <p:nvPr/>
          </p:nvSpPr>
          <p:spPr bwMode="auto">
            <a:xfrm>
              <a:off x="1169153" y="2281920"/>
              <a:ext cx="2860922" cy="452670"/>
            </a:xfrm>
            <a:prstGeom prst="rect">
              <a:avLst/>
            </a:prstGeom>
            <a:solidFill>
              <a:srgbClr val="1353A2"/>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lstStyle/>
            <a:p>
              <a:pPr algn="ctr" defTabSz="685165" fontAlgn="base"/>
              <a:r>
                <a:rPr lang="en-US" altLang="zh-CN" sz="2000" b="1" strike="noStrike" noProof="1" dirty="0">
                  <a:solidFill>
                    <a:srgbClr val="FFFFFF">
                      <a:alpha val="98824"/>
                    </a:srgbClr>
                  </a:solidFill>
                  <a:ea typeface="Segoe UI" panose="020B0502040204020203" pitchFamily="34" charset="0"/>
                  <a:cs typeface="Segoe UI" panose="020B0502040204020203" pitchFamily="34" charset="0"/>
                </a:rPr>
                <a:t>Community</a:t>
              </a:r>
              <a:r>
                <a:rPr lang="zh-CN" altLang="en-US" sz="2000" b="1" strike="noStrike" noProof="1" dirty="0">
                  <a:solidFill>
                    <a:srgbClr val="FFFFFF">
                      <a:alpha val="98824"/>
                    </a:srgbClr>
                  </a:solidFill>
                  <a:ea typeface="Segoe UI" panose="020B0502040204020203" pitchFamily="34" charset="0"/>
                  <a:cs typeface="Segoe UI" panose="020B0502040204020203" pitchFamily="34" charset="0"/>
                </a:rPr>
                <a:t>版本特</a:t>
              </a:r>
              <a:r>
                <a:rPr lang="zh-CN" altLang="en-US" sz="2000" b="1" strike="noStrike" noProof="1" dirty="0" smtClean="0">
                  <a:solidFill>
                    <a:srgbClr val="FFFFFF">
                      <a:alpha val="98824"/>
                    </a:srgbClr>
                  </a:solidFill>
                  <a:ea typeface="Segoe UI" panose="020B0502040204020203" pitchFamily="34" charset="0"/>
                  <a:cs typeface="Segoe UI" panose="020B0502040204020203" pitchFamily="34" charset="0"/>
                </a:rPr>
                <a:t>点</a:t>
              </a:r>
              <a:endParaRPr lang="zh-CN" altLang="en-US" sz="2000" b="1" strike="noStrike" noProof="1" dirty="0">
                <a:solidFill>
                  <a:srgbClr val="FFFFFF">
                    <a:alpha val="98824"/>
                  </a:srgbClr>
                </a:solidFill>
                <a:ea typeface="Segoe UI" panose="020B0502040204020203" pitchFamily="34" charset="0"/>
                <a:cs typeface="Segoe UI" panose="020B0502040204020203" pitchFamily="34" charset="0"/>
              </a:endParaRPr>
            </a:p>
          </p:txBody>
        </p:sp>
        <p:sp>
          <p:nvSpPr>
            <p:cNvPr id="68616" name="Text Box 44"/>
            <p:cNvSpPr txBox="1"/>
            <p:nvPr/>
          </p:nvSpPr>
          <p:spPr>
            <a:xfrm>
              <a:off x="1169153" y="2734590"/>
              <a:ext cx="4498984" cy="1471172"/>
            </a:xfrm>
            <a:prstGeom prst="rect">
              <a:avLst/>
            </a:prstGeom>
            <a:noFill/>
            <a:ln w="9525">
              <a:noFill/>
            </a:ln>
          </p:spPr>
          <p:txBody>
            <a:bodyPr wrap="square" anchor="t" anchorCtr="0">
              <a:spAutoFit/>
            </a:bodyPr>
            <a:p>
              <a:pPr marL="285750" indent="-285750">
                <a:lnSpc>
                  <a:spcPct val="140000"/>
                </a:lnSpc>
                <a:buFont typeface="Wingdings" panose="05000000000000000000" pitchFamily="2" charset="2"/>
                <a:buChar char="ü"/>
              </a:pPr>
              <a:r>
                <a:rPr lang="zh-CN" altLang="zh-CN" sz="1600" dirty="0">
                  <a:solidFill>
                    <a:schemeClr val="tx1"/>
                  </a:solidFill>
                  <a:latin typeface="微软雅黑" panose="020B0503020204020204" pitchFamily="34" charset="-122"/>
                  <a:ea typeface="微软雅黑" panose="020B0503020204020204" pitchFamily="34" charset="-122"/>
                </a:rPr>
                <a:t>轻量级的Python IDE，只支持Python开发</a:t>
              </a:r>
              <a:r>
                <a:rPr lang="zh-CN" altLang="en-US" sz="1600" dirty="0">
                  <a:solidFill>
                    <a:schemeClr val="tx1"/>
                  </a:solidFill>
                  <a:latin typeface="微软雅黑" panose="020B0503020204020204" pitchFamily="34" charset="-122"/>
                  <a:ea typeface="微软雅黑" panose="020B0503020204020204" pitchFamily="34" charset="-122"/>
                </a:rPr>
                <a:t>。</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lnSpc>
                  <a:spcPct val="140000"/>
                </a:lnSpc>
                <a:buFont typeface="Wingdings" panose="05000000000000000000" pitchFamily="2" charset="2"/>
                <a:buChar char="ü"/>
              </a:pPr>
              <a:r>
                <a:rPr lang="zh-CN" altLang="en-US" sz="1600" dirty="0">
                  <a:solidFill>
                    <a:schemeClr val="tx1"/>
                  </a:solidFill>
                  <a:latin typeface="微软雅黑" panose="020B0503020204020204" pitchFamily="34" charset="-122"/>
                  <a:ea typeface="微软雅黑" panose="020B0503020204020204" pitchFamily="34" charset="-122"/>
                </a:rPr>
                <a:t>免费、开源、集成</a:t>
              </a:r>
              <a:r>
                <a:rPr lang="en-US" altLang="zh-CN" sz="1600" dirty="0">
                  <a:solidFill>
                    <a:schemeClr val="tx1"/>
                  </a:solidFill>
                  <a:latin typeface="微软雅黑" panose="020B0503020204020204" pitchFamily="34" charset="-122"/>
                  <a:ea typeface="微软雅黑" panose="020B0503020204020204" pitchFamily="34" charset="-122"/>
                </a:rPr>
                <a:t>Apache2</a:t>
              </a:r>
              <a:r>
                <a:rPr lang="zh-CN" altLang="en-US" sz="1600" dirty="0">
                  <a:solidFill>
                    <a:schemeClr val="tx1"/>
                  </a:solidFill>
                  <a:latin typeface="微软雅黑" panose="020B0503020204020204" pitchFamily="34" charset="-122"/>
                  <a:ea typeface="微软雅黑" panose="020B0503020204020204" pitchFamily="34" charset="-122"/>
                </a:rPr>
                <a:t>的许可证。</a:t>
              </a:r>
              <a:endParaRPr lang="en-US" altLang="zh-CN" sz="1600" dirty="0">
                <a:solidFill>
                  <a:schemeClr val="tx1"/>
                </a:solidFill>
                <a:latin typeface="微软雅黑" panose="020B0503020204020204" pitchFamily="34" charset="-122"/>
                <a:ea typeface="微软雅黑" panose="020B0503020204020204" pitchFamily="34" charset="-122"/>
              </a:endParaRPr>
            </a:p>
            <a:p>
              <a:pPr marL="285750" indent="-285750">
                <a:lnSpc>
                  <a:spcPct val="140000"/>
                </a:lnSpc>
                <a:buFont typeface="Wingdings" panose="05000000000000000000" pitchFamily="2" charset="2"/>
                <a:buChar char="ü"/>
              </a:pPr>
              <a:r>
                <a:rPr lang="zh-CN" altLang="en-US" sz="1600" dirty="0">
                  <a:solidFill>
                    <a:schemeClr val="tx1"/>
                  </a:solidFill>
                  <a:latin typeface="微软雅黑" panose="020B0503020204020204" pitchFamily="34" charset="-122"/>
                  <a:ea typeface="微软雅黑" panose="020B0503020204020204" pitchFamily="34" charset="-122"/>
                </a:rPr>
                <a:t>智能编辑器、调试器、支持重构和错误检查，集成</a:t>
              </a:r>
              <a:r>
                <a:rPr lang="en-US" altLang="zh-CN" sz="1600" dirty="0">
                  <a:solidFill>
                    <a:schemeClr val="tx1"/>
                  </a:solidFill>
                  <a:latin typeface="微软雅黑" panose="020B0503020204020204" pitchFamily="34" charset="-122"/>
                  <a:ea typeface="微软雅黑" panose="020B0503020204020204" pitchFamily="34" charset="-122"/>
                </a:rPr>
                <a:t>VCS</a:t>
              </a:r>
              <a:r>
                <a:rPr lang="zh-CN" altLang="en-US" sz="1600" dirty="0">
                  <a:solidFill>
                    <a:schemeClr val="tx1"/>
                  </a:solidFill>
                  <a:latin typeface="微软雅黑" panose="020B0503020204020204" pitchFamily="34" charset="-122"/>
                  <a:ea typeface="微软雅黑" panose="020B0503020204020204" pitchFamily="34" charset="-122"/>
                </a:rPr>
                <a:t>版本控制。</a:t>
              </a:r>
              <a:endParaRPr lang="zh-CN" altLang="en-US" sz="1600" dirty="0">
                <a:solidFill>
                  <a:schemeClr val="tx1"/>
                </a:solidFill>
                <a:latin typeface="微软雅黑" panose="020B0503020204020204" pitchFamily="34" charset="-122"/>
                <a:ea typeface="微软雅黑" panose="020B0503020204020204" pitchFamily="34" charset="-122"/>
              </a:endParaRPr>
            </a:p>
          </p:txBody>
        </p:sp>
      </p:gr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latin typeface="Arial" panose="020B0604020202020204" pitchFamily="34" charset="0"/>
                <a:ea typeface="微软雅黑" panose="020B0503020204020204" pitchFamily="34" charset="-122"/>
                <a:cs typeface="+mj-cs"/>
              </a:rPr>
              <a:t>安装</a:t>
            </a:r>
            <a:r>
              <a:rPr lang="en-US" altLang="zh-CN" kern="1200" dirty="0">
                <a:latin typeface="Arial" panose="020B0604020202020204" pitchFamily="34" charset="0"/>
                <a:ea typeface="微软雅黑" panose="020B0503020204020204" pitchFamily="34" charset="-122"/>
                <a:cs typeface="+mj-cs"/>
              </a:rPr>
              <a:t>python</a:t>
            </a:r>
            <a:r>
              <a:rPr lang="zh-CN" altLang="en-US" kern="1200" dirty="0">
                <a:latin typeface="Arial" panose="020B0604020202020204" pitchFamily="34" charset="0"/>
                <a:ea typeface="微软雅黑" panose="020B0503020204020204" pitchFamily="34" charset="-122"/>
                <a:cs typeface="+mj-cs"/>
              </a:rPr>
              <a:t>编辑器</a:t>
            </a:r>
            <a:endParaRPr lang="zh-CN" altLang="en-US" kern="1200" dirty="0">
              <a:latin typeface="Arial" panose="020B0604020202020204" pitchFamily="34" charset="0"/>
              <a:ea typeface="微软雅黑" panose="020B0503020204020204" pitchFamily="34" charset="-122"/>
              <a:cs typeface="+mj-cs"/>
            </a:endParaRPr>
          </a:p>
        </p:txBody>
      </p:sp>
      <p:sp>
        <p:nvSpPr>
          <p:cNvPr id="70658" name="矩形 3"/>
          <p:cNvSpPr/>
          <p:nvPr/>
        </p:nvSpPr>
        <p:spPr>
          <a:xfrm>
            <a:off x="0" y="763588"/>
            <a:ext cx="9144000" cy="5630862"/>
          </a:xfrm>
          <a:prstGeom prst="rect">
            <a:avLst/>
          </a:prstGeom>
          <a:noFill/>
          <a:ln w="9525">
            <a:noFill/>
          </a:ln>
        </p:spPr>
        <p:txBody>
          <a:bodyPr wrap="square" anchor="t" anchorCtr="0">
            <a:spAutoFit/>
          </a:bodyPr>
          <a:p>
            <a:pPr indent="457200" defTabSz="720725">
              <a:lnSpc>
                <a:spcPct val="150000"/>
              </a:lnSpc>
            </a:pPr>
            <a:r>
              <a:rPr lang="zh-CN" altLang="zh-CN" sz="2000" dirty="0">
                <a:solidFill>
                  <a:schemeClr val="tx1"/>
                </a:solidFill>
                <a:latin typeface="微软雅黑" panose="020B0503020204020204" pitchFamily="34" charset="-122"/>
                <a:ea typeface="微软雅黑" panose="020B0503020204020204" pitchFamily="34" charset="-122"/>
              </a:rPr>
              <a:t>1.PyCharm下载</a:t>
            </a:r>
            <a:endParaRPr lang="zh-CN" altLang="zh-CN" sz="2000" dirty="0">
              <a:solidFill>
                <a:schemeClr val="tx1"/>
              </a:solidFill>
              <a:latin typeface="微软雅黑" panose="020B0503020204020204" pitchFamily="34" charset="-122"/>
              <a:ea typeface="微软雅黑" panose="020B0503020204020204" pitchFamily="34" charset="-122"/>
            </a:endParaRPr>
          </a:p>
          <a:p>
            <a:pPr indent="457200" defTabSz="720725">
              <a:lnSpc>
                <a:spcPct val="150000"/>
              </a:lnSpc>
            </a:pPr>
            <a:r>
              <a:rPr lang="zh-CN" altLang="zh-CN" sz="2000" dirty="0">
                <a:solidFill>
                  <a:schemeClr val="tx1"/>
                </a:solidFill>
                <a:latin typeface="微软雅黑" panose="020B0503020204020204" pitchFamily="34" charset="-122"/>
                <a:ea typeface="微软雅黑" panose="020B0503020204020204" pitchFamily="34" charset="-122"/>
              </a:rPr>
              <a:t>当Python环境安装成功后，还需要安装一个集成开发环境PyCharm，用于开发Python程序。进入PyCharm的官网（https://www.jetbrains.com/pycharm），下载Community的PyCharm安装包。</a:t>
            </a:r>
            <a:endParaRPr lang="zh-CN" altLang="zh-CN" sz="2000" dirty="0">
              <a:solidFill>
                <a:schemeClr val="tx1"/>
              </a:solidFill>
              <a:latin typeface="微软雅黑" panose="020B0503020204020204" pitchFamily="34" charset="-122"/>
              <a:ea typeface="微软雅黑" panose="020B0503020204020204" pitchFamily="34" charset="-122"/>
            </a:endParaRPr>
          </a:p>
          <a:p>
            <a:pPr indent="457200" defTabSz="720725">
              <a:lnSpc>
                <a:spcPct val="150000"/>
              </a:lnSpc>
            </a:pPr>
            <a:r>
              <a:rPr lang="en-US" altLang="zh-CN" sz="2000" dirty="0">
                <a:solidFill>
                  <a:schemeClr val="tx1"/>
                </a:solidFill>
                <a:latin typeface="微软雅黑" panose="020B0503020204020204" pitchFamily="34" charset="-122"/>
                <a:ea typeface="微软雅黑" panose="020B0503020204020204" pitchFamily="34" charset="-122"/>
              </a:rPr>
              <a:t>2.PyCharm安装与配置</a:t>
            </a:r>
            <a:endParaRPr lang="en-US" altLang="zh-CN" sz="2000" dirty="0">
              <a:solidFill>
                <a:schemeClr val="tx1"/>
              </a:solidFill>
              <a:latin typeface="微软雅黑" panose="020B0503020204020204" pitchFamily="34" charset="-122"/>
              <a:ea typeface="微软雅黑" panose="020B0503020204020204" pitchFamily="34" charset="-122"/>
            </a:endParaRPr>
          </a:p>
          <a:p>
            <a:pPr indent="457200" defTabSz="720725">
              <a:lnSpc>
                <a:spcPct val="150000"/>
              </a:lnSpc>
            </a:pPr>
            <a:r>
              <a:rPr lang="en-US" altLang="zh-CN" sz="2000" dirty="0">
                <a:solidFill>
                  <a:schemeClr val="tx1"/>
                </a:solidFill>
                <a:latin typeface="微软雅黑" panose="020B0503020204020204" pitchFamily="34" charset="-122"/>
                <a:ea typeface="微软雅黑" panose="020B0503020204020204" pitchFamily="34" charset="-122"/>
              </a:rPr>
              <a:t>关键步骤1：在Installation Options选项卡，分别勾选“64-bit launcher”，“.py”，“Add launchers dir to the PATH”</a:t>
            </a:r>
            <a:r>
              <a:rPr lang="zh-CN" altLang="en-US" sz="2000" dirty="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a:p>
            <a:pPr indent="457200" defTabSz="720725">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关键步骤2：点击“New Project”，在“Location”处的文本框中显示新建Python工程项目的默认存储路径，用户也可以自定义存储路径。点击“Project interpreter”之后，可以选择自定义Python解释器，也可以选择“Existing interpreter”。</a:t>
            </a:r>
            <a:endParaRPr lang="zh-CN" altLang="en-US" sz="2000" dirty="0">
              <a:solidFill>
                <a:schemeClr val="tx1"/>
              </a:solidFill>
              <a:latin typeface="微软雅黑" panose="020B0503020204020204" pitchFamily="34" charset="-122"/>
              <a:ea typeface="微软雅黑" panose="020B0503020204020204" pitchFamily="34" charset="-122"/>
            </a:endParaRPr>
          </a:p>
        </p:txBody>
      </p:sp>
      <p:pic>
        <p:nvPicPr>
          <p:cNvPr id="65" name="图片 65" descr="QQ截图20200314004842"/>
          <p:cNvPicPr>
            <a:picLocks noChangeAspect="1"/>
          </p:cNvPicPr>
          <p:nvPr/>
        </p:nvPicPr>
        <p:blipFill>
          <a:blip r:embed="rId1"/>
          <a:stretch>
            <a:fillRect/>
          </a:stretch>
        </p:blipFill>
        <p:spPr>
          <a:xfrm>
            <a:off x="928688" y="1123950"/>
            <a:ext cx="7337425" cy="4395788"/>
          </a:xfrm>
          <a:prstGeom prst="rect">
            <a:avLst/>
          </a:prstGeom>
          <a:noFill/>
          <a:ln w="9525">
            <a:noFill/>
          </a:ln>
        </p:spPr>
      </p:pic>
      <p:pic>
        <p:nvPicPr>
          <p:cNvPr id="66" name="图片 66" descr="QQ截图20200314005830"/>
          <p:cNvPicPr>
            <a:picLocks noChangeAspect="1"/>
          </p:cNvPicPr>
          <p:nvPr/>
        </p:nvPicPr>
        <p:blipFill>
          <a:blip r:embed="rId2"/>
          <a:stretch>
            <a:fillRect/>
          </a:stretch>
        </p:blipFill>
        <p:spPr>
          <a:xfrm>
            <a:off x="3287713" y="1404938"/>
            <a:ext cx="5741987" cy="4832350"/>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linds(horizontal)">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H="1">
            <a:off x="2189163" y="1844675"/>
            <a:ext cx="6350" cy="3671888"/>
          </a:xfrm>
          <a:prstGeom prst="line">
            <a:avLst/>
          </a:prstGeom>
        </p:spPr>
        <p:style>
          <a:lnRef idx="1">
            <a:schemeClr val="dk1"/>
          </a:lnRef>
          <a:fillRef idx="2">
            <a:schemeClr val="dk1"/>
          </a:fillRef>
          <a:effectRef idx="1">
            <a:schemeClr val="dk1"/>
          </a:effectRef>
          <a:fontRef idx="minor">
            <a:schemeClr val="dk1"/>
          </a:fontRef>
        </p:style>
      </p:cxnSp>
      <p:sp>
        <p:nvSpPr>
          <p:cNvPr id="5" name="Line 2"/>
          <p:cNvSpPr>
            <a:spLocks noChangeShapeType="1"/>
          </p:cNvSpPr>
          <p:nvPr/>
        </p:nvSpPr>
        <p:spPr bwMode="auto">
          <a:xfrm>
            <a:off x="1498600" y="2559050"/>
            <a:ext cx="6242050" cy="0"/>
          </a:xfrm>
          <a:prstGeom prst="line">
            <a:avLst/>
          </a:prstGeom>
        </p:spPr>
        <p:style>
          <a:lnRef idx="1">
            <a:schemeClr val="dk1"/>
          </a:lnRef>
          <a:fillRef idx="2">
            <a:schemeClr val="dk1"/>
          </a:fillRef>
          <a:effectRef idx="1">
            <a:schemeClr val="dk1"/>
          </a:effectRef>
          <a:fontRef idx="minor">
            <a:schemeClr val="dk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6" name="AutoShape 12">
            <a:hlinkClick r:id="" action="ppaction://noaction" highlightClick="1"/>
          </p:cNvPr>
          <p:cNvSpPr>
            <a:spLocks noChangeArrowheads="1"/>
          </p:cNvSpPr>
          <p:nvPr/>
        </p:nvSpPr>
        <p:spPr bwMode="auto">
          <a:xfrm>
            <a:off x="2867025" y="3717925"/>
            <a:ext cx="4602163" cy="576263"/>
          </a:xfrm>
          <a:prstGeom prst="actionButtonBlank">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基于Python编写简单案例</a:t>
            </a:r>
            <a:endParaRPr kumimoji="0" sz="1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7" name="Oval 13">
            <a:hlinkClick r:id="" action="ppaction://noaction" highlightClick="1"/>
          </p:cNvPr>
          <p:cNvSpPr>
            <a:spLocks noChangeArrowheads="1"/>
          </p:cNvSpPr>
          <p:nvPr/>
        </p:nvSpPr>
        <p:spPr bwMode="auto">
          <a:xfrm>
            <a:off x="1878013" y="3717925"/>
            <a:ext cx="623888" cy="576263"/>
          </a:xfrm>
          <a:prstGeom prst="ellipse">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3</a:t>
            </a:r>
            <a:endPar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 name="Oval 15">
            <a:hlinkClick r:id="" action="ppaction://noaction" highlightClick="1"/>
          </p:cNvPr>
          <p:cNvSpPr>
            <a:spLocks noChangeArrowheads="1"/>
          </p:cNvSpPr>
          <p:nvPr/>
        </p:nvSpPr>
        <p:spPr bwMode="auto">
          <a:xfrm>
            <a:off x="1878013" y="2276475"/>
            <a:ext cx="623888" cy="576263"/>
          </a:xfrm>
          <a:prstGeom prst="ellipse">
            <a:avLst/>
          </a:prstGeom>
        </p:spPr>
        <p:style>
          <a:lnRef idx="0">
            <a:schemeClr val="dk1"/>
          </a:lnRef>
          <a:fillRef idx="3">
            <a:schemeClr val="dk1"/>
          </a:fillRef>
          <a:effectRef idx="3">
            <a:schemeClr val="dk1"/>
          </a:effectRef>
          <a:fontRef idx="minor">
            <a:schemeClr val="lt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1</a:t>
            </a:r>
            <a:endParaRPr kumimoji="0" lang="en-US" altLang="zh-CN" sz="18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9" name="AutoShape 17">
            <a:hlinkClick r:id="" action="ppaction://noaction" highlightClick="1"/>
          </p:cNvPr>
          <p:cNvSpPr>
            <a:spLocks noChangeArrowheads="1"/>
          </p:cNvSpPr>
          <p:nvPr/>
        </p:nvSpPr>
        <p:spPr bwMode="auto">
          <a:xfrm>
            <a:off x="2867025" y="2276475"/>
            <a:ext cx="4602163" cy="576263"/>
          </a:xfrm>
          <a:prstGeom prst="actionButtonBlank">
            <a:avLst/>
          </a:prstGeom>
        </p:spPr>
        <p:style>
          <a:lnRef idx="0">
            <a:schemeClr val="dk1"/>
          </a:lnRef>
          <a:fillRef idx="3">
            <a:schemeClr val="dk1"/>
          </a:fillRef>
          <a:effectRef idx="3">
            <a:schemeClr val="dk1"/>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Python的基本概念，使用版本与应用领域</a:t>
            </a:r>
            <a:endParaRPr kumimoji="0"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1" name="AutoShape 12">
            <a:hlinkClick r:id="" action="ppaction://noaction" highlightClick="1"/>
          </p:cNvPr>
          <p:cNvSpPr>
            <a:spLocks noChangeArrowheads="1"/>
          </p:cNvSpPr>
          <p:nvPr/>
        </p:nvSpPr>
        <p:spPr bwMode="auto">
          <a:xfrm>
            <a:off x="2867025" y="2987675"/>
            <a:ext cx="4602163" cy="576263"/>
          </a:xfrm>
          <a:prstGeom prst="actionButtonBlank">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Python开发环境搭建</a:t>
            </a:r>
            <a:endParaRPr kumimoji="0" sz="1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12" name="Oval 13">
            <a:hlinkClick r:id="" action="ppaction://noaction" highlightClick="1"/>
          </p:cNvPr>
          <p:cNvSpPr>
            <a:spLocks noChangeArrowheads="1"/>
          </p:cNvSpPr>
          <p:nvPr/>
        </p:nvSpPr>
        <p:spPr bwMode="auto">
          <a:xfrm>
            <a:off x="1878013" y="2987675"/>
            <a:ext cx="623888" cy="576263"/>
          </a:xfrm>
          <a:prstGeom prst="ellipse">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2</a:t>
            </a:r>
            <a:endPar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6873" name="标题 1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latin typeface="Arial" panose="020B0604020202020204" pitchFamily="34" charset="0"/>
                <a:ea typeface="微软雅黑" panose="020B0503020204020204" pitchFamily="34" charset="-122"/>
                <a:cs typeface="+mj-cs"/>
              </a:rPr>
              <a:t>目录</a:t>
            </a:r>
            <a:endParaRPr lang="zh-CN" altLang="en-US" kern="1200" dirty="0">
              <a:latin typeface="Arial" panose="020B0604020202020204" pitchFamily="34" charset="0"/>
              <a:ea typeface="微软雅黑" panose="020B0503020204020204" pitchFamily="34" charset="-122"/>
              <a:cs typeface="+mj-cs"/>
            </a:endParaRPr>
          </a:p>
        </p:txBody>
      </p:sp>
      <p:sp>
        <p:nvSpPr>
          <p:cNvPr id="13" name="AutoShape 12">
            <a:hlinkClick r:id="" action="ppaction://noaction" highlightClick="1"/>
          </p:cNvPr>
          <p:cNvSpPr>
            <a:spLocks noChangeArrowheads="1"/>
          </p:cNvSpPr>
          <p:nvPr/>
        </p:nvSpPr>
        <p:spPr bwMode="auto">
          <a:xfrm>
            <a:off x="2865438" y="4448175"/>
            <a:ext cx="4602163" cy="576263"/>
          </a:xfrm>
          <a:prstGeom prst="actionButtonBlank">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Python中与数据挖掘相关的第三方库</a:t>
            </a:r>
            <a:endParaRPr kumimoji="0" lang="zh-CN" altLang="en-US"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4" name="Oval 13">
            <a:hlinkClick r:id="" action="ppaction://noaction" highlightClick="1"/>
          </p:cNvPr>
          <p:cNvSpPr>
            <a:spLocks noChangeArrowheads="1"/>
          </p:cNvSpPr>
          <p:nvPr/>
        </p:nvSpPr>
        <p:spPr bwMode="auto">
          <a:xfrm>
            <a:off x="1876425" y="4448175"/>
            <a:ext cx="623888" cy="576263"/>
          </a:xfrm>
          <a:prstGeom prst="ellipse">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4</a:t>
            </a:r>
            <a:endPar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latin typeface="Arial" panose="020B0604020202020204" pitchFamily="34" charset="0"/>
                <a:ea typeface="微软雅黑" panose="020B0503020204020204" pitchFamily="34" charset="-122"/>
                <a:cs typeface="+mj-cs"/>
              </a:rPr>
              <a:t>安装Anaconda</a:t>
            </a:r>
            <a:endParaRPr lang="zh-CN" altLang="en-US" kern="1200" dirty="0">
              <a:latin typeface="Arial" panose="020B0604020202020204" pitchFamily="34" charset="0"/>
              <a:ea typeface="微软雅黑" panose="020B0503020204020204" pitchFamily="34" charset="-122"/>
              <a:cs typeface="+mj-cs"/>
            </a:endParaRPr>
          </a:p>
        </p:txBody>
      </p:sp>
      <p:sp>
        <p:nvSpPr>
          <p:cNvPr id="72706" name="矩形 1"/>
          <p:cNvSpPr/>
          <p:nvPr/>
        </p:nvSpPr>
        <p:spPr>
          <a:xfrm>
            <a:off x="354013" y="850900"/>
            <a:ext cx="8435975" cy="4225925"/>
          </a:xfrm>
          <a:prstGeom prst="rect">
            <a:avLst/>
          </a:prstGeom>
          <a:noFill/>
          <a:ln w="9525">
            <a:noFill/>
          </a:ln>
        </p:spPr>
        <p:txBody>
          <a:bodyPr wrap="square" anchor="t" anchorCtr="0">
            <a:spAutoFit/>
          </a:bodyPr>
          <a:p>
            <a:pPr indent="457200">
              <a:lnSpc>
                <a:spcPct val="140000"/>
              </a:lnSpc>
            </a:pPr>
            <a:r>
              <a:rPr lang="zh-CN" altLang="zh-CN" sz="2400" dirty="0">
                <a:latin typeface="微软雅黑" panose="020B0503020204020204" pitchFamily="34" charset="-122"/>
                <a:ea typeface="微软雅黑" panose="020B0503020204020204" pitchFamily="34" charset="-122"/>
              </a:rPr>
              <a:t>开发一个可以实现复杂功能的Python程序时，Python自身提供的模块已不够，还需要安装大量的第三方模块，费时费力。此时，可以选用集成几乎所有常用科学计算库的Anaconda（例如Pandas,numpy,matplotlib等）。它是一个免费软件，并且集成了大量第三方库，用户无需安装，便可以直接使用。</a:t>
            </a:r>
            <a:endParaRPr lang="zh-CN" altLang="zh-CN" sz="2400" dirty="0">
              <a:latin typeface="微软雅黑" panose="020B0503020204020204" pitchFamily="34" charset="-122"/>
              <a:ea typeface="微软雅黑" panose="020B0503020204020204" pitchFamily="34" charset="-122"/>
            </a:endParaRPr>
          </a:p>
          <a:p>
            <a:pPr indent="457200">
              <a:lnSpc>
                <a:spcPct val="140000"/>
              </a:lnSpc>
            </a:pPr>
            <a:r>
              <a:rPr lang="zh-CN" altLang="zh-CN" sz="2400" dirty="0">
                <a:latin typeface="微软雅黑" panose="020B0503020204020204" pitchFamily="34" charset="-122"/>
                <a:ea typeface="微软雅黑" panose="020B0503020204020204" pitchFamily="34" charset="-122"/>
              </a:rPr>
              <a:t>核心配置如图：</a:t>
            </a:r>
            <a:endParaRPr lang="zh-CN" altLang="zh-CN" sz="2400" dirty="0">
              <a:latin typeface="微软雅黑" panose="020B0503020204020204" pitchFamily="34" charset="-122"/>
              <a:ea typeface="微软雅黑" panose="020B0503020204020204" pitchFamily="34" charset="-122"/>
            </a:endParaRPr>
          </a:p>
          <a:p>
            <a:pPr indent="457200">
              <a:lnSpc>
                <a:spcPct val="140000"/>
              </a:lnSpc>
            </a:pPr>
            <a:endParaRPr lang="zh-CN" altLang="zh-CN" sz="2400" dirty="0">
              <a:latin typeface="微软雅黑" panose="020B0503020204020204" pitchFamily="34" charset="-122"/>
              <a:ea typeface="微软雅黑" panose="020B0503020204020204" pitchFamily="34" charset="-122"/>
            </a:endParaRPr>
          </a:p>
        </p:txBody>
      </p:sp>
      <p:pic>
        <p:nvPicPr>
          <p:cNvPr id="68" name="图片 68" descr="QQ截图20200314011321"/>
          <p:cNvPicPr>
            <a:picLocks noChangeAspect="1"/>
          </p:cNvPicPr>
          <p:nvPr/>
        </p:nvPicPr>
        <p:blipFill>
          <a:blip r:embed="rId1"/>
          <a:stretch>
            <a:fillRect/>
          </a:stretch>
        </p:blipFill>
        <p:spPr>
          <a:xfrm>
            <a:off x="782638" y="1376363"/>
            <a:ext cx="7051675" cy="4652962"/>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H="1">
            <a:off x="2189163" y="1844675"/>
            <a:ext cx="6350" cy="3671888"/>
          </a:xfrm>
          <a:prstGeom prst="line">
            <a:avLst/>
          </a:prstGeom>
        </p:spPr>
        <p:style>
          <a:lnRef idx="1">
            <a:schemeClr val="dk1"/>
          </a:lnRef>
          <a:fillRef idx="2">
            <a:schemeClr val="dk1"/>
          </a:fillRef>
          <a:effectRef idx="1">
            <a:schemeClr val="dk1"/>
          </a:effectRef>
          <a:fontRef idx="minor">
            <a:schemeClr val="dk1"/>
          </a:fontRef>
        </p:style>
      </p:cxnSp>
      <p:sp>
        <p:nvSpPr>
          <p:cNvPr id="5" name="Line 2"/>
          <p:cNvSpPr>
            <a:spLocks noChangeShapeType="1"/>
          </p:cNvSpPr>
          <p:nvPr/>
        </p:nvSpPr>
        <p:spPr bwMode="auto">
          <a:xfrm>
            <a:off x="1498600" y="2559050"/>
            <a:ext cx="6242050" cy="0"/>
          </a:xfrm>
          <a:prstGeom prst="line">
            <a:avLst/>
          </a:prstGeom>
        </p:spPr>
        <p:style>
          <a:lnRef idx="1">
            <a:schemeClr val="dk1"/>
          </a:lnRef>
          <a:fillRef idx="2">
            <a:schemeClr val="dk1"/>
          </a:fillRef>
          <a:effectRef idx="1">
            <a:schemeClr val="dk1"/>
          </a:effectRef>
          <a:fontRef idx="minor">
            <a:schemeClr val="dk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6" name="AutoShape 12">
            <a:hlinkClick r:id="" action="ppaction://noaction" highlightClick="1"/>
          </p:cNvPr>
          <p:cNvSpPr>
            <a:spLocks noChangeArrowheads="1"/>
          </p:cNvSpPr>
          <p:nvPr/>
        </p:nvSpPr>
        <p:spPr bwMode="auto">
          <a:xfrm>
            <a:off x="2867025" y="3717925"/>
            <a:ext cx="4602163" cy="576263"/>
          </a:xfrm>
          <a:prstGeom prst="actionButtonBlank">
            <a:avLst/>
          </a:prstGeom>
        </p:spPr>
        <p:style>
          <a:lnRef idx="1">
            <a:schemeClr val="dk1"/>
          </a:lnRef>
          <a:fillRef idx="3">
            <a:schemeClr val="dk1"/>
          </a:fillRef>
          <a:effectRef idx="2">
            <a:schemeClr val="dk1"/>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基于Python编写简单案例</a:t>
            </a:r>
            <a:endParaRPr kumimoji="0"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7" name="Oval 13">
            <a:hlinkClick r:id="" action="ppaction://noaction" highlightClick="1"/>
          </p:cNvPr>
          <p:cNvSpPr>
            <a:spLocks noChangeArrowheads="1"/>
          </p:cNvSpPr>
          <p:nvPr/>
        </p:nvSpPr>
        <p:spPr bwMode="auto">
          <a:xfrm>
            <a:off x="1878013" y="3717925"/>
            <a:ext cx="623888" cy="576263"/>
          </a:xfrm>
          <a:prstGeom prst="ellipse">
            <a:avLst/>
          </a:prstGeom>
        </p:spPr>
        <p:style>
          <a:lnRef idx="1">
            <a:schemeClr val="dk1"/>
          </a:lnRef>
          <a:fillRef idx="3">
            <a:schemeClr val="dk1"/>
          </a:fillRef>
          <a:effectRef idx="2">
            <a:schemeClr val="dk1"/>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3</a:t>
            </a:r>
            <a:endParaRPr kumimoji="0" lang="en-US" altLang="zh-CN" sz="18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8" name="Oval 15">
            <a:hlinkClick r:id="" action="ppaction://noaction" highlightClick="1"/>
          </p:cNvPr>
          <p:cNvSpPr>
            <a:spLocks noChangeArrowheads="1"/>
          </p:cNvSpPr>
          <p:nvPr/>
        </p:nvSpPr>
        <p:spPr bwMode="auto">
          <a:xfrm>
            <a:off x="1878013" y="2276475"/>
            <a:ext cx="623888" cy="576263"/>
          </a:xfrm>
          <a:prstGeom prst="ellipse">
            <a:avLst/>
          </a:prstGeom>
        </p:spPr>
        <p:style>
          <a:lnRef idx="1">
            <a:schemeClr val="dk1"/>
          </a:lnRef>
          <a:fillRef idx="2">
            <a:schemeClr val="dk1"/>
          </a:fillRef>
          <a:effectRef idx="1">
            <a:schemeClr val="dk1"/>
          </a:effectRef>
          <a:fontRef idx="minor">
            <a:schemeClr val="dk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1</a:t>
            </a:r>
            <a:endParaRPr kumimoji="0" lang="en-US" altLang="zh-CN" sz="1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 name="AutoShape 17">
            <a:hlinkClick r:id="" action="ppaction://noaction" highlightClick="1"/>
          </p:cNvPr>
          <p:cNvSpPr>
            <a:spLocks noChangeArrowheads="1"/>
          </p:cNvSpPr>
          <p:nvPr/>
        </p:nvSpPr>
        <p:spPr bwMode="auto">
          <a:xfrm>
            <a:off x="2867025" y="2276475"/>
            <a:ext cx="4602163" cy="576263"/>
          </a:xfrm>
          <a:prstGeom prst="actionButtonBlank">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Python的基本概念，使用版本与应用领域</a:t>
            </a:r>
            <a:endParaRPr kumimoji="0"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 name="AutoShape 12">
            <a:hlinkClick r:id="" action="ppaction://noaction" highlightClick="1"/>
          </p:cNvPr>
          <p:cNvSpPr>
            <a:spLocks noChangeArrowheads="1"/>
          </p:cNvSpPr>
          <p:nvPr/>
        </p:nvSpPr>
        <p:spPr bwMode="auto">
          <a:xfrm>
            <a:off x="2867025" y="2987675"/>
            <a:ext cx="4602163" cy="576263"/>
          </a:xfrm>
          <a:prstGeom prst="actionButtonBlank">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Python开发环境搭建</a:t>
            </a:r>
            <a:endParaRPr kumimoji="0"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2" name="Oval 13">
            <a:hlinkClick r:id="" action="ppaction://noaction" highlightClick="1"/>
          </p:cNvPr>
          <p:cNvSpPr>
            <a:spLocks noChangeArrowheads="1"/>
          </p:cNvSpPr>
          <p:nvPr/>
        </p:nvSpPr>
        <p:spPr bwMode="auto">
          <a:xfrm>
            <a:off x="1878013" y="2987675"/>
            <a:ext cx="623888" cy="576263"/>
          </a:xfrm>
          <a:prstGeom prst="ellipse">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2</a:t>
            </a:r>
            <a:endPar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74761" name="标题 1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latin typeface="Arial" panose="020B0604020202020204" pitchFamily="34" charset="0"/>
                <a:ea typeface="微软雅黑" panose="020B0503020204020204" pitchFamily="34" charset="-122"/>
                <a:cs typeface="+mj-cs"/>
              </a:rPr>
              <a:t>目录</a:t>
            </a:r>
            <a:endParaRPr lang="zh-CN" altLang="en-US" kern="1200" dirty="0">
              <a:latin typeface="Arial" panose="020B0604020202020204" pitchFamily="34" charset="0"/>
              <a:ea typeface="微软雅黑" panose="020B0503020204020204" pitchFamily="34" charset="-122"/>
              <a:cs typeface="+mj-cs"/>
            </a:endParaRPr>
          </a:p>
        </p:txBody>
      </p:sp>
      <p:sp>
        <p:nvSpPr>
          <p:cNvPr id="13" name="AutoShape 12">
            <a:hlinkClick r:id="" action="ppaction://noaction" highlightClick="1"/>
          </p:cNvPr>
          <p:cNvSpPr>
            <a:spLocks noChangeArrowheads="1"/>
          </p:cNvSpPr>
          <p:nvPr/>
        </p:nvSpPr>
        <p:spPr bwMode="auto">
          <a:xfrm>
            <a:off x="2865438" y="4448175"/>
            <a:ext cx="4602163" cy="576263"/>
          </a:xfrm>
          <a:prstGeom prst="actionButtonBlank">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Python中与数据挖掘相关的第三方库</a:t>
            </a:r>
            <a:endParaRPr kumimoji="0" lang="zh-CN" altLang="en-US"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4" name="Oval 13">
            <a:hlinkClick r:id="" action="ppaction://noaction" highlightClick="1"/>
          </p:cNvPr>
          <p:cNvSpPr>
            <a:spLocks noChangeArrowheads="1"/>
          </p:cNvSpPr>
          <p:nvPr/>
        </p:nvSpPr>
        <p:spPr bwMode="auto">
          <a:xfrm>
            <a:off x="1876425" y="4448175"/>
            <a:ext cx="623888" cy="576263"/>
          </a:xfrm>
          <a:prstGeom prst="ellipse">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4</a:t>
            </a:r>
            <a:endPar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solidFill>
                  <a:srgbClr val="1353A2"/>
                </a:solidFill>
                <a:latin typeface="微软雅黑" panose="020B0503020204020204" pitchFamily="34" charset="-122"/>
                <a:ea typeface="微软雅黑" panose="020B0503020204020204" pitchFamily="34" charset="-122"/>
                <a:cs typeface="+mj-cs"/>
              </a:rPr>
              <a:t>使用</a:t>
            </a:r>
            <a:r>
              <a:rPr lang="en-US" altLang="zh-CN" kern="1200" dirty="0">
                <a:solidFill>
                  <a:srgbClr val="1353A2"/>
                </a:solidFill>
                <a:latin typeface="微软雅黑" panose="020B0503020204020204" pitchFamily="34" charset="-122"/>
                <a:ea typeface="+mj-ea"/>
                <a:cs typeface="+mj-cs"/>
              </a:rPr>
              <a:t>PyCharm</a:t>
            </a:r>
            <a:r>
              <a:rPr lang="zh-CN" altLang="en-US" kern="1200" dirty="0">
                <a:solidFill>
                  <a:srgbClr val="1353A2"/>
                </a:solidFill>
                <a:latin typeface="微软雅黑" panose="020B0503020204020204" pitchFamily="34" charset="-122"/>
                <a:ea typeface="微软雅黑" panose="020B0503020204020204" pitchFamily="34" charset="-122"/>
                <a:cs typeface="+mj-cs"/>
              </a:rPr>
              <a:t>编写</a:t>
            </a:r>
            <a:r>
              <a:rPr lang="en-US" altLang="zh-CN" kern="1200" dirty="0">
                <a:solidFill>
                  <a:srgbClr val="1353A2"/>
                </a:solidFill>
                <a:latin typeface="微软雅黑" panose="020B0503020204020204" pitchFamily="34" charset="-122"/>
                <a:ea typeface="+mj-ea"/>
                <a:cs typeface="+mj-cs"/>
              </a:rPr>
              <a:t>Python</a:t>
            </a:r>
            <a:r>
              <a:rPr lang="zh-CN" altLang="en-US" kern="1200" dirty="0">
                <a:solidFill>
                  <a:srgbClr val="1353A2"/>
                </a:solidFill>
                <a:latin typeface="微软雅黑" panose="020B0503020204020204" pitchFamily="34" charset="-122"/>
                <a:ea typeface="微软雅黑" panose="020B0503020204020204" pitchFamily="34" charset="-122"/>
                <a:cs typeface="+mj-cs"/>
              </a:rPr>
              <a:t>程序</a:t>
            </a:r>
            <a:endParaRPr lang="zh-CN" altLang="en-US" kern="1200" dirty="0">
              <a:latin typeface="Arial" panose="020B0604020202020204" pitchFamily="34" charset="0"/>
              <a:ea typeface="微软雅黑" panose="020B0503020204020204" pitchFamily="34" charset="-122"/>
              <a:cs typeface="+mj-cs"/>
            </a:endParaRPr>
          </a:p>
        </p:txBody>
      </p:sp>
      <p:pic>
        <p:nvPicPr>
          <p:cNvPr id="76802" name="图片 1"/>
          <p:cNvPicPr>
            <a:picLocks noChangeAspect="1"/>
          </p:cNvPicPr>
          <p:nvPr>
            <p:custDataLst>
              <p:tags r:id="rId1"/>
            </p:custDataLst>
          </p:nvPr>
        </p:nvPicPr>
        <p:blipFill>
          <a:blip r:embed="rId2"/>
          <a:stretch>
            <a:fillRect/>
          </a:stretch>
        </p:blipFill>
        <p:spPr>
          <a:xfrm>
            <a:off x="142875" y="1546225"/>
            <a:ext cx="3783013" cy="4013200"/>
          </a:xfrm>
          <a:prstGeom prst="rect">
            <a:avLst/>
          </a:prstGeom>
          <a:noFill/>
          <a:ln w="9525">
            <a:noFill/>
          </a:ln>
        </p:spPr>
      </p:pic>
      <p:sp>
        <p:nvSpPr>
          <p:cNvPr id="12" name="矩形 11"/>
          <p:cNvSpPr/>
          <p:nvPr/>
        </p:nvSpPr>
        <p:spPr>
          <a:xfrm>
            <a:off x="3925888" y="1849438"/>
            <a:ext cx="5024438" cy="379095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p>
            <a:pPr indent="457200" defTabSz="720725" fontAlgn="base">
              <a:lnSpc>
                <a:spcPct val="150000"/>
              </a:lnSpc>
            </a:pPr>
            <a:r>
              <a:rPr lang="en-US" altLang="zh-CN" sz="2000" strike="noStrike" noProof="1" dirty="0">
                <a:solidFill>
                  <a:schemeClr val="bg1">
                    <a:lumMod val="50000"/>
                  </a:schemeClr>
                </a:solidFill>
                <a:latin typeface="微软雅黑" panose="020B0503020204020204" pitchFamily="34" charset="-122"/>
                <a:ea typeface="微软雅黑" panose="020B0503020204020204" pitchFamily="34" charset="-122"/>
              </a:rPr>
              <a:t>1.</a:t>
            </a:r>
            <a:r>
              <a:rPr lang="zh-CN" altLang="en-US" sz="2000" strike="noStrike" noProof="1" dirty="0">
                <a:solidFill>
                  <a:schemeClr val="bg1">
                    <a:lumMod val="50000"/>
                  </a:schemeClr>
                </a:solidFill>
                <a:latin typeface="微软雅黑" panose="020B0503020204020204" pitchFamily="34" charset="-122"/>
                <a:ea typeface="微软雅黑" panose="020B0503020204020204" pitchFamily="34" charset="-122"/>
              </a:rPr>
              <a:t>单击桌面上</a:t>
            </a:r>
            <a:r>
              <a:rPr lang="en-US" altLang="zh-CN" sz="2000" strike="noStrike" noProof="1" dirty="0">
                <a:solidFill>
                  <a:schemeClr val="bg1">
                    <a:lumMod val="50000"/>
                  </a:schemeClr>
                </a:solidFill>
                <a:latin typeface="微软雅黑" panose="020B0503020204020204" pitchFamily="34" charset="-122"/>
                <a:ea typeface="微软雅黑" panose="020B0503020204020204" pitchFamily="34" charset="-122"/>
              </a:rPr>
              <a:t>PyCharm</a:t>
            </a:r>
            <a:r>
              <a:rPr lang="zh-CN" altLang="en-US" sz="2000" strike="noStrike" noProof="1" dirty="0">
                <a:solidFill>
                  <a:schemeClr val="bg1">
                    <a:lumMod val="50000"/>
                  </a:schemeClr>
                </a:solidFill>
                <a:latin typeface="微软雅黑" panose="020B0503020204020204" pitchFamily="34" charset="-122"/>
                <a:ea typeface="微软雅黑" panose="020B0503020204020204" pitchFamily="34" charset="-122"/>
              </a:rPr>
              <a:t>的快捷方式打开</a:t>
            </a:r>
            <a:r>
              <a:rPr lang="en-US" altLang="zh-CN" sz="2000" strike="noStrike" noProof="1" dirty="0">
                <a:solidFill>
                  <a:schemeClr val="bg1">
                    <a:lumMod val="50000"/>
                  </a:schemeClr>
                </a:solidFill>
                <a:latin typeface="微软雅黑" panose="020B0503020204020204" pitchFamily="34" charset="-122"/>
                <a:ea typeface="微软雅黑" panose="020B0503020204020204" pitchFamily="34" charset="-122"/>
              </a:rPr>
              <a:t>PyCharm</a:t>
            </a:r>
            <a:r>
              <a:rPr lang="zh-CN" altLang="en-US" sz="2000" strike="noStrike" noProof="1" dirty="0">
                <a:solidFill>
                  <a:schemeClr val="bg1">
                    <a:lumMod val="50000"/>
                  </a:schemeClr>
                </a:solidFill>
                <a:latin typeface="微软雅黑" panose="020B0503020204020204" pitchFamily="34" charset="-122"/>
                <a:ea typeface="微软雅黑" panose="020B0503020204020204" pitchFamily="34" charset="-122"/>
              </a:rPr>
              <a:t>，初次打开</a:t>
            </a:r>
            <a:r>
              <a:rPr lang="en-US" altLang="zh-CN" sz="2000" strike="noStrike" noProof="1" dirty="0">
                <a:solidFill>
                  <a:schemeClr val="bg1">
                    <a:lumMod val="50000"/>
                  </a:schemeClr>
                </a:solidFill>
                <a:latin typeface="微软雅黑" panose="020B0503020204020204" pitchFamily="34" charset="-122"/>
                <a:ea typeface="微软雅黑" panose="020B0503020204020204" pitchFamily="34" charset="-122"/>
              </a:rPr>
              <a:t>PyCharm</a:t>
            </a:r>
            <a:r>
              <a:rPr lang="zh-CN" altLang="en-US" sz="2000" strike="noStrike" noProof="1" dirty="0">
                <a:solidFill>
                  <a:schemeClr val="bg1">
                    <a:lumMod val="50000"/>
                  </a:schemeClr>
                </a:solidFill>
                <a:latin typeface="微软雅黑" panose="020B0503020204020204" pitchFamily="34" charset="-122"/>
                <a:ea typeface="微软雅黑" panose="020B0503020204020204" pitchFamily="34" charset="-122"/>
              </a:rPr>
              <a:t>时会弹出</a:t>
            </a:r>
            <a:r>
              <a:rPr lang="en-US" altLang="zh-CN" sz="2000" strike="noStrike" noProof="1" dirty="0">
                <a:solidFill>
                  <a:schemeClr val="bg1">
                    <a:lumMod val="50000"/>
                  </a:schemeClr>
                </a:solidFill>
                <a:latin typeface="微软雅黑" panose="020B0503020204020204" pitchFamily="34" charset="-122"/>
                <a:ea typeface="微软雅黑" panose="020B0503020204020204" pitchFamily="34" charset="-122"/>
              </a:rPr>
              <a:t>JetBrains Privacy Policy</a:t>
            </a:r>
            <a:r>
              <a:rPr lang="zh-CN" altLang="en-US" sz="2000" strike="noStrike" noProof="1" dirty="0">
                <a:solidFill>
                  <a:schemeClr val="bg1">
                    <a:lumMod val="50000"/>
                  </a:schemeClr>
                </a:solidFill>
                <a:latin typeface="微软雅黑" panose="020B0503020204020204" pitchFamily="34" charset="-122"/>
                <a:ea typeface="微软雅黑" panose="020B0503020204020204" pitchFamily="34" charset="-122"/>
              </a:rPr>
              <a:t>窗口，用户需在该窗口中勾选同意用户协议；之后会进入</a:t>
            </a:r>
            <a:r>
              <a:rPr lang="en-US" altLang="zh-CN" sz="2000" strike="noStrike" noProof="1" dirty="0">
                <a:solidFill>
                  <a:schemeClr val="bg1">
                    <a:lumMod val="50000"/>
                  </a:schemeClr>
                </a:solidFill>
                <a:latin typeface="微软雅黑" panose="020B0503020204020204" pitchFamily="34" charset="-122"/>
                <a:ea typeface="微软雅黑" panose="020B0503020204020204" pitchFamily="34" charset="-122"/>
              </a:rPr>
              <a:t>PyCharm</a:t>
            </a:r>
            <a:r>
              <a:rPr lang="zh-CN" altLang="en-US" sz="2000" strike="noStrike" noProof="1" dirty="0">
                <a:solidFill>
                  <a:schemeClr val="bg1">
                    <a:lumMod val="50000"/>
                  </a:schemeClr>
                </a:solidFill>
                <a:latin typeface="微软雅黑" panose="020B0503020204020204" pitchFamily="34" charset="-122"/>
                <a:ea typeface="微软雅黑" panose="020B0503020204020204" pitchFamily="34" charset="-122"/>
              </a:rPr>
              <a:t>的主题选择窗口，在该窗口中选择</a:t>
            </a:r>
            <a:r>
              <a:rPr lang="en-US" altLang="zh-CN" sz="2000" strike="noStrike" noProof="1" dirty="0">
                <a:solidFill>
                  <a:schemeClr val="bg1">
                    <a:lumMod val="50000"/>
                  </a:schemeClr>
                </a:solidFill>
                <a:latin typeface="微软雅黑" panose="020B0503020204020204" pitchFamily="34" charset="-122"/>
                <a:ea typeface="微软雅黑" panose="020B0503020204020204" pitchFamily="34" charset="-122"/>
              </a:rPr>
              <a:t>PyCharm</a:t>
            </a:r>
            <a:r>
              <a:rPr lang="zh-CN" altLang="en-US" sz="2000" strike="noStrike" noProof="1" dirty="0">
                <a:solidFill>
                  <a:schemeClr val="bg1">
                    <a:lumMod val="50000"/>
                  </a:schemeClr>
                </a:solidFill>
                <a:latin typeface="微软雅黑" panose="020B0503020204020204" pitchFamily="34" charset="-122"/>
                <a:ea typeface="微软雅黑" panose="020B0503020204020204" pitchFamily="34" charset="-122"/>
              </a:rPr>
              <a:t>的主题后方可启动</a:t>
            </a:r>
            <a:r>
              <a:rPr lang="en-US" altLang="zh-CN" sz="2000" strike="noStrike" noProof="1" dirty="0">
                <a:solidFill>
                  <a:schemeClr val="bg1">
                    <a:lumMod val="50000"/>
                  </a:schemeClr>
                </a:solidFill>
                <a:latin typeface="微软雅黑" panose="020B0503020204020204" pitchFamily="34" charset="-122"/>
                <a:ea typeface="微软雅黑" panose="020B0503020204020204" pitchFamily="34" charset="-122"/>
              </a:rPr>
              <a:t>PyCharm</a:t>
            </a:r>
            <a:r>
              <a:rPr lang="zh-CN" altLang="en-US" sz="2000" strike="noStrike" noProof="1" dirty="0">
                <a:solidFill>
                  <a:schemeClr val="bg1">
                    <a:lumMod val="50000"/>
                  </a:schemeClr>
                </a:solidFill>
                <a:latin typeface="微软雅黑" panose="020B0503020204020204" pitchFamily="34" charset="-122"/>
                <a:ea typeface="微软雅黑" panose="020B0503020204020204" pitchFamily="34" charset="-122"/>
              </a:rPr>
              <a:t>，进入</a:t>
            </a:r>
            <a:r>
              <a:rPr lang="en-US" altLang="zh-CN" sz="2000" strike="noStrike" noProof="1" dirty="0">
                <a:solidFill>
                  <a:schemeClr val="bg1">
                    <a:lumMod val="50000"/>
                  </a:schemeClr>
                </a:solidFill>
                <a:latin typeface="微软雅黑" panose="020B0503020204020204" pitchFamily="34" charset="-122"/>
                <a:ea typeface="微软雅黑" panose="020B0503020204020204" pitchFamily="34" charset="-122"/>
              </a:rPr>
              <a:t>PyCharm</a:t>
            </a:r>
            <a:r>
              <a:rPr lang="zh-CN" altLang="en-US" sz="2000" strike="noStrike" noProof="1" dirty="0">
                <a:solidFill>
                  <a:schemeClr val="bg1">
                    <a:lumMod val="50000"/>
                  </a:schemeClr>
                </a:solidFill>
                <a:latin typeface="微软雅黑" panose="020B0503020204020204" pitchFamily="34" charset="-122"/>
                <a:ea typeface="微软雅黑" panose="020B0503020204020204" pitchFamily="34" charset="-122"/>
              </a:rPr>
              <a:t>的欢迎窗口。</a:t>
            </a:r>
            <a:endParaRPr lang="zh-CN" altLang="en-US" sz="2000" strike="noStrike" noProof="1"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solidFill>
                  <a:srgbClr val="1353A2"/>
                </a:solidFill>
                <a:latin typeface="微软雅黑" panose="020B0503020204020204" pitchFamily="34" charset="-122"/>
                <a:ea typeface="微软雅黑" panose="020B0503020204020204" pitchFamily="34" charset="-122"/>
                <a:cs typeface="+mj-cs"/>
                <a:sym typeface="宋体" panose="02010600030101010101" pitchFamily="2" charset="-122"/>
              </a:rPr>
              <a:t>使用</a:t>
            </a:r>
            <a:r>
              <a:rPr lang="en-US" altLang="zh-CN" kern="1200" dirty="0">
                <a:solidFill>
                  <a:srgbClr val="1353A2"/>
                </a:solidFill>
                <a:latin typeface="微软雅黑" panose="020B0503020204020204" pitchFamily="34" charset="-122"/>
                <a:ea typeface="+mj-ea"/>
                <a:cs typeface="+mj-cs"/>
                <a:sym typeface="宋体" panose="02010600030101010101" pitchFamily="2" charset="-122"/>
              </a:rPr>
              <a:t>PyCharm</a:t>
            </a:r>
            <a:r>
              <a:rPr lang="zh-CN" altLang="en-US" kern="1200" dirty="0">
                <a:solidFill>
                  <a:srgbClr val="1353A2"/>
                </a:solidFill>
                <a:latin typeface="微软雅黑" panose="020B0503020204020204" pitchFamily="34" charset="-122"/>
                <a:ea typeface="微软雅黑" panose="020B0503020204020204" pitchFamily="34" charset="-122"/>
                <a:cs typeface="+mj-cs"/>
                <a:sym typeface="宋体" panose="02010600030101010101" pitchFamily="2" charset="-122"/>
              </a:rPr>
              <a:t>编写</a:t>
            </a:r>
            <a:r>
              <a:rPr lang="en-US" altLang="zh-CN" kern="1200" dirty="0">
                <a:solidFill>
                  <a:srgbClr val="1353A2"/>
                </a:solidFill>
                <a:latin typeface="微软雅黑" panose="020B0503020204020204" pitchFamily="34" charset="-122"/>
                <a:ea typeface="+mj-ea"/>
                <a:cs typeface="+mj-cs"/>
                <a:sym typeface="宋体" panose="02010600030101010101" pitchFamily="2" charset="-122"/>
              </a:rPr>
              <a:t>Python</a:t>
            </a:r>
            <a:r>
              <a:rPr lang="zh-CN" altLang="en-US" kern="1200" dirty="0">
                <a:solidFill>
                  <a:srgbClr val="1353A2"/>
                </a:solidFill>
                <a:latin typeface="微软雅黑" panose="020B0503020204020204" pitchFamily="34" charset="-122"/>
                <a:ea typeface="微软雅黑" panose="020B0503020204020204" pitchFamily="34" charset="-122"/>
                <a:cs typeface="+mj-cs"/>
                <a:sym typeface="宋体" panose="02010600030101010101" pitchFamily="2" charset="-122"/>
              </a:rPr>
              <a:t>程序</a:t>
            </a:r>
            <a:endParaRPr lang="zh-CN" altLang="en-US" kern="1200" dirty="0">
              <a:latin typeface="Arial" panose="020B0604020202020204" pitchFamily="34" charset="0"/>
              <a:ea typeface="微软雅黑" panose="020B0503020204020204" pitchFamily="34" charset="-122"/>
              <a:cs typeface="+mj-cs"/>
            </a:endParaRPr>
          </a:p>
        </p:txBody>
      </p:sp>
      <p:sp>
        <p:nvSpPr>
          <p:cNvPr id="22" name="矩形 21"/>
          <p:cNvSpPr/>
          <p:nvPr/>
        </p:nvSpPr>
        <p:spPr>
          <a:xfrm>
            <a:off x="431800" y="930275"/>
            <a:ext cx="8280400" cy="57943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p>
            <a:pPr indent="457200" defTabSz="720725" fontAlgn="base">
              <a:lnSpc>
                <a:spcPct val="150000"/>
              </a:lnSpc>
            </a:pPr>
            <a:r>
              <a:rPr lang="en-US" altLang="zh-CN" sz="1800" strike="noStrike" noProof="1" dirty="0">
                <a:solidFill>
                  <a:schemeClr val="bg1">
                    <a:lumMod val="50000"/>
                  </a:schemeClr>
                </a:solidFill>
                <a:latin typeface="微软雅黑" panose="020B0503020204020204" pitchFamily="34" charset="-122"/>
                <a:ea typeface="微软雅黑" panose="020B0503020204020204" pitchFamily="34" charset="-122"/>
              </a:rPr>
              <a:t>2.</a:t>
            </a:r>
            <a:r>
              <a:rPr lang="zh-CN" altLang="en-US" sz="1800" strike="noStrike" noProof="1" dirty="0">
                <a:solidFill>
                  <a:schemeClr val="bg1">
                    <a:lumMod val="50000"/>
                  </a:schemeClr>
                </a:solidFill>
                <a:latin typeface="微软雅黑" panose="020B0503020204020204" pitchFamily="34" charset="-122"/>
                <a:ea typeface="微软雅黑" panose="020B0503020204020204" pitchFamily="34" charset="-122"/>
              </a:rPr>
              <a:t>单击“</a:t>
            </a:r>
            <a:r>
              <a:rPr lang="en-US" altLang="zh-CN" sz="1800" strike="noStrike" noProof="1" dirty="0">
                <a:solidFill>
                  <a:srgbClr val="FF0000"/>
                </a:solidFill>
                <a:latin typeface="微软雅黑" panose="020B0503020204020204" pitchFamily="34" charset="-122"/>
                <a:ea typeface="微软雅黑" panose="020B0503020204020204" pitchFamily="34" charset="-122"/>
              </a:rPr>
              <a:t>Create New Project</a:t>
            </a:r>
            <a:r>
              <a:rPr lang="en-US" altLang="zh-CN" sz="1800" strike="noStrike" noProof="1" dirty="0">
                <a:solidFill>
                  <a:schemeClr val="bg1">
                    <a:lumMod val="50000"/>
                  </a:schemeClr>
                </a:solidFill>
                <a:latin typeface="微软雅黑" panose="020B0503020204020204" pitchFamily="34" charset="-122"/>
                <a:ea typeface="微软雅黑" panose="020B0503020204020204" pitchFamily="34" charset="-122"/>
              </a:rPr>
              <a:t>”</a:t>
            </a:r>
            <a:r>
              <a:rPr lang="zh-CN" altLang="en-US" sz="1800" strike="noStrike" noProof="1" dirty="0">
                <a:solidFill>
                  <a:schemeClr val="bg1">
                    <a:lumMod val="50000"/>
                  </a:schemeClr>
                </a:solidFill>
                <a:latin typeface="微软雅黑" panose="020B0503020204020204" pitchFamily="34" charset="-122"/>
                <a:ea typeface="微软雅黑" panose="020B0503020204020204" pitchFamily="34" charset="-122"/>
              </a:rPr>
              <a:t>进入</a:t>
            </a:r>
            <a:r>
              <a:rPr lang="en-US" altLang="zh-CN" sz="1800" strike="noStrike" noProof="1" dirty="0">
                <a:solidFill>
                  <a:schemeClr val="bg1">
                    <a:lumMod val="50000"/>
                  </a:schemeClr>
                </a:solidFill>
                <a:latin typeface="微软雅黑" panose="020B0503020204020204" pitchFamily="34" charset="-122"/>
                <a:ea typeface="微软雅黑" panose="020B0503020204020204" pitchFamily="34" charset="-122"/>
              </a:rPr>
              <a:t>Create Project</a:t>
            </a:r>
            <a:r>
              <a:rPr lang="zh-CN" altLang="en-US" sz="1800" strike="noStrike" noProof="1" dirty="0">
                <a:solidFill>
                  <a:schemeClr val="bg1">
                    <a:lumMod val="50000"/>
                  </a:schemeClr>
                </a:solidFill>
                <a:latin typeface="微软雅黑" panose="020B0503020204020204" pitchFamily="34" charset="-122"/>
                <a:ea typeface="微软雅黑" panose="020B0503020204020204" pitchFamily="34" charset="-122"/>
              </a:rPr>
              <a:t>窗口。</a:t>
            </a:r>
            <a:endParaRPr lang="zh-CN" altLang="en-US" sz="1800" strike="noStrike" noProof="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78851" name="图片 1" descr="C:\Users\Administrator\Desktop\QQ截图20210306112426.pngQQ截图20210306112426"/>
          <p:cNvPicPr>
            <a:picLocks noChangeAspect="1"/>
          </p:cNvPicPr>
          <p:nvPr/>
        </p:nvPicPr>
        <p:blipFill>
          <a:blip r:embed="rId1"/>
          <a:stretch>
            <a:fillRect/>
          </a:stretch>
        </p:blipFill>
        <p:spPr>
          <a:xfrm>
            <a:off x="971550" y="1689100"/>
            <a:ext cx="6881813" cy="4352925"/>
          </a:xfrm>
          <a:prstGeom prst="rect">
            <a:avLst/>
          </a:prstGeom>
          <a:noFill/>
          <a:ln w="9525">
            <a:noFill/>
          </a:ln>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solidFill>
                  <a:srgbClr val="1353A2"/>
                </a:solidFill>
                <a:latin typeface="微软雅黑" panose="020B0503020204020204" pitchFamily="34" charset="-122"/>
                <a:ea typeface="微软雅黑" panose="020B0503020204020204" pitchFamily="34" charset="-122"/>
                <a:cs typeface="+mj-cs"/>
                <a:sym typeface="宋体" panose="02010600030101010101" pitchFamily="2" charset="-122"/>
              </a:rPr>
              <a:t>使用</a:t>
            </a:r>
            <a:r>
              <a:rPr lang="en-US" altLang="zh-CN" kern="1200" dirty="0">
                <a:solidFill>
                  <a:srgbClr val="1353A2"/>
                </a:solidFill>
                <a:latin typeface="微软雅黑" panose="020B0503020204020204" pitchFamily="34" charset="-122"/>
                <a:ea typeface="+mj-ea"/>
                <a:cs typeface="+mj-cs"/>
                <a:sym typeface="宋体" panose="02010600030101010101" pitchFamily="2" charset="-122"/>
              </a:rPr>
              <a:t>PyCharm</a:t>
            </a:r>
            <a:r>
              <a:rPr lang="zh-CN" altLang="en-US" kern="1200" dirty="0">
                <a:solidFill>
                  <a:srgbClr val="1353A2"/>
                </a:solidFill>
                <a:latin typeface="微软雅黑" panose="020B0503020204020204" pitchFamily="34" charset="-122"/>
                <a:ea typeface="微软雅黑" panose="020B0503020204020204" pitchFamily="34" charset="-122"/>
                <a:cs typeface="+mj-cs"/>
                <a:sym typeface="宋体" panose="02010600030101010101" pitchFamily="2" charset="-122"/>
              </a:rPr>
              <a:t>编写</a:t>
            </a:r>
            <a:r>
              <a:rPr lang="en-US" altLang="zh-CN" kern="1200" dirty="0">
                <a:solidFill>
                  <a:srgbClr val="1353A2"/>
                </a:solidFill>
                <a:latin typeface="微软雅黑" panose="020B0503020204020204" pitchFamily="34" charset="-122"/>
                <a:ea typeface="+mj-ea"/>
                <a:cs typeface="+mj-cs"/>
                <a:sym typeface="宋体" panose="02010600030101010101" pitchFamily="2" charset="-122"/>
              </a:rPr>
              <a:t>Python</a:t>
            </a:r>
            <a:r>
              <a:rPr lang="zh-CN" altLang="en-US" kern="1200" dirty="0">
                <a:solidFill>
                  <a:srgbClr val="1353A2"/>
                </a:solidFill>
                <a:latin typeface="微软雅黑" panose="020B0503020204020204" pitchFamily="34" charset="-122"/>
                <a:ea typeface="微软雅黑" panose="020B0503020204020204" pitchFamily="34" charset="-122"/>
                <a:cs typeface="+mj-cs"/>
                <a:sym typeface="宋体" panose="02010600030101010101" pitchFamily="2" charset="-122"/>
              </a:rPr>
              <a:t>程序</a:t>
            </a:r>
            <a:endParaRPr lang="zh-CN" altLang="en-US" kern="1200" dirty="0">
              <a:latin typeface="Arial" panose="020B0604020202020204" pitchFamily="34" charset="0"/>
              <a:ea typeface="微软雅黑" panose="020B0503020204020204" pitchFamily="34" charset="-122"/>
              <a:cs typeface="+mj-cs"/>
            </a:endParaRPr>
          </a:p>
        </p:txBody>
      </p:sp>
      <p:sp>
        <p:nvSpPr>
          <p:cNvPr id="12" name="矩形 11"/>
          <p:cNvSpPr/>
          <p:nvPr/>
        </p:nvSpPr>
        <p:spPr>
          <a:xfrm>
            <a:off x="304800" y="715963"/>
            <a:ext cx="8215313" cy="113665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p>
            <a:pPr indent="457200" defTabSz="720725" fontAlgn="base">
              <a:lnSpc>
                <a:spcPct val="150000"/>
              </a:lnSpc>
            </a:pPr>
            <a:r>
              <a:rPr lang="en-US" altLang="zh-CN" sz="1800" strike="noStrike" noProof="1" dirty="0">
                <a:solidFill>
                  <a:schemeClr val="bg1">
                    <a:lumMod val="50000"/>
                  </a:schemeClr>
                </a:solidFill>
                <a:latin typeface="微软雅黑" panose="020B0503020204020204" pitchFamily="34" charset="-122"/>
                <a:ea typeface="微软雅黑" panose="020B0503020204020204" pitchFamily="34" charset="-122"/>
              </a:rPr>
              <a:t>3.</a:t>
            </a:r>
            <a:r>
              <a:rPr lang="zh-CN" altLang="en-US" sz="1800" strike="noStrike" noProof="1" dirty="0">
                <a:solidFill>
                  <a:schemeClr val="bg1">
                    <a:lumMod val="50000"/>
                  </a:schemeClr>
                </a:solidFill>
                <a:latin typeface="微软雅黑" panose="020B0503020204020204" pitchFamily="34" charset="-122"/>
                <a:ea typeface="微软雅黑" panose="020B0503020204020204" pitchFamily="34" charset="-122"/>
              </a:rPr>
              <a:t>在</a:t>
            </a:r>
            <a:r>
              <a:rPr lang="en-US" altLang="zh-CN" sz="1800" strike="noStrike" noProof="1" dirty="0">
                <a:solidFill>
                  <a:schemeClr val="bg1">
                    <a:lumMod val="50000"/>
                  </a:schemeClr>
                </a:solidFill>
                <a:latin typeface="微软雅黑" panose="020B0503020204020204" pitchFamily="34" charset="-122"/>
                <a:ea typeface="微软雅黑" panose="020B0503020204020204" pitchFamily="34" charset="-122"/>
              </a:rPr>
              <a:t>Create Project</a:t>
            </a:r>
            <a:r>
              <a:rPr lang="zh-CN" altLang="en-US" sz="1800" strike="noStrike" noProof="1" dirty="0">
                <a:solidFill>
                  <a:schemeClr val="bg1">
                    <a:lumMod val="50000"/>
                  </a:schemeClr>
                </a:solidFill>
                <a:latin typeface="微软雅黑" panose="020B0503020204020204" pitchFamily="34" charset="-122"/>
                <a:ea typeface="微软雅黑" panose="020B0503020204020204" pitchFamily="34" charset="-122"/>
              </a:rPr>
              <a:t>窗口可以设置项目的存储路径，这里设置项目存储路径为</a:t>
            </a:r>
            <a:r>
              <a:rPr lang="en-US" altLang="zh-CN" sz="1800" strike="noStrike" noProof="1" dirty="0">
                <a:solidFill>
                  <a:schemeClr val="bg1">
                    <a:lumMod val="50000"/>
                  </a:schemeClr>
                </a:solidFill>
                <a:latin typeface="微软雅黑" panose="020B0503020204020204" pitchFamily="34" charset="-122"/>
                <a:ea typeface="微软雅黑" panose="020B0503020204020204" pitchFamily="34" charset="-122"/>
              </a:rPr>
              <a:t>E:\python\PycharmProjects(</a:t>
            </a:r>
            <a:r>
              <a:rPr lang="zh-CN" altLang="en-US" sz="1800" strike="noStrike" noProof="1" dirty="0">
                <a:solidFill>
                  <a:schemeClr val="bg1">
                    <a:lumMod val="50000"/>
                  </a:schemeClr>
                </a:solidFill>
                <a:latin typeface="微软雅黑" panose="020B0503020204020204" pitchFamily="34" charset="-122"/>
                <a:ea typeface="微软雅黑" panose="020B0503020204020204" pitchFamily="34" charset="-122"/>
              </a:rPr>
              <a:t>可以根据实际情况自行设定</a:t>
            </a:r>
            <a:r>
              <a:rPr lang="en-US" altLang="zh-CN" sz="1800" strike="noStrike" noProof="1" dirty="0">
                <a:solidFill>
                  <a:schemeClr val="bg1">
                    <a:lumMod val="50000"/>
                  </a:schemeClr>
                </a:solidFill>
                <a:latin typeface="微软雅黑" panose="020B0503020204020204" pitchFamily="34" charset="-122"/>
                <a:ea typeface="微软雅黑" panose="020B0503020204020204" pitchFamily="34" charset="-122"/>
              </a:rPr>
              <a:t>)</a:t>
            </a:r>
            <a:r>
              <a:rPr lang="zh-CN" altLang="en-US" sz="1800" strike="noStrike" noProof="1" dirty="0">
                <a:solidFill>
                  <a:schemeClr val="bg1">
                    <a:lumMod val="50000"/>
                  </a:schemeClr>
                </a:solidFill>
                <a:latin typeface="微软雅黑" panose="020B0503020204020204" pitchFamily="34" charset="-122"/>
                <a:ea typeface="微软雅黑" panose="020B0503020204020204" pitchFamily="34" charset="-122"/>
              </a:rPr>
              <a:t>，设置完成后单击“</a:t>
            </a:r>
            <a:r>
              <a:rPr lang="en-US" altLang="zh-CN" sz="1800" strike="noStrike" noProof="1" dirty="0">
                <a:solidFill>
                  <a:srgbClr val="FF0000"/>
                </a:solidFill>
                <a:latin typeface="微软雅黑" panose="020B0503020204020204" pitchFamily="34" charset="-122"/>
                <a:ea typeface="微软雅黑" panose="020B0503020204020204" pitchFamily="34" charset="-122"/>
              </a:rPr>
              <a:t>Create</a:t>
            </a:r>
            <a:r>
              <a:rPr lang="en-US" altLang="zh-CN" sz="1800" strike="noStrike" noProof="1" dirty="0">
                <a:solidFill>
                  <a:schemeClr val="bg1">
                    <a:lumMod val="50000"/>
                  </a:schemeClr>
                </a:solidFill>
                <a:latin typeface="微软雅黑" panose="020B0503020204020204" pitchFamily="34" charset="-122"/>
                <a:ea typeface="微软雅黑" panose="020B0503020204020204" pitchFamily="34" charset="-122"/>
              </a:rPr>
              <a:t>”</a:t>
            </a:r>
            <a:r>
              <a:rPr lang="zh-CN" altLang="en-US" sz="1800" strike="noStrike" noProof="1" dirty="0">
                <a:solidFill>
                  <a:schemeClr val="bg1">
                    <a:lumMod val="50000"/>
                  </a:schemeClr>
                </a:solidFill>
                <a:latin typeface="微软雅黑" panose="020B0503020204020204" pitchFamily="34" charset="-122"/>
                <a:ea typeface="微软雅黑" panose="020B0503020204020204" pitchFamily="34" charset="-122"/>
              </a:rPr>
              <a:t>按钮，进入项目界面。</a:t>
            </a:r>
            <a:endParaRPr lang="zh-CN" altLang="en-US" sz="1800" strike="noStrike" noProof="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80899" name="图片 2" descr="QQ截图20210306112831"/>
          <p:cNvPicPr>
            <a:picLocks noChangeAspect="1"/>
          </p:cNvPicPr>
          <p:nvPr/>
        </p:nvPicPr>
        <p:blipFill>
          <a:blip r:embed="rId1"/>
          <a:stretch>
            <a:fillRect/>
          </a:stretch>
        </p:blipFill>
        <p:spPr>
          <a:xfrm>
            <a:off x="1266825" y="2079625"/>
            <a:ext cx="6610350" cy="3114675"/>
          </a:xfrm>
          <a:prstGeom prst="rect">
            <a:avLst/>
          </a:prstGeom>
          <a:noFill/>
          <a:ln w="9525">
            <a:noFill/>
          </a:ln>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solidFill>
                  <a:srgbClr val="1353A2"/>
                </a:solidFill>
                <a:latin typeface="微软雅黑" panose="020B0503020204020204" pitchFamily="34" charset="-122"/>
                <a:ea typeface="微软雅黑" panose="020B0503020204020204" pitchFamily="34" charset="-122"/>
                <a:cs typeface="+mj-cs"/>
                <a:sym typeface="宋体" panose="02010600030101010101" pitchFamily="2" charset="-122"/>
              </a:rPr>
              <a:t>使用</a:t>
            </a:r>
            <a:r>
              <a:rPr lang="en-US" altLang="zh-CN" kern="1200" dirty="0">
                <a:solidFill>
                  <a:srgbClr val="1353A2"/>
                </a:solidFill>
                <a:latin typeface="微软雅黑" panose="020B0503020204020204" pitchFamily="34" charset="-122"/>
                <a:ea typeface="+mj-ea"/>
                <a:cs typeface="+mj-cs"/>
                <a:sym typeface="宋体" panose="02010600030101010101" pitchFamily="2" charset="-122"/>
              </a:rPr>
              <a:t>PyCharm</a:t>
            </a:r>
            <a:r>
              <a:rPr lang="zh-CN" altLang="en-US" kern="1200" dirty="0">
                <a:solidFill>
                  <a:srgbClr val="1353A2"/>
                </a:solidFill>
                <a:latin typeface="微软雅黑" panose="020B0503020204020204" pitchFamily="34" charset="-122"/>
                <a:ea typeface="微软雅黑" panose="020B0503020204020204" pitchFamily="34" charset="-122"/>
                <a:cs typeface="+mj-cs"/>
                <a:sym typeface="宋体" panose="02010600030101010101" pitchFamily="2" charset="-122"/>
              </a:rPr>
              <a:t>编写</a:t>
            </a:r>
            <a:r>
              <a:rPr lang="en-US" altLang="zh-CN" kern="1200" dirty="0">
                <a:solidFill>
                  <a:srgbClr val="1353A2"/>
                </a:solidFill>
                <a:latin typeface="微软雅黑" panose="020B0503020204020204" pitchFamily="34" charset="-122"/>
                <a:ea typeface="+mj-ea"/>
                <a:cs typeface="+mj-cs"/>
                <a:sym typeface="宋体" panose="02010600030101010101" pitchFamily="2" charset="-122"/>
              </a:rPr>
              <a:t>Python</a:t>
            </a:r>
            <a:r>
              <a:rPr lang="zh-CN" altLang="en-US" kern="1200" dirty="0">
                <a:solidFill>
                  <a:srgbClr val="1353A2"/>
                </a:solidFill>
                <a:latin typeface="微软雅黑" panose="020B0503020204020204" pitchFamily="34" charset="-122"/>
                <a:ea typeface="微软雅黑" panose="020B0503020204020204" pitchFamily="34" charset="-122"/>
                <a:cs typeface="+mj-cs"/>
                <a:sym typeface="宋体" panose="02010600030101010101" pitchFamily="2" charset="-122"/>
              </a:rPr>
              <a:t>程序</a:t>
            </a:r>
            <a:endParaRPr lang="zh-CN" altLang="en-US" kern="1200" dirty="0">
              <a:latin typeface="Arial" panose="020B0604020202020204" pitchFamily="34" charset="0"/>
              <a:ea typeface="微软雅黑" panose="020B0503020204020204" pitchFamily="34" charset="-122"/>
              <a:cs typeface="+mj-cs"/>
            </a:endParaRPr>
          </a:p>
        </p:txBody>
      </p:sp>
      <p:sp>
        <p:nvSpPr>
          <p:cNvPr id="17" name="矩形 16"/>
          <p:cNvSpPr/>
          <p:nvPr/>
        </p:nvSpPr>
        <p:spPr>
          <a:xfrm>
            <a:off x="579438" y="706438"/>
            <a:ext cx="8270875" cy="125253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p>
            <a:pPr indent="457200" defTabSz="720725" fontAlgn="base">
              <a:lnSpc>
                <a:spcPct val="150000"/>
              </a:lnSpc>
            </a:pPr>
            <a:r>
              <a:rPr lang="en-US" altLang="zh-CN" sz="1800" strike="noStrike" noProof="1" dirty="0">
                <a:solidFill>
                  <a:schemeClr val="bg1">
                    <a:lumMod val="50000"/>
                  </a:schemeClr>
                </a:solidFill>
                <a:latin typeface="微软雅黑" panose="020B0503020204020204" pitchFamily="34" charset="-122"/>
                <a:ea typeface="微软雅黑" panose="020B0503020204020204" pitchFamily="34" charset="-122"/>
              </a:rPr>
              <a:t>4.</a:t>
            </a:r>
            <a:r>
              <a:rPr lang="zh-CN" altLang="en-US" sz="1800" strike="noStrike" noProof="1" dirty="0">
                <a:solidFill>
                  <a:schemeClr val="bg1">
                    <a:lumMod val="50000"/>
                  </a:schemeClr>
                </a:solidFill>
                <a:latin typeface="微软雅黑" panose="020B0503020204020204" pitchFamily="34" charset="-122"/>
                <a:ea typeface="微软雅黑" panose="020B0503020204020204" pitchFamily="34" charset="-122"/>
              </a:rPr>
              <a:t>经以上操作后我们创建了一个空</a:t>
            </a:r>
            <a:r>
              <a:rPr lang="en-US" altLang="zh-CN" sz="1800" strike="noStrike" noProof="1" dirty="0">
                <a:solidFill>
                  <a:schemeClr val="bg1">
                    <a:lumMod val="50000"/>
                  </a:schemeClr>
                </a:solidFill>
                <a:latin typeface="微软雅黑" panose="020B0503020204020204" pitchFamily="34" charset="-122"/>
                <a:ea typeface="微软雅黑" panose="020B0503020204020204" pitchFamily="34" charset="-122"/>
              </a:rPr>
              <a:t>Python</a:t>
            </a:r>
            <a:r>
              <a:rPr lang="zh-CN" altLang="en-US" sz="1800" strike="noStrike" noProof="1" dirty="0">
                <a:solidFill>
                  <a:schemeClr val="bg1">
                    <a:lumMod val="50000"/>
                  </a:schemeClr>
                </a:solidFill>
                <a:latin typeface="微软雅黑" panose="020B0503020204020204" pitchFamily="34" charset="-122"/>
                <a:ea typeface="微软雅黑" panose="020B0503020204020204" pitchFamily="34" charset="-122"/>
              </a:rPr>
              <a:t>项目，之后还需要在项目中添加</a:t>
            </a:r>
            <a:r>
              <a:rPr lang="en-US" altLang="zh-CN" sz="1800" strike="noStrike" noProof="1" dirty="0">
                <a:solidFill>
                  <a:schemeClr val="bg1">
                    <a:lumMod val="50000"/>
                  </a:schemeClr>
                </a:solidFill>
                <a:latin typeface="微软雅黑" panose="020B0503020204020204" pitchFamily="34" charset="-122"/>
                <a:ea typeface="微软雅黑" panose="020B0503020204020204" pitchFamily="34" charset="-122"/>
              </a:rPr>
              <a:t>Python</a:t>
            </a:r>
            <a:r>
              <a:rPr lang="zh-CN" altLang="en-US" sz="1800" strike="noStrike" noProof="1" dirty="0">
                <a:solidFill>
                  <a:schemeClr val="bg1">
                    <a:lumMod val="50000"/>
                  </a:schemeClr>
                </a:solidFill>
                <a:latin typeface="微软雅黑" panose="020B0503020204020204" pitchFamily="34" charset="-122"/>
                <a:ea typeface="微软雅黑" panose="020B0503020204020204" pitchFamily="34" charset="-122"/>
              </a:rPr>
              <a:t>文件。右击项目名称，在弹出的下拉菜单中选择</a:t>
            </a:r>
            <a:r>
              <a:rPr lang="en-US" altLang="zh-CN" sz="1800" strike="noStrike" noProof="1" dirty="0">
                <a:solidFill>
                  <a:schemeClr val="bg1">
                    <a:lumMod val="50000"/>
                  </a:schemeClr>
                </a:solidFill>
                <a:latin typeface="微软雅黑" panose="020B0503020204020204" pitchFamily="34" charset="-122"/>
                <a:ea typeface="微软雅黑" panose="020B0503020204020204" pitchFamily="34" charset="-122"/>
              </a:rPr>
              <a:t>【New】→【Python File】</a:t>
            </a:r>
            <a:r>
              <a:rPr lang="zh-CN" altLang="en-US" sz="1800" strike="noStrike" noProof="1" dirty="0">
                <a:solidFill>
                  <a:schemeClr val="bg1">
                    <a:lumMod val="50000"/>
                  </a:schemeClr>
                </a:solidFill>
                <a:latin typeface="微软雅黑" panose="020B0503020204020204" pitchFamily="34" charset="-122"/>
                <a:ea typeface="微软雅黑" panose="020B0503020204020204" pitchFamily="34" charset="-122"/>
              </a:rPr>
              <a:t>。</a:t>
            </a:r>
            <a:endParaRPr lang="zh-CN" altLang="en-US" sz="1800" strike="noStrike" noProof="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82947" name="图片 1"/>
          <p:cNvPicPr>
            <a:picLocks noChangeAspect="1"/>
          </p:cNvPicPr>
          <p:nvPr/>
        </p:nvPicPr>
        <p:blipFill>
          <a:blip r:embed="rId1"/>
          <a:stretch>
            <a:fillRect/>
          </a:stretch>
        </p:blipFill>
        <p:spPr>
          <a:xfrm>
            <a:off x="369888" y="2035175"/>
            <a:ext cx="8404225" cy="4465638"/>
          </a:xfrm>
          <a:prstGeom prst="rect">
            <a:avLst/>
          </a:prstGeom>
          <a:noFill/>
          <a:ln w="9525">
            <a:noFill/>
          </a:ln>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solidFill>
                  <a:srgbClr val="1353A2"/>
                </a:solidFill>
                <a:latin typeface="微软雅黑" panose="020B0503020204020204" pitchFamily="34" charset="-122"/>
                <a:ea typeface="微软雅黑" panose="020B0503020204020204" pitchFamily="34" charset="-122"/>
                <a:cs typeface="+mj-cs"/>
                <a:sym typeface="宋体" panose="02010600030101010101" pitchFamily="2" charset="-122"/>
              </a:rPr>
              <a:t>使用</a:t>
            </a:r>
            <a:r>
              <a:rPr lang="en-US" altLang="zh-CN" kern="1200" dirty="0">
                <a:solidFill>
                  <a:srgbClr val="1353A2"/>
                </a:solidFill>
                <a:latin typeface="微软雅黑" panose="020B0503020204020204" pitchFamily="34" charset="-122"/>
                <a:ea typeface="+mj-ea"/>
                <a:cs typeface="+mj-cs"/>
                <a:sym typeface="宋体" panose="02010600030101010101" pitchFamily="2" charset="-122"/>
              </a:rPr>
              <a:t>PyCharm</a:t>
            </a:r>
            <a:r>
              <a:rPr lang="zh-CN" altLang="en-US" kern="1200" dirty="0">
                <a:solidFill>
                  <a:srgbClr val="1353A2"/>
                </a:solidFill>
                <a:latin typeface="微软雅黑" panose="020B0503020204020204" pitchFamily="34" charset="-122"/>
                <a:ea typeface="微软雅黑" panose="020B0503020204020204" pitchFamily="34" charset="-122"/>
                <a:cs typeface="+mj-cs"/>
                <a:sym typeface="宋体" panose="02010600030101010101" pitchFamily="2" charset="-122"/>
              </a:rPr>
              <a:t>编写</a:t>
            </a:r>
            <a:r>
              <a:rPr lang="en-US" altLang="zh-CN" kern="1200" dirty="0">
                <a:solidFill>
                  <a:srgbClr val="1353A2"/>
                </a:solidFill>
                <a:latin typeface="微软雅黑" panose="020B0503020204020204" pitchFamily="34" charset="-122"/>
                <a:ea typeface="+mj-ea"/>
                <a:cs typeface="+mj-cs"/>
                <a:sym typeface="宋体" panose="02010600030101010101" pitchFamily="2" charset="-122"/>
              </a:rPr>
              <a:t>Python</a:t>
            </a:r>
            <a:r>
              <a:rPr lang="zh-CN" altLang="en-US" kern="1200" dirty="0">
                <a:solidFill>
                  <a:srgbClr val="1353A2"/>
                </a:solidFill>
                <a:latin typeface="微软雅黑" panose="020B0503020204020204" pitchFamily="34" charset="-122"/>
                <a:ea typeface="微软雅黑" panose="020B0503020204020204" pitchFamily="34" charset="-122"/>
                <a:cs typeface="+mj-cs"/>
                <a:sym typeface="宋体" panose="02010600030101010101" pitchFamily="2" charset="-122"/>
              </a:rPr>
              <a:t>程序</a:t>
            </a:r>
            <a:endParaRPr lang="zh-CN" altLang="en-US" kern="1200" dirty="0">
              <a:latin typeface="Arial" panose="020B0604020202020204" pitchFamily="34" charset="0"/>
              <a:ea typeface="微软雅黑" panose="020B0503020204020204" pitchFamily="34" charset="-122"/>
              <a:cs typeface="+mj-cs"/>
            </a:endParaRPr>
          </a:p>
        </p:txBody>
      </p:sp>
      <p:sp>
        <p:nvSpPr>
          <p:cNvPr id="21" name="矩形 20"/>
          <p:cNvSpPr/>
          <p:nvPr/>
        </p:nvSpPr>
        <p:spPr>
          <a:xfrm>
            <a:off x="377825" y="739775"/>
            <a:ext cx="8229600" cy="53498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p>
            <a:pPr indent="457200" defTabSz="720725" fontAlgn="base">
              <a:lnSpc>
                <a:spcPct val="150000"/>
              </a:lnSpc>
            </a:pPr>
            <a:r>
              <a:rPr lang="en-US" altLang="zh-CN" sz="1800" strike="noStrike" noProof="1" dirty="0">
                <a:solidFill>
                  <a:schemeClr val="bg1">
                    <a:lumMod val="50000"/>
                  </a:schemeClr>
                </a:solidFill>
                <a:latin typeface="微软雅黑" panose="020B0503020204020204" pitchFamily="34" charset="-122"/>
                <a:ea typeface="微软雅黑" panose="020B0503020204020204" pitchFamily="34" charset="-122"/>
              </a:rPr>
              <a:t>5.</a:t>
            </a:r>
            <a:r>
              <a:rPr lang="zh-CN" altLang="en-US" sz="1800" strike="noStrike" noProof="1" dirty="0">
                <a:solidFill>
                  <a:schemeClr val="bg1">
                    <a:lumMod val="50000"/>
                  </a:schemeClr>
                </a:solidFill>
                <a:latin typeface="微软雅黑" panose="020B0503020204020204" pitchFamily="34" charset="-122"/>
                <a:ea typeface="微软雅黑" panose="020B0503020204020204" pitchFamily="34" charset="-122"/>
              </a:rPr>
              <a:t>单击下拉列表中的“</a:t>
            </a:r>
            <a:r>
              <a:rPr lang="en-US" altLang="zh-CN" sz="1800" strike="noStrike" noProof="1" dirty="0">
                <a:solidFill>
                  <a:schemeClr val="bg1">
                    <a:lumMod val="50000"/>
                  </a:schemeClr>
                </a:solidFill>
                <a:latin typeface="微软雅黑" panose="020B0503020204020204" pitchFamily="34" charset="-122"/>
                <a:ea typeface="微软雅黑" panose="020B0503020204020204" pitchFamily="34" charset="-122"/>
              </a:rPr>
              <a:t>Python File”</a:t>
            </a:r>
            <a:r>
              <a:rPr lang="zh-CN" altLang="en-US" sz="1800" strike="noStrike" noProof="1" dirty="0">
                <a:solidFill>
                  <a:schemeClr val="bg1">
                    <a:lumMod val="50000"/>
                  </a:schemeClr>
                </a:solidFill>
                <a:latin typeface="微软雅黑" panose="020B0503020204020204" pitchFamily="34" charset="-122"/>
                <a:ea typeface="微软雅黑" panose="020B0503020204020204" pitchFamily="34" charset="-122"/>
              </a:rPr>
              <a:t>将弹出“</a:t>
            </a:r>
            <a:r>
              <a:rPr lang="en-US" altLang="zh-CN" sz="1800" strike="noStrike" noProof="1" dirty="0">
                <a:solidFill>
                  <a:schemeClr val="bg1">
                    <a:lumMod val="50000"/>
                  </a:schemeClr>
                </a:solidFill>
                <a:latin typeface="微软雅黑" panose="020B0503020204020204" pitchFamily="34" charset="-122"/>
                <a:ea typeface="微软雅黑" panose="020B0503020204020204" pitchFamily="34" charset="-122"/>
              </a:rPr>
              <a:t>New Python file”</a:t>
            </a:r>
            <a:r>
              <a:rPr lang="zh-CN" altLang="en-US" sz="1800" strike="noStrike" noProof="1" dirty="0">
                <a:solidFill>
                  <a:schemeClr val="bg1">
                    <a:lumMod val="50000"/>
                  </a:schemeClr>
                </a:solidFill>
                <a:latin typeface="微软雅黑" panose="020B0503020204020204" pitchFamily="34" charset="-122"/>
                <a:ea typeface="微软雅黑" panose="020B0503020204020204" pitchFamily="34" charset="-122"/>
              </a:rPr>
              <a:t>窗口。</a:t>
            </a:r>
            <a:endParaRPr lang="zh-CN" altLang="en-US" sz="1800" strike="noStrike" noProof="1"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84995" name="图片 71" descr="QQ截图20200314014347"/>
          <p:cNvPicPr>
            <a:picLocks noChangeAspect="1"/>
          </p:cNvPicPr>
          <p:nvPr/>
        </p:nvPicPr>
        <p:blipFill>
          <a:blip r:embed="rId1"/>
          <a:stretch>
            <a:fillRect/>
          </a:stretch>
        </p:blipFill>
        <p:spPr>
          <a:xfrm>
            <a:off x="2452688" y="1274763"/>
            <a:ext cx="4237037" cy="1617662"/>
          </a:xfrm>
          <a:prstGeom prst="rect">
            <a:avLst/>
          </a:prstGeom>
          <a:noFill/>
          <a:ln w="9525">
            <a:noFill/>
          </a:ln>
        </p:spPr>
      </p:pic>
      <p:pic>
        <p:nvPicPr>
          <p:cNvPr id="84996" name="图片 3" descr="QQ截图20210306113709"/>
          <p:cNvPicPr>
            <a:picLocks noChangeAspect="1"/>
          </p:cNvPicPr>
          <p:nvPr/>
        </p:nvPicPr>
        <p:blipFill>
          <a:blip r:embed="rId2"/>
          <a:stretch>
            <a:fillRect/>
          </a:stretch>
        </p:blipFill>
        <p:spPr>
          <a:xfrm>
            <a:off x="603250" y="3482975"/>
            <a:ext cx="7778750" cy="2903538"/>
          </a:xfrm>
          <a:prstGeom prst="rect">
            <a:avLst/>
          </a:prstGeom>
          <a:noFill/>
          <a:ln w="9525">
            <a:noFill/>
          </a:ln>
        </p:spPr>
      </p:pic>
      <p:sp>
        <p:nvSpPr>
          <p:cNvPr id="84997" name="矩形 2"/>
          <p:cNvSpPr/>
          <p:nvPr/>
        </p:nvSpPr>
        <p:spPr>
          <a:xfrm>
            <a:off x="528638" y="2976563"/>
            <a:ext cx="7978775" cy="506412"/>
          </a:xfrm>
          <a:prstGeom prst="rect">
            <a:avLst/>
          </a:prstGeom>
          <a:noFill/>
          <a:ln w="9525">
            <a:noFill/>
          </a:ln>
        </p:spPr>
        <p:txBody>
          <a:bodyPr wrap="square" anchor="t" anchorCtr="0">
            <a:spAutoFit/>
          </a:bodyPr>
          <a:p>
            <a:pPr indent="457200" defTabSz="720725">
              <a:lnSpc>
                <a:spcPct val="150000"/>
              </a:lnSpc>
            </a:pPr>
            <a:r>
              <a:rPr lang="en-US" altLang="zh-CN" sz="1800" dirty="0">
                <a:solidFill>
                  <a:srgbClr val="7F7F7F"/>
                </a:solidFill>
                <a:latin typeface="微软雅黑" panose="020B0503020204020204" pitchFamily="34" charset="-122"/>
                <a:ea typeface="微软雅黑" panose="020B0503020204020204" pitchFamily="34" charset="-122"/>
              </a:rPr>
              <a:t>6.</a:t>
            </a:r>
            <a:r>
              <a:rPr lang="zh-CN" altLang="zh-CN" sz="1800" dirty="0">
                <a:solidFill>
                  <a:srgbClr val="7F7F7F"/>
                </a:solidFill>
                <a:latin typeface="微软雅黑" panose="020B0503020204020204" pitchFamily="34" charset="-122"/>
                <a:ea typeface="微软雅黑" panose="020B0503020204020204" pitchFamily="34" charset="-122"/>
              </a:rPr>
              <a:t>这里输入的文件名为“</a:t>
            </a:r>
            <a:r>
              <a:rPr lang="en-US" altLang="zh-CN" sz="1800" dirty="0">
                <a:solidFill>
                  <a:srgbClr val="7F7F7F"/>
                </a:solidFill>
                <a:latin typeface="微软雅黑" panose="020B0503020204020204" pitchFamily="34" charset="-122"/>
                <a:ea typeface="微软雅黑" panose="020B0503020204020204" pitchFamily="34" charset="-122"/>
              </a:rPr>
              <a:t>sum</a:t>
            </a:r>
            <a:r>
              <a:rPr lang="zh-CN" altLang="zh-CN" sz="1800" dirty="0">
                <a:solidFill>
                  <a:srgbClr val="7F7F7F"/>
                </a:solidFill>
                <a:latin typeface="微软雅黑" panose="020B0503020204020204" pitchFamily="34" charset="-122"/>
                <a:ea typeface="微软雅黑" panose="020B0503020204020204" pitchFamily="34" charset="-122"/>
              </a:rPr>
              <a:t>”，文件添加完成后的</a:t>
            </a:r>
            <a:r>
              <a:rPr lang="en-US" altLang="zh-CN" sz="1800" dirty="0">
                <a:solidFill>
                  <a:srgbClr val="7F7F7F"/>
                </a:solidFill>
                <a:latin typeface="微软雅黑" panose="020B0503020204020204" pitchFamily="34" charset="-122"/>
                <a:ea typeface="微软雅黑" panose="020B0503020204020204" pitchFamily="34" charset="-122"/>
              </a:rPr>
              <a:t>PyCharm</a:t>
            </a:r>
            <a:r>
              <a:rPr lang="zh-CN" altLang="zh-CN" sz="1800" dirty="0">
                <a:solidFill>
                  <a:srgbClr val="7F7F7F"/>
                </a:solidFill>
                <a:latin typeface="微软雅黑" panose="020B0503020204020204" pitchFamily="34" charset="-122"/>
                <a:ea typeface="微软雅黑" panose="020B0503020204020204" pitchFamily="34" charset="-122"/>
              </a:rPr>
              <a:t>窗口</a:t>
            </a:r>
            <a:r>
              <a:rPr lang="zh-CN" altLang="en-US" sz="1800" dirty="0">
                <a:solidFill>
                  <a:srgbClr val="7F7F7F"/>
                </a:solidFill>
                <a:latin typeface="微软雅黑" panose="020B0503020204020204" pitchFamily="34" charset="-122"/>
                <a:ea typeface="微软雅黑" panose="020B0503020204020204" pitchFamily="34" charset="-122"/>
              </a:rPr>
              <a:t>。</a:t>
            </a:r>
            <a:endParaRPr lang="zh-CN" altLang="en-US" sz="1800" dirty="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4" name="直接连接符 3"/>
          <p:cNvCxnSpPr/>
          <p:nvPr/>
        </p:nvCxnSpPr>
        <p:spPr>
          <a:xfrm flipH="1">
            <a:off x="2189163" y="1844675"/>
            <a:ext cx="6350" cy="3671888"/>
          </a:xfrm>
          <a:prstGeom prst="line">
            <a:avLst/>
          </a:prstGeom>
        </p:spPr>
        <p:style>
          <a:lnRef idx="1">
            <a:schemeClr val="dk1"/>
          </a:lnRef>
          <a:fillRef idx="2">
            <a:schemeClr val="dk1"/>
          </a:fillRef>
          <a:effectRef idx="1">
            <a:schemeClr val="dk1"/>
          </a:effectRef>
          <a:fontRef idx="minor">
            <a:schemeClr val="dk1"/>
          </a:fontRef>
        </p:style>
      </p:cxnSp>
      <p:sp>
        <p:nvSpPr>
          <p:cNvPr id="5" name="Line 2"/>
          <p:cNvSpPr>
            <a:spLocks noChangeShapeType="1"/>
          </p:cNvSpPr>
          <p:nvPr/>
        </p:nvSpPr>
        <p:spPr bwMode="auto">
          <a:xfrm>
            <a:off x="1498600" y="2559050"/>
            <a:ext cx="6242050" cy="0"/>
          </a:xfrm>
          <a:prstGeom prst="line">
            <a:avLst/>
          </a:prstGeom>
        </p:spPr>
        <p:style>
          <a:lnRef idx="1">
            <a:schemeClr val="dk1"/>
          </a:lnRef>
          <a:fillRef idx="2">
            <a:schemeClr val="dk1"/>
          </a:fillRef>
          <a:effectRef idx="1">
            <a:schemeClr val="dk1"/>
          </a:effectRef>
          <a:fontRef idx="minor">
            <a:schemeClr val="dk1"/>
          </a:fontRef>
        </p:style>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cs typeface="+mn-cs"/>
            </a:endParaRPr>
          </a:p>
        </p:txBody>
      </p:sp>
      <p:sp>
        <p:nvSpPr>
          <p:cNvPr id="6" name="AutoShape 12">
            <a:hlinkClick r:id="" action="ppaction://noaction" highlightClick="1"/>
          </p:cNvPr>
          <p:cNvSpPr>
            <a:spLocks noChangeArrowheads="1"/>
          </p:cNvSpPr>
          <p:nvPr/>
        </p:nvSpPr>
        <p:spPr bwMode="auto">
          <a:xfrm>
            <a:off x="2867025" y="3717925"/>
            <a:ext cx="4602163" cy="576263"/>
          </a:xfrm>
          <a:prstGeom prst="actionButtonBlank">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rPr>
              <a:t>基于Python编写简单案例</a:t>
            </a:r>
            <a:endParaRPr kumimoji="0" sz="1800" b="0" i="0" u="none" strike="noStrike" kern="1200" cap="none" spc="0" normalizeH="0" baseline="0" noProof="0" dirty="0">
              <a:ln>
                <a:noFill/>
              </a:ln>
              <a:solidFill>
                <a:schemeClr val="dk1"/>
              </a:solidFill>
              <a:effectLst/>
              <a:uLnTx/>
              <a:uFillTx/>
              <a:latin typeface="微软雅黑" panose="020B0503020204020204" pitchFamily="34" charset="-122"/>
              <a:ea typeface="微软雅黑" panose="020B0503020204020204" pitchFamily="34" charset="-122"/>
              <a:cs typeface="+mn-cs"/>
            </a:endParaRPr>
          </a:p>
        </p:txBody>
      </p:sp>
      <p:sp>
        <p:nvSpPr>
          <p:cNvPr id="7" name="Oval 13">
            <a:hlinkClick r:id="" action="ppaction://noaction" highlightClick="1"/>
          </p:cNvPr>
          <p:cNvSpPr>
            <a:spLocks noChangeArrowheads="1"/>
          </p:cNvSpPr>
          <p:nvPr/>
        </p:nvSpPr>
        <p:spPr bwMode="auto">
          <a:xfrm>
            <a:off x="1878013" y="3717925"/>
            <a:ext cx="623888" cy="576263"/>
          </a:xfrm>
          <a:prstGeom prst="ellipse">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3</a:t>
            </a:r>
            <a:endPar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8" name="Oval 15">
            <a:hlinkClick r:id="" action="ppaction://noaction" highlightClick="1"/>
          </p:cNvPr>
          <p:cNvSpPr>
            <a:spLocks noChangeArrowheads="1"/>
          </p:cNvSpPr>
          <p:nvPr/>
        </p:nvSpPr>
        <p:spPr bwMode="auto">
          <a:xfrm>
            <a:off x="1878013" y="2276475"/>
            <a:ext cx="623888" cy="576263"/>
          </a:xfrm>
          <a:prstGeom prst="ellipse">
            <a:avLst/>
          </a:prstGeom>
        </p:spPr>
        <p:style>
          <a:lnRef idx="1">
            <a:schemeClr val="dk1"/>
          </a:lnRef>
          <a:fillRef idx="2">
            <a:schemeClr val="dk1"/>
          </a:fillRef>
          <a:effectRef idx="1">
            <a:schemeClr val="dk1"/>
          </a:effectRef>
          <a:fontRef idx="minor">
            <a:schemeClr val="dk1"/>
          </a:fontRef>
        </p:style>
        <p:txBody>
          <a:bodyPr wrap="none" anchor="ctr"/>
          <a:lstStyle>
            <a:lvl1pPr>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1</a:t>
            </a:r>
            <a:endParaRPr kumimoji="0" lang="en-US" altLang="zh-CN" sz="1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 name="AutoShape 17">
            <a:hlinkClick r:id="" action="ppaction://noaction" highlightClick="1"/>
          </p:cNvPr>
          <p:cNvSpPr>
            <a:spLocks noChangeArrowheads="1"/>
          </p:cNvSpPr>
          <p:nvPr/>
        </p:nvSpPr>
        <p:spPr bwMode="auto">
          <a:xfrm>
            <a:off x="2867025" y="2276475"/>
            <a:ext cx="4602163" cy="576263"/>
          </a:xfrm>
          <a:prstGeom prst="actionButtonBlank">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Python的基本概念，使用版本与应用领域</a:t>
            </a:r>
            <a:endParaRPr kumimoji="0"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1" name="AutoShape 12">
            <a:hlinkClick r:id="" action="ppaction://noaction" highlightClick="1"/>
          </p:cNvPr>
          <p:cNvSpPr>
            <a:spLocks noChangeArrowheads="1"/>
          </p:cNvSpPr>
          <p:nvPr/>
        </p:nvSpPr>
        <p:spPr bwMode="auto">
          <a:xfrm>
            <a:off x="2867025" y="2987675"/>
            <a:ext cx="4602163" cy="576263"/>
          </a:xfrm>
          <a:prstGeom prst="actionButtonBlank">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Python开发环境搭建</a:t>
            </a:r>
            <a:endParaRPr kumimoji="0"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2" name="Oval 13">
            <a:hlinkClick r:id="" action="ppaction://noaction" highlightClick="1"/>
          </p:cNvPr>
          <p:cNvSpPr>
            <a:spLocks noChangeArrowheads="1"/>
          </p:cNvSpPr>
          <p:nvPr/>
        </p:nvSpPr>
        <p:spPr bwMode="auto">
          <a:xfrm>
            <a:off x="1878013" y="2987675"/>
            <a:ext cx="623888" cy="576263"/>
          </a:xfrm>
          <a:prstGeom prst="ellipse">
            <a:avLst/>
          </a:prstGeom>
        </p:spPr>
        <p:style>
          <a:lnRef idx="1">
            <a:schemeClr val="dk1"/>
          </a:lnRef>
          <a:fillRef idx="2">
            <a:schemeClr val="dk1"/>
          </a:fillRef>
          <a:effectRef idx="1">
            <a:schemeClr val="dk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2</a:t>
            </a:r>
            <a:endParaRPr kumimoji="0" lang="en-US" alt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7049" name="标题 1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latin typeface="Arial" panose="020B0604020202020204" pitchFamily="34" charset="0"/>
                <a:ea typeface="微软雅黑" panose="020B0503020204020204" pitchFamily="34" charset="-122"/>
                <a:cs typeface="+mj-cs"/>
              </a:rPr>
              <a:t>目录</a:t>
            </a:r>
            <a:endParaRPr lang="zh-CN" altLang="en-US" kern="1200" dirty="0">
              <a:latin typeface="Arial" panose="020B0604020202020204" pitchFamily="34" charset="0"/>
              <a:ea typeface="微软雅黑" panose="020B0503020204020204" pitchFamily="34" charset="-122"/>
              <a:cs typeface="+mj-cs"/>
            </a:endParaRPr>
          </a:p>
        </p:txBody>
      </p:sp>
      <p:sp>
        <p:nvSpPr>
          <p:cNvPr id="13" name="AutoShape 12">
            <a:hlinkClick r:id="" action="ppaction://noaction" highlightClick="1"/>
          </p:cNvPr>
          <p:cNvSpPr>
            <a:spLocks noChangeArrowheads="1"/>
          </p:cNvSpPr>
          <p:nvPr/>
        </p:nvSpPr>
        <p:spPr bwMode="auto">
          <a:xfrm>
            <a:off x="2865438" y="4448175"/>
            <a:ext cx="4602163" cy="576263"/>
          </a:xfrm>
          <a:prstGeom prst="actionButtonBlank">
            <a:avLst/>
          </a:prstGeom>
        </p:spPr>
        <p:style>
          <a:lnRef idx="1">
            <a:schemeClr val="dk1"/>
          </a:lnRef>
          <a:fillRef idx="3">
            <a:schemeClr val="dk1"/>
          </a:fillRef>
          <a:effectRef idx="2">
            <a:schemeClr val="dk1"/>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Python中与数据挖掘相关的第三方库</a:t>
            </a:r>
            <a:endParaRPr kumimoji="0" lang="zh-CN" altLang="en-US" sz="1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14" name="Oval 13">
            <a:hlinkClick r:id="" action="ppaction://noaction" highlightClick="1"/>
          </p:cNvPr>
          <p:cNvSpPr>
            <a:spLocks noChangeArrowheads="1"/>
          </p:cNvSpPr>
          <p:nvPr/>
        </p:nvSpPr>
        <p:spPr bwMode="auto">
          <a:xfrm>
            <a:off x="1876425" y="4448175"/>
            <a:ext cx="623888" cy="576263"/>
          </a:xfrm>
          <a:prstGeom prst="ellipse">
            <a:avLst/>
          </a:prstGeom>
        </p:spPr>
        <p:style>
          <a:lnRef idx="1">
            <a:schemeClr val="dk1"/>
          </a:lnRef>
          <a:fillRef idx="3">
            <a:schemeClr val="dk1"/>
          </a:fillRef>
          <a:effectRef idx="2">
            <a:schemeClr val="dk1"/>
          </a:effectRef>
          <a:fontRef idx="minor">
            <a:schemeClr val="lt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noProof="0">
                <a:ln>
                  <a:noFill/>
                </a:ln>
                <a:solidFill>
                  <a:schemeClr val="bg1"/>
                </a:solidFill>
                <a:effectLst/>
                <a:uLnTx/>
                <a:uFillTx/>
                <a:latin typeface="微软雅黑" panose="020B0503020204020204" pitchFamily="34" charset="-122"/>
                <a:ea typeface="微软雅黑" panose="020B0503020204020204" pitchFamily="34" charset="-122"/>
                <a:cs typeface="+mn-cs"/>
              </a:rPr>
              <a:t>4</a:t>
            </a:r>
            <a:endParaRPr kumimoji="0" lang="en-US" altLang="zh-CN" sz="1800" b="0" i="0" u="none" strike="noStrike" kern="1200" cap="none" spc="0" normalizeH="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latin typeface="Arial" panose="020B0604020202020204" pitchFamily="34" charset="0"/>
                <a:ea typeface="微软雅黑" panose="020B0503020204020204" pitchFamily="34" charset="-122"/>
                <a:cs typeface="+mj-cs"/>
              </a:rPr>
              <a:t>模块的安装导入与使用</a:t>
            </a:r>
            <a:endParaRPr lang="zh-CN" altLang="en-US" kern="1200" dirty="0">
              <a:latin typeface="Arial" panose="020B0604020202020204" pitchFamily="34" charset="0"/>
              <a:ea typeface="微软雅黑" panose="020B0503020204020204" pitchFamily="34" charset="-122"/>
              <a:cs typeface="+mj-cs"/>
            </a:endParaRPr>
          </a:p>
        </p:txBody>
      </p:sp>
      <p:pic>
        <p:nvPicPr>
          <p:cNvPr id="89090" name="Picture 2"/>
          <p:cNvPicPr>
            <a:picLocks noChangeAspect="1"/>
          </p:cNvPicPr>
          <p:nvPr/>
        </p:nvPicPr>
        <p:blipFill>
          <a:blip r:embed="rId1"/>
          <a:stretch>
            <a:fillRect/>
          </a:stretch>
        </p:blipFill>
        <p:spPr>
          <a:xfrm>
            <a:off x="244475" y="1168400"/>
            <a:ext cx="4189413" cy="3838575"/>
          </a:xfrm>
          <a:prstGeom prst="rect">
            <a:avLst/>
          </a:prstGeom>
          <a:noFill/>
          <a:ln w="9525">
            <a:noFill/>
          </a:ln>
        </p:spPr>
      </p:pic>
      <p:sp>
        <p:nvSpPr>
          <p:cNvPr id="89091" name="矩形 1"/>
          <p:cNvSpPr/>
          <p:nvPr/>
        </p:nvSpPr>
        <p:spPr>
          <a:xfrm>
            <a:off x="4727575" y="1168400"/>
            <a:ext cx="4271963" cy="4522788"/>
          </a:xfrm>
          <a:prstGeom prst="rect">
            <a:avLst/>
          </a:prstGeom>
          <a:noFill/>
          <a:ln w="9525">
            <a:noFill/>
          </a:ln>
        </p:spPr>
        <p:txBody>
          <a:bodyPr wrap="square" anchor="t" anchorCtr="0">
            <a:spAutoFit/>
          </a:bodyPr>
          <a:p>
            <a:pPr indent="457200" defTabSz="720725">
              <a:lnSpc>
                <a:spcPct val="150000"/>
              </a:lnSpc>
            </a:pPr>
            <a:r>
              <a:rPr lang="zh-CN" altLang="en-US" sz="2400" dirty="0">
                <a:solidFill>
                  <a:srgbClr val="7F7F7F"/>
                </a:solidFill>
                <a:latin typeface="微软雅黑" panose="020B0503020204020204" pitchFamily="34" charset="-122"/>
                <a:ea typeface="微软雅黑" panose="020B0503020204020204" pitchFamily="34" charset="-122"/>
              </a:rPr>
              <a:t>以模块形式组织代码不仅可保证代码的可维护性，也可提高代码的可复用性。</a:t>
            </a:r>
            <a:r>
              <a:rPr lang="en-US" altLang="zh-CN" sz="2400" dirty="0">
                <a:solidFill>
                  <a:srgbClr val="7F7F7F"/>
                </a:solidFill>
                <a:latin typeface="微软雅黑" panose="020B0503020204020204" pitchFamily="34" charset="-122"/>
                <a:ea typeface="微软雅黑" panose="020B0503020204020204" pitchFamily="34" charset="-122"/>
              </a:rPr>
              <a:t>Python</a:t>
            </a:r>
            <a:r>
              <a:rPr lang="zh-CN" altLang="en-US" sz="2400" dirty="0">
                <a:solidFill>
                  <a:srgbClr val="7F7F7F"/>
                </a:solidFill>
                <a:latin typeface="微软雅黑" panose="020B0503020204020204" pitchFamily="34" charset="-122"/>
                <a:ea typeface="微软雅黑" panose="020B0503020204020204" pitchFamily="34" charset="-122"/>
              </a:rPr>
              <a:t>内置了一些</a:t>
            </a:r>
            <a:r>
              <a:rPr lang="zh-CN" altLang="en-US" sz="2400" dirty="0">
                <a:solidFill>
                  <a:srgbClr val="FF0000"/>
                </a:solidFill>
                <a:latin typeface="微软雅黑" panose="020B0503020204020204" pitchFamily="34" charset="-122"/>
                <a:ea typeface="微软雅黑" panose="020B0503020204020204" pitchFamily="34" charset="-122"/>
              </a:rPr>
              <a:t>标准模块</a:t>
            </a:r>
            <a:r>
              <a:rPr lang="zh-CN" altLang="en-US" sz="2400" dirty="0">
                <a:solidFill>
                  <a:srgbClr val="7F7F7F"/>
                </a:solidFill>
                <a:latin typeface="微软雅黑" panose="020B0503020204020204" pitchFamily="34" charset="-122"/>
                <a:ea typeface="微软雅黑" panose="020B0503020204020204" pitchFamily="34" charset="-122"/>
              </a:rPr>
              <a:t>，</a:t>
            </a:r>
            <a:r>
              <a:rPr lang="en-US" altLang="zh-CN" sz="2400" dirty="0">
                <a:solidFill>
                  <a:srgbClr val="7F7F7F"/>
                </a:solidFill>
                <a:latin typeface="微软雅黑" panose="020B0503020204020204" pitchFamily="34" charset="-122"/>
                <a:ea typeface="微软雅黑" panose="020B0503020204020204" pitchFamily="34" charset="-122"/>
              </a:rPr>
              <a:t>Python</a:t>
            </a:r>
            <a:r>
              <a:rPr lang="zh-CN" altLang="en-US" sz="2400" dirty="0">
                <a:solidFill>
                  <a:srgbClr val="7F7F7F"/>
                </a:solidFill>
                <a:latin typeface="微软雅黑" panose="020B0503020204020204" pitchFamily="34" charset="-122"/>
                <a:ea typeface="微软雅黑" panose="020B0503020204020204" pitchFamily="34" charset="-122"/>
              </a:rPr>
              <a:t>的使用者也贡献了许多丰富且强大的</a:t>
            </a:r>
            <a:r>
              <a:rPr lang="zh-CN" altLang="en-US" sz="2400" dirty="0">
                <a:solidFill>
                  <a:srgbClr val="FF0000"/>
                </a:solidFill>
                <a:latin typeface="微软雅黑" panose="020B0503020204020204" pitchFamily="34" charset="-122"/>
                <a:ea typeface="微软雅黑" panose="020B0503020204020204" pitchFamily="34" charset="-122"/>
              </a:rPr>
              <a:t>第三方模块</a:t>
            </a:r>
            <a:r>
              <a:rPr lang="zh-CN" altLang="en-US" sz="2400" dirty="0">
                <a:solidFill>
                  <a:srgbClr val="7F7F7F"/>
                </a:solidFill>
                <a:latin typeface="微软雅黑" panose="020B0503020204020204" pitchFamily="34" charset="-122"/>
                <a:ea typeface="微软雅黑" panose="020B0503020204020204" pitchFamily="34" charset="-122"/>
              </a:rPr>
              <a:t>。标准模块可以直接导入与使用，第三方模块则需先行安装。</a:t>
            </a:r>
            <a:endParaRPr lang="zh-CN" altLang="en-US" sz="2400" dirty="0">
              <a:solidFill>
                <a:srgbClr val="7F7F7F"/>
              </a:solidFill>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91138"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latin typeface="Arial" panose="020B0604020202020204" pitchFamily="34" charset="0"/>
                <a:ea typeface="微软雅黑" panose="020B0503020204020204" pitchFamily="34" charset="-122"/>
                <a:cs typeface="+mj-cs"/>
              </a:rPr>
              <a:t>库的导入与添加</a:t>
            </a:r>
            <a:endParaRPr lang="zh-CN" altLang="en-US" kern="1200" dirty="0">
              <a:latin typeface="Arial" panose="020B0604020202020204" pitchFamily="34" charset="0"/>
              <a:ea typeface="微软雅黑" panose="020B0503020204020204" pitchFamily="34" charset="-122"/>
              <a:cs typeface="+mj-cs"/>
            </a:endParaRPr>
          </a:p>
        </p:txBody>
      </p:sp>
      <p:sp>
        <p:nvSpPr>
          <p:cNvPr id="26628" name="Text Box 6"/>
          <p:cNvSpPr txBox="1"/>
          <p:nvPr/>
        </p:nvSpPr>
        <p:spPr>
          <a:xfrm>
            <a:off x="285750" y="1000125"/>
            <a:ext cx="8429625" cy="4400550"/>
          </a:xfrm>
          <a:prstGeom prst="rect">
            <a:avLst/>
          </a:prstGeom>
          <a:noFill/>
          <a:ln w="9525">
            <a:noFill/>
          </a:ln>
        </p:spPr>
        <p:txBody>
          <a:bodyPr lIns="0" tIns="0" rIns="0" bIns="0" anchor="t" anchorCtr="0">
            <a:spAutoFit/>
          </a:bodyPr>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库的导入</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Python</a:t>
            </a:r>
            <a:r>
              <a:rPr lang="zh-CN" altLang="en-US" sz="2200" dirty="0">
                <a:latin typeface="微软雅黑" panose="020B0503020204020204" pitchFamily="34" charset="-122"/>
                <a:ea typeface="微软雅黑" panose="020B0503020204020204" pitchFamily="34" charset="-122"/>
              </a:rPr>
              <a:t>本身内置了很多强大的库，如数学相关的</a:t>
            </a:r>
            <a:r>
              <a:rPr lang="en-US" altLang="zh-CN" sz="2200" dirty="0">
                <a:latin typeface="微软雅黑" panose="020B0503020204020204" pitchFamily="34" charset="-122"/>
                <a:ea typeface="微软雅黑" panose="020B0503020204020204" pitchFamily="34" charset="-122"/>
              </a:rPr>
              <a:t>math</a:t>
            </a:r>
            <a:r>
              <a:rPr lang="zh-CN" altLang="en-US" sz="2200" dirty="0">
                <a:latin typeface="微软雅黑" panose="020B0503020204020204" pitchFamily="34" charset="-122"/>
                <a:ea typeface="微软雅黑" panose="020B0503020204020204" pitchFamily="34" charset="-122"/>
              </a:rPr>
              <a:t>库，可以为我们提供更加丰富复杂的数学运算：</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导入库的方法，除了直接“</a:t>
            </a:r>
            <a:r>
              <a:rPr lang="en-US" altLang="zh-CN" sz="2200" dirty="0">
                <a:latin typeface="微软雅黑" panose="020B0503020204020204" pitchFamily="34" charset="-122"/>
                <a:ea typeface="微软雅黑" panose="020B0503020204020204" pitchFamily="34" charset="-122"/>
              </a:rPr>
              <a:t>import </a:t>
            </a:r>
            <a:r>
              <a:rPr lang="zh-CN" altLang="en-US" sz="2200" dirty="0">
                <a:latin typeface="微软雅黑" panose="020B0503020204020204" pitchFamily="34" charset="-122"/>
                <a:ea typeface="微软雅黑" panose="020B0503020204020204" pitchFamily="34" charset="-122"/>
              </a:rPr>
              <a:t>库名”之外，还可以为库起一个别名：</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endParaRPr lang="zh-CN" altLang="en-US" sz="22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979613" y="2636838"/>
          <a:ext cx="5411788" cy="1096963"/>
        </p:xfrm>
        <a:graphic>
          <a:graphicData uri="http://schemas.openxmlformats.org/drawingml/2006/table">
            <a:tbl>
              <a:tblPr firstRow="1" firstCol="1" bandRow="1"/>
              <a:tblGrid>
                <a:gridCol w="5411787"/>
              </a:tblGrid>
              <a:tr h="1096962">
                <a:tc>
                  <a:txBody>
                    <a:bodyPr/>
                    <a:lstStyle/>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import </a:t>
                      </a:r>
                      <a:r>
                        <a:rPr lang="en-US" sz="1800" kern="100" dirty="0" smtClean="0">
                          <a:effectLst/>
                          <a:latin typeface="Times New Roman" panose="02020603050405020304"/>
                          <a:ea typeface="宋体" panose="02010600030101010101" pitchFamily="2" charset="-122"/>
                          <a:cs typeface="Times New Roman" panose="02020603050405020304"/>
                        </a:rPr>
                        <a:t>math</a:t>
                      </a:r>
                      <a:endParaRPr lang="zh-CN" sz="1800" kern="100" dirty="0">
                        <a:effectLst/>
                        <a:latin typeface="Calibri"/>
                        <a:ea typeface="宋体" panose="02010600030101010101" pitchFamily="2" charset="-122"/>
                        <a:cs typeface="Times New Roman" panose="02020603050405020304"/>
                      </a:endParaRPr>
                    </a:p>
                    <a:p>
                      <a:pPr algn="just">
                        <a:spcAft>
                          <a:spcPts val="0"/>
                        </a:spcAft>
                      </a:pPr>
                      <a:r>
                        <a:rPr lang="en-US" sz="1800" kern="100" dirty="0" err="1">
                          <a:effectLst/>
                          <a:latin typeface="Times New Roman" panose="02020603050405020304"/>
                          <a:ea typeface="宋体" panose="02010600030101010101" pitchFamily="2" charset="-122"/>
                          <a:cs typeface="Times New Roman" panose="02020603050405020304"/>
                        </a:rPr>
                        <a:t>math.sin</a:t>
                      </a:r>
                      <a:r>
                        <a:rPr lang="en-US" sz="1800" kern="100" dirty="0">
                          <a:effectLst/>
                          <a:latin typeface="Times New Roman" panose="02020603050405020304"/>
                          <a:ea typeface="宋体" panose="02010600030101010101" pitchFamily="2" charset="-122"/>
                          <a:cs typeface="Times New Roman" panose="02020603050405020304"/>
                        </a:rPr>
                        <a:t>(1) #</a:t>
                      </a:r>
                      <a:r>
                        <a:rPr lang="zh-CN" sz="1800" kern="100" dirty="0">
                          <a:effectLst/>
                          <a:latin typeface="Times New Roman" panose="02020603050405020304"/>
                          <a:ea typeface="宋体" panose="02010600030101010101" pitchFamily="2" charset="-122"/>
                          <a:cs typeface="Times New Roman" panose="02020603050405020304"/>
                        </a:rPr>
                        <a:t>计算正弦</a:t>
                      </a:r>
                      <a:endParaRPr lang="zh-CN" sz="1800" kern="100" dirty="0">
                        <a:effectLst/>
                        <a:latin typeface="Calibri"/>
                        <a:ea typeface="宋体" panose="02010600030101010101" pitchFamily="2" charset="-122"/>
                        <a:cs typeface="Times New Roman" panose="02020603050405020304"/>
                      </a:endParaRPr>
                    </a:p>
                    <a:p>
                      <a:pPr algn="just">
                        <a:spcAft>
                          <a:spcPts val="0"/>
                        </a:spcAft>
                      </a:pPr>
                      <a:r>
                        <a:rPr lang="en-US" sz="1800" kern="100" dirty="0" err="1">
                          <a:effectLst/>
                          <a:latin typeface="Times New Roman" panose="02020603050405020304"/>
                          <a:ea typeface="宋体" panose="02010600030101010101" pitchFamily="2" charset="-122"/>
                          <a:cs typeface="Times New Roman" panose="02020603050405020304"/>
                        </a:rPr>
                        <a:t>math.exp</a:t>
                      </a:r>
                      <a:r>
                        <a:rPr lang="en-US" sz="1800" kern="100" dirty="0">
                          <a:effectLst/>
                          <a:latin typeface="Times New Roman" panose="02020603050405020304"/>
                          <a:ea typeface="宋体" panose="02010600030101010101" pitchFamily="2" charset="-122"/>
                          <a:cs typeface="Times New Roman" panose="02020603050405020304"/>
                        </a:rPr>
                        <a:t>(1) #</a:t>
                      </a:r>
                      <a:r>
                        <a:rPr lang="zh-CN" sz="1800" kern="100" dirty="0">
                          <a:effectLst/>
                          <a:latin typeface="Times New Roman" panose="02020603050405020304"/>
                          <a:ea typeface="宋体" panose="02010600030101010101" pitchFamily="2" charset="-122"/>
                          <a:cs typeface="Times New Roman" panose="02020603050405020304"/>
                        </a:rPr>
                        <a:t>计算指数</a:t>
                      </a:r>
                      <a:endParaRPr lang="zh-CN" sz="1800" kern="100" dirty="0">
                        <a:effectLst/>
                        <a:latin typeface="Calibri"/>
                        <a:ea typeface="宋体" panose="02010600030101010101" pitchFamily="2" charset="-122"/>
                        <a:cs typeface="Times New Roman" panose="02020603050405020304"/>
                      </a:endParaRPr>
                    </a:p>
                    <a:p>
                      <a:pPr algn="just">
                        <a:spcAft>
                          <a:spcPts val="0"/>
                        </a:spcAft>
                      </a:pPr>
                      <a:r>
                        <a:rPr lang="en-US" sz="1800" kern="100" dirty="0" err="1">
                          <a:effectLst/>
                          <a:latin typeface="Times New Roman" panose="02020603050405020304"/>
                          <a:ea typeface="宋体" panose="02010600030101010101" pitchFamily="2" charset="-122"/>
                          <a:cs typeface="Times New Roman" panose="02020603050405020304"/>
                        </a:rPr>
                        <a:t>math.pi</a:t>
                      </a:r>
                      <a:r>
                        <a:rPr lang="en-US" sz="1800" kern="100" dirty="0">
                          <a:effectLst/>
                          <a:latin typeface="Times New Roman" panose="02020603050405020304"/>
                          <a:ea typeface="宋体" panose="02010600030101010101" pitchFamily="2" charset="-122"/>
                          <a:cs typeface="Times New Roman" panose="02020603050405020304"/>
                        </a:rPr>
                        <a:t> #</a:t>
                      </a:r>
                      <a:r>
                        <a:rPr lang="zh-CN" sz="1800" kern="100" dirty="0">
                          <a:effectLst/>
                          <a:latin typeface="Times New Roman" panose="02020603050405020304"/>
                          <a:ea typeface="宋体" panose="02010600030101010101" pitchFamily="2" charset="-122"/>
                          <a:cs typeface="Times New Roman" panose="02020603050405020304"/>
                        </a:rPr>
                        <a:t>内置的圆周率常数</a:t>
                      </a:r>
                      <a:endParaRPr lang="zh-CN" sz="1800" kern="100" dirty="0">
                        <a:effectLst/>
                        <a:latin typeface="Calibri"/>
                        <a:ea typeface="宋体" panose="02010600030101010101" pitchFamily="2" charset="-122"/>
                        <a:cs typeface="Times New Roman" panose="02020603050405020304"/>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3" name="表格 2"/>
          <p:cNvGraphicFramePr>
            <a:graphicFrameLocks noGrp="1"/>
          </p:cNvGraphicFramePr>
          <p:nvPr/>
        </p:nvGraphicFramePr>
        <p:xfrm>
          <a:off x="1979613" y="4868863"/>
          <a:ext cx="5411788" cy="549275"/>
        </p:xfrm>
        <a:graphic>
          <a:graphicData uri="http://schemas.openxmlformats.org/drawingml/2006/table">
            <a:tbl>
              <a:tblPr firstRow="1" firstCol="1" bandRow="1"/>
              <a:tblGrid>
                <a:gridCol w="5411787"/>
              </a:tblGrid>
              <a:tr h="549275">
                <a:tc>
                  <a:txBody>
                    <a:bodyPr/>
                    <a:lstStyle/>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import math as m</a:t>
                      </a:r>
                      <a:endParaRPr lang="zh-CN" sz="1800" kern="100" dirty="0">
                        <a:effectLst/>
                        <a:latin typeface="Calibri"/>
                        <a:ea typeface="宋体" panose="02010600030101010101" pitchFamily="2" charset="-122"/>
                        <a:cs typeface="Times New Roman" panose="02020603050405020304"/>
                      </a:endParaRPr>
                    </a:p>
                    <a:p>
                      <a:pPr algn="just">
                        <a:spcAft>
                          <a:spcPts val="0"/>
                        </a:spcAft>
                      </a:pPr>
                      <a:r>
                        <a:rPr lang="en-US" sz="1800" kern="100" dirty="0" err="1">
                          <a:effectLst/>
                          <a:latin typeface="Times New Roman" panose="02020603050405020304"/>
                          <a:ea typeface="宋体" panose="02010600030101010101" pitchFamily="2" charset="-122"/>
                          <a:cs typeface="Times New Roman" panose="02020603050405020304"/>
                        </a:rPr>
                        <a:t>m.sin</a:t>
                      </a:r>
                      <a:r>
                        <a:rPr lang="en-US" sz="1800" kern="100" dirty="0">
                          <a:effectLst/>
                          <a:latin typeface="Times New Roman" panose="02020603050405020304"/>
                          <a:ea typeface="宋体" panose="02010600030101010101" pitchFamily="2" charset="-122"/>
                          <a:cs typeface="Times New Roman" panose="02020603050405020304"/>
                        </a:rPr>
                        <a:t>(1) #</a:t>
                      </a:r>
                      <a:r>
                        <a:rPr lang="zh-CN" sz="1800" kern="100" dirty="0">
                          <a:effectLst/>
                          <a:latin typeface="Times New Roman" panose="02020603050405020304"/>
                          <a:ea typeface="宋体" panose="02010600030101010101" pitchFamily="2" charset="-122"/>
                          <a:cs typeface="Times New Roman" panose="02020603050405020304"/>
                        </a:rPr>
                        <a:t>计算正弦</a:t>
                      </a:r>
                      <a:endParaRPr lang="zh-CN" sz="1800" kern="100" dirty="0">
                        <a:effectLst/>
                        <a:latin typeface="Calibri"/>
                        <a:ea typeface="宋体" panose="02010600030101010101" pitchFamily="2" charset="-122"/>
                        <a:cs typeface="Times New Roman" panose="02020603050405020304"/>
                      </a:endParaRPr>
                    </a:p>
                  </a:txBody>
                  <a:tcPr marL="68584" marR="6858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charRg st="5" end="55"/>
                                            </p:txEl>
                                          </p:spTgt>
                                        </p:tgtEl>
                                        <p:attrNameLst>
                                          <p:attrName>style.visibility</p:attrName>
                                        </p:attrNameLst>
                                      </p:cBhvr>
                                      <p:to>
                                        <p:strVal val="visible"/>
                                      </p:to>
                                    </p:set>
                                    <p:animEffect transition="in" filter="fade">
                                      <p:cBhvr>
                                        <p:cTn id="7" dur="1000"/>
                                        <p:tgtEl>
                                          <p:spTgt spid="26628">
                                            <p:txEl>
                                              <p:charRg st="5" end="55"/>
                                            </p:txEl>
                                          </p:spTgt>
                                        </p:tgtEl>
                                      </p:cBhvr>
                                    </p:animEffect>
                                    <p:anim calcmode="lin" valueType="num">
                                      <p:cBhvr>
                                        <p:cTn id="8" dur="1000" fill="hold"/>
                                        <p:tgtEl>
                                          <p:spTgt spid="26628">
                                            <p:txEl>
                                              <p:charRg st="5" end="55"/>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charRg st="5" end="5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charRg st="57" end="94"/>
                                            </p:txEl>
                                          </p:spTgt>
                                        </p:tgtEl>
                                        <p:attrNameLst>
                                          <p:attrName>style.visibility</p:attrName>
                                        </p:attrNameLst>
                                      </p:cBhvr>
                                      <p:to>
                                        <p:strVal val="visible"/>
                                      </p:to>
                                    </p:set>
                                    <p:animEffect transition="in" filter="fade">
                                      <p:cBhvr>
                                        <p:cTn id="21" dur="1000"/>
                                        <p:tgtEl>
                                          <p:spTgt spid="26628">
                                            <p:txEl>
                                              <p:charRg st="57" end="94"/>
                                            </p:txEl>
                                          </p:spTgt>
                                        </p:tgtEl>
                                      </p:cBhvr>
                                    </p:animEffect>
                                    <p:anim calcmode="lin" valueType="num">
                                      <p:cBhvr>
                                        <p:cTn id="22" dur="1000" fill="hold"/>
                                        <p:tgtEl>
                                          <p:spTgt spid="26628">
                                            <p:txEl>
                                              <p:charRg st="57" end="94"/>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charRg st="57" end="9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内容占位符 4"/>
          <p:cNvSpPr/>
          <p:nvPr/>
        </p:nvSpPr>
        <p:spPr>
          <a:xfrm>
            <a:off x="315913" y="1341438"/>
            <a:ext cx="8464550" cy="4967287"/>
          </a:xfrm>
          <a:prstGeom prst="rect">
            <a:avLst/>
          </a:prstGeom>
          <a:noFill/>
          <a:ln w="9525">
            <a:noFill/>
          </a:ln>
        </p:spPr>
        <p:txBody>
          <a:bodyPr anchor="t" anchorCtr="0"/>
          <a:p>
            <a:pPr marL="457200" indent="-457200" eaLnBrk="0" hangingPunct="0">
              <a:lnSpc>
                <a:spcPct val="150000"/>
              </a:lnSpc>
              <a:spcBef>
                <a:spcPct val="20000"/>
              </a:spcBef>
              <a:buClr>
                <a:schemeClr val="hlink"/>
              </a:buClr>
              <a:buFont typeface="Wingdings" panose="05000000000000000000" pitchFamily="2" charset="2"/>
              <a:buChar char="l"/>
            </a:pPr>
            <a:r>
              <a:rPr lang="en-US" altLang="zh-CN" sz="2000" dirty="0">
                <a:solidFill>
                  <a:schemeClr val="tx1"/>
                </a:solidFill>
                <a:latin typeface="微软雅黑" panose="020B0503020204020204" pitchFamily="34" charset="-122"/>
                <a:ea typeface="微软雅黑" panose="020B0503020204020204" pitchFamily="34" charset="-122"/>
              </a:rPr>
              <a:t>Python </a:t>
            </a:r>
            <a:r>
              <a:rPr lang="zh-CN" altLang="en-US" sz="2000" dirty="0">
                <a:solidFill>
                  <a:schemeClr val="tx1"/>
                </a:solidFill>
                <a:latin typeface="微软雅黑" panose="020B0503020204020204" pitchFamily="34" charset="-122"/>
                <a:ea typeface="微软雅黑" panose="020B0503020204020204" pitchFamily="34" charset="-122"/>
              </a:rPr>
              <a:t>是一门简单易学且功能强大的编程语言。它拥有高效的高级数据结构，并且能够用简单而又高效的方式进行面向对象编程。</a:t>
            </a:r>
            <a:r>
              <a:rPr lang="en-US" altLang="zh-CN" sz="2000" dirty="0">
                <a:solidFill>
                  <a:schemeClr val="tx1"/>
                </a:solidFill>
                <a:latin typeface="微软雅黑" panose="020B0503020204020204" pitchFamily="34" charset="-122"/>
                <a:ea typeface="微软雅黑" panose="020B0503020204020204" pitchFamily="34" charset="-122"/>
              </a:rPr>
              <a:t>Python </a:t>
            </a:r>
            <a:r>
              <a:rPr lang="zh-CN" altLang="en-US" sz="2000" dirty="0">
                <a:solidFill>
                  <a:schemeClr val="tx1"/>
                </a:solidFill>
                <a:latin typeface="微软雅黑" panose="020B0503020204020204" pitchFamily="34" charset="-122"/>
                <a:ea typeface="微软雅黑" panose="020B0503020204020204" pitchFamily="34" charset="-122"/>
              </a:rPr>
              <a:t>优雅的语法和动态类型，再结合它的解释性，使其在大多数平台的许多领域成为编写脚本或开发应用程序的理想语言。</a:t>
            </a:r>
            <a:endParaRPr lang="zh-CN" altLang="en-US" sz="2000" dirty="0">
              <a:solidFill>
                <a:schemeClr val="tx1"/>
              </a:solidFill>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chemeClr val="hlink"/>
              </a:buClr>
              <a:buFont typeface="Wingdings" panose="05000000000000000000" pitchFamily="2" charset="2"/>
              <a:buChar char="l"/>
            </a:pPr>
            <a:r>
              <a:rPr lang="zh-CN" altLang="en-US" sz="2000" dirty="0">
                <a:solidFill>
                  <a:schemeClr val="tx1"/>
                </a:solidFill>
                <a:latin typeface="微软雅黑" panose="020B0503020204020204" pitchFamily="34" charset="-122"/>
                <a:ea typeface="微软雅黑" panose="020B0503020204020204" pitchFamily="34" charset="-122"/>
              </a:rPr>
              <a:t>要认识</a:t>
            </a:r>
            <a:r>
              <a:rPr lang="en-US" altLang="zh-CN" sz="2000" dirty="0">
                <a:solidFill>
                  <a:schemeClr val="tx1"/>
                </a:solidFill>
                <a:latin typeface="微软雅黑" panose="020B0503020204020204" pitchFamily="34" charset="-122"/>
                <a:ea typeface="微软雅黑" panose="020B0503020204020204" pitchFamily="34" charset="-122"/>
              </a:rPr>
              <a:t>Python</a:t>
            </a:r>
            <a:r>
              <a:rPr lang="zh-CN" altLang="en-US" sz="2000" dirty="0">
                <a:solidFill>
                  <a:schemeClr val="tx1"/>
                </a:solidFill>
                <a:latin typeface="微软雅黑" panose="020B0503020204020204" pitchFamily="34" charset="-122"/>
                <a:ea typeface="微软雅黑" panose="020B0503020204020204" pitchFamily="34" charset="-122"/>
              </a:rPr>
              <a:t>，首先得明确一点，</a:t>
            </a:r>
            <a:r>
              <a:rPr lang="en-US" altLang="zh-CN" sz="2000" dirty="0">
                <a:solidFill>
                  <a:schemeClr val="tx1"/>
                </a:solidFill>
                <a:latin typeface="微软雅黑" panose="020B0503020204020204" pitchFamily="34" charset="-122"/>
                <a:ea typeface="微软雅黑" panose="020B0503020204020204" pitchFamily="34" charset="-122"/>
              </a:rPr>
              <a:t>Python</a:t>
            </a:r>
            <a:r>
              <a:rPr lang="zh-CN" altLang="en-US" sz="2000" dirty="0">
                <a:solidFill>
                  <a:schemeClr val="tx1"/>
                </a:solidFill>
                <a:latin typeface="微软雅黑" panose="020B0503020204020204" pitchFamily="34" charset="-122"/>
                <a:ea typeface="微软雅黑" panose="020B0503020204020204" pitchFamily="34" charset="-122"/>
              </a:rPr>
              <a:t>是一门编程语言！这就意味着，至少原则上来说，它能够完成</a:t>
            </a:r>
            <a:r>
              <a:rPr lang="en-US" altLang="zh-CN" sz="2000" dirty="0">
                <a:solidFill>
                  <a:schemeClr val="tx1"/>
                </a:solidFill>
                <a:latin typeface="微软雅黑" panose="020B0503020204020204" pitchFamily="34" charset="-122"/>
                <a:ea typeface="微软雅黑" panose="020B0503020204020204" pitchFamily="34" charset="-122"/>
              </a:rPr>
              <a:t>Matlab</a:t>
            </a:r>
            <a:r>
              <a:rPr lang="zh-CN" altLang="en-US" sz="2000" dirty="0">
                <a:solidFill>
                  <a:schemeClr val="tx1"/>
                </a:solidFill>
                <a:latin typeface="微软雅黑" panose="020B0503020204020204" pitchFamily="34" charset="-122"/>
                <a:ea typeface="微软雅黑" panose="020B0503020204020204" pitchFamily="34" charset="-122"/>
              </a:rPr>
              <a:t>能够做的所有事情（因为大不了从头开始编写），而且大多数情况下，同样功能的</a:t>
            </a:r>
            <a:r>
              <a:rPr lang="en-US" altLang="zh-CN" sz="2000" dirty="0">
                <a:solidFill>
                  <a:schemeClr val="tx1"/>
                </a:solidFill>
                <a:latin typeface="微软雅黑" panose="020B0503020204020204" pitchFamily="34" charset="-122"/>
                <a:ea typeface="微软雅黑" panose="020B0503020204020204" pitchFamily="34" charset="-122"/>
              </a:rPr>
              <a:t>Python</a:t>
            </a:r>
            <a:r>
              <a:rPr lang="zh-CN" altLang="en-US" sz="2000" dirty="0">
                <a:solidFill>
                  <a:schemeClr val="tx1"/>
                </a:solidFill>
                <a:latin typeface="微软雅黑" panose="020B0503020204020204" pitchFamily="34" charset="-122"/>
                <a:ea typeface="微软雅黑" panose="020B0503020204020204" pitchFamily="34" charset="-122"/>
              </a:rPr>
              <a:t>代码会比</a:t>
            </a:r>
            <a:r>
              <a:rPr lang="en-US" altLang="zh-CN" sz="2000" dirty="0">
                <a:solidFill>
                  <a:schemeClr val="tx1"/>
                </a:solidFill>
                <a:latin typeface="微软雅黑" panose="020B0503020204020204" pitchFamily="34" charset="-122"/>
                <a:ea typeface="微软雅黑" panose="020B0503020204020204" pitchFamily="34" charset="-122"/>
              </a:rPr>
              <a:t>Matlab</a:t>
            </a:r>
            <a:r>
              <a:rPr lang="zh-CN" altLang="en-US" sz="2000" dirty="0">
                <a:solidFill>
                  <a:schemeClr val="tx1"/>
                </a:solidFill>
                <a:latin typeface="微软雅黑" panose="020B0503020204020204" pitchFamily="34" charset="-122"/>
                <a:ea typeface="微软雅黑" panose="020B0503020204020204" pitchFamily="34" charset="-122"/>
              </a:rPr>
              <a:t>代码更加简洁、易懂；而另一方面，因为它是一门编程语言，所以它能够完成很多</a:t>
            </a:r>
            <a:r>
              <a:rPr lang="en-US" altLang="zh-CN" sz="2000" dirty="0">
                <a:solidFill>
                  <a:schemeClr val="tx1"/>
                </a:solidFill>
                <a:latin typeface="微软雅黑" panose="020B0503020204020204" pitchFamily="34" charset="-122"/>
                <a:ea typeface="微软雅黑" panose="020B0503020204020204" pitchFamily="34" charset="-122"/>
              </a:rPr>
              <a:t>Matlab</a:t>
            </a:r>
            <a:r>
              <a:rPr lang="zh-CN" altLang="en-US" sz="2000" dirty="0">
                <a:solidFill>
                  <a:schemeClr val="tx1"/>
                </a:solidFill>
                <a:latin typeface="微软雅黑" panose="020B0503020204020204" pitchFamily="34" charset="-122"/>
                <a:ea typeface="微软雅黑" panose="020B0503020204020204" pitchFamily="34" charset="-122"/>
              </a:rPr>
              <a:t>不能做的事情，比如开发网页、开发游戏、编写爬虫来采集数据等。</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8914"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微软雅黑" panose="020B0503020204020204" pitchFamily="34" charset="-122"/>
                <a:cs typeface="+mj-cs"/>
              </a:rPr>
              <a:t>Python</a:t>
            </a:r>
            <a:r>
              <a:rPr lang="zh-CN" altLang="en-US" kern="1200" dirty="0">
                <a:latin typeface="Arial" panose="020B0604020202020204" pitchFamily="34" charset="0"/>
                <a:ea typeface="微软雅黑" panose="020B0503020204020204" pitchFamily="34" charset="-122"/>
                <a:cs typeface="+mj-cs"/>
              </a:rPr>
              <a:t>简介</a:t>
            </a:r>
            <a:endParaRPr lang="zh-CN" altLang="en-US" kern="1200" dirty="0">
              <a:latin typeface="Arial" panose="020B0604020202020204" pitchFamily="34" charset="0"/>
              <a:ea typeface="微软雅黑" panose="020B0503020204020204" pitchFamily="34" charset="-122"/>
              <a:cs typeface="+mj-cs"/>
            </a:endParaRPr>
          </a:p>
        </p:txBody>
      </p:sp>
      <p:sp>
        <p:nvSpPr>
          <p:cNvPr id="38915" name="Text Box 6"/>
          <p:cNvSpPr txBox="1"/>
          <p:nvPr/>
        </p:nvSpPr>
        <p:spPr>
          <a:xfrm>
            <a:off x="323850" y="952500"/>
            <a:ext cx="8429625" cy="488950"/>
          </a:xfrm>
          <a:prstGeom prst="rect">
            <a:avLst/>
          </a:prstGeom>
          <a:noFill/>
          <a:ln w="9525">
            <a:noFill/>
          </a:ln>
        </p:spPr>
        <p:txBody>
          <a:bodyPr lIns="0" tIns="0" rIns="0" bIns="0" anchor="t" anchorCtr="0">
            <a:spAutoFit/>
          </a:bodyPr>
          <a:p>
            <a:pPr marL="342900" indent="-342900" eaLnBrk="0" hangingPunct="0">
              <a:lnSpc>
                <a:spcPct val="150000"/>
              </a:lnSpc>
              <a:spcBef>
                <a:spcPct val="20000"/>
              </a:spcBef>
              <a:buClr>
                <a:schemeClr val="hlink"/>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的简介</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67">
                                            <p:txEl>
                                              <p:charRg st="0" end="121"/>
                                            </p:txEl>
                                          </p:spTgt>
                                        </p:tgtEl>
                                        <p:attrNameLst>
                                          <p:attrName>style.visibility</p:attrName>
                                        </p:attrNameLst>
                                      </p:cBhvr>
                                      <p:to>
                                        <p:strVal val="visible"/>
                                      </p:to>
                                    </p:set>
                                    <p:animEffect transition="in" filter="fade">
                                      <p:cBhvr>
                                        <p:cTn id="7" dur="1000"/>
                                        <p:tgtEl>
                                          <p:spTgt spid="11267">
                                            <p:txEl>
                                              <p:charRg st="0" end="121"/>
                                            </p:txEl>
                                          </p:spTgt>
                                        </p:tgtEl>
                                      </p:cBhvr>
                                    </p:animEffect>
                                    <p:anim calcmode="lin" valueType="num">
                                      <p:cBhvr>
                                        <p:cTn id="8" dur="1000" fill="hold"/>
                                        <p:tgtEl>
                                          <p:spTgt spid="11267">
                                            <p:txEl>
                                              <p:charRg st="0" end="121"/>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charRg st="0" end="12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267">
                                            <p:txEl>
                                              <p:charRg st="121" end="303"/>
                                            </p:txEl>
                                          </p:spTgt>
                                        </p:tgtEl>
                                        <p:attrNameLst>
                                          <p:attrName>style.visibility</p:attrName>
                                        </p:attrNameLst>
                                      </p:cBhvr>
                                      <p:to>
                                        <p:strVal val="visible"/>
                                      </p:to>
                                    </p:set>
                                    <p:animEffect transition="in" filter="fade">
                                      <p:cBhvr>
                                        <p:cTn id="14" dur="1000"/>
                                        <p:tgtEl>
                                          <p:spTgt spid="11267">
                                            <p:txEl>
                                              <p:charRg st="121" end="303"/>
                                            </p:txEl>
                                          </p:spTgt>
                                        </p:tgtEl>
                                      </p:cBhvr>
                                    </p:animEffect>
                                    <p:anim calcmode="lin" valueType="num">
                                      <p:cBhvr>
                                        <p:cTn id="15" dur="1000" fill="hold"/>
                                        <p:tgtEl>
                                          <p:spTgt spid="11267">
                                            <p:txEl>
                                              <p:charRg st="121" end="303"/>
                                            </p:txEl>
                                          </p:spTgt>
                                        </p:tgtEl>
                                        <p:attrNameLst>
                                          <p:attrName>ppt_x</p:attrName>
                                        </p:attrNameLst>
                                      </p:cBhvr>
                                      <p:tavLst>
                                        <p:tav tm="0">
                                          <p:val>
                                            <p:strVal val="#ppt_x"/>
                                          </p:val>
                                        </p:tav>
                                        <p:tav tm="100000">
                                          <p:val>
                                            <p:strVal val="#ppt_x"/>
                                          </p:val>
                                        </p:tav>
                                      </p:tavLst>
                                    </p:anim>
                                    <p:anim calcmode="lin" valueType="num">
                                      <p:cBhvr>
                                        <p:cTn id="16" dur="1000" fill="hold"/>
                                        <p:tgtEl>
                                          <p:spTgt spid="11267">
                                            <p:txEl>
                                              <p:charRg st="121" end="30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93186"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latin typeface="Arial" panose="020B0604020202020204" pitchFamily="34" charset="0"/>
                <a:ea typeface="微软雅黑" panose="020B0503020204020204" pitchFamily="34" charset="-122"/>
                <a:cs typeface="+mj-cs"/>
              </a:rPr>
              <a:t>库的导入与添加</a:t>
            </a:r>
            <a:endParaRPr lang="zh-CN" altLang="en-US" kern="1200" dirty="0">
              <a:latin typeface="Arial" panose="020B0604020202020204" pitchFamily="34" charset="0"/>
              <a:ea typeface="微软雅黑" panose="020B0503020204020204" pitchFamily="34" charset="-122"/>
              <a:cs typeface="+mj-cs"/>
            </a:endParaRPr>
          </a:p>
        </p:txBody>
      </p:sp>
      <p:sp>
        <p:nvSpPr>
          <p:cNvPr id="26628" name="Text Box 6"/>
          <p:cNvSpPr txBox="1"/>
          <p:nvPr/>
        </p:nvSpPr>
        <p:spPr>
          <a:xfrm>
            <a:off x="285750" y="1000125"/>
            <a:ext cx="8429625" cy="3317875"/>
          </a:xfrm>
          <a:prstGeom prst="rect">
            <a:avLst/>
          </a:prstGeom>
          <a:noFill/>
          <a:ln w="9525">
            <a:noFill/>
          </a:ln>
        </p:spPr>
        <p:txBody>
          <a:bodyPr lIns="0" tIns="0" rIns="0" bIns="0" anchor="t" anchorCtr="0">
            <a:spAutoFit/>
          </a:bodyPr>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库的导入</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此外，如果并不需要导入库中的所有函数，可以特别指定导入函数的名字：</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直接地导入库中的所有函数：</a:t>
            </a:r>
            <a:endParaRPr lang="en-US" altLang="zh-CN" sz="22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547813" y="2708275"/>
          <a:ext cx="6624638" cy="823913"/>
        </p:xfrm>
        <a:graphic>
          <a:graphicData uri="http://schemas.openxmlformats.org/drawingml/2006/table">
            <a:tbl>
              <a:tblPr firstRow="1" firstCol="1" bandRow="1"/>
              <a:tblGrid>
                <a:gridCol w="6624637"/>
              </a:tblGrid>
              <a:tr h="823913">
                <a:tc>
                  <a:txBody>
                    <a:bodyPr/>
                    <a:lstStyle/>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from math import </a:t>
                      </a:r>
                      <a:r>
                        <a:rPr lang="en-US" sz="1800" kern="100" dirty="0" err="1">
                          <a:effectLst/>
                          <a:latin typeface="Times New Roman" panose="02020603050405020304"/>
                          <a:ea typeface="宋体" panose="02010600030101010101" pitchFamily="2" charset="-122"/>
                          <a:cs typeface="Times New Roman" panose="02020603050405020304"/>
                        </a:rPr>
                        <a:t>exp</a:t>
                      </a:r>
                      <a:r>
                        <a:rPr lang="en-US" sz="1800" kern="100" dirty="0">
                          <a:effectLst/>
                          <a:latin typeface="Times New Roman" panose="02020603050405020304"/>
                          <a:ea typeface="宋体" panose="02010600030101010101" pitchFamily="2" charset="-122"/>
                          <a:cs typeface="Times New Roman" panose="02020603050405020304"/>
                        </a:rPr>
                        <a:t> as e #</a:t>
                      </a:r>
                      <a:r>
                        <a:rPr lang="zh-CN" sz="1800" kern="100" dirty="0">
                          <a:effectLst/>
                          <a:latin typeface="Times New Roman" panose="02020603050405020304"/>
                          <a:ea typeface="宋体" panose="02010600030101010101" pitchFamily="2" charset="-122"/>
                          <a:cs typeface="Times New Roman" panose="02020603050405020304"/>
                        </a:rPr>
                        <a:t>只导入</a:t>
                      </a:r>
                      <a:r>
                        <a:rPr lang="en-US" sz="1800" kern="100" dirty="0">
                          <a:effectLst/>
                          <a:latin typeface="Times New Roman" panose="02020603050405020304"/>
                          <a:ea typeface="宋体" panose="02010600030101010101" pitchFamily="2" charset="-122"/>
                          <a:cs typeface="Times New Roman" panose="02020603050405020304"/>
                        </a:rPr>
                        <a:t>math</a:t>
                      </a:r>
                      <a:r>
                        <a:rPr lang="zh-CN" sz="1800" kern="100" dirty="0">
                          <a:effectLst/>
                          <a:latin typeface="Times New Roman" panose="02020603050405020304"/>
                          <a:ea typeface="宋体" panose="02010600030101010101" pitchFamily="2" charset="-122"/>
                          <a:cs typeface="Times New Roman" panose="02020603050405020304"/>
                        </a:rPr>
                        <a:t>库中的</a:t>
                      </a:r>
                      <a:r>
                        <a:rPr lang="en-US" sz="1800" kern="100" dirty="0" err="1">
                          <a:effectLst/>
                          <a:latin typeface="Times New Roman" panose="02020603050405020304"/>
                          <a:ea typeface="宋体" panose="02010600030101010101" pitchFamily="2" charset="-122"/>
                          <a:cs typeface="Times New Roman" panose="02020603050405020304"/>
                        </a:rPr>
                        <a:t>exp</a:t>
                      </a:r>
                      <a:r>
                        <a:rPr lang="zh-CN" sz="1800" kern="100" dirty="0">
                          <a:effectLst/>
                          <a:latin typeface="Times New Roman" panose="02020603050405020304"/>
                          <a:ea typeface="宋体" panose="02010600030101010101" pitchFamily="2" charset="-122"/>
                          <a:cs typeface="Times New Roman" panose="02020603050405020304"/>
                        </a:rPr>
                        <a:t>函数，并起别名</a:t>
                      </a:r>
                      <a:r>
                        <a:rPr lang="en-US" sz="1800" kern="100" dirty="0">
                          <a:effectLst/>
                          <a:latin typeface="Times New Roman" panose="02020603050405020304"/>
                          <a:ea typeface="宋体" panose="02010600030101010101" pitchFamily="2" charset="-122"/>
                          <a:cs typeface="Times New Roman" panose="02020603050405020304"/>
                        </a:rPr>
                        <a:t>e</a:t>
                      </a:r>
                      <a:endParaRPr lang="zh-CN" sz="1800" kern="100" dirty="0">
                        <a:effectLst/>
                        <a:latin typeface="Calibri"/>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e(1) #</a:t>
                      </a:r>
                      <a:r>
                        <a:rPr lang="zh-CN" sz="1800" kern="100" dirty="0">
                          <a:effectLst/>
                          <a:latin typeface="Times New Roman" panose="02020603050405020304"/>
                          <a:ea typeface="宋体" panose="02010600030101010101" pitchFamily="2" charset="-122"/>
                          <a:cs typeface="Times New Roman" panose="02020603050405020304"/>
                        </a:rPr>
                        <a:t>计算指数</a:t>
                      </a:r>
                      <a:endParaRPr lang="zh-CN" sz="1800" kern="100" dirty="0">
                        <a:effectLst/>
                        <a:latin typeface="Calibri"/>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sin(1) #</a:t>
                      </a:r>
                      <a:r>
                        <a:rPr lang="zh-CN" sz="1800" kern="100" dirty="0">
                          <a:effectLst/>
                          <a:latin typeface="Times New Roman" panose="02020603050405020304"/>
                          <a:ea typeface="宋体" panose="02010600030101010101" pitchFamily="2" charset="-122"/>
                          <a:cs typeface="Times New Roman" panose="02020603050405020304"/>
                        </a:rPr>
                        <a:t>此时</a:t>
                      </a:r>
                      <a:r>
                        <a:rPr lang="en-US" sz="1800" kern="100" dirty="0">
                          <a:effectLst/>
                          <a:latin typeface="Times New Roman" panose="02020603050405020304"/>
                          <a:ea typeface="宋体" panose="02010600030101010101" pitchFamily="2" charset="-122"/>
                          <a:cs typeface="Times New Roman" panose="02020603050405020304"/>
                        </a:rPr>
                        <a:t>sin(1)</a:t>
                      </a:r>
                      <a:r>
                        <a:rPr lang="zh-CN" sz="1800" kern="100" dirty="0">
                          <a:effectLst/>
                          <a:latin typeface="Times New Roman" panose="02020603050405020304"/>
                          <a:ea typeface="宋体" panose="02010600030101010101" pitchFamily="2" charset="-122"/>
                          <a:cs typeface="Times New Roman" panose="02020603050405020304"/>
                        </a:rPr>
                        <a:t>和</a:t>
                      </a:r>
                      <a:r>
                        <a:rPr lang="en-US" sz="1800" kern="100" dirty="0" err="1">
                          <a:effectLst/>
                          <a:latin typeface="Times New Roman" panose="02020603050405020304"/>
                          <a:ea typeface="宋体" panose="02010600030101010101" pitchFamily="2" charset="-122"/>
                          <a:cs typeface="Times New Roman" panose="02020603050405020304"/>
                        </a:rPr>
                        <a:t>math.sin</a:t>
                      </a:r>
                      <a:r>
                        <a:rPr lang="en-US" sz="1800" kern="100" dirty="0">
                          <a:effectLst/>
                          <a:latin typeface="Times New Roman" panose="02020603050405020304"/>
                          <a:ea typeface="宋体" panose="02010600030101010101" pitchFamily="2" charset="-122"/>
                          <a:cs typeface="Times New Roman" panose="02020603050405020304"/>
                        </a:rPr>
                        <a:t>(1)</a:t>
                      </a:r>
                      <a:r>
                        <a:rPr lang="zh-CN" sz="1800" kern="100" dirty="0">
                          <a:effectLst/>
                          <a:latin typeface="Times New Roman" panose="02020603050405020304"/>
                          <a:ea typeface="宋体" panose="02010600030101010101" pitchFamily="2" charset="-122"/>
                          <a:cs typeface="Times New Roman" panose="02020603050405020304"/>
                        </a:rPr>
                        <a:t>都会出错，因为没被导入</a:t>
                      </a:r>
                      <a:endParaRPr lang="zh-CN" sz="1800" kern="100" dirty="0">
                        <a:effectLst/>
                        <a:latin typeface="Calibri"/>
                        <a:ea typeface="宋体" panose="02010600030101010101" pitchFamily="2" charset="-122"/>
                        <a:cs typeface="Times New Roman" panose="02020603050405020304"/>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表格 3"/>
          <p:cNvGraphicFramePr>
            <a:graphicFrameLocks noGrp="1"/>
          </p:cNvGraphicFramePr>
          <p:nvPr/>
        </p:nvGraphicFramePr>
        <p:xfrm>
          <a:off x="1547813" y="4492625"/>
          <a:ext cx="6624638" cy="1096963"/>
        </p:xfrm>
        <a:graphic>
          <a:graphicData uri="http://schemas.openxmlformats.org/drawingml/2006/table">
            <a:tbl>
              <a:tblPr firstRow="1" firstCol="1" bandRow="1"/>
              <a:tblGrid>
                <a:gridCol w="6624637"/>
              </a:tblGrid>
              <a:tr h="1096963">
                <a:tc>
                  <a:txBody>
                    <a:bodyPr/>
                    <a:lstStyle/>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from math import * #</a:t>
                      </a:r>
                      <a:r>
                        <a:rPr lang="zh-CN" sz="1800" kern="100" dirty="0">
                          <a:effectLst/>
                          <a:latin typeface="Times New Roman" panose="02020603050405020304"/>
                          <a:ea typeface="宋体" panose="02010600030101010101" pitchFamily="2" charset="-122"/>
                          <a:cs typeface="Times New Roman" panose="02020603050405020304"/>
                        </a:rPr>
                        <a:t>直接的导入，也就是去掉</a:t>
                      </a:r>
                      <a:r>
                        <a:rPr lang="en-US" sz="1800" kern="100" dirty="0">
                          <a:effectLst/>
                          <a:latin typeface="Times New Roman" panose="02020603050405020304"/>
                          <a:ea typeface="宋体" panose="02010600030101010101" pitchFamily="2" charset="-122"/>
                          <a:cs typeface="Times New Roman" panose="02020603050405020304"/>
                        </a:rPr>
                        <a:t>math.</a:t>
                      </a:r>
                      <a:r>
                        <a:rPr lang="zh-CN" sz="1800" kern="100" dirty="0">
                          <a:effectLst/>
                          <a:latin typeface="Times New Roman" panose="02020603050405020304"/>
                          <a:ea typeface="宋体" panose="02010600030101010101" pitchFamily="2" charset="-122"/>
                          <a:cs typeface="Times New Roman" panose="02020603050405020304"/>
                        </a:rPr>
                        <a:t>，但如果大量地这样引入第三库，就容易引起命名冲突。</a:t>
                      </a:r>
                      <a:endParaRPr lang="zh-CN" sz="1800" kern="100" dirty="0">
                        <a:effectLst/>
                        <a:latin typeface="Calibri"/>
                        <a:ea typeface="宋体" panose="02010600030101010101" pitchFamily="2" charset="-122"/>
                        <a:cs typeface="Times New Roman" panose="02020603050405020304"/>
                      </a:endParaRPr>
                    </a:p>
                    <a:p>
                      <a:pPr algn="just">
                        <a:spcAft>
                          <a:spcPts val="0"/>
                        </a:spcAft>
                      </a:pPr>
                      <a:r>
                        <a:rPr lang="en-US" sz="1800" kern="100" dirty="0" err="1">
                          <a:effectLst/>
                          <a:latin typeface="Times New Roman" panose="02020603050405020304"/>
                          <a:ea typeface="宋体" panose="02010600030101010101" pitchFamily="2" charset="-122"/>
                          <a:cs typeface="Times New Roman" panose="02020603050405020304"/>
                        </a:rPr>
                        <a:t>exp</a:t>
                      </a:r>
                      <a:r>
                        <a:rPr lang="en-US" sz="1800" kern="100" dirty="0">
                          <a:effectLst/>
                          <a:latin typeface="Times New Roman" panose="02020603050405020304"/>
                          <a:ea typeface="宋体" panose="02010600030101010101" pitchFamily="2" charset="-122"/>
                          <a:cs typeface="Times New Roman" panose="02020603050405020304"/>
                        </a:rPr>
                        <a:t>(1)</a:t>
                      </a:r>
                      <a:endParaRPr lang="zh-CN" sz="1800" kern="100" dirty="0">
                        <a:effectLst/>
                        <a:latin typeface="Calibri"/>
                        <a:ea typeface="宋体" panose="02010600030101010101" pitchFamily="2" charset="-122"/>
                        <a:cs typeface="Times New Roman" panose="02020603050405020304"/>
                      </a:endParaRPr>
                    </a:p>
                    <a:p>
                      <a:pPr algn="just">
                        <a:spcAft>
                          <a:spcPts val="0"/>
                        </a:spcAft>
                      </a:pPr>
                      <a:r>
                        <a:rPr lang="en-US" sz="1800" kern="100" dirty="0">
                          <a:effectLst/>
                          <a:latin typeface="Times New Roman" panose="02020603050405020304"/>
                          <a:ea typeface="宋体" panose="02010600030101010101" pitchFamily="2" charset="-122"/>
                          <a:cs typeface="Times New Roman" panose="02020603050405020304"/>
                        </a:rPr>
                        <a:t>sin(1)</a:t>
                      </a:r>
                      <a:endParaRPr lang="zh-CN" sz="1800" kern="100" dirty="0">
                        <a:effectLst/>
                        <a:latin typeface="Calibri"/>
                        <a:ea typeface="宋体" panose="02010600030101010101" pitchFamily="2" charset="-122"/>
                        <a:cs typeface="Times New Roman" panose="02020603050405020304"/>
                      </a:endParaRPr>
                    </a:p>
                  </a:txBody>
                  <a:tcPr marL="68579" marR="6857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charRg st="5" end="39"/>
                                            </p:txEl>
                                          </p:spTgt>
                                        </p:tgtEl>
                                        <p:attrNameLst>
                                          <p:attrName>style.visibility</p:attrName>
                                        </p:attrNameLst>
                                      </p:cBhvr>
                                      <p:to>
                                        <p:strVal val="visible"/>
                                      </p:to>
                                    </p:set>
                                    <p:animEffect transition="in" filter="fade">
                                      <p:cBhvr>
                                        <p:cTn id="7" dur="1000"/>
                                        <p:tgtEl>
                                          <p:spTgt spid="26628">
                                            <p:txEl>
                                              <p:charRg st="5" end="39"/>
                                            </p:txEl>
                                          </p:spTgt>
                                        </p:tgtEl>
                                      </p:cBhvr>
                                    </p:animEffect>
                                    <p:anim calcmode="lin" valueType="num">
                                      <p:cBhvr>
                                        <p:cTn id="8" dur="1000" fill="hold"/>
                                        <p:tgtEl>
                                          <p:spTgt spid="26628">
                                            <p:txEl>
                                              <p:charRg st="5" end="39"/>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charRg st="5" end="39"/>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charRg st="41" end="55"/>
                                            </p:txEl>
                                          </p:spTgt>
                                        </p:tgtEl>
                                        <p:attrNameLst>
                                          <p:attrName>style.visibility</p:attrName>
                                        </p:attrNameLst>
                                      </p:cBhvr>
                                      <p:to>
                                        <p:strVal val="visible"/>
                                      </p:to>
                                    </p:set>
                                    <p:animEffect transition="in" filter="fade">
                                      <p:cBhvr>
                                        <p:cTn id="21" dur="1000"/>
                                        <p:tgtEl>
                                          <p:spTgt spid="26628">
                                            <p:txEl>
                                              <p:charRg st="41" end="55"/>
                                            </p:txEl>
                                          </p:spTgt>
                                        </p:tgtEl>
                                      </p:cBhvr>
                                    </p:animEffect>
                                    <p:anim calcmode="lin" valueType="num">
                                      <p:cBhvr>
                                        <p:cTn id="22" dur="1000" fill="hold"/>
                                        <p:tgtEl>
                                          <p:spTgt spid="26628">
                                            <p:txEl>
                                              <p:charRg st="41" end="55"/>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charRg st="41" end="5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95234"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latin typeface="Arial" panose="020B0604020202020204" pitchFamily="34" charset="0"/>
                <a:ea typeface="微软雅黑" panose="020B0503020204020204" pitchFamily="34" charset="-122"/>
                <a:cs typeface="+mj-cs"/>
              </a:rPr>
              <a:t>库的导入与添加</a:t>
            </a:r>
            <a:endParaRPr lang="zh-CN" altLang="en-US" kern="1200" dirty="0">
              <a:latin typeface="Arial" panose="020B0604020202020204" pitchFamily="34" charset="0"/>
              <a:ea typeface="微软雅黑" panose="020B0503020204020204" pitchFamily="34" charset="-122"/>
              <a:cs typeface="+mj-cs"/>
            </a:endParaRPr>
          </a:p>
        </p:txBody>
      </p:sp>
      <p:sp>
        <p:nvSpPr>
          <p:cNvPr id="26628" name="Text Box 6"/>
          <p:cNvSpPr txBox="1"/>
          <p:nvPr/>
        </p:nvSpPr>
        <p:spPr>
          <a:xfrm>
            <a:off x="285750" y="1000125"/>
            <a:ext cx="8429625" cy="2098675"/>
          </a:xfrm>
          <a:prstGeom prst="rect">
            <a:avLst/>
          </a:prstGeom>
          <a:noFill/>
          <a:ln w="9525">
            <a:noFill/>
          </a:ln>
        </p:spPr>
        <p:txBody>
          <a:bodyPr lIns="0" tIns="0" rIns="0" bIns="0" anchor="t" anchorCtr="0">
            <a:spAutoFit/>
          </a:bodyPr>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添加第三方库</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Python</a:t>
            </a:r>
            <a:r>
              <a:rPr lang="zh-CN" altLang="en-US" sz="2200" dirty="0">
                <a:latin typeface="微软雅黑" panose="020B0503020204020204" pitchFamily="34" charset="-122"/>
                <a:ea typeface="微软雅黑" panose="020B0503020204020204" pitchFamily="34" charset="-122"/>
              </a:rPr>
              <a:t>自带了很多库，但不一定可以满足我们的需求。就数据分析和数据挖掘而言，还需要添加一些第三方的库来拓展它的功能。安装第三方库一般有以下几种思路：</a:t>
            </a:r>
            <a:endParaRPr lang="en-US" altLang="zh-CN" sz="2200" dirty="0">
              <a:latin typeface="微软雅黑" panose="020B0503020204020204" pitchFamily="34" charset="-122"/>
              <a:ea typeface="微软雅黑" panose="020B0503020204020204" pitchFamily="34" charset="-122"/>
            </a:endParaRPr>
          </a:p>
        </p:txBody>
      </p:sp>
      <p:pic>
        <p:nvPicPr>
          <p:cNvPr id="171010" name="Picture 2"/>
          <p:cNvPicPr>
            <a:picLocks noChangeAspect="1"/>
          </p:cNvPicPr>
          <p:nvPr/>
        </p:nvPicPr>
        <p:blipFill>
          <a:blip r:embed="rId1"/>
          <a:stretch>
            <a:fillRect/>
          </a:stretch>
        </p:blipFill>
        <p:spPr>
          <a:xfrm>
            <a:off x="684213" y="3284538"/>
            <a:ext cx="7985125" cy="21463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charRg st="7" end="84"/>
                                            </p:txEl>
                                          </p:spTgt>
                                        </p:tgtEl>
                                        <p:attrNameLst>
                                          <p:attrName>style.visibility</p:attrName>
                                        </p:attrNameLst>
                                      </p:cBhvr>
                                      <p:to>
                                        <p:strVal val="visible"/>
                                      </p:to>
                                    </p:set>
                                    <p:animEffect transition="in" filter="fade">
                                      <p:cBhvr>
                                        <p:cTn id="7" dur="1000"/>
                                        <p:tgtEl>
                                          <p:spTgt spid="26628">
                                            <p:txEl>
                                              <p:charRg st="7" end="84"/>
                                            </p:txEl>
                                          </p:spTgt>
                                        </p:tgtEl>
                                      </p:cBhvr>
                                    </p:animEffect>
                                    <p:anim calcmode="lin" valueType="num">
                                      <p:cBhvr>
                                        <p:cTn id="8" dur="1000" fill="hold"/>
                                        <p:tgtEl>
                                          <p:spTgt spid="26628">
                                            <p:txEl>
                                              <p:charRg st="7" end="84"/>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charRg st="7" end="8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1010"/>
                                        </p:tgtEl>
                                        <p:attrNameLst>
                                          <p:attrName>style.visibility</p:attrName>
                                        </p:attrNameLst>
                                      </p:cBhvr>
                                      <p:to>
                                        <p:strVal val="visible"/>
                                      </p:to>
                                    </p:set>
                                    <p:animEffect transition="in" filter="fade">
                                      <p:cBhvr>
                                        <p:cTn id="14" dur="1000"/>
                                        <p:tgtEl>
                                          <p:spTgt spid="171010"/>
                                        </p:tgtEl>
                                      </p:cBhvr>
                                    </p:animEffect>
                                    <p:anim calcmode="lin" valueType="num">
                                      <p:cBhvr>
                                        <p:cTn id="15" dur="1000" fill="hold"/>
                                        <p:tgtEl>
                                          <p:spTgt spid="171010"/>
                                        </p:tgtEl>
                                        <p:attrNameLst>
                                          <p:attrName>ppt_x</p:attrName>
                                        </p:attrNameLst>
                                      </p:cBhvr>
                                      <p:tavLst>
                                        <p:tav tm="0">
                                          <p:val>
                                            <p:strVal val="#ppt_x"/>
                                          </p:val>
                                        </p:tav>
                                        <p:tav tm="100000">
                                          <p:val>
                                            <p:strVal val="#ppt_x"/>
                                          </p:val>
                                        </p:tav>
                                      </p:tavLst>
                                    </p:anim>
                                    <p:anim calcmode="lin" valueType="num">
                                      <p:cBhvr>
                                        <p:cTn id="16" dur="1000" fill="hold"/>
                                        <p:tgtEl>
                                          <p:spTgt spid="1710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97282"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微软雅黑" panose="020B0503020204020204" pitchFamily="34" charset="-122"/>
                <a:cs typeface="+mj-cs"/>
              </a:rPr>
              <a:t>Python</a:t>
            </a:r>
            <a:r>
              <a:rPr lang="zh-CN" altLang="en-US" kern="1200" dirty="0">
                <a:latin typeface="Arial" panose="020B0604020202020204" pitchFamily="34" charset="0"/>
                <a:ea typeface="微软雅黑" panose="020B0503020204020204" pitchFamily="34" charset="-122"/>
                <a:cs typeface="+mj-cs"/>
              </a:rPr>
              <a:t>数据分析扩展</a:t>
            </a:r>
            <a:r>
              <a:rPr lang="en-US" altLang="zh-CN" kern="1200" dirty="0">
                <a:latin typeface="Arial" panose="020B0604020202020204" pitchFamily="34" charset="0"/>
                <a:ea typeface="微软雅黑" panose="020B0503020204020204" pitchFamily="34" charset="-122"/>
                <a:cs typeface="+mj-cs"/>
              </a:rPr>
              <a:t>--</a:t>
            </a:r>
            <a:r>
              <a:rPr lang="zh-CN" altLang="en-US" kern="1200" dirty="0">
                <a:latin typeface="Arial" panose="020B0604020202020204" pitchFamily="34" charset="0"/>
                <a:ea typeface="微软雅黑" panose="020B0503020204020204" pitchFamily="34" charset="-122"/>
                <a:cs typeface="+mj-cs"/>
              </a:rPr>
              <a:t>第三方库</a:t>
            </a:r>
            <a:endParaRPr lang="zh-CN" altLang="en-US" kern="1200" dirty="0">
              <a:latin typeface="Arial" panose="020B0604020202020204" pitchFamily="34" charset="0"/>
              <a:ea typeface="微软雅黑" panose="020B0503020204020204" pitchFamily="34" charset="-122"/>
              <a:cs typeface="+mj-cs"/>
            </a:endParaRPr>
          </a:p>
        </p:txBody>
      </p:sp>
      <p:sp>
        <p:nvSpPr>
          <p:cNvPr id="26628" name="Text Box 6"/>
          <p:cNvSpPr txBox="1"/>
          <p:nvPr/>
        </p:nvSpPr>
        <p:spPr>
          <a:xfrm>
            <a:off x="285750" y="1000125"/>
            <a:ext cx="8429625" cy="1971675"/>
          </a:xfrm>
          <a:prstGeom prst="rect">
            <a:avLst/>
          </a:prstGeom>
          <a:noFill/>
          <a:ln w="9525">
            <a:noFill/>
          </a:ln>
        </p:spPr>
        <p:txBody>
          <a:bodyPr lIns="0" tIns="0" rIns="0" bIns="0" anchor="t" anchorCtr="0">
            <a:spAutoFit/>
          </a:bodyPr>
          <a:p>
            <a:pPr marL="457200" indent="-457200" eaLnBrk="0" hangingPunct="0">
              <a:lnSpc>
                <a:spcPct val="150000"/>
              </a:lnSpc>
              <a:spcBef>
                <a:spcPct val="20000"/>
              </a:spcBef>
              <a:buClr>
                <a:srgbClr val="0000FF"/>
              </a:buCl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Python</a:t>
            </a:r>
            <a:r>
              <a:rPr lang="zh-CN" altLang="en-US" sz="2200" dirty="0">
                <a:latin typeface="微软雅黑" panose="020B0503020204020204" pitchFamily="34" charset="-122"/>
                <a:ea typeface="微软雅黑" panose="020B0503020204020204" pitchFamily="34" charset="-122"/>
              </a:rPr>
              <a:t>本身的数据分析功能不强，需要安装一些第三方扩展库来增强它的能力。本书用到的库有</a:t>
            </a:r>
            <a:r>
              <a:rPr lang="en-US" altLang="zh-CN" sz="2200" dirty="0">
                <a:latin typeface="微软雅黑" panose="020B0503020204020204" pitchFamily="34" charset="-122"/>
                <a:ea typeface="微软雅黑" panose="020B0503020204020204" pitchFamily="34" charset="-122"/>
              </a:rPr>
              <a:t>Numpy</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Scipy</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Matplotlib</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Pandas</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Scikit-Learn</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Keras</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Gensim</a:t>
            </a:r>
            <a:r>
              <a:rPr lang="zh-CN" altLang="en-US" sz="2200" dirty="0">
                <a:latin typeface="微软雅黑" panose="020B0503020204020204" pitchFamily="34" charset="-122"/>
                <a:ea typeface="微软雅黑" panose="020B0503020204020204" pitchFamily="34" charset="-122"/>
              </a:rPr>
              <a:t>等，下面将对这些库的安装和使用进行简单的介绍。</a:t>
            </a:r>
            <a:endParaRPr lang="en-US" altLang="zh-CN" sz="2200" dirty="0">
              <a:latin typeface="微软雅黑" panose="020B0503020204020204" pitchFamily="34" charset="-122"/>
              <a:ea typeface="微软雅黑" panose="020B0503020204020204" pitchFamily="34" charset="-122"/>
            </a:endParaRPr>
          </a:p>
        </p:txBody>
      </p:sp>
      <p:pic>
        <p:nvPicPr>
          <p:cNvPr id="172034" name="Picture 2"/>
          <p:cNvPicPr>
            <a:picLocks noChangeAspect="1"/>
          </p:cNvPicPr>
          <p:nvPr/>
        </p:nvPicPr>
        <p:blipFill>
          <a:blip r:embed="rId1"/>
          <a:stretch>
            <a:fillRect/>
          </a:stretch>
        </p:blipFill>
        <p:spPr>
          <a:xfrm>
            <a:off x="284163" y="3121025"/>
            <a:ext cx="8535987" cy="32607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charRg st="0" end="124"/>
                                            </p:txEl>
                                          </p:spTgt>
                                        </p:tgtEl>
                                        <p:attrNameLst>
                                          <p:attrName>style.visibility</p:attrName>
                                        </p:attrNameLst>
                                      </p:cBhvr>
                                      <p:to>
                                        <p:strVal val="visible"/>
                                      </p:to>
                                    </p:set>
                                    <p:animEffect transition="in" filter="fade">
                                      <p:cBhvr>
                                        <p:cTn id="7" dur="1000"/>
                                        <p:tgtEl>
                                          <p:spTgt spid="26628">
                                            <p:txEl>
                                              <p:charRg st="0" end="124"/>
                                            </p:txEl>
                                          </p:spTgt>
                                        </p:tgtEl>
                                      </p:cBhvr>
                                    </p:animEffect>
                                    <p:anim calcmode="lin" valueType="num">
                                      <p:cBhvr>
                                        <p:cTn id="8" dur="1000" fill="hold"/>
                                        <p:tgtEl>
                                          <p:spTgt spid="26628">
                                            <p:txEl>
                                              <p:charRg st="0" end="124"/>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charRg st="0" end="12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72034"/>
                                        </p:tgtEl>
                                        <p:attrNameLst>
                                          <p:attrName>style.visibility</p:attrName>
                                        </p:attrNameLst>
                                      </p:cBhvr>
                                      <p:to>
                                        <p:strVal val="visible"/>
                                      </p:to>
                                    </p:set>
                                    <p:animEffect transition="in" filter="fade">
                                      <p:cBhvr>
                                        <p:cTn id="14" dur="1000"/>
                                        <p:tgtEl>
                                          <p:spTgt spid="172034"/>
                                        </p:tgtEl>
                                      </p:cBhvr>
                                    </p:animEffect>
                                    <p:anim calcmode="lin" valueType="num">
                                      <p:cBhvr>
                                        <p:cTn id="15" dur="1000" fill="hold"/>
                                        <p:tgtEl>
                                          <p:spTgt spid="172034"/>
                                        </p:tgtEl>
                                        <p:attrNameLst>
                                          <p:attrName>ppt_x</p:attrName>
                                        </p:attrNameLst>
                                      </p:cBhvr>
                                      <p:tavLst>
                                        <p:tav tm="0">
                                          <p:val>
                                            <p:strVal val="#ppt_x"/>
                                          </p:val>
                                        </p:tav>
                                        <p:tav tm="100000">
                                          <p:val>
                                            <p:strVal val="#ppt_x"/>
                                          </p:val>
                                        </p:tav>
                                      </p:tavLst>
                                    </p:anim>
                                    <p:anim calcmode="lin" valueType="num">
                                      <p:cBhvr>
                                        <p:cTn id="16" dur="1000" fill="hold"/>
                                        <p:tgtEl>
                                          <p:spTgt spid="1720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99330"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mj-ea"/>
                <a:cs typeface="+mj-cs"/>
              </a:rPr>
              <a:t>Python</a:t>
            </a:r>
            <a:r>
              <a:rPr lang="zh-CN" altLang="en-US" kern="1200" dirty="0">
                <a:latin typeface="Arial" panose="020B0604020202020204" pitchFamily="34" charset="0"/>
                <a:ea typeface="微软雅黑" panose="020B0503020204020204" pitchFamily="34" charset="-122"/>
                <a:cs typeface="+mj-cs"/>
              </a:rPr>
              <a:t>数据分析扩展</a:t>
            </a:r>
            <a:r>
              <a:rPr lang="en-US" altLang="zh-CN" kern="1200" dirty="0">
                <a:latin typeface="Arial" panose="020B0604020202020204" pitchFamily="34" charset="0"/>
                <a:ea typeface="+mj-ea"/>
                <a:cs typeface="+mj-cs"/>
              </a:rPr>
              <a:t>--</a:t>
            </a:r>
            <a:r>
              <a:rPr lang="zh-CN" altLang="en-US" kern="1200" dirty="0">
                <a:latin typeface="Arial" panose="020B0604020202020204" pitchFamily="34" charset="0"/>
                <a:ea typeface="微软雅黑" panose="020B0503020204020204" pitchFamily="34" charset="-122"/>
                <a:cs typeface="+mj-cs"/>
              </a:rPr>
              <a:t>第三方库</a:t>
            </a:r>
            <a:r>
              <a:rPr lang="en-US" altLang="zh-CN" kern="1200" dirty="0">
                <a:latin typeface="Arial" panose="020B0604020202020204" pitchFamily="34" charset="0"/>
                <a:ea typeface="+mj-ea"/>
                <a:cs typeface="+mj-cs"/>
              </a:rPr>
              <a:t>Numpy</a:t>
            </a:r>
            <a:endParaRPr lang="en-US" altLang="zh-CN" kern="1200" dirty="0">
              <a:latin typeface="Arial" panose="020B0604020202020204" pitchFamily="34" charset="0"/>
              <a:ea typeface="微软雅黑" panose="020B0503020204020204" pitchFamily="34" charset="-122"/>
              <a:cs typeface="+mj-cs"/>
            </a:endParaRPr>
          </a:p>
        </p:txBody>
      </p:sp>
      <p:sp>
        <p:nvSpPr>
          <p:cNvPr id="26628" name="Text Box 6"/>
          <p:cNvSpPr txBox="1"/>
          <p:nvPr/>
        </p:nvSpPr>
        <p:spPr>
          <a:xfrm>
            <a:off x="285750" y="1000125"/>
            <a:ext cx="8429625" cy="5213350"/>
          </a:xfrm>
          <a:prstGeom prst="rect">
            <a:avLst/>
          </a:prstGeom>
          <a:noFill/>
          <a:ln w="9525">
            <a:noFill/>
          </a:ln>
        </p:spPr>
        <p:txBody>
          <a:bodyPr lIns="0" tIns="0" rIns="0" bIns="0" anchor="t" anchorCtr="0">
            <a:spAutoFit/>
          </a:bodyPr>
          <a:p>
            <a:pPr marL="457200" indent="-457200" eaLnBrk="0" hangingPunct="0">
              <a:lnSpc>
                <a:spcPct val="150000"/>
              </a:lnSpc>
              <a:spcBef>
                <a:spcPct val="20000"/>
              </a:spcBef>
              <a:buClr>
                <a:srgbClr val="0000FF"/>
              </a:buCl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Numpy</a:t>
            </a:r>
            <a:r>
              <a:rPr lang="zh-CN" altLang="en-US" sz="2200" dirty="0">
                <a:latin typeface="微软雅黑" panose="020B0503020204020204" pitchFamily="34" charset="-122"/>
                <a:ea typeface="微软雅黑" panose="020B0503020204020204" pitchFamily="34" charset="-122"/>
              </a:rPr>
              <a:t>（代码见</a:t>
            </a:r>
            <a:r>
              <a:rPr lang="en-US" altLang="zh-CN" sz="2200" dirty="0">
                <a:latin typeface="微软雅黑" panose="020B0503020204020204" pitchFamily="34" charset="-122"/>
                <a:ea typeface="微软雅黑" panose="020B0503020204020204" pitchFamily="34" charset="-122"/>
              </a:rPr>
              <a:t>C2</a:t>
            </a:r>
            <a:r>
              <a:rPr lang="zh-CN" altLang="en-US" sz="2200" dirty="0">
                <a:latin typeface="微软雅黑" panose="020B0503020204020204" pitchFamily="34" charset="-122"/>
                <a:ea typeface="微软雅黑" panose="020B0503020204020204" pitchFamily="34" charset="-122"/>
              </a:rPr>
              <a:t>文件夹</a:t>
            </a:r>
            <a:r>
              <a:rPr lang="en-US" altLang="zh-CN" sz="2200" dirty="0">
                <a:latin typeface="微软雅黑" panose="020B0503020204020204" pitchFamily="34" charset="-122"/>
                <a:ea typeface="微软雅黑" panose="020B0503020204020204" pitchFamily="34" charset="-122"/>
              </a:rPr>
              <a:t>numpy</a:t>
            </a:r>
            <a:r>
              <a:rPr lang="zh-CN" altLang="en-US" sz="2200" dirty="0">
                <a:latin typeface="微软雅黑" panose="020B0503020204020204" pitchFamily="34" charset="-122"/>
                <a:ea typeface="微软雅黑" panose="020B0503020204020204" pitchFamily="34" charset="-122"/>
              </a:rPr>
              <a:t>中</a:t>
            </a:r>
            <a:r>
              <a:rPr lang="en-US" altLang="zh-CN" sz="2200" dirty="0">
                <a:latin typeface="微软雅黑" panose="020B0503020204020204" pitchFamily="34" charset="-122"/>
                <a:ea typeface="微软雅黑" panose="020B0503020204020204" pitchFamily="34" charset="-122"/>
              </a:rPr>
              <a:t>001.py-005.py</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Python</a:t>
            </a:r>
            <a:r>
              <a:rPr lang="zh-CN" altLang="en-US" sz="2200" dirty="0">
                <a:latin typeface="微软雅黑" panose="020B0503020204020204" pitchFamily="34" charset="-122"/>
                <a:ea typeface="微软雅黑" panose="020B0503020204020204" pitchFamily="34" charset="-122"/>
              </a:rPr>
              <a:t>并没有提供数组功能。虽然列表可以完成基本的数组功能，但它不是真正的数组，而且在数据量较大时，使用列表的速度就会慢得难以接受。</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为此，</a:t>
            </a:r>
            <a:r>
              <a:rPr lang="en-US" altLang="zh-CN" sz="2200" dirty="0">
                <a:latin typeface="微软雅黑" panose="020B0503020204020204" pitchFamily="34" charset="-122"/>
                <a:ea typeface="微软雅黑" panose="020B0503020204020204" pitchFamily="34" charset="-122"/>
              </a:rPr>
              <a:t>Numpy</a:t>
            </a:r>
            <a:r>
              <a:rPr lang="zh-CN" altLang="en-US" sz="2200" dirty="0">
                <a:latin typeface="微软雅黑" panose="020B0503020204020204" pitchFamily="34" charset="-122"/>
                <a:ea typeface="微软雅黑" panose="020B0503020204020204" pitchFamily="34" charset="-122"/>
              </a:rPr>
              <a:t>提供了真正的数组功能，以及对数据进行快速处理的函数。</a:t>
            </a:r>
            <a:r>
              <a:rPr lang="en-US" altLang="zh-CN" sz="2200" dirty="0">
                <a:latin typeface="微软雅黑" panose="020B0503020204020204" pitchFamily="34" charset="-122"/>
                <a:ea typeface="微软雅黑" panose="020B0503020204020204" pitchFamily="34" charset="-122"/>
              </a:rPr>
              <a:t>Numpy</a:t>
            </a:r>
            <a:r>
              <a:rPr lang="zh-CN" altLang="en-US" sz="2200" dirty="0">
                <a:latin typeface="微软雅黑" panose="020B0503020204020204" pitchFamily="34" charset="-122"/>
                <a:ea typeface="微软雅黑" panose="020B0503020204020204" pitchFamily="34" charset="-122"/>
              </a:rPr>
              <a:t>还是很多更高级的扩展库的依赖库，我们后面介绍的</a:t>
            </a:r>
            <a:r>
              <a:rPr lang="en-US" altLang="zh-CN" sz="2200" dirty="0">
                <a:latin typeface="微软雅黑" panose="020B0503020204020204" pitchFamily="34" charset="-122"/>
                <a:ea typeface="微软雅黑" panose="020B0503020204020204" pitchFamily="34" charset="-122"/>
              </a:rPr>
              <a:t>Scipy</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Matplotlib</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Pandas</a:t>
            </a:r>
            <a:r>
              <a:rPr lang="zh-CN" altLang="en-US" sz="2200" dirty="0">
                <a:latin typeface="微软雅黑" panose="020B0503020204020204" pitchFamily="34" charset="-122"/>
                <a:ea typeface="微软雅黑" panose="020B0503020204020204" pitchFamily="34" charset="-122"/>
              </a:rPr>
              <a:t>等库都依赖于它。值得强调的是，</a:t>
            </a:r>
            <a:r>
              <a:rPr lang="en-US" altLang="zh-CN" sz="2200" dirty="0">
                <a:latin typeface="微软雅黑" panose="020B0503020204020204" pitchFamily="34" charset="-122"/>
                <a:ea typeface="微软雅黑" panose="020B0503020204020204" pitchFamily="34" charset="-122"/>
              </a:rPr>
              <a:t>Numpy</a:t>
            </a:r>
            <a:r>
              <a:rPr lang="zh-CN" altLang="en-US" sz="2200" dirty="0">
                <a:latin typeface="微软雅黑" panose="020B0503020204020204" pitchFamily="34" charset="-122"/>
                <a:ea typeface="微软雅黑" panose="020B0503020204020204" pitchFamily="34" charset="-122"/>
              </a:rPr>
              <a:t>内置函数处理数据的速度是</a:t>
            </a:r>
            <a:r>
              <a:rPr lang="en-US" altLang="zh-CN" sz="2200" dirty="0">
                <a:latin typeface="微软雅黑" panose="020B0503020204020204" pitchFamily="34" charset="-122"/>
                <a:ea typeface="微软雅黑" panose="020B0503020204020204" pitchFamily="34" charset="-122"/>
              </a:rPr>
              <a:t>C</a:t>
            </a:r>
            <a:r>
              <a:rPr lang="zh-CN" altLang="en-US" sz="2200" dirty="0">
                <a:latin typeface="微软雅黑" panose="020B0503020204020204" pitchFamily="34" charset="-122"/>
                <a:ea typeface="微软雅黑" panose="020B0503020204020204" pitchFamily="34" charset="-122"/>
              </a:rPr>
              <a:t>语言级别的，因此在编写程序的时候，应当尽量使用它们内置的函数，避免效率瓶颈的现象（尤其是涉及到循环的问题）。</a:t>
            </a:r>
            <a:endParaRPr lang="en-US" altLang="zh-CN" sz="22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p:cTn id="7" dur="1000" fill="hold"/>
                                        <p:tgtEl>
                                          <p:spTgt spid="26628"/>
                                        </p:tgtEl>
                                        <p:attrNameLst>
                                          <p:attrName>ppt_w</p:attrName>
                                        </p:attrNameLst>
                                      </p:cBhvr>
                                      <p:tavLst>
                                        <p:tav tm="0">
                                          <p:val>
                                            <p:strVal val="#ppt_w*0.70"/>
                                          </p:val>
                                        </p:tav>
                                        <p:tav tm="100000">
                                          <p:val>
                                            <p:strVal val="#ppt_w"/>
                                          </p:val>
                                        </p:tav>
                                      </p:tavLst>
                                    </p:anim>
                                    <p:anim calcmode="lin" valueType="num">
                                      <p:cBhvr>
                                        <p:cTn id="8" dur="1000" fill="hold"/>
                                        <p:tgtEl>
                                          <p:spTgt spid="26628"/>
                                        </p:tgtEl>
                                        <p:attrNameLst>
                                          <p:attrName>ppt_h</p:attrName>
                                        </p:attrNameLst>
                                      </p:cBhvr>
                                      <p:tavLst>
                                        <p:tav tm="0">
                                          <p:val>
                                            <p:strVal val="#ppt_h"/>
                                          </p:val>
                                        </p:tav>
                                        <p:tav tm="100000">
                                          <p:val>
                                            <p:strVal val="#ppt_h"/>
                                          </p:val>
                                        </p:tav>
                                      </p:tavLst>
                                    </p:anim>
                                    <p:animEffect transition="in" filter="fade">
                                      <p:cBhvr>
                                        <p:cTn id="9" dur="10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26628"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101378"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mj-ea"/>
                <a:cs typeface="+mj-cs"/>
              </a:rPr>
              <a:t>Python</a:t>
            </a:r>
            <a:r>
              <a:rPr lang="zh-CN" altLang="en-US" kern="1200" dirty="0">
                <a:latin typeface="Arial" panose="020B0604020202020204" pitchFamily="34" charset="0"/>
                <a:ea typeface="微软雅黑" panose="020B0503020204020204" pitchFamily="34" charset="-122"/>
                <a:cs typeface="+mj-cs"/>
              </a:rPr>
              <a:t>数据分析扩展</a:t>
            </a:r>
            <a:r>
              <a:rPr lang="en-US" altLang="zh-CN" kern="1200" dirty="0">
                <a:latin typeface="Arial" panose="020B0604020202020204" pitchFamily="34" charset="0"/>
                <a:ea typeface="+mj-ea"/>
                <a:cs typeface="+mj-cs"/>
              </a:rPr>
              <a:t>--</a:t>
            </a:r>
            <a:r>
              <a:rPr lang="zh-CN" altLang="en-US" kern="1200" dirty="0">
                <a:latin typeface="Arial" panose="020B0604020202020204" pitchFamily="34" charset="0"/>
                <a:ea typeface="微软雅黑" panose="020B0503020204020204" pitchFamily="34" charset="-122"/>
                <a:cs typeface="+mj-cs"/>
              </a:rPr>
              <a:t>第三方库</a:t>
            </a:r>
            <a:r>
              <a:rPr lang="en-US" altLang="zh-CN" kern="1200" dirty="0">
                <a:latin typeface="Arial" panose="020B0604020202020204" pitchFamily="34" charset="0"/>
                <a:ea typeface="+mj-ea"/>
                <a:cs typeface="+mj-cs"/>
              </a:rPr>
              <a:t>Numpy</a:t>
            </a:r>
            <a:endParaRPr lang="en-US" altLang="zh-CN" kern="1200" dirty="0">
              <a:latin typeface="Arial" panose="020B0604020202020204" pitchFamily="34" charset="0"/>
              <a:ea typeface="微软雅黑" panose="020B0503020204020204" pitchFamily="34" charset="-122"/>
              <a:cs typeface="+mj-cs"/>
            </a:endParaRPr>
          </a:p>
        </p:txBody>
      </p:sp>
      <p:sp>
        <p:nvSpPr>
          <p:cNvPr id="26628" name="Text Box 6"/>
          <p:cNvSpPr txBox="1">
            <a:spLocks noChangeArrowheads="1"/>
          </p:cNvSpPr>
          <p:nvPr/>
        </p:nvSpPr>
        <p:spPr bwMode="auto">
          <a:xfrm>
            <a:off x="285750" y="1000125"/>
            <a:ext cx="8429625" cy="548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Numpy</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在</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Windows</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中，</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Numpy</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安装跟普通的第三方库安装一样，可以通过</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pip</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安装：</a:t>
            </a:r>
            <a:endPar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pip install </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numpy</a:t>
            </a:r>
            <a:endPar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也可以自行下载源代码，然后使用以下方式安装：</a:t>
            </a:r>
            <a:endPar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python setup.py install</a:t>
            </a:r>
            <a:endPar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在</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Linux</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下上述方面也是可行的，此外，很多</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Linux</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发行版的软件源中都有</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常见的库，因此还可以通过</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Linux</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自带的软件管理器安装，如在</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Ubuntu</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下可以用如下方式安装：</a:t>
            </a:r>
            <a:endPar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sudo</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apt-get install python-</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numpy</a:t>
            </a:r>
            <a:endPar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charRg st="7" end="48"/>
                                            </p:txEl>
                                          </p:spTgt>
                                        </p:tgtEl>
                                        <p:attrNameLst>
                                          <p:attrName>style.visibility</p:attrName>
                                        </p:attrNameLst>
                                      </p:cBhvr>
                                      <p:to>
                                        <p:strVal val="visible"/>
                                      </p:to>
                                    </p:set>
                                    <p:animEffect transition="in" filter="fade">
                                      <p:cBhvr>
                                        <p:cTn id="7" dur="1000"/>
                                        <p:tgtEl>
                                          <p:spTgt spid="26628">
                                            <p:txEl>
                                              <p:charRg st="7" end="48"/>
                                            </p:txEl>
                                          </p:spTgt>
                                        </p:tgtEl>
                                      </p:cBhvr>
                                    </p:animEffect>
                                    <p:anim calcmode="lin" valueType="num">
                                      <p:cBhvr>
                                        <p:cTn id="8" dur="1000" fill="hold"/>
                                        <p:tgtEl>
                                          <p:spTgt spid="26628">
                                            <p:txEl>
                                              <p:charRg st="7" end="48"/>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charRg st="7" end="48"/>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charRg st="48" end="66"/>
                                            </p:txEl>
                                          </p:spTgt>
                                        </p:tgtEl>
                                        <p:attrNameLst>
                                          <p:attrName>style.visibility</p:attrName>
                                        </p:attrNameLst>
                                      </p:cBhvr>
                                      <p:to>
                                        <p:strVal val="visible"/>
                                      </p:to>
                                    </p:set>
                                    <p:animEffect transition="in" filter="fade">
                                      <p:cBhvr>
                                        <p:cTn id="14" dur="1000"/>
                                        <p:tgtEl>
                                          <p:spTgt spid="26628">
                                            <p:txEl>
                                              <p:charRg st="48" end="66"/>
                                            </p:txEl>
                                          </p:spTgt>
                                        </p:tgtEl>
                                      </p:cBhvr>
                                    </p:animEffect>
                                    <p:anim calcmode="lin" valueType="num">
                                      <p:cBhvr>
                                        <p:cTn id="15" dur="1000" fill="hold"/>
                                        <p:tgtEl>
                                          <p:spTgt spid="26628">
                                            <p:txEl>
                                              <p:charRg st="48" end="66"/>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charRg st="48" end="66"/>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charRg st="66" end="89"/>
                                            </p:txEl>
                                          </p:spTgt>
                                        </p:tgtEl>
                                        <p:attrNameLst>
                                          <p:attrName>style.visibility</p:attrName>
                                        </p:attrNameLst>
                                      </p:cBhvr>
                                      <p:to>
                                        <p:strVal val="visible"/>
                                      </p:to>
                                    </p:set>
                                    <p:animEffect transition="in" filter="fade">
                                      <p:cBhvr>
                                        <p:cTn id="21" dur="1000"/>
                                        <p:tgtEl>
                                          <p:spTgt spid="26628">
                                            <p:txEl>
                                              <p:charRg st="66" end="89"/>
                                            </p:txEl>
                                          </p:spTgt>
                                        </p:tgtEl>
                                      </p:cBhvr>
                                    </p:animEffect>
                                    <p:anim calcmode="lin" valueType="num">
                                      <p:cBhvr>
                                        <p:cTn id="22" dur="1000" fill="hold"/>
                                        <p:tgtEl>
                                          <p:spTgt spid="26628">
                                            <p:txEl>
                                              <p:charRg st="66" end="89"/>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charRg st="66" end="89"/>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628">
                                            <p:txEl>
                                              <p:charRg st="89" end="113"/>
                                            </p:txEl>
                                          </p:spTgt>
                                        </p:tgtEl>
                                        <p:attrNameLst>
                                          <p:attrName>style.visibility</p:attrName>
                                        </p:attrNameLst>
                                      </p:cBhvr>
                                      <p:to>
                                        <p:strVal val="visible"/>
                                      </p:to>
                                    </p:set>
                                    <p:animEffect transition="in" filter="fade">
                                      <p:cBhvr>
                                        <p:cTn id="28" dur="1000"/>
                                        <p:tgtEl>
                                          <p:spTgt spid="26628">
                                            <p:txEl>
                                              <p:charRg st="89" end="113"/>
                                            </p:txEl>
                                          </p:spTgt>
                                        </p:tgtEl>
                                      </p:cBhvr>
                                    </p:animEffect>
                                    <p:anim calcmode="lin" valueType="num">
                                      <p:cBhvr>
                                        <p:cTn id="29" dur="1000" fill="hold"/>
                                        <p:tgtEl>
                                          <p:spTgt spid="26628">
                                            <p:txEl>
                                              <p:charRg st="89" end="113"/>
                                            </p:txEl>
                                          </p:spTgt>
                                        </p:tgtEl>
                                        <p:attrNameLst>
                                          <p:attrName>ppt_x</p:attrName>
                                        </p:attrNameLst>
                                      </p:cBhvr>
                                      <p:tavLst>
                                        <p:tav tm="0">
                                          <p:val>
                                            <p:strVal val="#ppt_x"/>
                                          </p:val>
                                        </p:tav>
                                        <p:tav tm="100000">
                                          <p:val>
                                            <p:strVal val="#ppt_x"/>
                                          </p:val>
                                        </p:tav>
                                      </p:tavLst>
                                    </p:anim>
                                    <p:anim calcmode="lin" valueType="num">
                                      <p:cBhvr>
                                        <p:cTn id="30" dur="1000" fill="hold"/>
                                        <p:tgtEl>
                                          <p:spTgt spid="26628">
                                            <p:txEl>
                                              <p:charRg st="89" end="11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6628">
                                            <p:txEl>
                                              <p:charRg st="113" end="204"/>
                                            </p:txEl>
                                          </p:spTgt>
                                        </p:tgtEl>
                                        <p:attrNameLst>
                                          <p:attrName>style.visibility</p:attrName>
                                        </p:attrNameLst>
                                      </p:cBhvr>
                                      <p:to>
                                        <p:strVal val="visible"/>
                                      </p:to>
                                    </p:set>
                                    <p:animEffect transition="in" filter="fade">
                                      <p:cBhvr>
                                        <p:cTn id="35" dur="1000"/>
                                        <p:tgtEl>
                                          <p:spTgt spid="26628">
                                            <p:txEl>
                                              <p:charRg st="113" end="204"/>
                                            </p:txEl>
                                          </p:spTgt>
                                        </p:tgtEl>
                                      </p:cBhvr>
                                    </p:animEffect>
                                    <p:anim calcmode="lin" valueType="num">
                                      <p:cBhvr>
                                        <p:cTn id="36" dur="1000" fill="hold"/>
                                        <p:tgtEl>
                                          <p:spTgt spid="26628">
                                            <p:txEl>
                                              <p:charRg st="113" end="204"/>
                                            </p:txEl>
                                          </p:spTgt>
                                        </p:tgtEl>
                                        <p:attrNameLst>
                                          <p:attrName>ppt_x</p:attrName>
                                        </p:attrNameLst>
                                      </p:cBhvr>
                                      <p:tavLst>
                                        <p:tav tm="0">
                                          <p:val>
                                            <p:strVal val="#ppt_x"/>
                                          </p:val>
                                        </p:tav>
                                        <p:tav tm="100000">
                                          <p:val>
                                            <p:strVal val="#ppt_x"/>
                                          </p:val>
                                        </p:tav>
                                      </p:tavLst>
                                    </p:anim>
                                    <p:anim calcmode="lin" valueType="num">
                                      <p:cBhvr>
                                        <p:cTn id="37" dur="1000" fill="hold"/>
                                        <p:tgtEl>
                                          <p:spTgt spid="26628">
                                            <p:txEl>
                                              <p:charRg st="113" end="20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6628">
                                            <p:txEl>
                                              <p:charRg st="204" end="238"/>
                                            </p:txEl>
                                          </p:spTgt>
                                        </p:tgtEl>
                                        <p:attrNameLst>
                                          <p:attrName>style.visibility</p:attrName>
                                        </p:attrNameLst>
                                      </p:cBhvr>
                                      <p:to>
                                        <p:strVal val="visible"/>
                                      </p:to>
                                    </p:set>
                                    <p:animEffect transition="in" filter="fade">
                                      <p:cBhvr>
                                        <p:cTn id="42" dur="1000"/>
                                        <p:tgtEl>
                                          <p:spTgt spid="26628">
                                            <p:txEl>
                                              <p:charRg st="204" end="238"/>
                                            </p:txEl>
                                          </p:spTgt>
                                        </p:tgtEl>
                                      </p:cBhvr>
                                    </p:animEffect>
                                    <p:anim calcmode="lin" valueType="num">
                                      <p:cBhvr>
                                        <p:cTn id="43" dur="1000" fill="hold"/>
                                        <p:tgtEl>
                                          <p:spTgt spid="26628">
                                            <p:txEl>
                                              <p:charRg st="204" end="238"/>
                                            </p:txEl>
                                          </p:spTgt>
                                        </p:tgtEl>
                                        <p:attrNameLst>
                                          <p:attrName>ppt_x</p:attrName>
                                        </p:attrNameLst>
                                      </p:cBhvr>
                                      <p:tavLst>
                                        <p:tav tm="0">
                                          <p:val>
                                            <p:strVal val="#ppt_x"/>
                                          </p:val>
                                        </p:tav>
                                        <p:tav tm="100000">
                                          <p:val>
                                            <p:strVal val="#ppt_x"/>
                                          </p:val>
                                        </p:tav>
                                      </p:tavLst>
                                    </p:anim>
                                    <p:anim calcmode="lin" valueType="num">
                                      <p:cBhvr>
                                        <p:cTn id="44" dur="1000" fill="hold"/>
                                        <p:tgtEl>
                                          <p:spTgt spid="26628">
                                            <p:txEl>
                                              <p:charRg st="204" end="23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103426"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mj-ea"/>
                <a:cs typeface="+mj-cs"/>
                <a:sym typeface="宋体" panose="02010600030101010101" pitchFamily="2" charset="-122"/>
              </a:rPr>
              <a:t>Python</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数据分析扩展</a:t>
            </a:r>
            <a:r>
              <a:rPr lang="en-US" altLang="zh-CN" kern="1200" dirty="0">
                <a:latin typeface="Arial" panose="020B0604020202020204" pitchFamily="34" charset="0"/>
                <a:ea typeface="+mj-ea"/>
                <a:cs typeface="+mj-cs"/>
                <a:sym typeface="宋体" panose="02010600030101010101" pitchFamily="2" charset="-122"/>
              </a:rPr>
              <a:t>--</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第三方库</a:t>
            </a:r>
            <a:r>
              <a:rPr lang="en-US" altLang="zh-CN" kern="1200" dirty="0">
                <a:latin typeface="Arial" panose="020B0604020202020204" pitchFamily="34" charset="0"/>
                <a:ea typeface="+mj-ea"/>
                <a:cs typeface="+mj-cs"/>
                <a:sym typeface="宋体" panose="02010600030101010101" pitchFamily="2" charset="-122"/>
              </a:rPr>
              <a:t>Scipy</a:t>
            </a:r>
            <a:endParaRPr lang="en-US" altLang="zh-CN" kern="1200" dirty="0">
              <a:latin typeface="Arial" panose="020B0604020202020204" pitchFamily="34" charset="0"/>
              <a:ea typeface="微软雅黑" panose="020B0503020204020204" pitchFamily="34" charset="-122"/>
              <a:cs typeface="+mj-cs"/>
              <a:sym typeface="宋体" panose="02010600030101010101" pitchFamily="2" charset="-122"/>
            </a:endParaRPr>
          </a:p>
        </p:txBody>
      </p:sp>
      <p:sp>
        <p:nvSpPr>
          <p:cNvPr id="26628" name="Text Box 6"/>
          <p:cNvSpPr txBox="1"/>
          <p:nvPr/>
        </p:nvSpPr>
        <p:spPr>
          <a:xfrm>
            <a:off x="285750" y="1000125"/>
            <a:ext cx="8429625" cy="4705350"/>
          </a:xfrm>
          <a:prstGeom prst="rect">
            <a:avLst/>
          </a:prstGeom>
          <a:noFill/>
          <a:ln w="9525">
            <a:noFill/>
          </a:ln>
        </p:spPr>
        <p:txBody>
          <a:bodyPr lIns="0" tIns="0" rIns="0" bIns="0" anchor="t" anchorCtr="0">
            <a:spAutoFit/>
          </a:bodyPr>
          <a:p>
            <a:pPr marL="457200" indent="-457200" eaLnBrk="0" hangingPunct="0">
              <a:lnSpc>
                <a:spcPct val="150000"/>
              </a:lnSpc>
              <a:spcBef>
                <a:spcPct val="20000"/>
              </a:spcBef>
              <a:buClr>
                <a:srgbClr val="0000FF"/>
              </a:buCl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Scipy</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Numpy</a:t>
            </a:r>
            <a:r>
              <a:rPr lang="zh-CN" altLang="en-US" sz="2200" dirty="0">
                <a:latin typeface="微软雅黑" panose="020B0503020204020204" pitchFamily="34" charset="-122"/>
                <a:ea typeface="微软雅黑" panose="020B0503020204020204" pitchFamily="34" charset="-122"/>
              </a:rPr>
              <a:t>提供了多维数组功能，但它只是一般的数组，并不是矩阵，比如当两个数组相乘时，只是对应元素相乘，而不是矩阵乘法。</a:t>
            </a:r>
            <a:r>
              <a:rPr lang="en-US" altLang="zh-CN" sz="2200" dirty="0">
                <a:latin typeface="微软雅黑" panose="020B0503020204020204" pitchFamily="34" charset="-122"/>
                <a:ea typeface="微软雅黑" panose="020B0503020204020204" pitchFamily="34" charset="-122"/>
              </a:rPr>
              <a:t>Scipy</a:t>
            </a:r>
            <a:r>
              <a:rPr lang="zh-CN" altLang="en-US" sz="2200" dirty="0">
                <a:latin typeface="微软雅黑" panose="020B0503020204020204" pitchFamily="34" charset="-122"/>
                <a:ea typeface="微软雅黑" panose="020B0503020204020204" pitchFamily="34" charset="-122"/>
              </a:rPr>
              <a:t>提供了真正的矩阵，以及大量基于矩阵运算的对象与函数。</a:t>
            </a:r>
            <a:endParaRPr lang="zh-CN" altLang="en-US"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SciPy</a:t>
            </a:r>
            <a:r>
              <a:rPr lang="zh-CN" altLang="en-US" sz="2200" dirty="0">
                <a:latin typeface="微软雅黑" panose="020B0503020204020204" pitchFamily="34" charset="-122"/>
                <a:ea typeface="微软雅黑" panose="020B0503020204020204" pitchFamily="34" charset="-122"/>
              </a:rPr>
              <a:t>包含的功能有最优化、线性代数、积分、插值、拟合、特殊函数、快速傅里叶变换、信号处理和图像处理、常微分方程求解和其他科学与工程中常用的计算，显然，这些功能都是挖掘与建模必备的。</a:t>
            </a:r>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charRg st="6" end="97"/>
                                            </p:txEl>
                                          </p:spTgt>
                                        </p:tgtEl>
                                        <p:attrNameLst>
                                          <p:attrName>style.visibility</p:attrName>
                                        </p:attrNameLst>
                                      </p:cBhvr>
                                      <p:to>
                                        <p:strVal val="visible"/>
                                      </p:to>
                                    </p:set>
                                    <p:animEffect transition="in" filter="fade">
                                      <p:cBhvr>
                                        <p:cTn id="7" dur="1000"/>
                                        <p:tgtEl>
                                          <p:spTgt spid="26628">
                                            <p:txEl>
                                              <p:charRg st="6" end="97"/>
                                            </p:txEl>
                                          </p:spTgt>
                                        </p:tgtEl>
                                      </p:cBhvr>
                                    </p:animEffect>
                                    <p:anim calcmode="lin" valueType="num">
                                      <p:cBhvr>
                                        <p:cTn id="8" dur="1000" fill="hold"/>
                                        <p:tgtEl>
                                          <p:spTgt spid="26628">
                                            <p:txEl>
                                              <p:charRg st="6" end="97"/>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charRg st="6" end="97"/>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charRg st="97" end="190"/>
                                            </p:txEl>
                                          </p:spTgt>
                                        </p:tgtEl>
                                        <p:attrNameLst>
                                          <p:attrName>style.visibility</p:attrName>
                                        </p:attrNameLst>
                                      </p:cBhvr>
                                      <p:to>
                                        <p:strVal val="visible"/>
                                      </p:to>
                                    </p:set>
                                    <p:animEffect transition="in" filter="fade">
                                      <p:cBhvr>
                                        <p:cTn id="14" dur="1000"/>
                                        <p:tgtEl>
                                          <p:spTgt spid="26628">
                                            <p:txEl>
                                              <p:charRg st="97" end="190"/>
                                            </p:txEl>
                                          </p:spTgt>
                                        </p:tgtEl>
                                      </p:cBhvr>
                                    </p:animEffect>
                                    <p:anim calcmode="lin" valueType="num">
                                      <p:cBhvr>
                                        <p:cTn id="15" dur="1000" fill="hold"/>
                                        <p:tgtEl>
                                          <p:spTgt spid="26628">
                                            <p:txEl>
                                              <p:charRg st="97" end="190"/>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charRg st="97" end="19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105474"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mj-ea"/>
                <a:cs typeface="+mj-cs"/>
                <a:sym typeface="宋体" panose="02010600030101010101" pitchFamily="2" charset="-122"/>
              </a:rPr>
              <a:t>Python</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数据分析扩展</a:t>
            </a:r>
            <a:r>
              <a:rPr lang="en-US" altLang="zh-CN" kern="1200" dirty="0">
                <a:latin typeface="Arial" panose="020B0604020202020204" pitchFamily="34" charset="0"/>
                <a:ea typeface="+mj-ea"/>
                <a:cs typeface="+mj-cs"/>
                <a:sym typeface="宋体" panose="02010600030101010101" pitchFamily="2" charset="-122"/>
              </a:rPr>
              <a:t>--</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第三方库</a:t>
            </a:r>
            <a:r>
              <a:rPr lang="en-US" altLang="zh-CN" kern="1200" dirty="0">
                <a:latin typeface="Arial" panose="020B0604020202020204" pitchFamily="34" charset="0"/>
                <a:ea typeface="+mj-ea"/>
                <a:cs typeface="+mj-cs"/>
                <a:sym typeface="宋体" panose="02010600030101010101" pitchFamily="2" charset="-122"/>
              </a:rPr>
              <a:t>Scipy</a:t>
            </a:r>
            <a:endParaRPr lang="en-US" altLang="zh-CN" kern="1200" dirty="0">
              <a:latin typeface="Arial" panose="020B0604020202020204" pitchFamily="34" charset="0"/>
              <a:ea typeface="微软雅黑" panose="020B0503020204020204" pitchFamily="34" charset="-122"/>
              <a:cs typeface="+mj-cs"/>
              <a:sym typeface="宋体" panose="02010600030101010101" pitchFamily="2" charset="-122"/>
            </a:endParaRPr>
          </a:p>
        </p:txBody>
      </p:sp>
      <p:sp>
        <p:nvSpPr>
          <p:cNvPr id="26628" name="Text Box 6"/>
          <p:cNvSpPr txBox="1">
            <a:spLocks noChangeArrowheads="1"/>
          </p:cNvSpPr>
          <p:nvPr/>
        </p:nvSpPr>
        <p:spPr bwMode="auto">
          <a:xfrm>
            <a:off x="285750" y="1000125"/>
            <a:ext cx="8429625"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Scipy</a:t>
            </a:r>
            <a:endPar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Scipy</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依赖于</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Numpy</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，因此安装它之前得先安装好</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Numpy</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。安装</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Scipy</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的方式与安装</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Numpy</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的方法大同小异，需要提及的是，在</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Ubuntu</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下也可以用类似的安装</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Scipy</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sudo</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apt-get install python-</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scipy</a:t>
            </a:r>
            <a:endPar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charRg st="6" end="95"/>
                                            </p:txEl>
                                          </p:spTgt>
                                        </p:tgtEl>
                                        <p:attrNameLst>
                                          <p:attrName>style.visibility</p:attrName>
                                        </p:attrNameLst>
                                      </p:cBhvr>
                                      <p:to>
                                        <p:strVal val="visible"/>
                                      </p:to>
                                    </p:set>
                                    <p:animEffect transition="in" filter="fade">
                                      <p:cBhvr>
                                        <p:cTn id="7" dur="1000"/>
                                        <p:tgtEl>
                                          <p:spTgt spid="26628">
                                            <p:txEl>
                                              <p:charRg st="6" end="95"/>
                                            </p:txEl>
                                          </p:spTgt>
                                        </p:tgtEl>
                                      </p:cBhvr>
                                    </p:animEffect>
                                    <p:anim calcmode="lin" valueType="num">
                                      <p:cBhvr>
                                        <p:cTn id="8" dur="1000" fill="hold"/>
                                        <p:tgtEl>
                                          <p:spTgt spid="26628">
                                            <p:txEl>
                                              <p:charRg st="6" end="95"/>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charRg st="6" end="9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charRg st="95" end="129"/>
                                            </p:txEl>
                                          </p:spTgt>
                                        </p:tgtEl>
                                        <p:attrNameLst>
                                          <p:attrName>style.visibility</p:attrName>
                                        </p:attrNameLst>
                                      </p:cBhvr>
                                      <p:to>
                                        <p:strVal val="visible"/>
                                      </p:to>
                                    </p:set>
                                    <p:animEffect transition="in" filter="fade">
                                      <p:cBhvr>
                                        <p:cTn id="14" dur="1000"/>
                                        <p:tgtEl>
                                          <p:spTgt spid="26628">
                                            <p:txEl>
                                              <p:charRg st="95" end="129"/>
                                            </p:txEl>
                                          </p:spTgt>
                                        </p:tgtEl>
                                      </p:cBhvr>
                                    </p:animEffect>
                                    <p:anim calcmode="lin" valueType="num">
                                      <p:cBhvr>
                                        <p:cTn id="15" dur="1000" fill="hold"/>
                                        <p:tgtEl>
                                          <p:spTgt spid="26628">
                                            <p:txEl>
                                              <p:charRg st="95" end="129"/>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charRg st="95" end="12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107522"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mj-ea"/>
                <a:cs typeface="+mj-cs"/>
                <a:sym typeface="宋体" panose="02010600030101010101" pitchFamily="2" charset="-122"/>
              </a:rPr>
              <a:t>Python</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数据分析扩展</a:t>
            </a:r>
            <a:r>
              <a:rPr lang="en-US" altLang="zh-CN" kern="1200" dirty="0">
                <a:latin typeface="Arial" panose="020B0604020202020204" pitchFamily="34" charset="0"/>
                <a:ea typeface="+mj-ea"/>
                <a:cs typeface="+mj-cs"/>
                <a:sym typeface="宋体" panose="02010600030101010101" pitchFamily="2" charset="-122"/>
              </a:rPr>
              <a:t>--</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第三方库</a:t>
            </a:r>
            <a:r>
              <a:rPr lang="en-US" altLang="zh-CN" kern="1200" dirty="0">
                <a:latin typeface="Arial" panose="020B0604020202020204" pitchFamily="34" charset="0"/>
                <a:ea typeface="+mj-ea"/>
                <a:cs typeface="+mj-cs"/>
                <a:sym typeface="宋体" panose="02010600030101010101" pitchFamily="2" charset="-122"/>
              </a:rPr>
              <a:t>Matplotlib</a:t>
            </a:r>
            <a:endParaRPr lang="en-US" altLang="zh-CN" kern="1200" dirty="0">
              <a:latin typeface="Arial" panose="020B0604020202020204" pitchFamily="34" charset="0"/>
              <a:ea typeface="微软雅黑" panose="020B0503020204020204" pitchFamily="34" charset="-122"/>
              <a:cs typeface="+mj-cs"/>
              <a:sym typeface="宋体" panose="02010600030101010101" pitchFamily="2" charset="-122"/>
            </a:endParaRPr>
          </a:p>
        </p:txBody>
      </p:sp>
      <p:sp>
        <p:nvSpPr>
          <p:cNvPr id="26628" name="Text Box 6"/>
          <p:cNvSpPr txBox="1">
            <a:spLocks noChangeArrowheads="1"/>
          </p:cNvSpPr>
          <p:nvPr/>
        </p:nvSpPr>
        <p:spPr bwMode="auto">
          <a:xfrm>
            <a:off x="285750" y="812800"/>
            <a:ext cx="8429625" cy="585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Matplotlib(</a:t>
            </a:r>
            <a:r>
              <a:rPr kumimoji="0" lang="zh-CN" altLang="en-US" sz="2200" b="0" i="0" u="none" strike="noStrike" kern="1200" cap="none" spc="0" normalizeH="0" baseline="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mn-cs"/>
              </a:rPr>
              <a:t>代码见</a:t>
            </a:r>
            <a:r>
              <a:rPr kumimoji="0" lang="en-US" altLang="zh-CN" sz="2200" b="0" i="0" u="none" strike="noStrike" kern="1200" cap="none" spc="0" normalizeH="0" baseline="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mn-cs"/>
              </a:rPr>
              <a:t>C2</a:t>
            </a:r>
            <a:r>
              <a:rPr kumimoji="0" lang="zh-CN" altLang="en-US" sz="2200" b="0" i="0" u="none" strike="noStrike" kern="1200" cap="none" spc="0" normalizeH="0" baseline="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mn-cs"/>
              </a:rPr>
              <a:t>文件夹中</a:t>
            </a:r>
            <a:r>
              <a:rPr kumimoji="0" lang="en-US" altLang="zh-CN" sz="2200" b="0" i="0" u="none" strike="noStrike" kern="1200" cap="none" spc="0" normalizeH="0" baseline="0" noProof="0" dirty="0" err="1" smtClean="0">
                <a:ln>
                  <a:noFill/>
                </a:ln>
                <a:solidFill>
                  <a:srgbClr val="FF0000"/>
                </a:solidFill>
                <a:effectLst/>
                <a:uLnTx/>
                <a:uFillTx/>
                <a:latin typeface="微软雅黑" panose="020B0503020204020204" pitchFamily="34" charset="-122"/>
                <a:ea typeface="微软雅黑" panose="020B0503020204020204" pitchFamily="34" charset="-122"/>
                <a:cs typeface="+mn-cs"/>
              </a:rPr>
              <a:t>Matplotlib-006.py-011.py</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Matplotlib</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是最著名的绘图库，它主要用于二维绘图，当然它也可以进行简单的三维绘图。它不仅提供了一整套和</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Matlab</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相似但更为丰富的命令，让我们可以非常快捷地用</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可视化数据，而且允许输出达到出版质量的多种图像格式。</a:t>
            </a:r>
            <a:endPar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Matplotlib</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的安装并没有什么特别之处，可以通过</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pip install </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matplotlib</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安装或者自行下载源代码安装，在</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Ubuntu</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下也可以用类似的安装。</a:t>
            </a:r>
            <a:endPar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sudo</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apt-get install python-</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matplotlib</a:t>
            </a:r>
            <a:endPar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注意</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Matplotlib</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的上级依赖库相对较多，手动安装的时候，需要逐一把这些依赖库都安装好。</a:t>
            </a:r>
            <a:endPar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p:cTn id="7" dur="500" fill="hold"/>
                                        <p:tgtEl>
                                          <p:spTgt spid="26628"/>
                                        </p:tgtEl>
                                        <p:attrNameLst>
                                          <p:attrName>ppt_w</p:attrName>
                                        </p:attrNameLst>
                                      </p:cBhvr>
                                      <p:tavLst>
                                        <p:tav tm="0">
                                          <p:val>
                                            <p:fltVal val="0.000000"/>
                                          </p:val>
                                        </p:tav>
                                        <p:tav tm="100000">
                                          <p:val>
                                            <p:strVal val="#ppt_w"/>
                                          </p:val>
                                        </p:tav>
                                      </p:tavLst>
                                    </p:anim>
                                    <p:anim calcmode="lin" valueType="num">
                                      <p:cBhvr>
                                        <p:cTn id="8" dur="500" fill="hold"/>
                                        <p:tgtEl>
                                          <p:spTgt spid="2662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26628"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109570"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mj-ea"/>
                <a:cs typeface="+mj-cs"/>
                <a:sym typeface="宋体" panose="02010600030101010101" pitchFamily="2" charset="-122"/>
              </a:rPr>
              <a:t>Python</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数据分析扩展</a:t>
            </a:r>
            <a:r>
              <a:rPr lang="en-US" altLang="zh-CN" kern="1200" dirty="0">
                <a:latin typeface="Arial" panose="020B0604020202020204" pitchFamily="34" charset="0"/>
                <a:ea typeface="+mj-ea"/>
                <a:cs typeface="+mj-cs"/>
                <a:sym typeface="宋体" panose="02010600030101010101" pitchFamily="2" charset="-122"/>
              </a:rPr>
              <a:t>--</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第三方库</a:t>
            </a:r>
            <a:r>
              <a:rPr lang="en-US" altLang="zh-CN" kern="1200" dirty="0">
                <a:latin typeface="Arial" panose="020B0604020202020204" pitchFamily="34" charset="0"/>
                <a:ea typeface="+mj-ea"/>
                <a:cs typeface="+mj-cs"/>
                <a:sym typeface="宋体" panose="02010600030101010101" pitchFamily="2" charset="-122"/>
              </a:rPr>
              <a:t>Matplotlib</a:t>
            </a:r>
            <a:endParaRPr lang="en-US" altLang="zh-CN" kern="1200" dirty="0">
              <a:latin typeface="Arial" panose="020B0604020202020204" pitchFamily="34" charset="0"/>
              <a:ea typeface="微软雅黑" panose="020B0503020204020204" pitchFamily="34" charset="-122"/>
              <a:cs typeface="+mj-cs"/>
              <a:sym typeface="宋体" panose="02010600030101010101" pitchFamily="2" charset="-122"/>
            </a:endParaRPr>
          </a:p>
        </p:txBody>
      </p:sp>
      <p:sp>
        <p:nvSpPr>
          <p:cNvPr id="26628" name="Text Box 6"/>
          <p:cNvSpPr txBox="1">
            <a:spLocks noChangeArrowheads="1"/>
          </p:cNvSpPr>
          <p:nvPr/>
        </p:nvSpPr>
        <p:spPr bwMode="auto">
          <a:xfrm>
            <a:off x="285750" y="812800"/>
            <a:ext cx="8429625"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Matplotlib</a:t>
            </a:r>
            <a:endPar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如果读者使用的是中文标签，就会发现中文标签无法正常显示。这是因为</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Matplotlib</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的默认字体是英文字体所致，解决它的办法是在作图之前手动指定默认字体为中文字体，如黑体（</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SimHei</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en-US" altLang="zh-CN" sz="16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plt.rcParams</a:t>
            </a:r>
            <a:r>
              <a:rPr kumimoji="0" lang="en-US" altLang="zh-CN"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font.sans</a:t>
            </a:r>
            <a:r>
              <a:rPr kumimoji="0" lang="en-US" altLang="zh-CN"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-serif'] = ['</a:t>
            </a:r>
            <a:r>
              <a:rPr kumimoji="0" lang="en-US" altLang="zh-CN" sz="16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SimHei</a:t>
            </a:r>
            <a:r>
              <a:rPr kumimoji="0" lang="en-US" altLang="zh-CN"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这两句用来正常显示中文标签</a:t>
            </a:r>
            <a:endParaRPr kumimoji="0" lang="zh-CN" altLang="en-US"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其次，保存作图图像时，负号有可能显示不正常，可以通过以下代码解决：</a:t>
            </a:r>
            <a:endPar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en-US" altLang="zh-CN" sz="16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plt.rcParams</a:t>
            </a:r>
            <a:r>
              <a:rPr kumimoji="0" lang="en-US" altLang="zh-CN"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6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axes.unicode_minus</a:t>
            </a:r>
            <a:r>
              <a:rPr kumimoji="0" lang="en-US" altLang="zh-CN"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 False #</a:t>
            </a:r>
            <a:r>
              <a:rPr kumimoji="0" lang="zh-CN" altLang="en-US"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解决保存图像是负号</a:t>
            </a:r>
            <a:r>
              <a:rPr kumimoji="0" lang="en-US" altLang="zh-CN"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显示为方块的问题</a:t>
            </a:r>
            <a:endParaRPr kumimoji="0" lang="zh-CN" altLang="en-US" sz="16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pic>
        <p:nvPicPr>
          <p:cNvPr id="173058" name="Picture 2" descr="2"/>
          <p:cNvPicPr>
            <a:picLocks noChangeAspect="1"/>
          </p:cNvPicPr>
          <p:nvPr/>
        </p:nvPicPr>
        <p:blipFill>
          <a:blip r:embed="rId1"/>
          <a:stretch>
            <a:fillRect/>
          </a:stretch>
        </p:blipFill>
        <p:spPr>
          <a:xfrm>
            <a:off x="973138" y="920750"/>
            <a:ext cx="7669212" cy="43116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charRg st="11" end="105"/>
                                            </p:txEl>
                                          </p:spTgt>
                                        </p:tgtEl>
                                        <p:attrNameLst>
                                          <p:attrName>style.visibility</p:attrName>
                                        </p:attrNameLst>
                                      </p:cBhvr>
                                      <p:to>
                                        <p:strVal val="visible"/>
                                      </p:to>
                                    </p:set>
                                    <p:animEffect transition="in" filter="fade">
                                      <p:cBhvr>
                                        <p:cTn id="7" dur="1000"/>
                                        <p:tgtEl>
                                          <p:spTgt spid="26628">
                                            <p:txEl>
                                              <p:charRg st="11" end="105"/>
                                            </p:txEl>
                                          </p:spTgt>
                                        </p:tgtEl>
                                      </p:cBhvr>
                                    </p:animEffect>
                                    <p:anim calcmode="lin" valueType="num">
                                      <p:cBhvr>
                                        <p:cTn id="8" dur="1000" fill="hold"/>
                                        <p:tgtEl>
                                          <p:spTgt spid="26628">
                                            <p:txEl>
                                              <p:charRg st="11" end="105"/>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charRg st="11" end="10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charRg st="105" end="165"/>
                                            </p:txEl>
                                          </p:spTgt>
                                        </p:tgtEl>
                                        <p:attrNameLst>
                                          <p:attrName>style.visibility</p:attrName>
                                        </p:attrNameLst>
                                      </p:cBhvr>
                                      <p:to>
                                        <p:strVal val="visible"/>
                                      </p:to>
                                    </p:set>
                                    <p:animEffect transition="in" filter="fade">
                                      <p:cBhvr>
                                        <p:cTn id="14" dur="1000"/>
                                        <p:tgtEl>
                                          <p:spTgt spid="26628">
                                            <p:txEl>
                                              <p:charRg st="105" end="165"/>
                                            </p:txEl>
                                          </p:spTgt>
                                        </p:tgtEl>
                                      </p:cBhvr>
                                    </p:animEffect>
                                    <p:anim calcmode="lin" valueType="num">
                                      <p:cBhvr>
                                        <p:cTn id="15" dur="1000" fill="hold"/>
                                        <p:tgtEl>
                                          <p:spTgt spid="26628">
                                            <p:txEl>
                                              <p:charRg st="105" end="165"/>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charRg st="105" end="16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charRg st="165" end="199"/>
                                            </p:txEl>
                                          </p:spTgt>
                                        </p:tgtEl>
                                        <p:attrNameLst>
                                          <p:attrName>style.visibility</p:attrName>
                                        </p:attrNameLst>
                                      </p:cBhvr>
                                      <p:to>
                                        <p:strVal val="visible"/>
                                      </p:to>
                                    </p:set>
                                    <p:animEffect transition="in" filter="fade">
                                      <p:cBhvr>
                                        <p:cTn id="21" dur="1000"/>
                                        <p:tgtEl>
                                          <p:spTgt spid="26628">
                                            <p:txEl>
                                              <p:charRg st="165" end="199"/>
                                            </p:txEl>
                                          </p:spTgt>
                                        </p:tgtEl>
                                      </p:cBhvr>
                                    </p:animEffect>
                                    <p:anim calcmode="lin" valueType="num">
                                      <p:cBhvr>
                                        <p:cTn id="22" dur="1000" fill="hold"/>
                                        <p:tgtEl>
                                          <p:spTgt spid="26628">
                                            <p:txEl>
                                              <p:charRg st="165" end="199"/>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charRg st="165" end="199"/>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628">
                                            <p:txEl>
                                              <p:charRg st="199" end="264"/>
                                            </p:txEl>
                                          </p:spTgt>
                                        </p:tgtEl>
                                        <p:attrNameLst>
                                          <p:attrName>style.visibility</p:attrName>
                                        </p:attrNameLst>
                                      </p:cBhvr>
                                      <p:to>
                                        <p:strVal val="visible"/>
                                      </p:to>
                                    </p:set>
                                    <p:animEffect transition="in" filter="fade">
                                      <p:cBhvr>
                                        <p:cTn id="28" dur="1000"/>
                                        <p:tgtEl>
                                          <p:spTgt spid="26628">
                                            <p:txEl>
                                              <p:charRg st="199" end="264"/>
                                            </p:txEl>
                                          </p:spTgt>
                                        </p:tgtEl>
                                      </p:cBhvr>
                                    </p:animEffect>
                                    <p:anim calcmode="lin" valueType="num">
                                      <p:cBhvr>
                                        <p:cTn id="29" dur="1000" fill="hold"/>
                                        <p:tgtEl>
                                          <p:spTgt spid="26628">
                                            <p:txEl>
                                              <p:charRg st="199" end="264"/>
                                            </p:txEl>
                                          </p:spTgt>
                                        </p:tgtEl>
                                        <p:attrNameLst>
                                          <p:attrName>ppt_x</p:attrName>
                                        </p:attrNameLst>
                                      </p:cBhvr>
                                      <p:tavLst>
                                        <p:tav tm="0">
                                          <p:val>
                                            <p:strVal val="#ppt_x"/>
                                          </p:val>
                                        </p:tav>
                                        <p:tav tm="100000">
                                          <p:val>
                                            <p:strVal val="#ppt_x"/>
                                          </p:val>
                                        </p:tav>
                                      </p:tavLst>
                                    </p:anim>
                                    <p:anim calcmode="lin" valueType="num">
                                      <p:cBhvr>
                                        <p:cTn id="30" dur="1000" fill="hold"/>
                                        <p:tgtEl>
                                          <p:spTgt spid="26628">
                                            <p:txEl>
                                              <p:charRg st="199" end="26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73058"/>
                                        </p:tgtEl>
                                        <p:attrNameLst>
                                          <p:attrName>style.visibility</p:attrName>
                                        </p:attrNameLst>
                                      </p:cBhvr>
                                      <p:to>
                                        <p:strVal val="visible"/>
                                      </p:to>
                                    </p:set>
                                    <p:animEffect transition="in" filter="randombar(horizontal)">
                                      <p:cBhvr>
                                        <p:cTn id="35" dur="500"/>
                                        <p:tgtEl>
                                          <p:spTgt spid="173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111618"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mj-ea"/>
                <a:cs typeface="+mj-cs"/>
                <a:sym typeface="宋体" panose="02010600030101010101" pitchFamily="2" charset="-122"/>
              </a:rPr>
              <a:t>Python</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数据分析扩展</a:t>
            </a:r>
            <a:r>
              <a:rPr lang="en-US" altLang="zh-CN" kern="1200" dirty="0">
                <a:latin typeface="Arial" panose="020B0604020202020204" pitchFamily="34" charset="0"/>
                <a:ea typeface="+mj-ea"/>
                <a:cs typeface="+mj-cs"/>
                <a:sym typeface="宋体" panose="02010600030101010101" pitchFamily="2" charset="-122"/>
              </a:rPr>
              <a:t>--</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第三方库</a:t>
            </a:r>
            <a:r>
              <a:rPr lang="en-US" altLang="zh-CN" kern="1200" dirty="0">
                <a:latin typeface="Arial" panose="020B0604020202020204" pitchFamily="34" charset="0"/>
                <a:ea typeface="+mj-ea"/>
                <a:cs typeface="+mj-cs"/>
                <a:sym typeface="宋体" panose="02010600030101010101" pitchFamily="2" charset="-122"/>
              </a:rPr>
              <a:t>Pandas</a:t>
            </a:r>
            <a:endParaRPr lang="en-US" altLang="zh-CN" kern="1200" dirty="0">
              <a:latin typeface="Arial" panose="020B0604020202020204" pitchFamily="34" charset="0"/>
              <a:ea typeface="微软雅黑" panose="020B0503020204020204" pitchFamily="34" charset="-122"/>
              <a:cs typeface="+mj-cs"/>
              <a:sym typeface="宋体" panose="02010600030101010101" pitchFamily="2" charset="-122"/>
            </a:endParaRPr>
          </a:p>
        </p:txBody>
      </p:sp>
      <p:sp>
        <p:nvSpPr>
          <p:cNvPr id="26628" name="Text Box 6"/>
          <p:cNvSpPr txBox="1"/>
          <p:nvPr/>
        </p:nvSpPr>
        <p:spPr>
          <a:xfrm>
            <a:off x="285750" y="812800"/>
            <a:ext cx="8429625" cy="5721350"/>
          </a:xfrm>
          <a:prstGeom prst="rect">
            <a:avLst/>
          </a:prstGeom>
          <a:noFill/>
          <a:ln w="9525">
            <a:noFill/>
          </a:ln>
        </p:spPr>
        <p:txBody>
          <a:bodyPr lIns="0" tIns="0" rIns="0" bIns="0" anchor="t" anchorCtr="0">
            <a:spAutoFit/>
          </a:bodyPr>
          <a:p>
            <a:pPr marL="457200" indent="-457200" eaLnBrk="0" hangingPunct="0">
              <a:lnSpc>
                <a:spcPct val="150000"/>
              </a:lnSpc>
              <a:spcBef>
                <a:spcPct val="20000"/>
              </a:spcBef>
              <a:buClr>
                <a:srgbClr val="0000FF"/>
              </a:buCl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Pandas(</a:t>
            </a:r>
            <a:r>
              <a:rPr lang="zh-CN" altLang="en-US" sz="2200" dirty="0" err="1">
                <a:solidFill>
                  <a:srgbClr val="FF0000"/>
                </a:solidFill>
                <a:latin typeface="微软雅黑" panose="020B0503020204020204" pitchFamily="34" charset="-122"/>
                <a:ea typeface="微软雅黑" panose="020B0503020204020204" pitchFamily="34" charset="-122"/>
                <a:sym typeface="宋体" panose="02010600030101010101" pitchFamily="2" charset="-122"/>
              </a:rPr>
              <a:t>代码见</a:t>
            </a:r>
            <a:r>
              <a:rPr lang="en-US" altLang="zh-CN" sz="2200" dirty="0" err="1">
                <a:solidFill>
                  <a:srgbClr val="FF0000"/>
                </a:solidFill>
                <a:latin typeface="微软雅黑" panose="020B0503020204020204" pitchFamily="34" charset="-122"/>
                <a:ea typeface="微软雅黑" panose="020B0503020204020204" pitchFamily="34" charset="-122"/>
                <a:sym typeface="宋体" panose="02010600030101010101" pitchFamily="2" charset="-122"/>
              </a:rPr>
              <a:t>C2</a:t>
            </a:r>
            <a:r>
              <a:rPr lang="zh-CN" altLang="en-US" sz="2200" dirty="0" err="1">
                <a:solidFill>
                  <a:srgbClr val="FF0000"/>
                </a:solidFill>
                <a:latin typeface="微软雅黑" panose="020B0503020204020204" pitchFamily="34" charset="-122"/>
                <a:ea typeface="微软雅黑" panose="020B0503020204020204" pitchFamily="34" charset="-122"/>
                <a:sym typeface="宋体" panose="02010600030101010101" pitchFamily="2" charset="-122"/>
              </a:rPr>
              <a:t>文件夹中</a:t>
            </a:r>
            <a:r>
              <a:rPr lang="en-US" altLang="zh-CN" sz="2200" dirty="0" err="1">
                <a:solidFill>
                  <a:srgbClr val="FF0000"/>
                </a:solidFill>
                <a:latin typeface="微软雅黑" panose="020B0503020204020204" pitchFamily="34" charset="-122"/>
                <a:ea typeface="微软雅黑" panose="020B0503020204020204" pitchFamily="34" charset="-122"/>
                <a:sym typeface="宋体" panose="02010600030101010101" pitchFamily="2" charset="-122"/>
              </a:rPr>
              <a:t>Pandas-012.py-013.py</a:t>
            </a:r>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Pandas</a:t>
            </a:r>
            <a:r>
              <a:rPr lang="zh-CN" altLang="en-US" sz="2200" dirty="0">
                <a:latin typeface="微软雅黑" panose="020B0503020204020204" pitchFamily="34" charset="-122"/>
                <a:ea typeface="微软雅黑" panose="020B0503020204020204" pitchFamily="34" charset="-122"/>
              </a:rPr>
              <a:t>是</a:t>
            </a:r>
            <a:r>
              <a:rPr lang="en-US" altLang="zh-CN" sz="2200" dirty="0">
                <a:latin typeface="微软雅黑" panose="020B0503020204020204" pitchFamily="34" charset="-122"/>
                <a:ea typeface="微软雅黑" panose="020B0503020204020204" pitchFamily="34" charset="-122"/>
              </a:rPr>
              <a:t>Python</a:t>
            </a:r>
            <a:r>
              <a:rPr lang="zh-CN" altLang="en-US" sz="2200" dirty="0">
                <a:latin typeface="微软雅黑" panose="020B0503020204020204" pitchFamily="34" charset="-122"/>
                <a:ea typeface="微软雅黑" panose="020B0503020204020204" pitchFamily="34" charset="-122"/>
              </a:rPr>
              <a:t>下最强大的数据分析和探索工具（貌似没有之一）。它包含高级的数据结构和精巧的工具，使得在</a:t>
            </a:r>
            <a:r>
              <a:rPr lang="en-US" altLang="zh-CN" sz="2200" dirty="0">
                <a:latin typeface="微软雅黑" panose="020B0503020204020204" pitchFamily="34" charset="-122"/>
                <a:ea typeface="微软雅黑" panose="020B0503020204020204" pitchFamily="34" charset="-122"/>
              </a:rPr>
              <a:t>Python</a:t>
            </a:r>
            <a:r>
              <a:rPr lang="zh-CN" altLang="en-US" sz="2200" dirty="0">
                <a:latin typeface="微软雅黑" panose="020B0503020204020204" pitchFamily="34" charset="-122"/>
                <a:ea typeface="微软雅黑" panose="020B0503020204020204" pitchFamily="34" charset="-122"/>
              </a:rPr>
              <a:t>中处理数据非常快速和简单。</a:t>
            </a:r>
            <a:r>
              <a:rPr lang="en-US" altLang="zh-CN" sz="2200" dirty="0">
                <a:latin typeface="微软雅黑" panose="020B0503020204020204" pitchFamily="34" charset="-122"/>
                <a:ea typeface="微软雅黑" panose="020B0503020204020204" pitchFamily="34" charset="-122"/>
              </a:rPr>
              <a:t>Pandas</a:t>
            </a:r>
            <a:r>
              <a:rPr lang="zh-CN" altLang="en-US" sz="2200" dirty="0">
                <a:latin typeface="微软雅黑" panose="020B0503020204020204" pitchFamily="34" charset="-122"/>
                <a:ea typeface="微软雅黑" panose="020B0503020204020204" pitchFamily="34" charset="-122"/>
              </a:rPr>
              <a:t>建造在</a:t>
            </a:r>
            <a:r>
              <a:rPr lang="en-US" altLang="zh-CN" sz="2200" dirty="0">
                <a:latin typeface="微软雅黑" panose="020B0503020204020204" pitchFamily="34" charset="-122"/>
                <a:ea typeface="微软雅黑" panose="020B0503020204020204" pitchFamily="34" charset="-122"/>
              </a:rPr>
              <a:t>NumPy</a:t>
            </a:r>
            <a:r>
              <a:rPr lang="zh-CN" altLang="en-US" sz="2200" dirty="0">
                <a:latin typeface="微软雅黑" panose="020B0503020204020204" pitchFamily="34" charset="-122"/>
                <a:ea typeface="微软雅黑" panose="020B0503020204020204" pitchFamily="34" charset="-122"/>
              </a:rPr>
              <a:t>之上，它使得以</a:t>
            </a:r>
            <a:r>
              <a:rPr lang="en-US" altLang="zh-CN" sz="2200" dirty="0">
                <a:latin typeface="微软雅黑" panose="020B0503020204020204" pitchFamily="34" charset="-122"/>
                <a:ea typeface="微软雅黑" panose="020B0503020204020204" pitchFamily="34" charset="-122"/>
              </a:rPr>
              <a:t>NumPy</a:t>
            </a:r>
            <a:r>
              <a:rPr lang="zh-CN" altLang="en-US" sz="2200" dirty="0">
                <a:latin typeface="微软雅黑" panose="020B0503020204020204" pitchFamily="34" charset="-122"/>
                <a:ea typeface="微软雅黑" panose="020B0503020204020204" pitchFamily="34" charset="-122"/>
              </a:rPr>
              <a:t>为中心的应用很容易使用。</a:t>
            </a:r>
            <a:r>
              <a:rPr lang="en-US" altLang="zh-CN" sz="2200" dirty="0">
                <a:latin typeface="微软雅黑" panose="020B0503020204020204" pitchFamily="34" charset="-122"/>
                <a:ea typeface="微软雅黑" panose="020B0503020204020204" pitchFamily="34" charset="-122"/>
              </a:rPr>
              <a:t>Pandas</a:t>
            </a:r>
            <a:r>
              <a:rPr lang="zh-CN" altLang="en-US" sz="2200" dirty="0">
                <a:latin typeface="微软雅黑" panose="020B0503020204020204" pitchFamily="34" charset="-122"/>
                <a:ea typeface="微软雅黑" panose="020B0503020204020204" pitchFamily="34" charset="-122"/>
              </a:rPr>
              <a:t>的名称来自于面板数据（</a:t>
            </a:r>
            <a:r>
              <a:rPr lang="en-US" altLang="zh-CN" sz="2200" dirty="0">
                <a:latin typeface="微软雅黑" panose="020B0503020204020204" pitchFamily="34" charset="-122"/>
                <a:ea typeface="微软雅黑" panose="020B0503020204020204" pitchFamily="34" charset="-122"/>
              </a:rPr>
              <a:t>panel data</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python</a:t>
            </a:r>
            <a:r>
              <a:rPr lang="zh-CN" altLang="en-US" sz="2200" dirty="0">
                <a:latin typeface="微软雅黑" panose="020B0503020204020204" pitchFamily="34" charset="-122"/>
                <a:ea typeface="微软雅黑" panose="020B0503020204020204" pitchFamily="34" charset="-122"/>
              </a:rPr>
              <a:t>数据分析（</a:t>
            </a:r>
            <a:r>
              <a:rPr lang="en-US" altLang="zh-CN" sz="2200" dirty="0">
                <a:latin typeface="微软雅黑" panose="020B0503020204020204" pitchFamily="34" charset="-122"/>
                <a:ea typeface="微软雅黑" panose="020B0503020204020204" pitchFamily="34" charset="-122"/>
              </a:rPr>
              <a:t>data analysis</a:t>
            </a:r>
            <a:r>
              <a:rPr lang="zh-CN" altLang="en-US" sz="2200" dirty="0">
                <a:latin typeface="微软雅黑" panose="020B0503020204020204" pitchFamily="34" charset="-122"/>
                <a:ea typeface="微软雅黑" panose="020B0503020204020204" pitchFamily="34" charset="-122"/>
              </a:rPr>
              <a:t>），它最初被作为金融数据分析工具而开发出来，由</a:t>
            </a:r>
            <a:r>
              <a:rPr lang="en-US" altLang="zh-CN" sz="2200" dirty="0">
                <a:latin typeface="微软雅黑" panose="020B0503020204020204" pitchFamily="34" charset="-122"/>
                <a:ea typeface="微软雅黑" panose="020B0503020204020204" pitchFamily="34" charset="-122"/>
              </a:rPr>
              <a:t>AQR Capital Management</a:t>
            </a:r>
            <a:r>
              <a:rPr lang="zh-CN" altLang="en-US" sz="2200" dirty="0">
                <a:latin typeface="微软雅黑" panose="020B0503020204020204" pitchFamily="34" charset="-122"/>
                <a:ea typeface="微软雅黑" panose="020B0503020204020204" pitchFamily="34" charset="-122"/>
              </a:rPr>
              <a:t>于</a:t>
            </a:r>
            <a:r>
              <a:rPr lang="en-US" altLang="zh-CN" sz="2200" dirty="0">
                <a:latin typeface="微软雅黑" panose="020B0503020204020204" pitchFamily="34" charset="-122"/>
                <a:ea typeface="微软雅黑" panose="020B0503020204020204" pitchFamily="34" charset="-122"/>
              </a:rPr>
              <a:t>2008</a:t>
            </a:r>
            <a:r>
              <a:rPr lang="zh-CN" altLang="en-US" sz="2200" dirty="0">
                <a:latin typeface="微软雅黑" panose="020B0503020204020204" pitchFamily="34" charset="-122"/>
                <a:ea typeface="微软雅黑" panose="020B0503020204020204" pitchFamily="34" charset="-122"/>
              </a:rPr>
              <a:t>年</a:t>
            </a:r>
            <a:r>
              <a:rPr lang="en-US" altLang="zh-CN" sz="2200" dirty="0">
                <a:latin typeface="微软雅黑" panose="020B0503020204020204" pitchFamily="34" charset="-122"/>
                <a:ea typeface="微软雅黑" panose="020B0503020204020204" pitchFamily="34" charset="-122"/>
              </a:rPr>
              <a:t>4</a:t>
            </a:r>
            <a:r>
              <a:rPr lang="zh-CN" altLang="en-US" sz="2200" dirty="0">
                <a:latin typeface="微软雅黑" panose="020B0503020204020204" pitchFamily="34" charset="-122"/>
                <a:ea typeface="微软雅黑" panose="020B0503020204020204" pitchFamily="34" charset="-122"/>
              </a:rPr>
              <a:t>月开发，并于</a:t>
            </a:r>
            <a:r>
              <a:rPr lang="en-US" altLang="zh-CN" sz="2200" dirty="0">
                <a:latin typeface="微软雅黑" panose="020B0503020204020204" pitchFamily="34" charset="-122"/>
                <a:ea typeface="微软雅黑" panose="020B0503020204020204" pitchFamily="34" charset="-122"/>
              </a:rPr>
              <a:t>2009</a:t>
            </a:r>
            <a:r>
              <a:rPr lang="zh-CN" altLang="en-US" sz="2200" dirty="0">
                <a:latin typeface="微软雅黑" panose="020B0503020204020204" pitchFamily="34" charset="-122"/>
                <a:ea typeface="微软雅黑" panose="020B0503020204020204" pitchFamily="34" charset="-122"/>
              </a:rPr>
              <a:t>年底开源出来。</a:t>
            </a:r>
            <a:endParaRPr lang="zh-CN" altLang="en-US"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Pandas</a:t>
            </a:r>
            <a:r>
              <a:rPr lang="zh-CN" altLang="en-US" sz="2200" dirty="0">
                <a:latin typeface="微软雅黑" panose="020B0503020204020204" pitchFamily="34" charset="-122"/>
                <a:ea typeface="微软雅黑" panose="020B0503020204020204" pitchFamily="34" charset="-122"/>
              </a:rPr>
              <a:t>的功能非常强大，支持类似</a:t>
            </a:r>
            <a:r>
              <a:rPr lang="en-US" altLang="zh-CN" sz="2200" dirty="0">
                <a:latin typeface="微软雅黑" panose="020B0503020204020204" pitchFamily="34" charset="-122"/>
                <a:ea typeface="微软雅黑" panose="020B0503020204020204" pitchFamily="34" charset="-122"/>
              </a:rPr>
              <a:t>SQL</a:t>
            </a:r>
            <a:r>
              <a:rPr lang="zh-CN" altLang="en-US" sz="2200" dirty="0">
                <a:latin typeface="微软雅黑" panose="020B0503020204020204" pitchFamily="34" charset="-122"/>
                <a:ea typeface="微软雅黑" panose="020B0503020204020204" pitchFamily="34" charset="-122"/>
              </a:rPr>
              <a:t>的数据增、删、查、改，并且带有丰富的数据处理函数；支持时间序列分析功能；支持灵活处理缺失数据；等等。</a:t>
            </a:r>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circle(in)">
                                      <p:cBhvr>
                                        <p:cTn id="7" dur="20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P spid="2662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内容占位符 4"/>
          <p:cNvSpPr/>
          <p:nvPr/>
        </p:nvSpPr>
        <p:spPr>
          <a:xfrm>
            <a:off x="315913" y="1341438"/>
            <a:ext cx="8464550" cy="4967287"/>
          </a:xfrm>
          <a:prstGeom prst="rect">
            <a:avLst/>
          </a:prstGeom>
          <a:noFill/>
          <a:ln w="9525">
            <a:noFill/>
          </a:ln>
        </p:spPr>
        <p:txBody>
          <a:bodyPr anchor="t" anchorCtr="0"/>
          <a:p>
            <a:pPr marL="457200" indent="-457200" eaLnBrk="0" hangingPunct="0">
              <a:lnSpc>
                <a:spcPct val="150000"/>
              </a:lnSpc>
              <a:spcBef>
                <a:spcPct val="20000"/>
              </a:spcBef>
              <a:buClr>
                <a:schemeClr val="hlink"/>
              </a:buClr>
              <a:buFont typeface="Wingdings" panose="05000000000000000000" pitchFamily="2" charset="2"/>
              <a:buChar char="l"/>
            </a:pPr>
            <a:r>
              <a:rPr lang="en-US" altLang="zh-CN" sz="2000" dirty="0">
                <a:solidFill>
                  <a:schemeClr val="tx1"/>
                </a:solidFill>
                <a:latin typeface="微软雅黑" panose="020B0503020204020204" pitchFamily="34" charset="-122"/>
                <a:ea typeface="微软雅黑" panose="020B0503020204020204" pitchFamily="34" charset="-122"/>
              </a:rPr>
              <a:t>Python</a:t>
            </a:r>
            <a:r>
              <a:rPr lang="zh-CN" altLang="en-US" sz="2000" dirty="0">
                <a:solidFill>
                  <a:schemeClr val="tx1"/>
                </a:solidFill>
                <a:latin typeface="微软雅黑" panose="020B0503020204020204" pitchFamily="34" charset="-122"/>
                <a:ea typeface="微软雅黑" panose="020B0503020204020204" pitchFamily="34" charset="-122"/>
              </a:rPr>
              <a:t>以开发效率著称，也就是说它致力于以最短的代码完成同一个任务。</a:t>
            </a:r>
            <a:r>
              <a:rPr lang="en-US" altLang="zh-CN" sz="2000" dirty="0">
                <a:solidFill>
                  <a:schemeClr val="tx1"/>
                </a:solidFill>
                <a:latin typeface="微软雅黑" panose="020B0503020204020204" pitchFamily="34" charset="-122"/>
                <a:ea typeface="微软雅黑" panose="020B0503020204020204" pitchFamily="34" charset="-122"/>
              </a:rPr>
              <a:t>Python</a:t>
            </a:r>
            <a:r>
              <a:rPr lang="zh-CN" altLang="en-US" sz="2000" dirty="0">
                <a:solidFill>
                  <a:schemeClr val="tx1"/>
                </a:solidFill>
                <a:latin typeface="微软雅黑" panose="020B0503020204020204" pitchFamily="34" charset="-122"/>
                <a:ea typeface="微软雅黑" panose="020B0503020204020204" pitchFamily="34" charset="-122"/>
              </a:rPr>
              <a:t>通常为人诟病的是它的运行效率，而</a:t>
            </a:r>
            <a:r>
              <a:rPr lang="en-US" altLang="zh-CN" sz="2000" dirty="0">
                <a:solidFill>
                  <a:schemeClr val="tx1"/>
                </a:solidFill>
                <a:latin typeface="微软雅黑" panose="020B0503020204020204" pitchFamily="34" charset="-122"/>
                <a:ea typeface="微软雅黑" panose="020B0503020204020204" pitchFamily="34" charset="-122"/>
              </a:rPr>
              <a:t>Python</a:t>
            </a:r>
            <a:r>
              <a:rPr lang="zh-CN" altLang="en-US" sz="2000" dirty="0">
                <a:solidFill>
                  <a:schemeClr val="tx1"/>
                </a:solidFill>
                <a:latin typeface="微软雅黑" panose="020B0503020204020204" pitchFamily="34" charset="-122"/>
                <a:ea typeface="微软雅黑" panose="020B0503020204020204" pitchFamily="34" charset="-122"/>
              </a:rPr>
              <a:t>还被称为“胶水语言”，它允许我们把耗时的核心部分用</a:t>
            </a:r>
            <a:r>
              <a:rPr lang="en-US" altLang="zh-CN" sz="2000" dirty="0">
                <a:solidFill>
                  <a:schemeClr val="tx1"/>
                </a:solidFill>
                <a:latin typeface="微软雅黑" panose="020B0503020204020204" pitchFamily="34" charset="-122"/>
                <a:ea typeface="微软雅黑" panose="020B0503020204020204" pitchFamily="34" charset="-122"/>
              </a:rPr>
              <a:t>C/C++</a:t>
            </a:r>
            <a:r>
              <a:rPr lang="zh-CN" altLang="en-US" sz="2000" dirty="0">
                <a:solidFill>
                  <a:schemeClr val="tx1"/>
                </a:solidFill>
                <a:latin typeface="微软雅黑" panose="020B0503020204020204" pitchFamily="34" charset="-122"/>
                <a:ea typeface="微软雅黑" panose="020B0503020204020204" pitchFamily="34" charset="-122"/>
              </a:rPr>
              <a:t>等更高效率的语言编写，然后由它来“黏合”，这很大程度上已经解决了</a:t>
            </a:r>
            <a:r>
              <a:rPr lang="en-US" altLang="zh-CN" sz="2000" dirty="0">
                <a:solidFill>
                  <a:schemeClr val="tx1"/>
                </a:solidFill>
                <a:latin typeface="微软雅黑" panose="020B0503020204020204" pitchFamily="34" charset="-122"/>
                <a:ea typeface="微软雅黑" panose="020B0503020204020204" pitchFamily="34" charset="-122"/>
              </a:rPr>
              <a:t>Python</a:t>
            </a:r>
            <a:r>
              <a:rPr lang="zh-CN" altLang="en-US" sz="2000" dirty="0">
                <a:solidFill>
                  <a:schemeClr val="tx1"/>
                </a:solidFill>
                <a:latin typeface="微软雅黑" panose="020B0503020204020204" pitchFamily="34" charset="-122"/>
                <a:ea typeface="微软雅黑" panose="020B0503020204020204" pitchFamily="34" charset="-122"/>
              </a:rPr>
              <a:t>的运行效率问题。事实上，在大多数数据任务上，</a:t>
            </a:r>
            <a:r>
              <a:rPr lang="en-US" altLang="zh-CN" sz="2000" dirty="0">
                <a:solidFill>
                  <a:schemeClr val="tx1"/>
                </a:solidFill>
                <a:latin typeface="微软雅黑" panose="020B0503020204020204" pitchFamily="34" charset="-122"/>
                <a:ea typeface="微软雅黑" panose="020B0503020204020204" pitchFamily="34" charset="-122"/>
              </a:rPr>
              <a:t>Python</a:t>
            </a:r>
            <a:r>
              <a:rPr lang="zh-CN" altLang="en-US" sz="2000" dirty="0">
                <a:solidFill>
                  <a:schemeClr val="tx1"/>
                </a:solidFill>
                <a:latin typeface="微软雅黑" panose="020B0503020204020204" pitchFamily="34" charset="-122"/>
                <a:ea typeface="微软雅黑" panose="020B0503020204020204" pitchFamily="34" charset="-122"/>
              </a:rPr>
              <a:t>的运行效率已经可以媲美</a:t>
            </a:r>
            <a:r>
              <a:rPr lang="en-US" altLang="zh-CN" sz="2000" dirty="0">
                <a:solidFill>
                  <a:schemeClr val="tx1"/>
                </a:solidFill>
                <a:latin typeface="微软雅黑" panose="020B0503020204020204" pitchFamily="34" charset="-122"/>
                <a:ea typeface="微软雅黑" panose="020B0503020204020204" pitchFamily="34" charset="-122"/>
              </a:rPr>
              <a:t>C/C++</a:t>
            </a:r>
            <a:r>
              <a:rPr lang="zh-CN" altLang="en-US" sz="2000" dirty="0">
                <a:solidFill>
                  <a:schemeClr val="tx1"/>
                </a:solidFill>
                <a:latin typeface="微软雅黑" panose="020B0503020204020204" pitchFamily="34" charset="-122"/>
                <a:ea typeface="微软雅黑" panose="020B0503020204020204" pitchFamily="34" charset="-122"/>
              </a:rPr>
              <a:t>语言。</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40962"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微软雅黑" panose="020B0503020204020204" pitchFamily="34" charset="-122"/>
                <a:cs typeface="+mj-cs"/>
              </a:rPr>
              <a:t>Python</a:t>
            </a:r>
            <a:r>
              <a:rPr lang="zh-CN" altLang="en-US" kern="1200" dirty="0">
                <a:latin typeface="Arial" panose="020B0604020202020204" pitchFamily="34" charset="0"/>
                <a:ea typeface="微软雅黑" panose="020B0503020204020204" pitchFamily="34" charset="-122"/>
                <a:cs typeface="+mj-cs"/>
              </a:rPr>
              <a:t>简介</a:t>
            </a:r>
            <a:endParaRPr lang="zh-CN" altLang="en-US" kern="1200" dirty="0">
              <a:latin typeface="Arial" panose="020B0604020202020204" pitchFamily="34" charset="0"/>
              <a:ea typeface="微软雅黑" panose="020B0503020204020204" pitchFamily="34" charset="-122"/>
              <a:cs typeface="+mj-cs"/>
            </a:endParaRPr>
          </a:p>
        </p:txBody>
      </p:sp>
      <p:sp>
        <p:nvSpPr>
          <p:cNvPr id="40963" name="Text Box 6"/>
          <p:cNvSpPr txBox="1"/>
          <p:nvPr/>
        </p:nvSpPr>
        <p:spPr>
          <a:xfrm>
            <a:off x="323850" y="952500"/>
            <a:ext cx="8429625" cy="488950"/>
          </a:xfrm>
          <a:prstGeom prst="rect">
            <a:avLst/>
          </a:prstGeom>
          <a:noFill/>
          <a:ln w="9525">
            <a:noFill/>
          </a:ln>
        </p:spPr>
        <p:txBody>
          <a:bodyPr lIns="0" tIns="0" rIns="0" bIns="0" anchor="t" anchorCtr="0">
            <a:spAutoFit/>
          </a:bodyPr>
          <a:p>
            <a:pPr marL="342900" indent="-342900" eaLnBrk="0" hangingPunct="0">
              <a:lnSpc>
                <a:spcPct val="150000"/>
              </a:lnSpc>
              <a:spcBef>
                <a:spcPct val="20000"/>
              </a:spcBef>
              <a:buClr>
                <a:schemeClr val="hlink"/>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的简介</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67">
                                            <p:txEl>
                                              <p:charRg st="0" end="180"/>
                                            </p:txEl>
                                          </p:spTgt>
                                        </p:tgtEl>
                                        <p:attrNameLst>
                                          <p:attrName>style.visibility</p:attrName>
                                        </p:attrNameLst>
                                      </p:cBhvr>
                                      <p:to>
                                        <p:strVal val="visible"/>
                                      </p:to>
                                    </p:set>
                                    <p:animEffect transition="in" filter="fade">
                                      <p:cBhvr>
                                        <p:cTn id="7" dur="1000"/>
                                        <p:tgtEl>
                                          <p:spTgt spid="11267">
                                            <p:txEl>
                                              <p:charRg st="0" end="180"/>
                                            </p:txEl>
                                          </p:spTgt>
                                        </p:tgtEl>
                                      </p:cBhvr>
                                    </p:animEffect>
                                    <p:anim calcmode="lin" valueType="num">
                                      <p:cBhvr>
                                        <p:cTn id="8" dur="1000" fill="hold"/>
                                        <p:tgtEl>
                                          <p:spTgt spid="11267">
                                            <p:txEl>
                                              <p:charRg st="0" end="180"/>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charRg st="0" end="18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113666"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mj-ea"/>
                <a:cs typeface="+mj-cs"/>
                <a:sym typeface="宋体" panose="02010600030101010101" pitchFamily="2" charset="-122"/>
              </a:rPr>
              <a:t>Python</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数据分析扩展</a:t>
            </a:r>
            <a:r>
              <a:rPr lang="en-US" altLang="zh-CN" kern="1200" dirty="0">
                <a:latin typeface="Arial" panose="020B0604020202020204" pitchFamily="34" charset="0"/>
                <a:ea typeface="+mj-ea"/>
                <a:cs typeface="+mj-cs"/>
                <a:sym typeface="宋体" panose="02010600030101010101" pitchFamily="2" charset="-122"/>
              </a:rPr>
              <a:t>--</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第三方库</a:t>
            </a:r>
            <a:endParaRPr lang="zh-CN" altLang="en-US" kern="1200" dirty="0">
              <a:latin typeface="Arial" panose="020B0604020202020204" pitchFamily="34" charset="0"/>
              <a:ea typeface="微软雅黑" panose="020B0503020204020204" pitchFamily="34" charset="-122"/>
              <a:cs typeface="+mj-cs"/>
            </a:endParaRPr>
          </a:p>
        </p:txBody>
      </p:sp>
      <p:sp>
        <p:nvSpPr>
          <p:cNvPr id="26628" name="Text Box 6"/>
          <p:cNvSpPr txBox="1">
            <a:spLocks noChangeArrowheads="1"/>
          </p:cNvSpPr>
          <p:nvPr/>
        </p:nvSpPr>
        <p:spPr bwMode="auto">
          <a:xfrm>
            <a:off x="285750" y="812800"/>
            <a:ext cx="8429625" cy="426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安装：</a:t>
            </a:r>
            <a:endPar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Pandas</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的安装相对来说比较容易一些，只要安装好</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Numpy</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之后，就可以直接安装了，通过</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pip install pandas</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或下载源码后</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python setup.py install</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安装均可。由于我们频繁用到读取和写入</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Excel</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，但默认的</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Pandas</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还不能读写</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Excel</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文件，需要安装</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xlrd</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（读）和</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xlwt</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（写）库才能支持</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Excel</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的读写：</a:t>
            </a:r>
            <a:endPar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pip install </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xlrd</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为</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添加读取</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Excel</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的功能</a:t>
            </a:r>
            <a:endPar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50000"/>
              </a:lnSpc>
              <a:spcBef>
                <a:spcPct val="20000"/>
              </a:spcBef>
              <a:spcAft>
                <a:spcPct val="0"/>
              </a:spcAft>
              <a:buClr>
                <a:srgbClr val="0000FF"/>
              </a:buClr>
              <a:buSzTx/>
              <a:buFontTx/>
              <a:buNone/>
              <a:defRPr/>
            </a:pP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pip install </a:t>
            </a:r>
            <a:r>
              <a:rPr kumimoji="0" lang="en-US" altLang="zh-CN" sz="22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xlwt</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为</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Python</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添加写入</a:t>
            </a:r>
            <a:r>
              <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Excel</a:t>
            </a: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的功能</a:t>
            </a:r>
            <a:endPar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charRg st="4" end="176"/>
                                            </p:txEl>
                                          </p:spTgt>
                                        </p:tgtEl>
                                        <p:attrNameLst>
                                          <p:attrName>style.visibility</p:attrName>
                                        </p:attrNameLst>
                                      </p:cBhvr>
                                      <p:to>
                                        <p:strVal val="visible"/>
                                      </p:to>
                                    </p:set>
                                    <p:animEffect transition="in" filter="fade">
                                      <p:cBhvr>
                                        <p:cTn id="7" dur="1000"/>
                                        <p:tgtEl>
                                          <p:spTgt spid="26628">
                                            <p:txEl>
                                              <p:charRg st="4" end="176"/>
                                            </p:txEl>
                                          </p:spTgt>
                                        </p:tgtEl>
                                      </p:cBhvr>
                                    </p:animEffect>
                                    <p:anim calcmode="lin" valueType="num">
                                      <p:cBhvr>
                                        <p:cTn id="8" dur="1000" fill="hold"/>
                                        <p:tgtEl>
                                          <p:spTgt spid="26628">
                                            <p:txEl>
                                              <p:charRg st="4" end="176"/>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charRg st="4" end="17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charRg st="176" end="214"/>
                                            </p:txEl>
                                          </p:spTgt>
                                        </p:tgtEl>
                                        <p:attrNameLst>
                                          <p:attrName>style.visibility</p:attrName>
                                        </p:attrNameLst>
                                      </p:cBhvr>
                                      <p:to>
                                        <p:strVal val="visible"/>
                                      </p:to>
                                    </p:set>
                                    <p:animEffect transition="in" filter="fade">
                                      <p:cBhvr>
                                        <p:cTn id="14" dur="1000"/>
                                        <p:tgtEl>
                                          <p:spTgt spid="26628">
                                            <p:txEl>
                                              <p:charRg st="176" end="214"/>
                                            </p:txEl>
                                          </p:spTgt>
                                        </p:tgtEl>
                                      </p:cBhvr>
                                    </p:animEffect>
                                    <p:anim calcmode="lin" valueType="num">
                                      <p:cBhvr>
                                        <p:cTn id="15" dur="1000" fill="hold"/>
                                        <p:tgtEl>
                                          <p:spTgt spid="26628">
                                            <p:txEl>
                                              <p:charRg st="176" end="214"/>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charRg st="176" end="21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charRg st="214" end="252"/>
                                            </p:txEl>
                                          </p:spTgt>
                                        </p:tgtEl>
                                        <p:attrNameLst>
                                          <p:attrName>style.visibility</p:attrName>
                                        </p:attrNameLst>
                                      </p:cBhvr>
                                      <p:to>
                                        <p:strVal val="visible"/>
                                      </p:to>
                                    </p:set>
                                    <p:animEffect transition="in" filter="fade">
                                      <p:cBhvr>
                                        <p:cTn id="21" dur="1000"/>
                                        <p:tgtEl>
                                          <p:spTgt spid="26628">
                                            <p:txEl>
                                              <p:charRg st="214" end="252"/>
                                            </p:txEl>
                                          </p:spTgt>
                                        </p:tgtEl>
                                      </p:cBhvr>
                                    </p:animEffect>
                                    <p:anim calcmode="lin" valueType="num">
                                      <p:cBhvr>
                                        <p:cTn id="22" dur="1000" fill="hold"/>
                                        <p:tgtEl>
                                          <p:spTgt spid="26628">
                                            <p:txEl>
                                              <p:charRg st="214" end="252"/>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charRg st="214" end="25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115714"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mj-ea"/>
                <a:cs typeface="+mj-cs"/>
                <a:sym typeface="宋体" panose="02010600030101010101" pitchFamily="2" charset="-122"/>
              </a:rPr>
              <a:t>Python</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数据分析扩展</a:t>
            </a:r>
            <a:r>
              <a:rPr lang="en-US" altLang="zh-CN" kern="1200" dirty="0">
                <a:latin typeface="Arial" panose="020B0604020202020204" pitchFamily="34" charset="0"/>
                <a:ea typeface="+mj-ea"/>
                <a:cs typeface="+mj-cs"/>
                <a:sym typeface="宋体" panose="02010600030101010101" pitchFamily="2" charset="-122"/>
              </a:rPr>
              <a:t>--</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第三方库</a:t>
            </a:r>
            <a:r>
              <a:rPr lang="en-US" altLang="zh-CN" kern="1200" dirty="0">
                <a:latin typeface="Arial" panose="020B0604020202020204" pitchFamily="34" charset="0"/>
                <a:ea typeface="+mj-ea"/>
                <a:cs typeface="+mj-cs"/>
                <a:sym typeface="宋体" panose="02010600030101010101" pitchFamily="2" charset="-122"/>
              </a:rPr>
              <a:t>Pandas</a:t>
            </a:r>
            <a:br>
              <a:rPr lang="zh-CN" altLang="en-US" kern="1200" dirty="0">
                <a:latin typeface="Arial" panose="020B0604020202020204" pitchFamily="34" charset="0"/>
                <a:ea typeface="微软雅黑" panose="020B0503020204020204" pitchFamily="34" charset="-122"/>
                <a:cs typeface="+mj-cs"/>
              </a:rPr>
            </a:br>
            <a:endParaRPr lang="zh-CN" altLang="en-US" kern="1200" dirty="0">
              <a:latin typeface="Arial" panose="020B0604020202020204" pitchFamily="34" charset="0"/>
              <a:ea typeface="微软雅黑" panose="020B0503020204020204" pitchFamily="34" charset="-122"/>
              <a:cs typeface="+mj-cs"/>
            </a:endParaRPr>
          </a:p>
        </p:txBody>
      </p:sp>
      <p:sp>
        <p:nvSpPr>
          <p:cNvPr id="26628" name="Text Box 6"/>
          <p:cNvSpPr txBox="1"/>
          <p:nvPr/>
        </p:nvSpPr>
        <p:spPr>
          <a:xfrm>
            <a:off x="285750" y="812800"/>
            <a:ext cx="8429625" cy="5721350"/>
          </a:xfrm>
          <a:prstGeom prst="rect">
            <a:avLst/>
          </a:prstGeom>
          <a:noFill/>
          <a:ln w="9525">
            <a:noFill/>
          </a:ln>
        </p:spPr>
        <p:txBody>
          <a:bodyPr lIns="0" tIns="0" rIns="0" bIns="0" anchor="t" anchorCtr="0">
            <a:spAutoFit/>
          </a:bodyPr>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使用：</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首先，</a:t>
            </a:r>
            <a:r>
              <a:rPr lang="en-US" altLang="zh-CN" sz="2200" dirty="0">
                <a:latin typeface="微软雅黑" panose="020B0503020204020204" pitchFamily="34" charset="-122"/>
                <a:ea typeface="微软雅黑" panose="020B0503020204020204" pitchFamily="34" charset="-122"/>
              </a:rPr>
              <a:t>Pandas</a:t>
            </a:r>
            <a:r>
              <a:rPr lang="zh-CN" altLang="en-US" sz="2200" dirty="0">
                <a:latin typeface="微软雅黑" panose="020B0503020204020204" pitchFamily="34" charset="-122"/>
                <a:ea typeface="微软雅黑" panose="020B0503020204020204" pitchFamily="34" charset="-122"/>
              </a:rPr>
              <a:t>基本的数据结构是</a:t>
            </a:r>
            <a:r>
              <a:rPr lang="en-US" altLang="zh-CN" sz="2200" dirty="0">
                <a:latin typeface="微软雅黑" panose="020B0503020204020204" pitchFamily="34" charset="-122"/>
                <a:ea typeface="微软雅黑" panose="020B0503020204020204" pitchFamily="34" charset="-122"/>
              </a:rPr>
              <a:t>Series</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DataFrame</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Series</a:t>
            </a:r>
            <a:r>
              <a:rPr lang="zh-CN" altLang="en-US" sz="2200" dirty="0">
                <a:latin typeface="微软雅黑" panose="020B0503020204020204" pitchFamily="34" charset="-122"/>
                <a:ea typeface="微软雅黑" panose="020B0503020204020204" pitchFamily="34" charset="-122"/>
              </a:rPr>
              <a:t>顾名思义就是序列，类似一维数组，</a:t>
            </a:r>
            <a:r>
              <a:rPr lang="en-US" altLang="zh-CN" sz="2200" dirty="0">
                <a:latin typeface="微软雅黑" panose="020B0503020204020204" pitchFamily="34" charset="-122"/>
                <a:ea typeface="微软雅黑" panose="020B0503020204020204" pitchFamily="34" charset="-122"/>
              </a:rPr>
              <a:t>DataFrame</a:t>
            </a:r>
            <a:r>
              <a:rPr lang="zh-CN" altLang="en-US" sz="2200" dirty="0">
                <a:latin typeface="微软雅黑" panose="020B0503020204020204" pitchFamily="34" charset="-122"/>
                <a:ea typeface="微软雅黑" panose="020B0503020204020204" pitchFamily="34" charset="-122"/>
              </a:rPr>
              <a:t>则是相当于一张二维的表格，类似二维数组，它的每一列都是一个</a:t>
            </a:r>
            <a:r>
              <a:rPr lang="en-US" altLang="zh-CN" sz="2200" dirty="0">
                <a:latin typeface="微软雅黑" panose="020B0503020204020204" pitchFamily="34" charset="-122"/>
                <a:ea typeface="微软雅黑" panose="020B0503020204020204" pitchFamily="34" charset="-122"/>
              </a:rPr>
              <a:t>Series</a:t>
            </a:r>
            <a:r>
              <a:rPr lang="zh-CN" altLang="en-US" sz="2200" dirty="0">
                <a:latin typeface="微软雅黑" panose="020B0503020204020204" pitchFamily="34" charset="-122"/>
                <a:ea typeface="微软雅黑" panose="020B0503020204020204" pitchFamily="34" charset="-122"/>
              </a:rPr>
              <a:t>。为了定位</a:t>
            </a:r>
            <a:r>
              <a:rPr lang="en-US" altLang="zh-CN" sz="2200" dirty="0">
                <a:latin typeface="微软雅黑" panose="020B0503020204020204" pitchFamily="34" charset="-122"/>
                <a:ea typeface="微软雅黑" panose="020B0503020204020204" pitchFamily="34" charset="-122"/>
              </a:rPr>
              <a:t>Series</a:t>
            </a:r>
            <a:r>
              <a:rPr lang="zh-CN" altLang="en-US" sz="2200" dirty="0">
                <a:latin typeface="微软雅黑" panose="020B0503020204020204" pitchFamily="34" charset="-122"/>
                <a:ea typeface="微软雅黑" panose="020B0503020204020204" pitchFamily="34" charset="-122"/>
              </a:rPr>
              <a:t>中的元素，</a:t>
            </a:r>
            <a:r>
              <a:rPr lang="en-US" altLang="zh-CN" sz="2200" dirty="0">
                <a:latin typeface="微软雅黑" panose="020B0503020204020204" pitchFamily="34" charset="-122"/>
                <a:ea typeface="微软雅黑" panose="020B0503020204020204" pitchFamily="34" charset="-122"/>
              </a:rPr>
              <a:t>Pandas</a:t>
            </a:r>
            <a:r>
              <a:rPr lang="zh-CN" altLang="en-US" sz="2200" dirty="0">
                <a:latin typeface="微软雅黑" panose="020B0503020204020204" pitchFamily="34" charset="-122"/>
                <a:ea typeface="微软雅黑" panose="020B0503020204020204" pitchFamily="34" charset="-122"/>
              </a:rPr>
              <a:t>提供了</a:t>
            </a:r>
            <a:r>
              <a:rPr lang="en-US" altLang="zh-CN" sz="2200" dirty="0">
                <a:latin typeface="微软雅黑" panose="020B0503020204020204" pitchFamily="34" charset="-122"/>
                <a:ea typeface="微软雅黑" panose="020B0503020204020204" pitchFamily="34" charset="-122"/>
              </a:rPr>
              <a:t>Index</a:t>
            </a:r>
            <a:r>
              <a:rPr lang="zh-CN" altLang="en-US" sz="2200" dirty="0">
                <a:latin typeface="微软雅黑" panose="020B0503020204020204" pitchFamily="34" charset="-122"/>
                <a:ea typeface="微软雅黑" panose="020B0503020204020204" pitchFamily="34" charset="-122"/>
              </a:rPr>
              <a:t>这一对象，每个</a:t>
            </a:r>
            <a:r>
              <a:rPr lang="en-US" altLang="zh-CN" sz="2200" dirty="0">
                <a:latin typeface="微软雅黑" panose="020B0503020204020204" pitchFamily="34" charset="-122"/>
                <a:ea typeface="微软雅黑" panose="020B0503020204020204" pitchFamily="34" charset="-122"/>
              </a:rPr>
              <a:t>Series</a:t>
            </a:r>
            <a:r>
              <a:rPr lang="zh-CN" altLang="en-US" sz="2200" dirty="0">
                <a:latin typeface="微软雅黑" panose="020B0503020204020204" pitchFamily="34" charset="-122"/>
                <a:ea typeface="微软雅黑" panose="020B0503020204020204" pitchFamily="34" charset="-122"/>
              </a:rPr>
              <a:t>都会带有一个对应的</a:t>
            </a:r>
            <a:r>
              <a:rPr lang="en-US" altLang="zh-CN" sz="2200" dirty="0">
                <a:latin typeface="微软雅黑" panose="020B0503020204020204" pitchFamily="34" charset="-122"/>
                <a:ea typeface="微软雅黑" panose="020B0503020204020204" pitchFamily="34" charset="-122"/>
              </a:rPr>
              <a:t>Index</a:t>
            </a:r>
            <a:r>
              <a:rPr lang="zh-CN" altLang="en-US" sz="2200" dirty="0">
                <a:latin typeface="微软雅黑" panose="020B0503020204020204" pitchFamily="34" charset="-122"/>
                <a:ea typeface="微软雅黑" panose="020B0503020204020204" pitchFamily="34" charset="-122"/>
              </a:rPr>
              <a:t>，用来标记不同的元素，</a:t>
            </a:r>
            <a:r>
              <a:rPr lang="en-US" altLang="zh-CN" sz="2200" dirty="0">
                <a:latin typeface="微软雅黑" panose="020B0503020204020204" pitchFamily="34" charset="-122"/>
                <a:ea typeface="微软雅黑" panose="020B0503020204020204" pitchFamily="34" charset="-122"/>
              </a:rPr>
              <a:t>Index</a:t>
            </a:r>
            <a:r>
              <a:rPr lang="zh-CN" altLang="en-US" sz="2200" dirty="0">
                <a:latin typeface="微软雅黑" panose="020B0503020204020204" pitchFamily="34" charset="-122"/>
                <a:ea typeface="微软雅黑" panose="020B0503020204020204" pitchFamily="34" charset="-122"/>
              </a:rPr>
              <a:t>的内容不一定是数字，也可以是字母、中文等，它类似于</a:t>
            </a:r>
            <a:r>
              <a:rPr lang="en-US" altLang="zh-CN" sz="2200" dirty="0">
                <a:latin typeface="微软雅黑" panose="020B0503020204020204" pitchFamily="34" charset="-122"/>
                <a:ea typeface="微软雅黑" panose="020B0503020204020204" pitchFamily="34" charset="-122"/>
              </a:rPr>
              <a:t>SQL</a:t>
            </a:r>
            <a:r>
              <a:rPr lang="zh-CN" altLang="en-US" sz="2200" dirty="0">
                <a:latin typeface="微软雅黑" panose="020B0503020204020204" pitchFamily="34" charset="-122"/>
                <a:ea typeface="微软雅黑" panose="020B0503020204020204" pitchFamily="34" charset="-122"/>
              </a:rPr>
              <a:t>中的主键。</a:t>
            </a:r>
            <a:endParaRPr lang="zh-CN" altLang="en-US"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类似地，</a:t>
            </a:r>
            <a:r>
              <a:rPr lang="en-US" altLang="zh-CN" sz="2200" dirty="0">
                <a:latin typeface="微软雅黑" panose="020B0503020204020204" pitchFamily="34" charset="-122"/>
                <a:ea typeface="微软雅黑" panose="020B0503020204020204" pitchFamily="34" charset="-122"/>
              </a:rPr>
              <a:t>DataFrame</a:t>
            </a:r>
            <a:r>
              <a:rPr lang="zh-CN" altLang="en-US" sz="2200" dirty="0">
                <a:latin typeface="微软雅黑" panose="020B0503020204020204" pitchFamily="34" charset="-122"/>
                <a:ea typeface="微软雅黑" panose="020B0503020204020204" pitchFamily="34" charset="-122"/>
              </a:rPr>
              <a:t>相当于多个带有同样</a:t>
            </a:r>
            <a:r>
              <a:rPr lang="en-US" altLang="zh-CN" sz="2200" dirty="0">
                <a:latin typeface="微软雅黑" panose="020B0503020204020204" pitchFamily="34" charset="-122"/>
                <a:ea typeface="微软雅黑" panose="020B0503020204020204" pitchFamily="34" charset="-122"/>
              </a:rPr>
              <a:t>Index</a:t>
            </a:r>
            <a:r>
              <a:rPr lang="zh-CN" altLang="en-US" sz="2200" dirty="0">
                <a:latin typeface="微软雅黑" panose="020B0503020204020204" pitchFamily="34" charset="-122"/>
                <a:ea typeface="微软雅黑" panose="020B0503020204020204" pitchFamily="34" charset="-122"/>
              </a:rPr>
              <a:t>的</a:t>
            </a:r>
            <a:r>
              <a:rPr lang="en-US" altLang="zh-CN" sz="2200" dirty="0">
                <a:latin typeface="微软雅黑" panose="020B0503020204020204" pitchFamily="34" charset="-122"/>
                <a:ea typeface="微软雅黑" panose="020B0503020204020204" pitchFamily="34" charset="-122"/>
              </a:rPr>
              <a:t>Series</a:t>
            </a:r>
            <a:r>
              <a:rPr lang="zh-CN" altLang="en-US" sz="2200" dirty="0">
                <a:latin typeface="微软雅黑" panose="020B0503020204020204" pitchFamily="34" charset="-122"/>
                <a:ea typeface="微软雅黑" panose="020B0503020204020204" pitchFamily="34" charset="-122"/>
              </a:rPr>
              <a:t>的组合（本质是</a:t>
            </a:r>
            <a:r>
              <a:rPr lang="en-US" altLang="zh-CN" sz="2200" dirty="0">
                <a:latin typeface="微软雅黑" panose="020B0503020204020204" pitchFamily="34" charset="-122"/>
                <a:ea typeface="微软雅黑" panose="020B0503020204020204" pitchFamily="34" charset="-122"/>
              </a:rPr>
              <a:t>Series</a:t>
            </a:r>
            <a:r>
              <a:rPr lang="zh-CN" altLang="en-US" sz="2200" dirty="0">
                <a:latin typeface="微软雅黑" panose="020B0503020204020204" pitchFamily="34" charset="-122"/>
                <a:ea typeface="微软雅黑" panose="020B0503020204020204" pitchFamily="34" charset="-122"/>
              </a:rPr>
              <a:t>的容器），每个</a:t>
            </a:r>
            <a:r>
              <a:rPr lang="en-US" altLang="zh-CN" sz="2200" dirty="0">
                <a:latin typeface="微软雅黑" panose="020B0503020204020204" pitchFamily="34" charset="-122"/>
                <a:ea typeface="微软雅黑" panose="020B0503020204020204" pitchFamily="34" charset="-122"/>
              </a:rPr>
              <a:t>Seiries</a:t>
            </a:r>
            <a:r>
              <a:rPr lang="zh-CN" altLang="en-US" sz="2200" dirty="0">
                <a:latin typeface="微软雅黑" panose="020B0503020204020204" pitchFamily="34" charset="-122"/>
                <a:ea typeface="微软雅黑" panose="020B0503020204020204" pitchFamily="34" charset="-122"/>
              </a:rPr>
              <a:t>都带有一个唯一的表头，用来标识不同的</a:t>
            </a:r>
            <a:r>
              <a:rPr lang="en-US" altLang="zh-CN" sz="2200" dirty="0">
                <a:latin typeface="微软雅黑" panose="020B0503020204020204" pitchFamily="34" charset="-122"/>
                <a:ea typeface="微软雅黑" panose="020B0503020204020204" pitchFamily="34" charset="-122"/>
              </a:rPr>
              <a:t>Series</a:t>
            </a:r>
            <a:r>
              <a:rPr lang="zh-CN" altLang="en-US"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755650" y="1557338"/>
          <a:ext cx="7632700" cy="4464050"/>
        </p:xfrm>
        <a:graphic>
          <a:graphicData uri="http://schemas.openxmlformats.org/drawingml/2006/table">
            <a:tbl>
              <a:tblPr firstRow="1" firstCol="1" bandRow="1">
                <a:tableStyleId>{5C22544A-7EE6-4342-B048-85BDC9FD1C3A}</a:tableStyleId>
              </a:tblPr>
              <a:tblGrid>
                <a:gridCol w="7632700"/>
              </a:tblGrid>
              <a:tr h="4464050">
                <a:tc>
                  <a:txBody>
                    <a:bodyPr/>
                    <a:lstStyle/>
                    <a:p>
                      <a:pPr algn="just">
                        <a:spcAft>
                          <a:spcPts val="0"/>
                        </a:spcAft>
                      </a:pPr>
                      <a:r>
                        <a:rPr lang="en-US" sz="1800" kern="100" dirty="0">
                          <a:effectLst/>
                        </a:rPr>
                        <a:t># -*- coding: utf-8 -*-</a:t>
                      </a:r>
                      <a:endParaRPr lang="zh-CN" sz="1800" kern="100" dirty="0">
                        <a:effectLst/>
                      </a:endParaRPr>
                    </a:p>
                    <a:p>
                      <a:pPr algn="just">
                        <a:spcAft>
                          <a:spcPts val="0"/>
                        </a:spcAft>
                      </a:pPr>
                      <a:r>
                        <a:rPr lang="en-US" sz="1800" kern="100" dirty="0">
                          <a:effectLst/>
                        </a:rPr>
                        <a:t>import pandas as </a:t>
                      </a:r>
                      <a:r>
                        <a:rPr lang="en-US" sz="1800" kern="100" dirty="0" err="1">
                          <a:effectLst/>
                        </a:rPr>
                        <a:t>pd</a:t>
                      </a:r>
                      <a:r>
                        <a:rPr lang="en-US" sz="1800" kern="100" dirty="0">
                          <a:effectLst/>
                        </a:rPr>
                        <a:t> #</a:t>
                      </a:r>
                      <a:r>
                        <a:rPr lang="zh-CN" sz="1800" kern="100" dirty="0">
                          <a:effectLst/>
                        </a:rPr>
                        <a:t>通常用</a:t>
                      </a:r>
                      <a:r>
                        <a:rPr lang="en-US" sz="1800" kern="100" dirty="0" err="1">
                          <a:effectLst/>
                        </a:rPr>
                        <a:t>pd</a:t>
                      </a:r>
                      <a:r>
                        <a:rPr lang="zh-CN" sz="1800" kern="100" dirty="0">
                          <a:effectLst/>
                        </a:rPr>
                        <a:t>作为</a:t>
                      </a:r>
                      <a:r>
                        <a:rPr lang="en-US" sz="1800" kern="100" dirty="0">
                          <a:effectLst/>
                        </a:rPr>
                        <a:t>pandas</a:t>
                      </a:r>
                      <a:r>
                        <a:rPr lang="zh-CN" sz="1800" kern="100" dirty="0">
                          <a:effectLst/>
                        </a:rPr>
                        <a:t>的别名。</a:t>
                      </a:r>
                      <a:endParaRPr lang="zh-CN" sz="1800" kern="100" dirty="0">
                        <a:effectLst/>
                      </a:endParaRPr>
                    </a:p>
                    <a:p>
                      <a:pPr algn="just">
                        <a:spcAft>
                          <a:spcPts val="0"/>
                        </a:spcAft>
                      </a:pPr>
                      <a:r>
                        <a:rPr lang="en-US" sz="1800" kern="100" dirty="0">
                          <a:effectLst/>
                        </a:rPr>
                        <a:t> </a:t>
                      </a:r>
                      <a:endParaRPr lang="zh-CN" sz="1800" kern="100" dirty="0">
                        <a:effectLst/>
                      </a:endParaRPr>
                    </a:p>
                    <a:p>
                      <a:pPr algn="just">
                        <a:spcAft>
                          <a:spcPts val="0"/>
                        </a:spcAft>
                      </a:pPr>
                      <a:r>
                        <a:rPr lang="en-US" sz="1800" kern="100" dirty="0">
                          <a:effectLst/>
                        </a:rPr>
                        <a:t>s = </a:t>
                      </a:r>
                      <a:r>
                        <a:rPr lang="en-US" sz="1800" kern="100" dirty="0" err="1">
                          <a:effectLst/>
                        </a:rPr>
                        <a:t>pd.Series</a:t>
                      </a:r>
                      <a:r>
                        <a:rPr lang="en-US" sz="1800" kern="100" dirty="0">
                          <a:effectLst/>
                        </a:rPr>
                        <a:t>([1,2,3], index=['a', 'b', 'c']) #</a:t>
                      </a:r>
                      <a:r>
                        <a:rPr lang="zh-CN" sz="1800" kern="100" dirty="0">
                          <a:effectLst/>
                        </a:rPr>
                        <a:t>创建一个序列</a:t>
                      </a:r>
                      <a:r>
                        <a:rPr lang="en-US" sz="1800" kern="100" dirty="0">
                          <a:effectLst/>
                        </a:rPr>
                        <a:t>s</a:t>
                      </a:r>
                      <a:endParaRPr lang="zh-CN" sz="1800" kern="100" dirty="0">
                        <a:effectLst/>
                      </a:endParaRPr>
                    </a:p>
                    <a:p>
                      <a:pPr algn="just">
                        <a:spcAft>
                          <a:spcPts val="0"/>
                        </a:spcAft>
                      </a:pPr>
                      <a:r>
                        <a:rPr lang="en-US" sz="1800" kern="100" dirty="0">
                          <a:effectLst/>
                        </a:rPr>
                        <a:t>d = </a:t>
                      </a:r>
                      <a:r>
                        <a:rPr lang="en-US" sz="1800" kern="100" dirty="0" err="1">
                          <a:effectLst/>
                        </a:rPr>
                        <a:t>pd.DataFrame</a:t>
                      </a:r>
                      <a:r>
                        <a:rPr lang="en-US" sz="1800" kern="100" dirty="0">
                          <a:effectLst/>
                        </a:rPr>
                        <a:t>([[1, 2, 3], [4, 5, 6]], columns = ['a', 'b', 'c']) #</a:t>
                      </a:r>
                      <a:r>
                        <a:rPr lang="zh-CN" sz="1800" kern="100" dirty="0">
                          <a:effectLst/>
                        </a:rPr>
                        <a:t>创建一个表</a:t>
                      </a:r>
                      <a:endParaRPr lang="zh-CN" sz="1800" kern="100" dirty="0">
                        <a:effectLst/>
                      </a:endParaRPr>
                    </a:p>
                    <a:p>
                      <a:pPr algn="just">
                        <a:spcAft>
                          <a:spcPts val="0"/>
                        </a:spcAft>
                      </a:pPr>
                      <a:r>
                        <a:rPr lang="en-US" sz="1800" kern="100" dirty="0">
                          <a:effectLst/>
                        </a:rPr>
                        <a:t>d2 = </a:t>
                      </a:r>
                      <a:r>
                        <a:rPr lang="en-US" sz="1800" kern="100" dirty="0" err="1">
                          <a:effectLst/>
                        </a:rPr>
                        <a:t>pd.DataFrame</a:t>
                      </a:r>
                      <a:r>
                        <a:rPr lang="en-US" sz="1800" kern="100" dirty="0">
                          <a:effectLst/>
                        </a:rPr>
                        <a:t>(s) #</a:t>
                      </a:r>
                      <a:r>
                        <a:rPr lang="zh-CN" sz="1800" kern="100" dirty="0">
                          <a:effectLst/>
                        </a:rPr>
                        <a:t>也可以用已有的序列来创建表格</a:t>
                      </a:r>
                      <a:endParaRPr lang="zh-CN" sz="1800" kern="100" dirty="0">
                        <a:effectLst/>
                      </a:endParaRPr>
                    </a:p>
                    <a:p>
                      <a:pPr algn="just">
                        <a:spcAft>
                          <a:spcPts val="0"/>
                        </a:spcAft>
                      </a:pPr>
                      <a:r>
                        <a:rPr lang="en-US" sz="1800" kern="100" dirty="0">
                          <a:effectLst/>
                        </a:rPr>
                        <a:t> </a:t>
                      </a:r>
                      <a:endParaRPr lang="zh-CN" sz="1800" kern="100" dirty="0">
                        <a:effectLst/>
                      </a:endParaRPr>
                    </a:p>
                    <a:p>
                      <a:pPr algn="just">
                        <a:spcAft>
                          <a:spcPts val="0"/>
                        </a:spcAft>
                      </a:pPr>
                      <a:r>
                        <a:rPr lang="en-US" sz="1800" kern="100" dirty="0" err="1">
                          <a:effectLst/>
                        </a:rPr>
                        <a:t>d.head</a:t>
                      </a:r>
                      <a:r>
                        <a:rPr lang="en-US" sz="1800" kern="100" dirty="0">
                          <a:effectLst/>
                        </a:rPr>
                        <a:t>() #</a:t>
                      </a:r>
                      <a:r>
                        <a:rPr lang="zh-CN" sz="1800" kern="100" dirty="0">
                          <a:effectLst/>
                        </a:rPr>
                        <a:t>预览前</a:t>
                      </a:r>
                      <a:r>
                        <a:rPr lang="en-US" sz="1800" kern="100" dirty="0">
                          <a:effectLst/>
                        </a:rPr>
                        <a:t>5</a:t>
                      </a:r>
                      <a:r>
                        <a:rPr lang="zh-CN" sz="1800" kern="100" dirty="0">
                          <a:effectLst/>
                        </a:rPr>
                        <a:t>行数据</a:t>
                      </a:r>
                      <a:endParaRPr lang="zh-CN" sz="1800" kern="100" dirty="0">
                        <a:effectLst/>
                      </a:endParaRPr>
                    </a:p>
                    <a:p>
                      <a:pPr algn="just">
                        <a:spcAft>
                          <a:spcPts val="0"/>
                        </a:spcAft>
                      </a:pPr>
                      <a:r>
                        <a:rPr lang="en-US" sz="1800" kern="100" dirty="0" err="1">
                          <a:effectLst/>
                        </a:rPr>
                        <a:t>d.describe</a:t>
                      </a:r>
                      <a:r>
                        <a:rPr lang="en-US" sz="1800" kern="100" dirty="0">
                          <a:effectLst/>
                        </a:rPr>
                        <a:t>() #</a:t>
                      </a:r>
                      <a:r>
                        <a:rPr lang="zh-CN" sz="1800" kern="100" dirty="0">
                          <a:effectLst/>
                        </a:rPr>
                        <a:t>数据基本统计量</a:t>
                      </a:r>
                      <a:endParaRPr lang="zh-CN" sz="1800" kern="100" dirty="0">
                        <a:effectLst/>
                      </a:endParaRPr>
                    </a:p>
                    <a:p>
                      <a:pPr algn="just">
                        <a:spcAft>
                          <a:spcPts val="0"/>
                        </a:spcAft>
                      </a:pPr>
                      <a:r>
                        <a:rPr lang="en-US" sz="1800" kern="100" dirty="0">
                          <a:effectLst/>
                        </a:rPr>
                        <a:t> </a:t>
                      </a:r>
                      <a:endParaRPr lang="zh-CN" sz="1800" kern="100" dirty="0">
                        <a:effectLst/>
                      </a:endParaRPr>
                    </a:p>
                    <a:p>
                      <a:pPr algn="just">
                        <a:spcAft>
                          <a:spcPts val="0"/>
                        </a:spcAft>
                      </a:pPr>
                      <a:r>
                        <a:rPr lang="en-US" sz="1800" kern="100" dirty="0">
                          <a:effectLst/>
                        </a:rPr>
                        <a:t>#</a:t>
                      </a:r>
                      <a:r>
                        <a:rPr lang="zh-CN" sz="1800" kern="100" dirty="0">
                          <a:effectLst/>
                        </a:rPr>
                        <a:t>读取文件，注意文件的存储路径不能带有中文，否则读取可能出错。</a:t>
                      </a:r>
                      <a:endParaRPr lang="zh-CN" sz="1800" kern="100" dirty="0">
                        <a:effectLst/>
                      </a:endParaRPr>
                    </a:p>
                    <a:p>
                      <a:pPr algn="just">
                        <a:spcAft>
                          <a:spcPts val="0"/>
                        </a:spcAft>
                      </a:pPr>
                      <a:r>
                        <a:rPr lang="en-US" sz="1800" kern="100" dirty="0" err="1">
                          <a:effectLst/>
                        </a:rPr>
                        <a:t>pd.read_excel</a:t>
                      </a:r>
                      <a:r>
                        <a:rPr lang="en-US" sz="1800" kern="100" dirty="0">
                          <a:effectLst/>
                        </a:rPr>
                        <a:t>('data.xls') #</a:t>
                      </a:r>
                      <a:r>
                        <a:rPr lang="zh-CN" sz="1800" kern="100" dirty="0">
                          <a:effectLst/>
                        </a:rPr>
                        <a:t>读取</a:t>
                      </a:r>
                      <a:r>
                        <a:rPr lang="en-US" sz="1800" kern="100" dirty="0">
                          <a:effectLst/>
                        </a:rPr>
                        <a:t>Excel</a:t>
                      </a:r>
                      <a:r>
                        <a:rPr lang="zh-CN" sz="1800" kern="100" dirty="0">
                          <a:effectLst/>
                        </a:rPr>
                        <a:t>文件，创建</a:t>
                      </a:r>
                      <a:r>
                        <a:rPr lang="en-US" sz="1800" kern="100" dirty="0" err="1">
                          <a:effectLst/>
                        </a:rPr>
                        <a:t>DataFrame</a:t>
                      </a:r>
                      <a:r>
                        <a:rPr lang="zh-CN" sz="1800" kern="100" dirty="0">
                          <a:effectLst/>
                        </a:rPr>
                        <a:t>。</a:t>
                      </a:r>
                      <a:endParaRPr lang="zh-CN" sz="1800" kern="100" dirty="0">
                        <a:effectLst/>
                      </a:endParaRPr>
                    </a:p>
                    <a:p>
                      <a:pPr algn="just">
                        <a:spcAft>
                          <a:spcPts val="0"/>
                        </a:spcAft>
                      </a:pPr>
                      <a:r>
                        <a:rPr lang="en-US" sz="1800" kern="100" dirty="0" err="1">
                          <a:effectLst/>
                        </a:rPr>
                        <a:t>pd.read_csv</a:t>
                      </a:r>
                      <a:r>
                        <a:rPr lang="en-US" sz="1800" kern="100" dirty="0">
                          <a:effectLst/>
                        </a:rPr>
                        <a:t>('data.csv', encoding = 'utf-8') #</a:t>
                      </a:r>
                      <a:r>
                        <a:rPr lang="zh-CN" sz="1800" kern="100" dirty="0">
                          <a:effectLst/>
                        </a:rPr>
                        <a:t>读取文本格式的数据，一般用</a:t>
                      </a:r>
                      <a:r>
                        <a:rPr lang="en-US" sz="1800" kern="100" dirty="0">
                          <a:effectLst/>
                        </a:rPr>
                        <a:t>encoding</a:t>
                      </a:r>
                      <a:r>
                        <a:rPr lang="zh-CN" sz="1800" kern="100" dirty="0">
                          <a:effectLst/>
                        </a:rPr>
                        <a:t>指定编码。</a:t>
                      </a:r>
                      <a:endParaRPr lang="zh-CN" sz="1800" kern="100" dirty="0">
                        <a:effectLst/>
                        <a:latin typeface="Calibri"/>
                        <a:ea typeface="宋体" panose="02010600030101010101" pitchFamily="2" charset="-122"/>
                        <a:cs typeface="Times New Roman" panose="02020603050405020304"/>
                      </a:endParaRPr>
                    </a:p>
                  </a:txBody>
                  <a:tcPr marL="68579" marR="68579" marT="0" marB="0"/>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charRg st="4" end="211"/>
                                            </p:txEl>
                                          </p:spTgt>
                                        </p:tgtEl>
                                        <p:attrNameLst>
                                          <p:attrName>style.visibility</p:attrName>
                                        </p:attrNameLst>
                                      </p:cBhvr>
                                      <p:to>
                                        <p:strVal val="visible"/>
                                      </p:to>
                                    </p:set>
                                    <p:animEffect transition="in" filter="fade">
                                      <p:cBhvr>
                                        <p:cTn id="7" dur="1000"/>
                                        <p:tgtEl>
                                          <p:spTgt spid="26628">
                                            <p:txEl>
                                              <p:charRg st="4" end="211"/>
                                            </p:txEl>
                                          </p:spTgt>
                                        </p:tgtEl>
                                      </p:cBhvr>
                                    </p:animEffect>
                                    <p:anim calcmode="lin" valueType="num">
                                      <p:cBhvr>
                                        <p:cTn id="8" dur="1000" fill="hold"/>
                                        <p:tgtEl>
                                          <p:spTgt spid="26628">
                                            <p:txEl>
                                              <p:charRg st="4" end="211"/>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charRg st="4" end="21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charRg st="211" end="298"/>
                                            </p:txEl>
                                          </p:spTgt>
                                        </p:tgtEl>
                                        <p:attrNameLst>
                                          <p:attrName>style.visibility</p:attrName>
                                        </p:attrNameLst>
                                      </p:cBhvr>
                                      <p:to>
                                        <p:strVal val="visible"/>
                                      </p:to>
                                    </p:set>
                                    <p:animEffect transition="in" filter="fade">
                                      <p:cBhvr>
                                        <p:cTn id="14" dur="1000"/>
                                        <p:tgtEl>
                                          <p:spTgt spid="26628">
                                            <p:txEl>
                                              <p:charRg st="211" end="298"/>
                                            </p:txEl>
                                          </p:spTgt>
                                        </p:tgtEl>
                                      </p:cBhvr>
                                    </p:animEffect>
                                    <p:anim calcmode="lin" valueType="num">
                                      <p:cBhvr>
                                        <p:cTn id="15" dur="1000" fill="hold"/>
                                        <p:tgtEl>
                                          <p:spTgt spid="26628">
                                            <p:txEl>
                                              <p:charRg st="211" end="298"/>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charRg st="211" end="298"/>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117762"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mj-ea"/>
                <a:cs typeface="+mj-cs"/>
                <a:sym typeface="宋体" panose="02010600030101010101" pitchFamily="2" charset="-122"/>
              </a:rPr>
              <a:t>Python</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数据分析扩展</a:t>
            </a:r>
            <a:r>
              <a:rPr lang="en-US" altLang="zh-CN" kern="1200" dirty="0">
                <a:latin typeface="Arial" panose="020B0604020202020204" pitchFamily="34" charset="0"/>
                <a:ea typeface="+mj-ea"/>
                <a:cs typeface="+mj-cs"/>
                <a:sym typeface="宋体" panose="02010600030101010101" pitchFamily="2" charset="-122"/>
              </a:rPr>
              <a:t>--</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第三方库</a:t>
            </a:r>
            <a:r>
              <a:rPr lang="en-US" altLang="zh-CN" kern="1200" dirty="0">
                <a:latin typeface="Arial" panose="020B0604020202020204" pitchFamily="34" charset="0"/>
                <a:ea typeface="+mj-ea"/>
                <a:cs typeface="+mj-cs"/>
                <a:sym typeface="宋体" panose="02010600030101010101" pitchFamily="2" charset="-122"/>
              </a:rPr>
              <a:t>StatsModels</a:t>
            </a:r>
            <a:endParaRPr lang="en-US" altLang="zh-CN" kern="1200" dirty="0">
              <a:latin typeface="Arial" panose="020B0604020202020204" pitchFamily="34" charset="0"/>
              <a:ea typeface="微软雅黑" panose="020B0503020204020204" pitchFamily="34" charset="-122"/>
              <a:cs typeface="+mj-cs"/>
              <a:sym typeface="宋体" panose="02010600030101010101" pitchFamily="2" charset="-122"/>
            </a:endParaRPr>
          </a:p>
        </p:txBody>
      </p:sp>
      <p:sp>
        <p:nvSpPr>
          <p:cNvPr id="26628" name="Text Box 6"/>
          <p:cNvSpPr txBox="1"/>
          <p:nvPr/>
        </p:nvSpPr>
        <p:spPr>
          <a:xfrm>
            <a:off x="285750" y="812800"/>
            <a:ext cx="8429625" cy="5213350"/>
          </a:xfrm>
          <a:prstGeom prst="rect">
            <a:avLst/>
          </a:prstGeom>
          <a:noFill/>
          <a:ln w="9525">
            <a:noFill/>
          </a:ln>
        </p:spPr>
        <p:txBody>
          <a:bodyPr lIns="0" tIns="0" rIns="0" bIns="0" anchor="t" anchorCtr="0">
            <a:spAutoFit/>
          </a:bodyPr>
          <a:p>
            <a:pPr marL="457200" indent="-457200" eaLnBrk="0" hangingPunct="0">
              <a:lnSpc>
                <a:spcPct val="150000"/>
              </a:lnSpc>
              <a:spcBef>
                <a:spcPct val="20000"/>
              </a:spcBef>
              <a:buClr>
                <a:srgbClr val="0000FF"/>
              </a:buCl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StatsModels</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Pandas</a:t>
            </a:r>
            <a:r>
              <a:rPr lang="zh-CN" altLang="en-US" sz="2200" dirty="0">
                <a:latin typeface="微软雅黑" panose="020B0503020204020204" pitchFamily="34" charset="-122"/>
                <a:ea typeface="微软雅黑" panose="020B0503020204020204" pitchFamily="34" charset="-122"/>
              </a:rPr>
              <a:t>着眼于数据的读取、处理和探索，而</a:t>
            </a:r>
            <a:r>
              <a:rPr lang="en-US" altLang="zh-CN" sz="2200" dirty="0">
                <a:latin typeface="微软雅黑" panose="020B0503020204020204" pitchFamily="34" charset="-122"/>
                <a:ea typeface="微软雅黑" panose="020B0503020204020204" pitchFamily="34" charset="-122"/>
              </a:rPr>
              <a:t>StatsModels</a:t>
            </a:r>
            <a:r>
              <a:rPr lang="zh-CN" altLang="en-US" sz="2200" dirty="0">
                <a:latin typeface="微软雅黑" panose="020B0503020204020204" pitchFamily="34" charset="-122"/>
                <a:ea typeface="微软雅黑" panose="020B0503020204020204" pitchFamily="34" charset="-122"/>
              </a:rPr>
              <a:t>则更加注重数据的统计建模分析，它使得</a:t>
            </a:r>
            <a:r>
              <a:rPr lang="en-US" altLang="zh-CN" sz="2200" dirty="0">
                <a:latin typeface="微软雅黑" panose="020B0503020204020204" pitchFamily="34" charset="-122"/>
                <a:ea typeface="微软雅黑" panose="020B0503020204020204" pitchFamily="34" charset="-122"/>
              </a:rPr>
              <a:t>Python</a:t>
            </a:r>
            <a:r>
              <a:rPr lang="zh-CN" altLang="en-US" sz="2200" dirty="0">
                <a:latin typeface="微软雅黑" panose="020B0503020204020204" pitchFamily="34" charset="-122"/>
                <a:ea typeface="微软雅黑" panose="020B0503020204020204" pitchFamily="34" charset="-122"/>
              </a:rPr>
              <a:t>有了</a:t>
            </a:r>
            <a:r>
              <a:rPr lang="en-US" altLang="zh-CN" sz="2200" dirty="0">
                <a:latin typeface="微软雅黑" panose="020B0503020204020204" pitchFamily="34" charset="-122"/>
                <a:ea typeface="微软雅黑" panose="020B0503020204020204" pitchFamily="34" charset="-122"/>
              </a:rPr>
              <a:t>R</a:t>
            </a:r>
            <a:r>
              <a:rPr lang="zh-CN" altLang="en-US" sz="2200" dirty="0">
                <a:latin typeface="微软雅黑" panose="020B0503020204020204" pitchFamily="34" charset="-122"/>
                <a:ea typeface="微软雅黑" panose="020B0503020204020204" pitchFamily="34" charset="-122"/>
              </a:rPr>
              <a:t>语言的味道。</a:t>
            </a:r>
            <a:r>
              <a:rPr lang="en-US" altLang="zh-CN" sz="2200" dirty="0">
                <a:latin typeface="微软雅黑" panose="020B0503020204020204" pitchFamily="34" charset="-122"/>
                <a:ea typeface="微软雅黑" panose="020B0503020204020204" pitchFamily="34" charset="-122"/>
              </a:rPr>
              <a:t>StatsModels</a:t>
            </a:r>
            <a:r>
              <a:rPr lang="zh-CN" altLang="en-US" sz="2200" dirty="0">
                <a:latin typeface="微软雅黑" panose="020B0503020204020204" pitchFamily="34" charset="-122"/>
                <a:ea typeface="微软雅黑" panose="020B0503020204020204" pitchFamily="34" charset="-122"/>
              </a:rPr>
              <a:t>支持与</a:t>
            </a:r>
            <a:r>
              <a:rPr lang="en-US" altLang="zh-CN" sz="2200" dirty="0">
                <a:latin typeface="微软雅黑" panose="020B0503020204020204" pitchFamily="34" charset="-122"/>
                <a:ea typeface="微软雅黑" panose="020B0503020204020204" pitchFamily="34" charset="-122"/>
              </a:rPr>
              <a:t>Pandas</a:t>
            </a:r>
            <a:r>
              <a:rPr lang="zh-CN" altLang="en-US" sz="2200" dirty="0">
                <a:latin typeface="微软雅黑" panose="020B0503020204020204" pitchFamily="34" charset="-122"/>
                <a:ea typeface="微软雅黑" panose="020B0503020204020204" pitchFamily="34" charset="-122"/>
              </a:rPr>
              <a:t>进行数据交互，因此，它与</a:t>
            </a:r>
            <a:r>
              <a:rPr lang="en-US" altLang="zh-CN" sz="2200" dirty="0">
                <a:latin typeface="微软雅黑" panose="020B0503020204020204" pitchFamily="34" charset="-122"/>
                <a:ea typeface="微软雅黑" panose="020B0503020204020204" pitchFamily="34" charset="-122"/>
              </a:rPr>
              <a:t>Pandas</a:t>
            </a:r>
            <a:r>
              <a:rPr lang="zh-CN" altLang="en-US" sz="2200" dirty="0">
                <a:latin typeface="微软雅黑" panose="020B0503020204020204" pitchFamily="34" charset="-122"/>
                <a:ea typeface="微软雅黑" panose="020B0503020204020204" pitchFamily="34" charset="-122"/>
              </a:rPr>
              <a:t>结合，成为了</a:t>
            </a:r>
            <a:r>
              <a:rPr lang="en-US" altLang="zh-CN" sz="2200" dirty="0">
                <a:latin typeface="微软雅黑" panose="020B0503020204020204" pitchFamily="34" charset="-122"/>
                <a:ea typeface="微软雅黑" panose="020B0503020204020204" pitchFamily="34" charset="-122"/>
              </a:rPr>
              <a:t>Python</a:t>
            </a:r>
            <a:r>
              <a:rPr lang="zh-CN" altLang="en-US" sz="2200" dirty="0">
                <a:latin typeface="微软雅黑" panose="020B0503020204020204" pitchFamily="34" charset="-122"/>
                <a:ea typeface="微软雅黑" panose="020B0503020204020204" pitchFamily="34" charset="-122"/>
              </a:rPr>
              <a:t>下强大的数据挖掘组合。</a:t>
            </a:r>
            <a:endParaRPr lang="zh-CN" altLang="en-US"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安装</a:t>
            </a:r>
            <a:r>
              <a:rPr lang="en-US" altLang="zh-CN" sz="2200" dirty="0">
                <a:latin typeface="微软雅黑" panose="020B0503020204020204" pitchFamily="34" charset="-122"/>
                <a:ea typeface="微软雅黑" panose="020B0503020204020204" pitchFamily="34" charset="-122"/>
              </a:rPr>
              <a:t>StatsModels</a:t>
            </a:r>
            <a:r>
              <a:rPr lang="zh-CN" altLang="en-US" sz="2200" dirty="0">
                <a:latin typeface="微软雅黑" panose="020B0503020204020204" pitchFamily="34" charset="-122"/>
                <a:ea typeface="微软雅黑" panose="020B0503020204020204" pitchFamily="34" charset="-122"/>
              </a:rPr>
              <a:t>相当简单，既可以通过</a:t>
            </a:r>
            <a:r>
              <a:rPr lang="en-US" altLang="zh-CN" sz="2200" dirty="0">
                <a:latin typeface="微软雅黑" panose="020B0503020204020204" pitchFamily="34" charset="-122"/>
                <a:ea typeface="微软雅黑" panose="020B0503020204020204" pitchFamily="34" charset="-122"/>
              </a:rPr>
              <a:t>pip</a:t>
            </a:r>
            <a:r>
              <a:rPr lang="zh-CN" altLang="en-US" sz="2200" dirty="0">
                <a:latin typeface="微软雅黑" panose="020B0503020204020204" pitchFamily="34" charset="-122"/>
                <a:ea typeface="微软雅黑" panose="020B0503020204020204" pitchFamily="34" charset="-122"/>
              </a:rPr>
              <a:t>安装，又可以通过源码安装，对于</a:t>
            </a:r>
            <a:r>
              <a:rPr lang="en-US" altLang="zh-CN" sz="2200" dirty="0">
                <a:latin typeface="微软雅黑" panose="020B0503020204020204" pitchFamily="34" charset="-122"/>
                <a:ea typeface="微软雅黑" panose="020B0503020204020204" pitchFamily="34" charset="-122"/>
              </a:rPr>
              <a:t>Windows</a:t>
            </a:r>
            <a:r>
              <a:rPr lang="zh-CN" altLang="en-US" sz="2200" dirty="0">
                <a:latin typeface="微软雅黑" panose="020B0503020204020204" pitchFamily="34" charset="-122"/>
                <a:ea typeface="微软雅黑" panose="020B0503020204020204" pitchFamily="34" charset="-122"/>
              </a:rPr>
              <a:t>用户来说，官网上甚至已经有编译好的</a:t>
            </a:r>
            <a:r>
              <a:rPr lang="en-US" altLang="zh-CN" sz="2200" dirty="0">
                <a:latin typeface="微软雅黑" panose="020B0503020204020204" pitchFamily="34" charset="-122"/>
                <a:ea typeface="微软雅黑" panose="020B0503020204020204" pitchFamily="34" charset="-122"/>
              </a:rPr>
              <a:t>exe</a:t>
            </a:r>
            <a:r>
              <a:rPr lang="zh-CN" altLang="en-US" sz="2200" dirty="0">
                <a:latin typeface="微软雅黑" panose="020B0503020204020204" pitchFamily="34" charset="-122"/>
                <a:ea typeface="微软雅黑" panose="020B0503020204020204" pitchFamily="34" charset="-122"/>
              </a:rPr>
              <a:t>文件供下载。如果手动安装的话，需要自行解决好依赖问题，</a:t>
            </a:r>
            <a:r>
              <a:rPr lang="en-US" altLang="zh-CN" sz="2200" dirty="0">
                <a:latin typeface="微软雅黑" panose="020B0503020204020204" pitchFamily="34" charset="-122"/>
                <a:ea typeface="微软雅黑" panose="020B0503020204020204" pitchFamily="34" charset="-122"/>
              </a:rPr>
              <a:t>StatModel</a:t>
            </a:r>
            <a:r>
              <a:rPr lang="zh-CN" altLang="en-US" sz="2200" dirty="0">
                <a:latin typeface="微软雅黑" panose="020B0503020204020204" pitchFamily="34" charset="-122"/>
                <a:ea typeface="微软雅黑" panose="020B0503020204020204" pitchFamily="34" charset="-122"/>
              </a:rPr>
              <a:t>依赖于</a:t>
            </a:r>
            <a:r>
              <a:rPr lang="en-US" altLang="zh-CN" sz="2200" dirty="0">
                <a:latin typeface="微软雅黑" panose="020B0503020204020204" pitchFamily="34" charset="-122"/>
                <a:ea typeface="微软雅黑" panose="020B0503020204020204" pitchFamily="34" charset="-122"/>
              </a:rPr>
              <a:t>Pandas</a:t>
            </a:r>
            <a:r>
              <a:rPr lang="zh-CN" altLang="en-US" sz="2200" dirty="0">
                <a:latin typeface="微软雅黑" panose="020B0503020204020204" pitchFamily="34" charset="-122"/>
                <a:ea typeface="微软雅黑" panose="020B0503020204020204" pitchFamily="34" charset="-122"/>
              </a:rPr>
              <a:t>（当然也依赖于</a:t>
            </a:r>
            <a:r>
              <a:rPr lang="en-US" altLang="zh-CN" sz="2200" dirty="0">
                <a:latin typeface="微软雅黑" panose="020B0503020204020204" pitchFamily="34" charset="-122"/>
                <a:ea typeface="微软雅黑" panose="020B0503020204020204" pitchFamily="34" charset="-122"/>
              </a:rPr>
              <a:t>Pandas</a:t>
            </a:r>
            <a:r>
              <a:rPr lang="zh-CN" altLang="en-US" sz="2200" dirty="0">
                <a:latin typeface="微软雅黑" panose="020B0503020204020204" pitchFamily="34" charset="-122"/>
                <a:ea typeface="微软雅黑" panose="020B0503020204020204" pitchFamily="34" charset="-122"/>
              </a:rPr>
              <a:t>所依赖的），同时还依赖于</a:t>
            </a:r>
            <a:r>
              <a:rPr lang="en-US" altLang="zh-CN" sz="2200" dirty="0">
                <a:latin typeface="微软雅黑" panose="020B0503020204020204" pitchFamily="34" charset="-122"/>
                <a:ea typeface="微软雅黑" panose="020B0503020204020204" pitchFamily="34" charset="-122"/>
              </a:rPr>
              <a:t>pasty</a:t>
            </a:r>
            <a:r>
              <a:rPr lang="zh-CN" altLang="en-US" sz="2200" dirty="0">
                <a:latin typeface="微软雅黑" panose="020B0503020204020204" pitchFamily="34" charset="-122"/>
                <a:ea typeface="微软雅黑" panose="020B0503020204020204" pitchFamily="34" charset="-122"/>
              </a:rPr>
              <a:t>（一个描述统计的库）。</a:t>
            </a:r>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charRg st="12" end="140"/>
                                            </p:txEl>
                                          </p:spTgt>
                                        </p:tgtEl>
                                        <p:attrNameLst>
                                          <p:attrName>style.visibility</p:attrName>
                                        </p:attrNameLst>
                                      </p:cBhvr>
                                      <p:to>
                                        <p:strVal val="visible"/>
                                      </p:to>
                                    </p:set>
                                    <p:animEffect transition="in" filter="fade">
                                      <p:cBhvr>
                                        <p:cTn id="7" dur="1000"/>
                                        <p:tgtEl>
                                          <p:spTgt spid="26628">
                                            <p:txEl>
                                              <p:charRg st="12" end="140"/>
                                            </p:txEl>
                                          </p:spTgt>
                                        </p:tgtEl>
                                      </p:cBhvr>
                                    </p:animEffect>
                                    <p:anim calcmode="lin" valueType="num">
                                      <p:cBhvr>
                                        <p:cTn id="8" dur="1000" fill="hold"/>
                                        <p:tgtEl>
                                          <p:spTgt spid="26628">
                                            <p:txEl>
                                              <p:charRg st="12" end="140"/>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charRg st="12" end="14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charRg st="140" end="295"/>
                                            </p:txEl>
                                          </p:spTgt>
                                        </p:tgtEl>
                                        <p:attrNameLst>
                                          <p:attrName>style.visibility</p:attrName>
                                        </p:attrNameLst>
                                      </p:cBhvr>
                                      <p:to>
                                        <p:strVal val="visible"/>
                                      </p:to>
                                    </p:set>
                                    <p:animEffect transition="in" filter="fade">
                                      <p:cBhvr>
                                        <p:cTn id="14" dur="1000"/>
                                        <p:tgtEl>
                                          <p:spTgt spid="26628">
                                            <p:txEl>
                                              <p:charRg st="140" end="295"/>
                                            </p:txEl>
                                          </p:spTgt>
                                        </p:tgtEl>
                                      </p:cBhvr>
                                    </p:animEffect>
                                    <p:anim calcmode="lin" valueType="num">
                                      <p:cBhvr>
                                        <p:cTn id="15" dur="1000" fill="hold"/>
                                        <p:tgtEl>
                                          <p:spTgt spid="26628">
                                            <p:txEl>
                                              <p:charRg st="140" end="295"/>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charRg st="140" end="29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119810"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mj-ea"/>
                <a:cs typeface="+mj-cs"/>
                <a:sym typeface="宋体" panose="02010600030101010101" pitchFamily="2" charset="-122"/>
              </a:rPr>
              <a:t>Python</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数据分析扩展</a:t>
            </a:r>
            <a:r>
              <a:rPr lang="en-US" altLang="zh-CN" kern="1200" dirty="0">
                <a:latin typeface="Arial" panose="020B0604020202020204" pitchFamily="34" charset="0"/>
                <a:ea typeface="+mj-ea"/>
                <a:cs typeface="+mj-cs"/>
                <a:sym typeface="宋体" panose="02010600030101010101" pitchFamily="2" charset="-122"/>
              </a:rPr>
              <a:t>--</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第三方库</a:t>
            </a:r>
            <a:r>
              <a:rPr lang="en-US" altLang="zh-CN" kern="1200" dirty="0">
                <a:latin typeface="Arial" panose="020B0604020202020204" pitchFamily="34" charset="0"/>
                <a:ea typeface="+mj-ea"/>
                <a:cs typeface="+mj-cs"/>
                <a:sym typeface="宋体" panose="02010600030101010101" pitchFamily="2" charset="-122"/>
              </a:rPr>
              <a:t>Scikit-Learn</a:t>
            </a:r>
            <a:endParaRPr lang="en-US" altLang="zh-CN" kern="1200" dirty="0">
              <a:latin typeface="Arial" panose="020B0604020202020204" pitchFamily="34" charset="0"/>
              <a:ea typeface="微软雅黑" panose="020B0503020204020204" pitchFamily="34" charset="-122"/>
              <a:cs typeface="+mj-cs"/>
              <a:sym typeface="宋体" panose="02010600030101010101" pitchFamily="2" charset="-122"/>
            </a:endParaRPr>
          </a:p>
        </p:txBody>
      </p:sp>
      <p:sp>
        <p:nvSpPr>
          <p:cNvPr id="26628" name="Text Box 6"/>
          <p:cNvSpPr txBox="1"/>
          <p:nvPr/>
        </p:nvSpPr>
        <p:spPr>
          <a:xfrm>
            <a:off x="285750" y="812800"/>
            <a:ext cx="8429625" cy="4197350"/>
          </a:xfrm>
          <a:prstGeom prst="rect">
            <a:avLst/>
          </a:prstGeom>
          <a:noFill/>
          <a:ln w="9525">
            <a:noFill/>
          </a:ln>
        </p:spPr>
        <p:txBody>
          <a:bodyPr lIns="0" tIns="0" rIns="0" bIns="0" anchor="t" anchorCtr="0">
            <a:spAutoFit/>
          </a:bodyPr>
          <a:p>
            <a:pPr marL="457200" indent="-457200" eaLnBrk="0" hangingPunct="0">
              <a:lnSpc>
                <a:spcPct val="150000"/>
              </a:lnSpc>
              <a:spcBef>
                <a:spcPct val="20000"/>
              </a:spcBef>
              <a:buClr>
                <a:srgbClr val="0000FF"/>
              </a:buCl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Scikit-Learn</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Scikit-Learn</a:t>
            </a:r>
            <a:r>
              <a:rPr lang="zh-CN" altLang="en-US" sz="2200" dirty="0">
                <a:latin typeface="微软雅黑" panose="020B0503020204020204" pitchFamily="34" charset="-122"/>
                <a:ea typeface="微软雅黑" panose="020B0503020204020204" pitchFamily="34" charset="-122"/>
              </a:rPr>
              <a:t>是</a:t>
            </a:r>
            <a:r>
              <a:rPr lang="en-US" altLang="zh-CN" sz="2200" dirty="0">
                <a:latin typeface="微软雅黑" panose="020B0503020204020204" pitchFamily="34" charset="-122"/>
                <a:ea typeface="微软雅黑" panose="020B0503020204020204" pitchFamily="34" charset="-122"/>
              </a:rPr>
              <a:t>Python</a:t>
            </a:r>
            <a:r>
              <a:rPr lang="zh-CN" altLang="en-US" sz="2200" dirty="0">
                <a:latin typeface="微软雅黑" panose="020B0503020204020204" pitchFamily="34" charset="-122"/>
                <a:ea typeface="微软雅黑" panose="020B0503020204020204" pitchFamily="34" charset="-122"/>
              </a:rPr>
              <a:t>下强大的机器学习工具包，它提供了完善的机器学习工具箱，包括数据预处理、分类、回归、聚类、预测、模型分析等。</a:t>
            </a:r>
            <a:endParaRPr lang="zh-CN" altLang="en-US"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Scikit-Learn</a:t>
            </a:r>
            <a:r>
              <a:rPr lang="zh-CN" altLang="en-US" sz="2200" dirty="0">
                <a:latin typeface="微软雅黑" panose="020B0503020204020204" pitchFamily="34" charset="-122"/>
                <a:ea typeface="微软雅黑" panose="020B0503020204020204" pitchFamily="34" charset="-122"/>
              </a:rPr>
              <a:t>依赖于</a:t>
            </a:r>
            <a:r>
              <a:rPr lang="en-US" altLang="zh-CN" sz="2200" dirty="0">
                <a:latin typeface="微软雅黑" panose="020B0503020204020204" pitchFamily="34" charset="-122"/>
                <a:ea typeface="微软雅黑" panose="020B0503020204020204" pitchFamily="34" charset="-122"/>
              </a:rPr>
              <a:t>NumPy</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SciPy</a:t>
            </a:r>
            <a:r>
              <a:rPr lang="zh-CN" altLang="en-US" sz="2200" dirty="0">
                <a:latin typeface="微软雅黑" panose="020B0503020204020204" pitchFamily="34" charset="-122"/>
                <a:ea typeface="微软雅黑" panose="020B0503020204020204" pitchFamily="34" charset="-122"/>
              </a:rPr>
              <a:t>和 </a:t>
            </a:r>
            <a:r>
              <a:rPr lang="en-US" altLang="zh-CN" sz="2200" dirty="0">
                <a:latin typeface="微软雅黑" panose="020B0503020204020204" pitchFamily="34" charset="-122"/>
                <a:ea typeface="微软雅黑" panose="020B0503020204020204" pitchFamily="34" charset="-122"/>
              </a:rPr>
              <a:t>Matplotlib</a:t>
            </a:r>
            <a:r>
              <a:rPr lang="zh-CN" altLang="en-US" sz="2200" dirty="0">
                <a:latin typeface="微软雅黑" panose="020B0503020204020204" pitchFamily="34" charset="-122"/>
                <a:ea typeface="微软雅黑" panose="020B0503020204020204" pitchFamily="34" charset="-122"/>
              </a:rPr>
              <a:t>，因此，只需要提前安装好这几个库，然后安装</a:t>
            </a:r>
            <a:r>
              <a:rPr lang="en-US" altLang="zh-CN" sz="2200" dirty="0">
                <a:latin typeface="微软雅黑" panose="020B0503020204020204" pitchFamily="34" charset="-122"/>
                <a:ea typeface="微软雅黑" panose="020B0503020204020204" pitchFamily="34" charset="-122"/>
              </a:rPr>
              <a:t>Scikit-Learn</a:t>
            </a:r>
            <a:r>
              <a:rPr lang="zh-CN" altLang="en-US" sz="2200" dirty="0">
                <a:latin typeface="微软雅黑" panose="020B0503020204020204" pitchFamily="34" charset="-122"/>
                <a:ea typeface="微软雅黑" panose="020B0503020204020204" pitchFamily="34" charset="-122"/>
              </a:rPr>
              <a:t>就基本上没有什么问题了，安装方法跟前几节一样，要不就是</a:t>
            </a:r>
            <a:r>
              <a:rPr lang="en-US" altLang="zh-CN" sz="2200" dirty="0">
                <a:latin typeface="微软雅黑" panose="020B0503020204020204" pitchFamily="34" charset="-122"/>
                <a:ea typeface="微软雅黑" panose="020B0503020204020204" pitchFamily="34" charset="-122"/>
              </a:rPr>
              <a:t>pip install scikit-learn</a:t>
            </a:r>
            <a:r>
              <a:rPr lang="zh-CN" altLang="en-US" sz="2200" dirty="0">
                <a:latin typeface="微软雅黑" panose="020B0503020204020204" pitchFamily="34" charset="-122"/>
                <a:ea typeface="微软雅黑" panose="020B0503020204020204" pitchFamily="34" charset="-122"/>
              </a:rPr>
              <a:t>安装，要不就是下载源码自己安装。</a:t>
            </a:r>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charRg st="13" end="86"/>
                                            </p:txEl>
                                          </p:spTgt>
                                        </p:tgtEl>
                                        <p:attrNameLst>
                                          <p:attrName>style.visibility</p:attrName>
                                        </p:attrNameLst>
                                      </p:cBhvr>
                                      <p:to>
                                        <p:strVal val="visible"/>
                                      </p:to>
                                    </p:set>
                                    <p:animEffect transition="in" filter="fade">
                                      <p:cBhvr>
                                        <p:cTn id="7" dur="1000"/>
                                        <p:tgtEl>
                                          <p:spTgt spid="26628">
                                            <p:txEl>
                                              <p:charRg st="13" end="86"/>
                                            </p:txEl>
                                          </p:spTgt>
                                        </p:tgtEl>
                                      </p:cBhvr>
                                    </p:animEffect>
                                    <p:anim calcmode="lin" valueType="num">
                                      <p:cBhvr>
                                        <p:cTn id="8" dur="1000" fill="hold"/>
                                        <p:tgtEl>
                                          <p:spTgt spid="26628">
                                            <p:txEl>
                                              <p:charRg st="13" end="86"/>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charRg st="13" end="8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charRg st="86" end="225"/>
                                            </p:txEl>
                                          </p:spTgt>
                                        </p:tgtEl>
                                        <p:attrNameLst>
                                          <p:attrName>style.visibility</p:attrName>
                                        </p:attrNameLst>
                                      </p:cBhvr>
                                      <p:to>
                                        <p:strVal val="visible"/>
                                      </p:to>
                                    </p:set>
                                    <p:animEffect transition="in" filter="fade">
                                      <p:cBhvr>
                                        <p:cTn id="14" dur="1000"/>
                                        <p:tgtEl>
                                          <p:spTgt spid="26628">
                                            <p:txEl>
                                              <p:charRg st="86" end="225"/>
                                            </p:txEl>
                                          </p:spTgt>
                                        </p:tgtEl>
                                      </p:cBhvr>
                                    </p:animEffect>
                                    <p:anim calcmode="lin" valueType="num">
                                      <p:cBhvr>
                                        <p:cTn id="15" dur="1000" fill="hold"/>
                                        <p:tgtEl>
                                          <p:spTgt spid="26628">
                                            <p:txEl>
                                              <p:charRg st="86" end="225"/>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charRg st="86" end="22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121858"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mj-ea"/>
                <a:cs typeface="+mj-cs"/>
                <a:sym typeface="宋体" panose="02010600030101010101" pitchFamily="2" charset="-122"/>
              </a:rPr>
              <a:t>Python</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数据分析扩展</a:t>
            </a:r>
            <a:r>
              <a:rPr lang="en-US" altLang="zh-CN" kern="1200" dirty="0">
                <a:latin typeface="Arial" panose="020B0604020202020204" pitchFamily="34" charset="0"/>
                <a:ea typeface="+mj-ea"/>
                <a:cs typeface="+mj-cs"/>
                <a:sym typeface="宋体" panose="02010600030101010101" pitchFamily="2" charset="-122"/>
              </a:rPr>
              <a:t>--</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第三方库</a:t>
            </a:r>
            <a:r>
              <a:rPr lang="en-US" altLang="zh-CN" kern="1200" dirty="0">
                <a:latin typeface="Arial" panose="020B0604020202020204" pitchFamily="34" charset="0"/>
                <a:ea typeface="+mj-ea"/>
                <a:cs typeface="+mj-cs"/>
                <a:sym typeface="宋体" panose="02010600030101010101" pitchFamily="2" charset="-122"/>
              </a:rPr>
              <a:t>Scikit-Learn</a:t>
            </a:r>
            <a:endParaRPr lang="zh-CN" altLang="en-US" kern="1200" dirty="0">
              <a:latin typeface="Arial" panose="020B0604020202020204" pitchFamily="34" charset="0"/>
              <a:ea typeface="微软雅黑" panose="020B0503020204020204" pitchFamily="34" charset="-122"/>
              <a:cs typeface="+mj-cs"/>
            </a:endParaRPr>
          </a:p>
        </p:txBody>
      </p:sp>
      <p:sp>
        <p:nvSpPr>
          <p:cNvPr id="26628" name="Text Box 6"/>
          <p:cNvSpPr txBox="1">
            <a:spLocks noChangeArrowheads="1"/>
          </p:cNvSpPr>
          <p:nvPr/>
        </p:nvSpPr>
        <p:spPr bwMode="auto">
          <a:xfrm>
            <a:off x="285750" y="812800"/>
            <a:ext cx="8429625" cy="547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457200" indent="-457200">
              <a:defRPr sz="900">
                <a:solidFill>
                  <a:srgbClr val="000000"/>
                </a:solidFill>
                <a:latin typeface="Arial" panose="020B0604020202020204" pitchFamily="34" charset="0"/>
                <a:ea typeface="宋体" panose="02010600030101010101" pitchFamily="2" charset="-122"/>
              </a:defRPr>
            </a:lvl1pPr>
            <a:lvl2pPr marL="742950" indent="-285750">
              <a:defRPr sz="900">
                <a:solidFill>
                  <a:srgbClr val="000000"/>
                </a:solidFill>
                <a:latin typeface="Arial" panose="020B0604020202020204" pitchFamily="34" charset="0"/>
                <a:ea typeface="宋体" panose="02010600030101010101" pitchFamily="2" charset="-122"/>
              </a:defRPr>
            </a:lvl2pPr>
            <a:lvl3pPr marL="1143000" indent="-228600">
              <a:defRPr sz="900">
                <a:solidFill>
                  <a:srgbClr val="000000"/>
                </a:solidFill>
                <a:latin typeface="Arial" panose="020B0604020202020204" pitchFamily="34" charset="0"/>
                <a:ea typeface="宋体" panose="02010600030101010101" pitchFamily="2" charset="-122"/>
              </a:defRPr>
            </a:lvl3pPr>
            <a:lvl4pPr marL="1600200" indent="-228600">
              <a:defRPr sz="900">
                <a:solidFill>
                  <a:srgbClr val="000000"/>
                </a:solidFill>
                <a:latin typeface="Arial" panose="020B0604020202020204" pitchFamily="34" charset="0"/>
                <a:ea typeface="宋体" panose="02010600030101010101" pitchFamily="2" charset="-122"/>
              </a:defRPr>
            </a:lvl4pPr>
            <a:lvl5pPr marL="2057400" indent="-22860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使用：</a:t>
            </a:r>
            <a:endParaRPr kumimoji="0" lang="en-US" altLang="zh-CN"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所有模型提供的接口有：</a:t>
            </a:r>
            <a:endPar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en-US" altLang="zh-CN"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model.fit</a:t>
            </a:r>
            <a:r>
              <a:rPr kumimoji="0" lang="en-US" altLang="zh-CN"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训练模型，对于监督模型来说是 </a:t>
            </a:r>
            <a:r>
              <a:rPr kumimoji="0" lang="en-US" altLang="zh-CN"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fit(X, y)</a:t>
            </a:r>
            <a:r>
              <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，对于非监督模型是 </a:t>
            </a:r>
            <a:r>
              <a:rPr kumimoji="0" lang="en-US" altLang="zh-CN"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fit(X)</a:t>
            </a: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监督模型提供：</a:t>
            </a:r>
            <a:endPar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en-US" altLang="zh-CN"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model.predict</a:t>
            </a:r>
            <a:r>
              <a:rPr kumimoji="0" lang="en-US" altLang="zh-CN"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X_new</a:t>
            </a:r>
            <a:r>
              <a:rPr kumimoji="0" lang="en-US" altLang="zh-CN"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预测新样本</a:t>
            </a: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en-US" altLang="zh-CN"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model.predict_proba</a:t>
            </a:r>
            <a:r>
              <a:rPr kumimoji="0" lang="en-US" altLang="zh-CN"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18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X_new</a:t>
            </a:r>
            <a:r>
              <a:rPr kumimoji="0" lang="en-US" altLang="zh-CN"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预测概率，仅对某些模型有用（比如 </a:t>
            </a:r>
            <a:r>
              <a:rPr kumimoji="0" lang="en-US" altLang="zh-CN"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LR</a:t>
            </a:r>
            <a:r>
              <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en-US" altLang="zh-CN"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model.score</a:t>
            </a:r>
            <a:r>
              <a:rPr kumimoji="0" lang="en-US" altLang="zh-CN"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得分越高，</a:t>
            </a:r>
            <a:r>
              <a:rPr kumimoji="0" lang="en-US" altLang="zh-CN"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fit</a:t>
            </a:r>
            <a:r>
              <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越好</a:t>
            </a: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0" fontAlgn="base" latinLnBrk="0" hangingPunct="0">
              <a:lnSpc>
                <a:spcPct val="150000"/>
              </a:lnSpc>
              <a:spcBef>
                <a:spcPct val="20000"/>
              </a:spcBef>
              <a:spcAft>
                <a:spcPct val="0"/>
              </a:spcAft>
              <a:buClr>
                <a:srgbClr val="0000FF"/>
              </a:buClr>
              <a:buSzTx/>
              <a:buFont typeface="Wingdings" panose="05000000000000000000" pitchFamily="2" charset="2"/>
              <a:buChar char="l"/>
              <a:defRPr/>
            </a:pPr>
            <a:r>
              <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非监督模型提供：</a:t>
            </a:r>
            <a:endParaRPr kumimoji="0" lang="zh-CN" altLang="en-US" sz="22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en-US" altLang="zh-CN"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model.transform</a:t>
            </a:r>
            <a:r>
              <a:rPr kumimoji="0" lang="en-US" altLang="zh-CN"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从数据中学到新的“基空间”。</a:t>
            </a: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20000"/>
              </a:spcBef>
              <a:spcAft>
                <a:spcPct val="0"/>
              </a:spcAft>
              <a:buClr>
                <a:srgbClr val="0000FF"/>
              </a:buClr>
              <a:buSzTx/>
              <a:buFontTx/>
              <a:buNone/>
              <a:defRPr/>
            </a:pPr>
            <a:r>
              <a:rPr kumimoji="0" lang="en-US" altLang="zh-CN"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1800" b="0" i="0" u="none" strike="noStrike" kern="120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model.fit_transform</a:t>
            </a:r>
            <a:r>
              <a:rPr kumimoji="0" lang="en-US" altLang="zh-CN"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从数据中学到新的基并将这个数据按照这组“基”进行      转换。</a:t>
            </a:r>
            <a:endParaRPr kumimoji="0" lang="zh-CN" altLang="en-US" sz="1800" b="0"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charRg st="4" end="16"/>
                                            </p:txEl>
                                          </p:spTgt>
                                        </p:tgtEl>
                                        <p:attrNameLst>
                                          <p:attrName>style.visibility</p:attrName>
                                        </p:attrNameLst>
                                      </p:cBhvr>
                                      <p:to>
                                        <p:strVal val="visible"/>
                                      </p:to>
                                    </p:set>
                                    <p:animEffect transition="in" filter="fade">
                                      <p:cBhvr>
                                        <p:cTn id="7" dur="1000"/>
                                        <p:tgtEl>
                                          <p:spTgt spid="26628">
                                            <p:txEl>
                                              <p:charRg st="4" end="16"/>
                                            </p:txEl>
                                          </p:spTgt>
                                        </p:tgtEl>
                                      </p:cBhvr>
                                    </p:animEffect>
                                    <p:anim calcmode="lin" valueType="num">
                                      <p:cBhvr>
                                        <p:cTn id="8" dur="1000" fill="hold"/>
                                        <p:tgtEl>
                                          <p:spTgt spid="26628">
                                            <p:txEl>
                                              <p:charRg st="4" end="16"/>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charRg st="4" end="16"/>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charRg st="16" end="75"/>
                                            </p:txEl>
                                          </p:spTgt>
                                        </p:tgtEl>
                                        <p:attrNameLst>
                                          <p:attrName>style.visibility</p:attrName>
                                        </p:attrNameLst>
                                      </p:cBhvr>
                                      <p:to>
                                        <p:strVal val="visible"/>
                                      </p:to>
                                    </p:set>
                                    <p:animEffect transition="in" filter="fade">
                                      <p:cBhvr>
                                        <p:cTn id="14" dur="1000"/>
                                        <p:tgtEl>
                                          <p:spTgt spid="26628">
                                            <p:txEl>
                                              <p:charRg st="16" end="75"/>
                                            </p:txEl>
                                          </p:spTgt>
                                        </p:tgtEl>
                                      </p:cBhvr>
                                    </p:animEffect>
                                    <p:anim calcmode="lin" valueType="num">
                                      <p:cBhvr>
                                        <p:cTn id="15" dur="1000" fill="hold"/>
                                        <p:tgtEl>
                                          <p:spTgt spid="26628">
                                            <p:txEl>
                                              <p:charRg st="16" end="75"/>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charRg st="16" end="7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charRg st="75" end="83"/>
                                            </p:txEl>
                                          </p:spTgt>
                                        </p:tgtEl>
                                        <p:attrNameLst>
                                          <p:attrName>style.visibility</p:attrName>
                                        </p:attrNameLst>
                                      </p:cBhvr>
                                      <p:to>
                                        <p:strVal val="visible"/>
                                      </p:to>
                                    </p:set>
                                    <p:animEffect transition="in" filter="fade">
                                      <p:cBhvr>
                                        <p:cTn id="21" dur="1000"/>
                                        <p:tgtEl>
                                          <p:spTgt spid="26628">
                                            <p:txEl>
                                              <p:charRg st="75" end="83"/>
                                            </p:txEl>
                                          </p:spTgt>
                                        </p:tgtEl>
                                      </p:cBhvr>
                                    </p:animEffect>
                                    <p:anim calcmode="lin" valueType="num">
                                      <p:cBhvr>
                                        <p:cTn id="22" dur="1000" fill="hold"/>
                                        <p:tgtEl>
                                          <p:spTgt spid="26628">
                                            <p:txEl>
                                              <p:charRg st="75" end="83"/>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charRg st="75" end="8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6628">
                                            <p:txEl>
                                              <p:charRg st="83" end="117"/>
                                            </p:txEl>
                                          </p:spTgt>
                                        </p:tgtEl>
                                        <p:attrNameLst>
                                          <p:attrName>style.visibility</p:attrName>
                                        </p:attrNameLst>
                                      </p:cBhvr>
                                      <p:to>
                                        <p:strVal val="visible"/>
                                      </p:to>
                                    </p:set>
                                    <p:animEffect transition="in" filter="fade">
                                      <p:cBhvr>
                                        <p:cTn id="28" dur="1000"/>
                                        <p:tgtEl>
                                          <p:spTgt spid="26628">
                                            <p:txEl>
                                              <p:charRg st="83" end="117"/>
                                            </p:txEl>
                                          </p:spTgt>
                                        </p:tgtEl>
                                      </p:cBhvr>
                                    </p:animEffect>
                                    <p:anim calcmode="lin" valueType="num">
                                      <p:cBhvr>
                                        <p:cTn id="29" dur="1000" fill="hold"/>
                                        <p:tgtEl>
                                          <p:spTgt spid="26628">
                                            <p:txEl>
                                              <p:charRg st="83" end="117"/>
                                            </p:txEl>
                                          </p:spTgt>
                                        </p:tgtEl>
                                        <p:attrNameLst>
                                          <p:attrName>ppt_x</p:attrName>
                                        </p:attrNameLst>
                                      </p:cBhvr>
                                      <p:tavLst>
                                        <p:tav tm="0">
                                          <p:val>
                                            <p:strVal val="#ppt_x"/>
                                          </p:val>
                                        </p:tav>
                                        <p:tav tm="100000">
                                          <p:val>
                                            <p:strVal val="#ppt_x"/>
                                          </p:val>
                                        </p:tav>
                                      </p:tavLst>
                                    </p:anim>
                                    <p:anim calcmode="lin" valueType="num">
                                      <p:cBhvr>
                                        <p:cTn id="30" dur="1000" fill="hold"/>
                                        <p:tgtEl>
                                          <p:spTgt spid="26628">
                                            <p:txEl>
                                              <p:charRg st="83" end="11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6628">
                                            <p:txEl>
                                              <p:charRg st="117" end="172"/>
                                            </p:txEl>
                                          </p:spTgt>
                                        </p:tgtEl>
                                        <p:attrNameLst>
                                          <p:attrName>style.visibility</p:attrName>
                                        </p:attrNameLst>
                                      </p:cBhvr>
                                      <p:to>
                                        <p:strVal val="visible"/>
                                      </p:to>
                                    </p:set>
                                    <p:animEffect transition="in" filter="fade">
                                      <p:cBhvr>
                                        <p:cTn id="35" dur="1000"/>
                                        <p:tgtEl>
                                          <p:spTgt spid="26628">
                                            <p:txEl>
                                              <p:charRg st="117" end="172"/>
                                            </p:txEl>
                                          </p:spTgt>
                                        </p:tgtEl>
                                      </p:cBhvr>
                                    </p:animEffect>
                                    <p:anim calcmode="lin" valueType="num">
                                      <p:cBhvr>
                                        <p:cTn id="36" dur="1000" fill="hold"/>
                                        <p:tgtEl>
                                          <p:spTgt spid="26628">
                                            <p:txEl>
                                              <p:charRg st="117" end="172"/>
                                            </p:txEl>
                                          </p:spTgt>
                                        </p:tgtEl>
                                        <p:attrNameLst>
                                          <p:attrName>ppt_x</p:attrName>
                                        </p:attrNameLst>
                                      </p:cBhvr>
                                      <p:tavLst>
                                        <p:tav tm="0">
                                          <p:val>
                                            <p:strVal val="#ppt_x"/>
                                          </p:val>
                                        </p:tav>
                                        <p:tav tm="100000">
                                          <p:val>
                                            <p:strVal val="#ppt_x"/>
                                          </p:val>
                                        </p:tav>
                                      </p:tavLst>
                                    </p:anim>
                                    <p:anim calcmode="lin" valueType="num">
                                      <p:cBhvr>
                                        <p:cTn id="37" dur="1000" fill="hold"/>
                                        <p:tgtEl>
                                          <p:spTgt spid="26628">
                                            <p:txEl>
                                              <p:charRg st="117" end="17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6628">
                                            <p:txEl>
                                              <p:charRg st="172" end="204"/>
                                            </p:txEl>
                                          </p:spTgt>
                                        </p:tgtEl>
                                        <p:attrNameLst>
                                          <p:attrName>style.visibility</p:attrName>
                                        </p:attrNameLst>
                                      </p:cBhvr>
                                      <p:to>
                                        <p:strVal val="visible"/>
                                      </p:to>
                                    </p:set>
                                    <p:animEffect transition="in" filter="fade">
                                      <p:cBhvr>
                                        <p:cTn id="42" dur="1000"/>
                                        <p:tgtEl>
                                          <p:spTgt spid="26628">
                                            <p:txEl>
                                              <p:charRg st="172" end="204"/>
                                            </p:txEl>
                                          </p:spTgt>
                                        </p:tgtEl>
                                      </p:cBhvr>
                                    </p:animEffect>
                                    <p:anim calcmode="lin" valueType="num">
                                      <p:cBhvr>
                                        <p:cTn id="43" dur="1000" fill="hold"/>
                                        <p:tgtEl>
                                          <p:spTgt spid="26628">
                                            <p:txEl>
                                              <p:charRg st="172" end="204"/>
                                            </p:txEl>
                                          </p:spTgt>
                                        </p:tgtEl>
                                        <p:attrNameLst>
                                          <p:attrName>ppt_x</p:attrName>
                                        </p:attrNameLst>
                                      </p:cBhvr>
                                      <p:tavLst>
                                        <p:tav tm="0">
                                          <p:val>
                                            <p:strVal val="#ppt_x"/>
                                          </p:val>
                                        </p:tav>
                                        <p:tav tm="100000">
                                          <p:val>
                                            <p:strVal val="#ppt_x"/>
                                          </p:val>
                                        </p:tav>
                                      </p:tavLst>
                                    </p:anim>
                                    <p:anim calcmode="lin" valueType="num">
                                      <p:cBhvr>
                                        <p:cTn id="44" dur="1000" fill="hold"/>
                                        <p:tgtEl>
                                          <p:spTgt spid="26628">
                                            <p:txEl>
                                              <p:charRg st="172" end="20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6628">
                                            <p:txEl>
                                              <p:charRg st="204" end="213"/>
                                            </p:txEl>
                                          </p:spTgt>
                                        </p:tgtEl>
                                        <p:attrNameLst>
                                          <p:attrName>style.visibility</p:attrName>
                                        </p:attrNameLst>
                                      </p:cBhvr>
                                      <p:to>
                                        <p:strVal val="visible"/>
                                      </p:to>
                                    </p:set>
                                    <p:animEffect transition="in" filter="fade">
                                      <p:cBhvr>
                                        <p:cTn id="49" dur="1000"/>
                                        <p:tgtEl>
                                          <p:spTgt spid="26628">
                                            <p:txEl>
                                              <p:charRg st="204" end="213"/>
                                            </p:txEl>
                                          </p:spTgt>
                                        </p:tgtEl>
                                      </p:cBhvr>
                                    </p:animEffect>
                                    <p:anim calcmode="lin" valueType="num">
                                      <p:cBhvr>
                                        <p:cTn id="50" dur="1000" fill="hold"/>
                                        <p:tgtEl>
                                          <p:spTgt spid="26628">
                                            <p:txEl>
                                              <p:charRg st="204" end="213"/>
                                            </p:txEl>
                                          </p:spTgt>
                                        </p:tgtEl>
                                        <p:attrNameLst>
                                          <p:attrName>ppt_x</p:attrName>
                                        </p:attrNameLst>
                                      </p:cBhvr>
                                      <p:tavLst>
                                        <p:tav tm="0">
                                          <p:val>
                                            <p:strVal val="#ppt_x"/>
                                          </p:val>
                                        </p:tav>
                                        <p:tav tm="100000">
                                          <p:val>
                                            <p:strVal val="#ppt_x"/>
                                          </p:val>
                                        </p:tav>
                                      </p:tavLst>
                                    </p:anim>
                                    <p:anim calcmode="lin" valueType="num">
                                      <p:cBhvr>
                                        <p:cTn id="51" dur="1000" fill="hold"/>
                                        <p:tgtEl>
                                          <p:spTgt spid="26628">
                                            <p:txEl>
                                              <p:charRg st="204" end="21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26628">
                                            <p:txEl>
                                              <p:charRg st="213" end="253"/>
                                            </p:txEl>
                                          </p:spTgt>
                                        </p:tgtEl>
                                        <p:attrNameLst>
                                          <p:attrName>style.visibility</p:attrName>
                                        </p:attrNameLst>
                                      </p:cBhvr>
                                      <p:to>
                                        <p:strVal val="visible"/>
                                      </p:to>
                                    </p:set>
                                    <p:animEffect transition="in" filter="fade">
                                      <p:cBhvr>
                                        <p:cTn id="56" dur="1000"/>
                                        <p:tgtEl>
                                          <p:spTgt spid="26628">
                                            <p:txEl>
                                              <p:charRg st="213" end="253"/>
                                            </p:txEl>
                                          </p:spTgt>
                                        </p:tgtEl>
                                      </p:cBhvr>
                                    </p:animEffect>
                                    <p:anim calcmode="lin" valueType="num">
                                      <p:cBhvr>
                                        <p:cTn id="57" dur="1000" fill="hold"/>
                                        <p:tgtEl>
                                          <p:spTgt spid="26628">
                                            <p:txEl>
                                              <p:charRg st="213" end="253"/>
                                            </p:txEl>
                                          </p:spTgt>
                                        </p:tgtEl>
                                        <p:attrNameLst>
                                          <p:attrName>ppt_x</p:attrName>
                                        </p:attrNameLst>
                                      </p:cBhvr>
                                      <p:tavLst>
                                        <p:tav tm="0">
                                          <p:val>
                                            <p:strVal val="#ppt_x"/>
                                          </p:val>
                                        </p:tav>
                                        <p:tav tm="100000">
                                          <p:val>
                                            <p:strVal val="#ppt_x"/>
                                          </p:val>
                                        </p:tav>
                                      </p:tavLst>
                                    </p:anim>
                                    <p:anim calcmode="lin" valueType="num">
                                      <p:cBhvr>
                                        <p:cTn id="58" dur="1000" fill="hold"/>
                                        <p:tgtEl>
                                          <p:spTgt spid="26628">
                                            <p:txEl>
                                              <p:charRg st="213" end="253"/>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26628">
                                            <p:txEl>
                                              <p:charRg st="253" end="316"/>
                                            </p:txEl>
                                          </p:spTgt>
                                        </p:tgtEl>
                                        <p:attrNameLst>
                                          <p:attrName>style.visibility</p:attrName>
                                        </p:attrNameLst>
                                      </p:cBhvr>
                                      <p:to>
                                        <p:strVal val="visible"/>
                                      </p:to>
                                    </p:set>
                                    <p:animEffect transition="in" filter="fade">
                                      <p:cBhvr>
                                        <p:cTn id="63" dur="1000"/>
                                        <p:tgtEl>
                                          <p:spTgt spid="26628">
                                            <p:txEl>
                                              <p:charRg st="253" end="316"/>
                                            </p:txEl>
                                          </p:spTgt>
                                        </p:tgtEl>
                                      </p:cBhvr>
                                    </p:animEffect>
                                    <p:anim calcmode="lin" valueType="num">
                                      <p:cBhvr>
                                        <p:cTn id="64" dur="1000" fill="hold"/>
                                        <p:tgtEl>
                                          <p:spTgt spid="26628">
                                            <p:txEl>
                                              <p:charRg st="253" end="316"/>
                                            </p:txEl>
                                          </p:spTgt>
                                        </p:tgtEl>
                                        <p:attrNameLst>
                                          <p:attrName>ppt_x</p:attrName>
                                        </p:attrNameLst>
                                      </p:cBhvr>
                                      <p:tavLst>
                                        <p:tav tm="0">
                                          <p:val>
                                            <p:strVal val="#ppt_x"/>
                                          </p:val>
                                        </p:tav>
                                        <p:tav tm="100000">
                                          <p:val>
                                            <p:strVal val="#ppt_x"/>
                                          </p:val>
                                        </p:tav>
                                      </p:tavLst>
                                    </p:anim>
                                    <p:anim calcmode="lin" valueType="num">
                                      <p:cBhvr>
                                        <p:cTn id="65" dur="1000" fill="hold"/>
                                        <p:tgtEl>
                                          <p:spTgt spid="26628">
                                            <p:txEl>
                                              <p:charRg st="253" end="3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123906"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mj-ea"/>
                <a:cs typeface="+mj-cs"/>
                <a:sym typeface="宋体" panose="02010600030101010101" pitchFamily="2" charset="-122"/>
              </a:rPr>
              <a:t>Python</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数据分析扩展</a:t>
            </a:r>
            <a:r>
              <a:rPr lang="en-US" altLang="zh-CN" kern="1200" dirty="0">
                <a:latin typeface="Arial" panose="020B0604020202020204" pitchFamily="34" charset="0"/>
                <a:ea typeface="+mj-ea"/>
                <a:cs typeface="+mj-cs"/>
                <a:sym typeface="宋体" panose="02010600030101010101" pitchFamily="2" charset="-122"/>
              </a:rPr>
              <a:t>--</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第三方库</a:t>
            </a:r>
            <a:endParaRPr lang="zh-CN" altLang="en-US" kern="1200" dirty="0">
              <a:latin typeface="Arial" panose="020B0604020202020204" pitchFamily="34" charset="0"/>
              <a:ea typeface="微软雅黑" panose="020B0503020204020204" pitchFamily="34" charset="-122"/>
              <a:cs typeface="+mj-cs"/>
            </a:endParaRPr>
          </a:p>
        </p:txBody>
      </p:sp>
      <p:sp>
        <p:nvSpPr>
          <p:cNvPr id="26628" name="Text Box 6"/>
          <p:cNvSpPr txBox="1"/>
          <p:nvPr/>
        </p:nvSpPr>
        <p:spPr>
          <a:xfrm>
            <a:off x="285750" y="812800"/>
            <a:ext cx="8429625" cy="5721350"/>
          </a:xfrm>
          <a:prstGeom prst="rect">
            <a:avLst/>
          </a:prstGeom>
          <a:noFill/>
          <a:ln w="9525">
            <a:noFill/>
          </a:ln>
        </p:spPr>
        <p:txBody>
          <a:bodyPr lIns="0" tIns="0" rIns="0" bIns="0" anchor="t" anchorCtr="0">
            <a:spAutoFit/>
          </a:bodyPr>
          <a:p>
            <a:pPr marL="457200" indent="-457200" eaLnBrk="0" hangingPunct="0">
              <a:lnSpc>
                <a:spcPct val="150000"/>
              </a:lnSpc>
              <a:spcBef>
                <a:spcPct val="20000"/>
              </a:spcBef>
              <a:buClr>
                <a:srgbClr val="0000FF"/>
              </a:buCl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Keras</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Scikit-Learn</a:t>
            </a:r>
            <a:r>
              <a:rPr lang="zh-CN" altLang="en-US" sz="2200" dirty="0">
                <a:latin typeface="微软雅黑" panose="020B0503020204020204" pitchFamily="34" charset="-122"/>
                <a:ea typeface="微软雅黑" panose="020B0503020204020204" pitchFamily="34" charset="-122"/>
              </a:rPr>
              <a:t>已经足够强大了，然而它并没有包含一种强大的模型</a:t>
            </a:r>
            <a:r>
              <a:rPr lang="en-US" altLang="zh-CN" sz="2200" dirty="0">
                <a:latin typeface="微软雅黑" panose="020B0503020204020204" pitchFamily="34" charset="-122"/>
                <a:ea typeface="微软雅黑" panose="020B0503020204020204" pitchFamily="34" charset="-122"/>
              </a:rPr>
              <a:t>——</a:t>
            </a:r>
            <a:r>
              <a:rPr lang="zh-CN" altLang="en-US" sz="2200" dirty="0">
                <a:latin typeface="微软雅黑" panose="020B0503020204020204" pitchFamily="34" charset="-122"/>
                <a:ea typeface="微软雅黑" panose="020B0503020204020204" pitchFamily="34" charset="-122"/>
              </a:rPr>
              <a:t>人工神经网络。人工神经网络是功能相当强大的、但是原理又相当简单的模型，在语言处理、图像识别等领域都有重要的作用。近年来逐渐火起来的“深度学习”算法，本质上也就是一种神经网络，可见在</a:t>
            </a:r>
            <a:r>
              <a:rPr lang="en-US" altLang="zh-CN" sz="2200" dirty="0">
                <a:latin typeface="微软雅黑" panose="020B0503020204020204" pitchFamily="34" charset="-122"/>
                <a:ea typeface="微软雅黑" panose="020B0503020204020204" pitchFamily="34" charset="-122"/>
              </a:rPr>
              <a:t>Python</a:t>
            </a:r>
            <a:r>
              <a:rPr lang="zh-CN" altLang="en-US" sz="2200" dirty="0">
                <a:latin typeface="微软雅黑" panose="020B0503020204020204" pitchFamily="34" charset="-122"/>
                <a:ea typeface="微软雅黑" panose="020B0503020204020204" pitchFamily="34" charset="-122"/>
              </a:rPr>
              <a:t>中实现神经网络是非常必要的。</a:t>
            </a:r>
            <a:endParaRPr lang="zh-CN" altLang="en-US"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本书用</a:t>
            </a:r>
            <a:r>
              <a:rPr lang="en-US" altLang="zh-CN" sz="2200" dirty="0">
                <a:latin typeface="微软雅黑" panose="020B0503020204020204" pitchFamily="34" charset="-122"/>
                <a:ea typeface="微软雅黑" panose="020B0503020204020204" pitchFamily="34" charset="-122"/>
              </a:rPr>
              <a:t>Keras</a:t>
            </a:r>
            <a:r>
              <a:rPr lang="zh-CN" altLang="en-US" sz="2200" dirty="0">
                <a:latin typeface="微软雅黑" panose="020B0503020204020204" pitchFamily="34" charset="-122"/>
                <a:ea typeface="微软雅黑" panose="020B0503020204020204" pitchFamily="34" charset="-122"/>
              </a:rPr>
              <a:t>库来搭建神经网络。事实上，</a:t>
            </a:r>
            <a:r>
              <a:rPr lang="en-US" altLang="zh-CN" sz="2200" dirty="0">
                <a:latin typeface="微软雅黑" panose="020B0503020204020204" pitchFamily="34" charset="-122"/>
                <a:ea typeface="微软雅黑" panose="020B0503020204020204" pitchFamily="34" charset="-122"/>
              </a:rPr>
              <a:t>Keras</a:t>
            </a:r>
            <a:r>
              <a:rPr lang="zh-CN" altLang="en-US" sz="2200" dirty="0">
                <a:latin typeface="微软雅黑" panose="020B0503020204020204" pitchFamily="34" charset="-122"/>
                <a:ea typeface="微软雅黑" panose="020B0503020204020204" pitchFamily="34" charset="-122"/>
              </a:rPr>
              <a:t>并非简单的神经网络库，而是一个基于</a:t>
            </a:r>
            <a:r>
              <a:rPr lang="en-US" altLang="zh-CN" sz="2200" dirty="0">
                <a:latin typeface="微软雅黑" panose="020B0503020204020204" pitchFamily="34" charset="-122"/>
                <a:ea typeface="微软雅黑" panose="020B0503020204020204" pitchFamily="34" charset="-122"/>
              </a:rPr>
              <a:t>Theano</a:t>
            </a:r>
            <a:r>
              <a:rPr lang="zh-CN" altLang="en-US" sz="2200" dirty="0">
                <a:latin typeface="微软雅黑" panose="020B0503020204020204" pitchFamily="34" charset="-122"/>
                <a:ea typeface="微软雅黑" panose="020B0503020204020204" pitchFamily="34" charset="-122"/>
              </a:rPr>
              <a:t>的强大的深度学习库，利用它不仅仅可以搭建普通的神经网络，还可以搭建各种深度学习模型，如自编码器、循环神经网络、递归神经网络、卷积神经网络等等。由于它是基于</a:t>
            </a:r>
            <a:r>
              <a:rPr lang="en-US" altLang="zh-CN" sz="2200" dirty="0">
                <a:latin typeface="微软雅黑" panose="020B0503020204020204" pitchFamily="34" charset="-122"/>
                <a:ea typeface="微软雅黑" panose="020B0503020204020204" pitchFamily="34" charset="-122"/>
              </a:rPr>
              <a:t>Theano</a:t>
            </a:r>
            <a:r>
              <a:rPr lang="zh-CN" altLang="en-US" sz="2200" dirty="0">
                <a:latin typeface="微软雅黑" panose="020B0503020204020204" pitchFamily="34" charset="-122"/>
                <a:ea typeface="微软雅黑" panose="020B0503020204020204" pitchFamily="34" charset="-122"/>
              </a:rPr>
              <a:t>的，因此速度也相当快。</a:t>
            </a:r>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charRg st="6" end="154"/>
                                            </p:txEl>
                                          </p:spTgt>
                                        </p:tgtEl>
                                        <p:attrNameLst>
                                          <p:attrName>style.visibility</p:attrName>
                                        </p:attrNameLst>
                                      </p:cBhvr>
                                      <p:to>
                                        <p:strVal val="visible"/>
                                      </p:to>
                                    </p:set>
                                    <p:animEffect transition="in" filter="fade">
                                      <p:cBhvr>
                                        <p:cTn id="7" dur="1000"/>
                                        <p:tgtEl>
                                          <p:spTgt spid="26628">
                                            <p:txEl>
                                              <p:charRg st="6" end="154"/>
                                            </p:txEl>
                                          </p:spTgt>
                                        </p:tgtEl>
                                      </p:cBhvr>
                                    </p:animEffect>
                                    <p:anim calcmode="lin" valueType="num">
                                      <p:cBhvr>
                                        <p:cTn id="8" dur="1000" fill="hold"/>
                                        <p:tgtEl>
                                          <p:spTgt spid="26628">
                                            <p:txEl>
                                              <p:charRg st="6" end="154"/>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charRg st="6" end="15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charRg st="154" end="298"/>
                                            </p:txEl>
                                          </p:spTgt>
                                        </p:tgtEl>
                                        <p:attrNameLst>
                                          <p:attrName>style.visibility</p:attrName>
                                        </p:attrNameLst>
                                      </p:cBhvr>
                                      <p:to>
                                        <p:strVal val="visible"/>
                                      </p:to>
                                    </p:set>
                                    <p:animEffect transition="in" filter="fade">
                                      <p:cBhvr>
                                        <p:cTn id="14" dur="1000"/>
                                        <p:tgtEl>
                                          <p:spTgt spid="26628">
                                            <p:txEl>
                                              <p:charRg st="154" end="298"/>
                                            </p:txEl>
                                          </p:spTgt>
                                        </p:tgtEl>
                                      </p:cBhvr>
                                    </p:animEffect>
                                    <p:anim calcmode="lin" valueType="num">
                                      <p:cBhvr>
                                        <p:cTn id="15" dur="1000" fill="hold"/>
                                        <p:tgtEl>
                                          <p:spTgt spid="26628">
                                            <p:txEl>
                                              <p:charRg st="154" end="298"/>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charRg st="154" end="29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125954"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mj-ea"/>
                <a:cs typeface="+mj-cs"/>
                <a:sym typeface="宋体" panose="02010600030101010101" pitchFamily="2" charset="-122"/>
              </a:rPr>
              <a:t>Python</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数据分析扩展</a:t>
            </a:r>
            <a:r>
              <a:rPr lang="en-US" altLang="zh-CN" kern="1200" dirty="0">
                <a:latin typeface="Arial" panose="020B0604020202020204" pitchFamily="34" charset="0"/>
                <a:ea typeface="+mj-ea"/>
                <a:cs typeface="+mj-cs"/>
                <a:sym typeface="宋体" panose="02010600030101010101" pitchFamily="2" charset="-122"/>
              </a:rPr>
              <a:t>--</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第三方库</a:t>
            </a:r>
            <a:r>
              <a:rPr lang="en-US" altLang="zh-CN" kern="1200" dirty="0">
                <a:latin typeface="Arial" panose="020B0604020202020204" pitchFamily="34" charset="0"/>
                <a:ea typeface="+mj-ea"/>
                <a:cs typeface="+mj-cs"/>
                <a:sym typeface="宋体" panose="02010600030101010101" pitchFamily="2" charset="-122"/>
              </a:rPr>
              <a:t>Keras</a:t>
            </a:r>
            <a:endParaRPr lang="en-US" altLang="zh-CN" kern="1200" dirty="0">
              <a:latin typeface="Arial" panose="020B0604020202020204" pitchFamily="34" charset="0"/>
              <a:ea typeface="微软雅黑" panose="020B0503020204020204" pitchFamily="34" charset="-122"/>
              <a:cs typeface="+mj-cs"/>
              <a:sym typeface="宋体" panose="02010600030101010101" pitchFamily="2" charset="-122"/>
            </a:endParaRPr>
          </a:p>
        </p:txBody>
      </p:sp>
      <p:sp>
        <p:nvSpPr>
          <p:cNvPr id="26628" name="Text Box 6"/>
          <p:cNvSpPr txBox="1"/>
          <p:nvPr/>
        </p:nvSpPr>
        <p:spPr>
          <a:xfrm>
            <a:off x="285750" y="812800"/>
            <a:ext cx="8429625" cy="3114675"/>
          </a:xfrm>
          <a:prstGeom prst="rect">
            <a:avLst/>
          </a:prstGeom>
          <a:noFill/>
          <a:ln w="9525">
            <a:noFill/>
          </a:ln>
        </p:spPr>
        <p:txBody>
          <a:bodyPr lIns="0" tIns="0" rIns="0" bIns="0" anchor="t" anchorCtr="0">
            <a:spAutoFit/>
          </a:bodyPr>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安装：</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安装</a:t>
            </a:r>
            <a:r>
              <a:rPr lang="en-US" altLang="zh-CN" sz="2200" dirty="0">
                <a:latin typeface="微软雅黑" panose="020B0503020204020204" pitchFamily="34" charset="-122"/>
                <a:ea typeface="微软雅黑" panose="020B0503020204020204" pitchFamily="34" charset="-122"/>
              </a:rPr>
              <a:t>Keras</a:t>
            </a:r>
            <a:r>
              <a:rPr lang="zh-CN" altLang="en-US" sz="2200" dirty="0">
                <a:latin typeface="微软雅黑" panose="020B0503020204020204" pitchFamily="34" charset="-122"/>
                <a:ea typeface="微软雅黑" panose="020B0503020204020204" pitchFamily="34" charset="-122"/>
              </a:rPr>
              <a:t>之前首先需要安装</a:t>
            </a:r>
            <a:r>
              <a:rPr lang="en-US" altLang="zh-CN" sz="2200" dirty="0">
                <a:latin typeface="微软雅黑" panose="020B0503020204020204" pitchFamily="34" charset="-122"/>
                <a:ea typeface="微软雅黑" panose="020B0503020204020204" pitchFamily="34" charset="-122"/>
              </a:rPr>
              <a:t>Numpy</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Scipy</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Theano</a:t>
            </a:r>
            <a:r>
              <a:rPr lang="zh-CN" altLang="en-US" sz="2200" dirty="0">
                <a:latin typeface="微软雅黑" panose="020B0503020204020204" pitchFamily="34" charset="-122"/>
                <a:ea typeface="微软雅黑" panose="020B0503020204020204" pitchFamily="34" charset="-122"/>
              </a:rPr>
              <a:t>。安装</a:t>
            </a:r>
            <a:r>
              <a:rPr lang="en-US" altLang="zh-CN" sz="2200" dirty="0">
                <a:latin typeface="微软雅黑" panose="020B0503020204020204" pitchFamily="34" charset="-122"/>
                <a:ea typeface="微软雅黑" panose="020B0503020204020204" pitchFamily="34" charset="-122"/>
              </a:rPr>
              <a:t>Theano</a:t>
            </a:r>
            <a:r>
              <a:rPr lang="zh-CN" altLang="en-US" sz="2200" dirty="0">
                <a:latin typeface="微软雅黑" panose="020B0503020204020204" pitchFamily="34" charset="-122"/>
                <a:ea typeface="微软雅黑" panose="020B0503020204020204" pitchFamily="34" charset="-122"/>
              </a:rPr>
              <a:t>首先需要准备一个</a:t>
            </a:r>
            <a:r>
              <a:rPr lang="en-US" altLang="zh-CN" sz="2200" dirty="0">
                <a:latin typeface="微软雅黑" panose="020B0503020204020204" pitchFamily="34" charset="-122"/>
                <a:ea typeface="微软雅黑" panose="020B0503020204020204" pitchFamily="34" charset="-122"/>
              </a:rPr>
              <a:t>C++</a:t>
            </a:r>
            <a:r>
              <a:rPr lang="zh-CN" altLang="en-US" sz="2200" dirty="0">
                <a:latin typeface="微软雅黑" panose="020B0503020204020204" pitchFamily="34" charset="-122"/>
                <a:ea typeface="微软雅黑" panose="020B0503020204020204" pitchFamily="34" charset="-122"/>
              </a:rPr>
              <a:t>编译器，这在</a:t>
            </a:r>
            <a:r>
              <a:rPr lang="en-US" altLang="zh-CN" sz="2200" dirty="0">
                <a:latin typeface="微软雅黑" panose="020B0503020204020204" pitchFamily="34" charset="-122"/>
                <a:ea typeface="微软雅黑" panose="020B0503020204020204" pitchFamily="34" charset="-122"/>
              </a:rPr>
              <a:t>Linux</a:t>
            </a:r>
            <a:r>
              <a:rPr lang="zh-CN" altLang="en-US" sz="2200" dirty="0">
                <a:latin typeface="微软雅黑" panose="020B0503020204020204" pitchFamily="34" charset="-122"/>
                <a:ea typeface="微软雅黑" panose="020B0503020204020204" pitchFamily="34" charset="-122"/>
              </a:rPr>
              <a:t>下是自带的。因此，在</a:t>
            </a:r>
            <a:r>
              <a:rPr lang="en-US" altLang="zh-CN" sz="2200" dirty="0">
                <a:latin typeface="微软雅黑" panose="020B0503020204020204" pitchFamily="34" charset="-122"/>
                <a:ea typeface="微软雅黑" panose="020B0503020204020204" pitchFamily="34" charset="-122"/>
              </a:rPr>
              <a:t>Linux</a:t>
            </a:r>
            <a:r>
              <a:rPr lang="zh-CN" altLang="en-US" sz="2200" dirty="0">
                <a:latin typeface="微软雅黑" panose="020B0503020204020204" pitchFamily="34" charset="-122"/>
                <a:ea typeface="微软雅黑" panose="020B0503020204020204" pitchFamily="34" charset="-122"/>
              </a:rPr>
              <a:t>下安装</a:t>
            </a:r>
            <a:r>
              <a:rPr lang="en-US" altLang="zh-CN" sz="2200" dirty="0">
                <a:latin typeface="微软雅黑" panose="020B0503020204020204" pitchFamily="34" charset="-122"/>
                <a:ea typeface="微软雅黑" panose="020B0503020204020204" pitchFamily="34" charset="-122"/>
              </a:rPr>
              <a:t>Theano</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Keras</a:t>
            </a:r>
            <a:r>
              <a:rPr lang="zh-CN" altLang="en-US" sz="2200" dirty="0">
                <a:latin typeface="微软雅黑" panose="020B0503020204020204" pitchFamily="34" charset="-122"/>
                <a:ea typeface="微软雅黑" panose="020B0503020204020204" pitchFamily="34" charset="-122"/>
              </a:rPr>
              <a:t>都非常简单，只需要下载源代码，然后用</a:t>
            </a:r>
            <a:r>
              <a:rPr lang="en-US" altLang="zh-CN" sz="2200" dirty="0">
                <a:latin typeface="微软雅黑" panose="020B0503020204020204" pitchFamily="34" charset="-122"/>
                <a:ea typeface="微软雅黑" panose="020B0503020204020204" pitchFamily="34" charset="-122"/>
              </a:rPr>
              <a:t>python setup.py install</a:t>
            </a:r>
            <a:r>
              <a:rPr lang="zh-CN" altLang="en-US" sz="2200" dirty="0">
                <a:latin typeface="微软雅黑" panose="020B0503020204020204" pitchFamily="34" charset="-122"/>
                <a:ea typeface="微软雅黑" panose="020B0503020204020204" pitchFamily="34" charset="-122"/>
              </a:rPr>
              <a:t>安装就行了，具体可以参考官方文档。</a:t>
            </a:r>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charRg st="0" end="4"/>
                                            </p:txEl>
                                          </p:spTgt>
                                        </p:tgtEl>
                                        <p:attrNameLst>
                                          <p:attrName>style.visibility</p:attrName>
                                        </p:attrNameLst>
                                      </p:cBhvr>
                                      <p:to>
                                        <p:strVal val="visible"/>
                                      </p:to>
                                    </p:set>
                                    <p:animEffect transition="in" filter="fade">
                                      <p:cBhvr>
                                        <p:cTn id="7" dur="1000"/>
                                        <p:tgtEl>
                                          <p:spTgt spid="26628">
                                            <p:txEl>
                                              <p:charRg st="0" end="4"/>
                                            </p:txEl>
                                          </p:spTgt>
                                        </p:tgtEl>
                                      </p:cBhvr>
                                    </p:animEffect>
                                    <p:anim calcmode="lin" valueType="num">
                                      <p:cBhvr>
                                        <p:cTn id="8" dur="1000" fill="hold"/>
                                        <p:tgtEl>
                                          <p:spTgt spid="26628">
                                            <p:txEl>
                                              <p:charRg st="0" end="4"/>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charRg st="0"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charRg st="4" end="157"/>
                                            </p:txEl>
                                          </p:spTgt>
                                        </p:tgtEl>
                                        <p:attrNameLst>
                                          <p:attrName>style.visibility</p:attrName>
                                        </p:attrNameLst>
                                      </p:cBhvr>
                                      <p:to>
                                        <p:strVal val="visible"/>
                                      </p:to>
                                    </p:set>
                                    <p:animEffect transition="in" filter="fade">
                                      <p:cBhvr>
                                        <p:cTn id="14" dur="1000"/>
                                        <p:tgtEl>
                                          <p:spTgt spid="26628">
                                            <p:txEl>
                                              <p:charRg st="4" end="157"/>
                                            </p:txEl>
                                          </p:spTgt>
                                        </p:tgtEl>
                                      </p:cBhvr>
                                    </p:animEffect>
                                    <p:anim calcmode="lin" valueType="num">
                                      <p:cBhvr>
                                        <p:cTn id="15" dur="1000" fill="hold"/>
                                        <p:tgtEl>
                                          <p:spTgt spid="26628">
                                            <p:txEl>
                                              <p:charRg st="4" end="157"/>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charRg st="4" end="15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128002"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mj-ea"/>
                <a:cs typeface="+mj-cs"/>
                <a:sym typeface="宋体" panose="02010600030101010101" pitchFamily="2" charset="-122"/>
              </a:rPr>
              <a:t>Python</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数据分析扩展</a:t>
            </a:r>
            <a:r>
              <a:rPr lang="en-US" altLang="zh-CN" kern="1200" dirty="0">
                <a:latin typeface="Arial" panose="020B0604020202020204" pitchFamily="34" charset="0"/>
                <a:ea typeface="+mj-ea"/>
                <a:cs typeface="+mj-cs"/>
                <a:sym typeface="宋体" panose="02010600030101010101" pitchFamily="2" charset="-122"/>
              </a:rPr>
              <a:t>--</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第三方库</a:t>
            </a:r>
            <a:endParaRPr lang="zh-CN" altLang="en-US" kern="1200" dirty="0">
              <a:latin typeface="Arial" panose="020B0604020202020204" pitchFamily="34" charset="0"/>
              <a:ea typeface="微软雅黑" panose="020B0503020204020204" pitchFamily="34" charset="-122"/>
              <a:cs typeface="+mj-cs"/>
            </a:endParaRPr>
          </a:p>
        </p:txBody>
      </p:sp>
      <p:sp>
        <p:nvSpPr>
          <p:cNvPr id="26628" name="Text Box 6"/>
          <p:cNvSpPr txBox="1"/>
          <p:nvPr/>
        </p:nvSpPr>
        <p:spPr>
          <a:xfrm>
            <a:off x="285750" y="812800"/>
            <a:ext cx="8429625" cy="5213350"/>
          </a:xfrm>
          <a:prstGeom prst="rect">
            <a:avLst/>
          </a:prstGeom>
          <a:noFill/>
          <a:ln w="9525">
            <a:noFill/>
          </a:ln>
        </p:spPr>
        <p:txBody>
          <a:bodyPr lIns="0" tIns="0" rIns="0" bIns="0" anchor="t" anchorCtr="0">
            <a:spAutoFit/>
          </a:bodyPr>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安装：</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可是在</a:t>
            </a:r>
            <a:r>
              <a:rPr lang="en-US" altLang="zh-CN" sz="2200" dirty="0">
                <a:latin typeface="微软雅黑" panose="020B0503020204020204" pitchFamily="34" charset="-122"/>
                <a:ea typeface="微软雅黑" panose="020B0503020204020204" pitchFamily="34" charset="-122"/>
              </a:rPr>
              <a:t>Windows</a:t>
            </a:r>
            <a:r>
              <a:rPr lang="zh-CN" altLang="en-US" sz="2200" dirty="0">
                <a:latin typeface="微软雅黑" panose="020B0503020204020204" pitchFamily="34" charset="-122"/>
                <a:ea typeface="微软雅黑" panose="020B0503020204020204" pitchFamily="34" charset="-122"/>
              </a:rPr>
              <a:t>下就没有那么简单了，因为它没有现成的编译环境，一般而言是先安装</a:t>
            </a:r>
            <a:r>
              <a:rPr lang="en-US" altLang="zh-CN" sz="2200" dirty="0">
                <a:latin typeface="微软雅黑" panose="020B0503020204020204" pitchFamily="34" charset="-122"/>
                <a:ea typeface="微软雅黑" panose="020B0503020204020204" pitchFamily="34" charset="-122"/>
              </a:rPr>
              <a:t>MinGW</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Windows</a:t>
            </a:r>
            <a:r>
              <a:rPr lang="zh-CN" altLang="en-US" sz="2200" dirty="0">
                <a:latin typeface="微软雅黑" panose="020B0503020204020204" pitchFamily="34" charset="-122"/>
                <a:ea typeface="微软雅黑" panose="020B0503020204020204" pitchFamily="34" charset="-122"/>
              </a:rPr>
              <a:t>下的</a:t>
            </a:r>
            <a:r>
              <a:rPr lang="en-US" altLang="zh-CN" sz="2200" dirty="0">
                <a:latin typeface="微软雅黑" panose="020B0503020204020204" pitchFamily="34" charset="-122"/>
                <a:ea typeface="微软雅黑" panose="020B0503020204020204" pitchFamily="34" charset="-122"/>
              </a:rPr>
              <a:t>GCC</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G++</a:t>
            </a:r>
            <a:r>
              <a:rPr lang="zh-CN" altLang="en-US" sz="2200" dirty="0">
                <a:latin typeface="微软雅黑" panose="020B0503020204020204" pitchFamily="34" charset="-122"/>
                <a:ea typeface="微软雅黑" panose="020B0503020204020204" pitchFamily="34" charset="-122"/>
              </a:rPr>
              <a:t>），然后再安装</a:t>
            </a:r>
            <a:r>
              <a:rPr lang="en-US" altLang="zh-CN" sz="2200" dirty="0">
                <a:latin typeface="微软雅黑" panose="020B0503020204020204" pitchFamily="34" charset="-122"/>
                <a:ea typeface="微软雅黑" panose="020B0503020204020204" pitchFamily="34" charset="-122"/>
              </a:rPr>
              <a:t>Theano</a:t>
            </a:r>
            <a:r>
              <a:rPr lang="zh-CN" altLang="en-US" sz="2200" dirty="0">
                <a:latin typeface="微软雅黑" panose="020B0503020204020204" pitchFamily="34" charset="-122"/>
                <a:ea typeface="微软雅黑" panose="020B0503020204020204" pitchFamily="34" charset="-122"/>
              </a:rPr>
              <a:t>（提前装好</a:t>
            </a:r>
            <a:r>
              <a:rPr lang="en-US" altLang="zh-CN" sz="2200" dirty="0">
                <a:latin typeface="微软雅黑" panose="020B0503020204020204" pitchFamily="34" charset="-122"/>
                <a:ea typeface="微软雅黑" panose="020B0503020204020204" pitchFamily="34" charset="-122"/>
              </a:rPr>
              <a:t>Numpy</a:t>
            </a:r>
            <a:r>
              <a:rPr lang="zh-CN" altLang="en-US" sz="2200" dirty="0">
                <a:latin typeface="微软雅黑" panose="020B0503020204020204" pitchFamily="34" charset="-122"/>
                <a:ea typeface="微软雅黑" panose="020B0503020204020204" pitchFamily="34" charset="-122"/>
              </a:rPr>
              <a:t>等依赖库），最后安装</a:t>
            </a:r>
            <a:r>
              <a:rPr lang="en-US" altLang="zh-CN" sz="2200" dirty="0">
                <a:latin typeface="微软雅黑" panose="020B0503020204020204" pitchFamily="34" charset="-122"/>
                <a:ea typeface="微软雅黑" panose="020B0503020204020204" pitchFamily="34" charset="-122"/>
              </a:rPr>
              <a:t>Keras</a:t>
            </a:r>
            <a:r>
              <a:rPr lang="zh-CN" altLang="en-US" sz="2200" dirty="0">
                <a:latin typeface="微软雅黑" panose="020B0503020204020204" pitchFamily="34" charset="-122"/>
                <a:ea typeface="微软雅黑" panose="020B0503020204020204" pitchFamily="34" charset="-122"/>
              </a:rPr>
              <a:t>，如果要实现</a:t>
            </a:r>
            <a:r>
              <a:rPr lang="en-US" altLang="zh-CN" sz="2200" dirty="0">
                <a:latin typeface="微软雅黑" panose="020B0503020204020204" pitchFamily="34" charset="-122"/>
                <a:ea typeface="微软雅黑" panose="020B0503020204020204" pitchFamily="34" charset="-122"/>
              </a:rPr>
              <a:t>GPU</a:t>
            </a:r>
            <a:r>
              <a:rPr lang="zh-CN" altLang="en-US" sz="2200" dirty="0">
                <a:latin typeface="微软雅黑" panose="020B0503020204020204" pitchFamily="34" charset="-122"/>
                <a:ea typeface="微软雅黑" panose="020B0503020204020204" pitchFamily="34" charset="-122"/>
              </a:rPr>
              <a:t>加速，还需要安装和配置</a:t>
            </a:r>
            <a:r>
              <a:rPr lang="en-US" altLang="zh-CN" sz="2200" dirty="0">
                <a:latin typeface="微软雅黑" panose="020B0503020204020204" pitchFamily="34" charset="-122"/>
                <a:ea typeface="微软雅黑" panose="020B0503020204020204" pitchFamily="34" charset="-122"/>
              </a:rPr>
              <a:t>CUDA</a:t>
            </a:r>
            <a:r>
              <a:rPr lang="zh-CN" altLang="en-US" sz="2200" dirty="0">
                <a:latin typeface="微软雅黑" panose="020B0503020204020204" pitchFamily="34" charset="-122"/>
                <a:ea typeface="微软雅黑" panose="020B0503020204020204" pitchFamily="34" charset="-122"/>
              </a:rPr>
              <a:t>（天下没有免费的午餐，想要速度、易用两不误，那么就得花点心思）。</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值得一提的是，在</a:t>
            </a:r>
            <a:r>
              <a:rPr lang="en-US" altLang="zh-CN" sz="2200" dirty="0">
                <a:latin typeface="微软雅黑" panose="020B0503020204020204" pitchFamily="34" charset="-122"/>
                <a:ea typeface="微软雅黑" panose="020B0503020204020204" pitchFamily="34" charset="-122"/>
              </a:rPr>
              <a:t>Windows</a:t>
            </a:r>
            <a:r>
              <a:rPr lang="zh-CN" altLang="en-US" sz="2200" dirty="0">
                <a:latin typeface="微软雅黑" panose="020B0503020204020204" pitchFamily="34" charset="-122"/>
                <a:ea typeface="微软雅黑" panose="020B0503020204020204" pitchFamily="34" charset="-122"/>
              </a:rPr>
              <a:t>下的</a:t>
            </a:r>
            <a:r>
              <a:rPr lang="en-US" altLang="zh-CN" sz="2200" dirty="0">
                <a:latin typeface="微软雅黑" panose="020B0503020204020204" pitchFamily="34" charset="-122"/>
                <a:ea typeface="微软雅黑" panose="020B0503020204020204" pitchFamily="34" charset="-122"/>
              </a:rPr>
              <a:t>Keras</a:t>
            </a:r>
            <a:r>
              <a:rPr lang="zh-CN" altLang="en-US" sz="2200" dirty="0">
                <a:latin typeface="微软雅黑" panose="020B0503020204020204" pitchFamily="34" charset="-122"/>
                <a:ea typeface="微软雅黑" panose="020B0503020204020204" pitchFamily="34" charset="-122"/>
              </a:rPr>
              <a:t>速度会大打折扣，因此，想要在神经网络、深度学习做更深入研究的读者，请在</a:t>
            </a:r>
            <a:r>
              <a:rPr lang="en-US" altLang="zh-CN" sz="2200" dirty="0">
                <a:latin typeface="微软雅黑" panose="020B0503020204020204" pitchFamily="34" charset="-122"/>
                <a:ea typeface="微软雅黑" panose="020B0503020204020204" pitchFamily="34" charset="-122"/>
              </a:rPr>
              <a:t>Linux</a:t>
            </a:r>
            <a:r>
              <a:rPr lang="zh-CN" altLang="en-US" sz="2200" dirty="0">
                <a:latin typeface="微软雅黑" panose="020B0503020204020204" pitchFamily="34" charset="-122"/>
                <a:ea typeface="微软雅黑" panose="020B0503020204020204" pitchFamily="34" charset="-122"/>
              </a:rPr>
              <a:t>下搭建相应的环境。</a:t>
            </a:r>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charRg st="0" end="4"/>
                                            </p:txEl>
                                          </p:spTgt>
                                        </p:tgtEl>
                                        <p:attrNameLst>
                                          <p:attrName>style.visibility</p:attrName>
                                        </p:attrNameLst>
                                      </p:cBhvr>
                                      <p:to>
                                        <p:strVal val="visible"/>
                                      </p:to>
                                    </p:set>
                                    <p:animEffect transition="in" filter="fade">
                                      <p:cBhvr>
                                        <p:cTn id="7" dur="1000"/>
                                        <p:tgtEl>
                                          <p:spTgt spid="26628">
                                            <p:txEl>
                                              <p:charRg st="0" end="4"/>
                                            </p:txEl>
                                          </p:spTgt>
                                        </p:tgtEl>
                                      </p:cBhvr>
                                    </p:animEffect>
                                    <p:anim calcmode="lin" valueType="num">
                                      <p:cBhvr>
                                        <p:cTn id="8" dur="1000" fill="hold"/>
                                        <p:tgtEl>
                                          <p:spTgt spid="26628">
                                            <p:txEl>
                                              <p:charRg st="0" end="4"/>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charRg st="0"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charRg st="4" end="162"/>
                                            </p:txEl>
                                          </p:spTgt>
                                        </p:tgtEl>
                                        <p:attrNameLst>
                                          <p:attrName>style.visibility</p:attrName>
                                        </p:attrNameLst>
                                      </p:cBhvr>
                                      <p:to>
                                        <p:strVal val="visible"/>
                                      </p:to>
                                    </p:set>
                                    <p:animEffect transition="in" filter="fade">
                                      <p:cBhvr>
                                        <p:cTn id="14" dur="1000"/>
                                        <p:tgtEl>
                                          <p:spTgt spid="26628">
                                            <p:txEl>
                                              <p:charRg st="4" end="162"/>
                                            </p:txEl>
                                          </p:spTgt>
                                        </p:tgtEl>
                                      </p:cBhvr>
                                    </p:animEffect>
                                    <p:anim calcmode="lin" valueType="num">
                                      <p:cBhvr>
                                        <p:cTn id="15" dur="1000" fill="hold"/>
                                        <p:tgtEl>
                                          <p:spTgt spid="26628">
                                            <p:txEl>
                                              <p:charRg st="4" end="162"/>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charRg st="4" end="16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628">
                                            <p:txEl>
                                              <p:charRg st="162" end="234"/>
                                            </p:txEl>
                                          </p:spTgt>
                                        </p:tgtEl>
                                        <p:attrNameLst>
                                          <p:attrName>style.visibility</p:attrName>
                                        </p:attrNameLst>
                                      </p:cBhvr>
                                      <p:to>
                                        <p:strVal val="visible"/>
                                      </p:to>
                                    </p:set>
                                    <p:animEffect transition="in" filter="fade">
                                      <p:cBhvr>
                                        <p:cTn id="21" dur="1000"/>
                                        <p:tgtEl>
                                          <p:spTgt spid="26628">
                                            <p:txEl>
                                              <p:charRg st="162" end="234"/>
                                            </p:txEl>
                                          </p:spTgt>
                                        </p:tgtEl>
                                      </p:cBhvr>
                                    </p:animEffect>
                                    <p:anim calcmode="lin" valueType="num">
                                      <p:cBhvr>
                                        <p:cTn id="22" dur="1000" fill="hold"/>
                                        <p:tgtEl>
                                          <p:spTgt spid="26628">
                                            <p:txEl>
                                              <p:charRg st="162" end="234"/>
                                            </p:txEl>
                                          </p:spTgt>
                                        </p:tgtEl>
                                        <p:attrNameLst>
                                          <p:attrName>ppt_x</p:attrName>
                                        </p:attrNameLst>
                                      </p:cBhvr>
                                      <p:tavLst>
                                        <p:tav tm="0">
                                          <p:val>
                                            <p:strVal val="#ppt_x"/>
                                          </p:val>
                                        </p:tav>
                                        <p:tav tm="100000">
                                          <p:val>
                                            <p:strVal val="#ppt_x"/>
                                          </p:val>
                                        </p:tav>
                                      </p:tavLst>
                                    </p:anim>
                                    <p:anim calcmode="lin" valueType="num">
                                      <p:cBhvr>
                                        <p:cTn id="23" dur="1000" fill="hold"/>
                                        <p:tgtEl>
                                          <p:spTgt spid="26628">
                                            <p:txEl>
                                              <p:charRg st="162" end="23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130050"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mj-ea"/>
                <a:cs typeface="+mj-cs"/>
                <a:sym typeface="宋体" panose="02010600030101010101" pitchFamily="2" charset="-122"/>
              </a:rPr>
              <a:t>Python</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数据分析扩展</a:t>
            </a:r>
            <a:r>
              <a:rPr lang="en-US" altLang="zh-CN" kern="1200" dirty="0">
                <a:latin typeface="Arial" panose="020B0604020202020204" pitchFamily="34" charset="0"/>
                <a:ea typeface="+mj-ea"/>
                <a:cs typeface="+mj-cs"/>
                <a:sym typeface="宋体" panose="02010600030101010101" pitchFamily="2" charset="-122"/>
              </a:rPr>
              <a:t>--</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第三方库</a:t>
            </a:r>
            <a:r>
              <a:rPr lang="en-US" altLang="zh-CN" kern="1200" dirty="0">
                <a:latin typeface="Arial" panose="020B0604020202020204" pitchFamily="34" charset="0"/>
                <a:ea typeface="+mj-ea"/>
                <a:cs typeface="+mj-cs"/>
                <a:sym typeface="宋体" panose="02010600030101010101" pitchFamily="2" charset="-122"/>
              </a:rPr>
              <a:t>Keras</a:t>
            </a:r>
            <a:br>
              <a:rPr lang="en-US" altLang="zh-CN" kern="1200" dirty="0">
                <a:latin typeface="Arial" panose="020B0604020202020204" pitchFamily="34" charset="0"/>
                <a:ea typeface="微软雅黑" panose="020B0503020204020204" pitchFamily="34" charset="-122"/>
                <a:cs typeface="+mj-cs"/>
                <a:sym typeface="宋体" panose="02010600030101010101" pitchFamily="2" charset="-122"/>
              </a:rPr>
            </a:br>
            <a:endParaRPr lang="zh-CN" altLang="en-US" kern="1200" dirty="0">
              <a:latin typeface="Arial" panose="020B0604020202020204" pitchFamily="34" charset="0"/>
              <a:ea typeface="微软雅黑" panose="020B0503020204020204" pitchFamily="34" charset="-122"/>
              <a:cs typeface="+mj-cs"/>
            </a:endParaRPr>
          </a:p>
        </p:txBody>
      </p:sp>
      <p:sp>
        <p:nvSpPr>
          <p:cNvPr id="26628" name="Text Box 6"/>
          <p:cNvSpPr txBox="1"/>
          <p:nvPr/>
        </p:nvSpPr>
        <p:spPr>
          <a:xfrm>
            <a:off x="285750" y="812800"/>
            <a:ext cx="8429625" cy="4197350"/>
          </a:xfrm>
          <a:prstGeom prst="rect">
            <a:avLst/>
          </a:prstGeom>
          <a:noFill/>
          <a:ln w="9525">
            <a:noFill/>
          </a:ln>
        </p:spPr>
        <p:txBody>
          <a:bodyPr lIns="0" tIns="0" rIns="0" bIns="0" anchor="t" anchorCtr="0">
            <a:spAutoFit/>
          </a:bodyPr>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使用：</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用</a:t>
            </a:r>
            <a:r>
              <a:rPr lang="en-US" altLang="zh-CN" sz="2200" dirty="0">
                <a:latin typeface="微软雅黑" panose="020B0503020204020204" pitchFamily="34" charset="-122"/>
                <a:ea typeface="微软雅黑" panose="020B0503020204020204" pitchFamily="34" charset="-122"/>
              </a:rPr>
              <a:t>Keras</a:t>
            </a:r>
            <a:r>
              <a:rPr lang="zh-CN" altLang="en-US" sz="2200" dirty="0">
                <a:latin typeface="微软雅黑" panose="020B0503020204020204" pitchFamily="34" charset="-122"/>
                <a:ea typeface="微软雅黑" panose="020B0503020204020204" pitchFamily="34" charset="-122"/>
              </a:rPr>
              <a:t>搭建神经网络模型的过程相当简洁，也相当直观，它纯粹地就像搭积木一般。我们可以通过短短几十行代码，就可以搭建起一个非常强大的神经网络模型，甚至是深度学习模型。如简单搭建一个</a:t>
            </a:r>
            <a:r>
              <a:rPr lang="en-US" altLang="zh-CN" sz="2200" dirty="0">
                <a:latin typeface="微软雅黑" panose="020B0503020204020204" pitchFamily="34" charset="-122"/>
                <a:ea typeface="微软雅黑" panose="020B0503020204020204" pitchFamily="34" charset="-122"/>
              </a:rPr>
              <a:t>MLP</a:t>
            </a:r>
            <a:r>
              <a:rPr lang="zh-CN" altLang="en-US" sz="2200" dirty="0">
                <a:latin typeface="微软雅黑" panose="020B0503020204020204" pitchFamily="34" charset="-122"/>
                <a:ea typeface="微软雅黑" panose="020B0503020204020204" pitchFamily="34" charset="-122"/>
              </a:rPr>
              <a:t>（多层感知器）：</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要注意的是，</a:t>
            </a:r>
            <a:r>
              <a:rPr lang="en-US" altLang="zh-CN" sz="2200" dirty="0">
                <a:latin typeface="微软雅黑" panose="020B0503020204020204" pitchFamily="34" charset="-122"/>
                <a:ea typeface="微软雅黑" panose="020B0503020204020204" pitchFamily="34" charset="-122"/>
              </a:rPr>
              <a:t>Keras</a:t>
            </a:r>
            <a:r>
              <a:rPr lang="zh-CN" altLang="en-US" sz="2200" dirty="0">
                <a:latin typeface="微软雅黑" panose="020B0503020204020204" pitchFamily="34" charset="-122"/>
                <a:ea typeface="微软雅黑" panose="020B0503020204020204" pitchFamily="34" charset="-122"/>
              </a:rPr>
              <a:t>的预测函数跟</a:t>
            </a:r>
            <a:r>
              <a:rPr lang="en-US" altLang="zh-CN" sz="2200" dirty="0">
                <a:latin typeface="微软雅黑" panose="020B0503020204020204" pitchFamily="34" charset="-122"/>
                <a:ea typeface="微软雅黑" panose="020B0503020204020204" pitchFamily="34" charset="-122"/>
              </a:rPr>
              <a:t>Scikit-Learn</a:t>
            </a:r>
            <a:r>
              <a:rPr lang="zh-CN" altLang="en-US" sz="2200" dirty="0">
                <a:latin typeface="微软雅黑" panose="020B0503020204020204" pitchFamily="34" charset="-122"/>
                <a:ea typeface="微软雅黑" panose="020B0503020204020204" pitchFamily="34" charset="-122"/>
              </a:rPr>
              <a:t>有所差别，</a:t>
            </a:r>
            <a:r>
              <a:rPr lang="en-US" altLang="zh-CN" sz="2200" dirty="0">
                <a:latin typeface="微软雅黑" panose="020B0503020204020204" pitchFamily="34" charset="-122"/>
                <a:ea typeface="微软雅黑" panose="020B0503020204020204" pitchFamily="34" charset="-122"/>
              </a:rPr>
              <a:t>Keras</a:t>
            </a:r>
            <a:r>
              <a:rPr lang="zh-CN" altLang="en-US" sz="2200" dirty="0">
                <a:latin typeface="微软雅黑" panose="020B0503020204020204" pitchFamily="34" charset="-122"/>
                <a:ea typeface="微软雅黑" panose="020B0503020204020204" pitchFamily="34" charset="-122"/>
              </a:rPr>
              <a:t>用</a:t>
            </a:r>
            <a:r>
              <a:rPr lang="en-US" altLang="zh-CN" sz="2200" dirty="0">
                <a:latin typeface="微软雅黑" panose="020B0503020204020204" pitchFamily="34" charset="-122"/>
                <a:ea typeface="微软雅黑" panose="020B0503020204020204" pitchFamily="34" charset="-122"/>
              </a:rPr>
              <a:t>model.predict()</a:t>
            </a:r>
            <a:r>
              <a:rPr lang="zh-CN" altLang="en-US" sz="2200" dirty="0">
                <a:latin typeface="微软雅黑" panose="020B0503020204020204" pitchFamily="34" charset="-122"/>
                <a:ea typeface="微软雅黑" panose="020B0503020204020204" pitchFamily="34" charset="-122"/>
              </a:rPr>
              <a:t>方法给出概率，</a:t>
            </a:r>
            <a:r>
              <a:rPr lang="en-US" altLang="zh-CN" sz="2200" dirty="0">
                <a:latin typeface="微软雅黑" panose="020B0503020204020204" pitchFamily="34" charset="-122"/>
                <a:ea typeface="微软雅黑" panose="020B0503020204020204" pitchFamily="34" charset="-122"/>
              </a:rPr>
              <a:t>model.predict_classes()</a:t>
            </a:r>
            <a:r>
              <a:rPr lang="zh-CN" altLang="en-US" sz="2200" dirty="0">
                <a:latin typeface="微软雅黑" panose="020B0503020204020204" pitchFamily="34" charset="-122"/>
                <a:ea typeface="微软雅黑" panose="020B0503020204020204" pitchFamily="34" charset="-122"/>
              </a:rPr>
              <a:t>给出分类结果。</a:t>
            </a:r>
            <a:endParaRPr lang="zh-CN" altLang="en-US" sz="22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900113" y="1196975"/>
          <a:ext cx="7416800" cy="6096000"/>
        </p:xfrm>
        <a:graphic>
          <a:graphicData uri="http://schemas.openxmlformats.org/drawingml/2006/table">
            <a:tbl>
              <a:tblPr firstRow="1" firstCol="1" bandRow="1">
                <a:tableStyleId>{5C22544A-7EE6-4342-B048-85BDC9FD1C3A}</a:tableStyleId>
              </a:tblPr>
              <a:tblGrid>
                <a:gridCol w="7416800"/>
              </a:tblGrid>
              <a:tr h="5364163">
                <a:tc>
                  <a:txBody>
                    <a:bodyPr/>
                    <a:lstStyle/>
                    <a:p>
                      <a:pPr algn="just">
                        <a:spcAft>
                          <a:spcPts val="0"/>
                        </a:spcAft>
                      </a:pPr>
                      <a:r>
                        <a:rPr lang="en-US" sz="1600" kern="100" dirty="0">
                          <a:effectLst/>
                        </a:rPr>
                        <a:t># -*- coding: utf-8 -*-</a:t>
                      </a:r>
                      <a:endParaRPr lang="zh-CN" sz="1600" kern="100" dirty="0">
                        <a:effectLst/>
                      </a:endParaRPr>
                    </a:p>
                    <a:p>
                      <a:pPr algn="just">
                        <a:spcAft>
                          <a:spcPts val="0"/>
                        </a:spcAft>
                      </a:pPr>
                      <a:r>
                        <a:rPr lang="en-US" sz="1600" kern="100" dirty="0">
                          <a:effectLst/>
                        </a:rPr>
                        <a:t>from </a:t>
                      </a:r>
                      <a:r>
                        <a:rPr lang="en-US" sz="1600" kern="100" dirty="0" err="1">
                          <a:effectLst/>
                        </a:rPr>
                        <a:t>keras.models</a:t>
                      </a:r>
                      <a:r>
                        <a:rPr lang="en-US" sz="1600" kern="100" dirty="0">
                          <a:effectLst/>
                        </a:rPr>
                        <a:t> import Sequential</a:t>
                      </a:r>
                      <a:endParaRPr lang="zh-CN" sz="1600" kern="100" dirty="0">
                        <a:effectLst/>
                      </a:endParaRPr>
                    </a:p>
                    <a:p>
                      <a:pPr algn="just">
                        <a:spcAft>
                          <a:spcPts val="0"/>
                        </a:spcAft>
                      </a:pPr>
                      <a:r>
                        <a:rPr lang="en-US" sz="1600" kern="100" dirty="0">
                          <a:effectLst/>
                        </a:rPr>
                        <a:t>from </a:t>
                      </a:r>
                      <a:r>
                        <a:rPr lang="en-US" sz="1600" kern="100" dirty="0" err="1">
                          <a:effectLst/>
                        </a:rPr>
                        <a:t>keras.layers.core</a:t>
                      </a:r>
                      <a:r>
                        <a:rPr lang="en-US" sz="1600" kern="100" dirty="0">
                          <a:effectLst/>
                        </a:rPr>
                        <a:t> import Dense, Dropout, Activation</a:t>
                      </a:r>
                      <a:endParaRPr lang="zh-CN" sz="1600" kern="100" dirty="0">
                        <a:effectLst/>
                      </a:endParaRPr>
                    </a:p>
                    <a:p>
                      <a:pPr algn="just">
                        <a:spcAft>
                          <a:spcPts val="0"/>
                        </a:spcAft>
                      </a:pPr>
                      <a:r>
                        <a:rPr lang="en-US" sz="1600" kern="100" dirty="0">
                          <a:effectLst/>
                        </a:rPr>
                        <a:t>from </a:t>
                      </a:r>
                      <a:r>
                        <a:rPr lang="en-US" sz="1600" kern="100" dirty="0" err="1">
                          <a:effectLst/>
                        </a:rPr>
                        <a:t>keras.optimizers</a:t>
                      </a:r>
                      <a:r>
                        <a:rPr lang="en-US" sz="1600" kern="100" dirty="0">
                          <a:effectLst/>
                        </a:rPr>
                        <a:t> import SGD</a:t>
                      </a:r>
                      <a:endParaRPr lang="zh-CN" sz="1600" kern="100" dirty="0">
                        <a:effectLst/>
                      </a:endParaRPr>
                    </a:p>
                    <a:p>
                      <a:pPr algn="just">
                        <a:spcAft>
                          <a:spcPts val="0"/>
                        </a:spcAft>
                      </a:pPr>
                      <a:r>
                        <a:rPr lang="en-US" sz="1600" kern="100" dirty="0">
                          <a:effectLst/>
                        </a:rPr>
                        <a:t> </a:t>
                      </a:r>
                      <a:endParaRPr lang="zh-CN" sz="1600" kern="100" dirty="0">
                        <a:effectLst/>
                      </a:endParaRPr>
                    </a:p>
                    <a:p>
                      <a:pPr algn="just">
                        <a:spcAft>
                          <a:spcPts val="0"/>
                        </a:spcAft>
                      </a:pPr>
                      <a:r>
                        <a:rPr lang="en-US" sz="1600" kern="100" dirty="0">
                          <a:effectLst/>
                        </a:rPr>
                        <a:t>model = Sequential() #</a:t>
                      </a:r>
                      <a:r>
                        <a:rPr lang="zh-CN" sz="1600" kern="100" dirty="0">
                          <a:effectLst/>
                        </a:rPr>
                        <a:t>模型初始化</a:t>
                      </a:r>
                      <a:endParaRPr lang="zh-CN" sz="1600" kern="100" dirty="0">
                        <a:effectLst/>
                      </a:endParaRPr>
                    </a:p>
                    <a:p>
                      <a:pPr algn="just">
                        <a:spcAft>
                          <a:spcPts val="0"/>
                        </a:spcAft>
                      </a:pPr>
                      <a:r>
                        <a:rPr lang="en-US" sz="1600" kern="100" dirty="0" err="1">
                          <a:effectLst/>
                        </a:rPr>
                        <a:t>model.add</a:t>
                      </a:r>
                      <a:r>
                        <a:rPr lang="en-US" sz="1600" kern="100" dirty="0">
                          <a:effectLst/>
                        </a:rPr>
                        <a:t>(Dense(20, 64)) #</a:t>
                      </a:r>
                      <a:r>
                        <a:rPr lang="zh-CN" sz="1600" kern="100" dirty="0">
                          <a:effectLst/>
                        </a:rPr>
                        <a:t>添加输入层（</a:t>
                      </a:r>
                      <a:r>
                        <a:rPr lang="en-US" sz="1600" kern="100" dirty="0">
                          <a:effectLst/>
                        </a:rPr>
                        <a:t>20</a:t>
                      </a:r>
                      <a:r>
                        <a:rPr lang="zh-CN" sz="1600" kern="100" dirty="0">
                          <a:effectLst/>
                        </a:rPr>
                        <a:t>节点）、第一隐藏层（</a:t>
                      </a:r>
                      <a:r>
                        <a:rPr lang="en-US" sz="1600" kern="100" dirty="0">
                          <a:effectLst/>
                        </a:rPr>
                        <a:t>64</a:t>
                      </a:r>
                      <a:r>
                        <a:rPr lang="zh-CN" sz="1600" kern="100" dirty="0">
                          <a:effectLst/>
                        </a:rPr>
                        <a:t>节点）的连接</a:t>
                      </a:r>
                      <a:endParaRPr lang="zh-CN" sz="1600" kern="100" dirty="0">
                        <a:effectLst/>
                      </a:endParaRPr>
                    </a:p>
                    <a:p>
                      <a:pPr algn="just">
                        <a:spcAft>
                          <a:spcPts val="0"/>
                        </a:spcAft>
                      </a:pPr>
                      <a:r>
                        <a:rPr lang="en-US" sz="1600" kern="100" dirty="0" err="1">
                          <a:effectLst/>
                        </a:rPr>
                        <a:t>model.add</a:t>
                      </a:r>
                      <a:r>
                        <a:rPr lang="en-US" sz="1600" kern="100" dirty="0">
                          <a:effectLst/>
                        </a:rPr>
                        <a:t>(Activation('</a:t>
                      </a:r>
                      <a:r>
                        <a:rPr lang="en-US" sz="1600" kern="100" dirty="0" err="1">
                          <a:effectLst/>
                        </a:rPr>
                        <a:t>tanh</a:t>
                      </a:r>
                      <a:r>
                        <a:rPr lang="en-US" sz="1600" kern="100" dirty="0">
                          <a:effectLst/>
                        </a:rPr>
                        <a:t>')) #</a:t>
                      </a:r>
                      <a:r>
                        <a:rPr lang="zh-CN" sz="1600" kern="100" dirty="0">
                          <a:effectLst/>
                        </a:rPr>
                        <a:t>第一隐藏层用</a:t>
                      </a:r>
                      <a:r>
                        <a:rPr lang="en-US" sz="1600" kern="100" dirty="0" err="1">
                          <a:effectLst/>
                        </a:rPr>
                        <a:t>tanh</a:t>
                      </a:r>
                      <a:r>
                        <a:rPr lang="zh-CN" sz="1600" kern="100" dirty="0">
                          <a:effectLst/>
                        </a:rPr>
                        <a:t>作为激活函数</a:t>
                      </a:r>
                      <a:endParaRPr lang="zh-CN" sz="1600" kern="100" dirty="0">
                        <a:effectLst/>
                      </a:endParaRPr>
                    </a:p>
                    <a:p>
                      <a:pPr algn="just">
                        <a:spcAft>
                          <a:spcPts val="0"/>
                        </a:spcAft>
                      </a:pPr>
                      <a:r>
                        <a:rPr lang="en-US" sz="1600" kern="100" dirty="0" err="1">
                          <a:effectLst/>
                        </a:rPr>
                        <a:t>model.add</a:t>
                      </a:r>
                      <a:r>
                        <a:rPr lang="en-US" sz="1600" kern="100" dirty="0">
                          <a:effectLst/>
                        </a:rPr>
                        <a:t>(Dropout(0.5)) #</a:t>
                      </a:r>
                      <a:r>
                        <a:rPr lang="zh-CN" sz="1600" kern="100" dirty="0">
                          <a:effectLst/>
                        </a:rPr>
                        <a:t>使用</a:t>
                      </a:r>
                      <a:r>
                        <a:rPr lang="en-US" sz="1600" kern="100" dirty="0">
                          <a:effectLst/>
                        </a:rPr>
                        <a:t>Dropout</a:t>
                      </a:r>
                      <a:r>
                        <a:rPr lang="zh-CN" sz="1600" kern="100" dirty="0">
                          <a:effectLst/>
                        </a:rPr>
                        <a:t>防止过拟合</a:t>
                      </a:r>
                      <a:endParaRPr lang="zh-CN" sz="1600" kern="100" dirty="0">
                        <a:effectLst/>
                      </a:endParaRPr>
                    </a:p>
                    <a:p>
                      <a:pPr algn="just">
                        <a:spcAft>
                          <a:spcPts val="0"/>
                        </a:spcAft>
                      </a:pPr>
                      <a:r>
                        <a:rPr lang="en-US" sz="1600" kern="100" dirty="0" err="1">
                          <a:effectLst/>
                        </a:rPr>
                        <a:t>model.add</a:t>
                      </a:r>
                      <a:r>
                        <a:rPr lang="en-US" sz="1600" kern="100" dirty="0">
                          <a:effectLst/>
                        </a:rPr>
                        <a:t>(Dense(64, 64)) #</a:t>
                      </a:r>
                      <a:r>
                        <a:rPr lang="zh-CN" sz="1600" kern="100" dirty="0">
                          <a:effectLst/>
                        </a:rPr>
                        <a:t>添加第一隐藏层（</a:t>
                      </a:r>
                      <a:r>
                        <a:rPr lang="en-US" sz="1600" kern="100" dirty="0">
                          <a:effectLst/>
                        </a:rPr>
                        <a:t>64</a:t>
                      </a:r>
                      <a:r>
                        <a:rPr lang="zh-CN" sz="1600" kern="100" dirty="0">
                          <a:effectLst/>
                        </a:rPr>
                        <a:t>节点）、第二隐藏层（</a:t>
                      </a:r>
                      <a:r>
                        <a:rPr lang="en-US" sz="1600" kern="100" dirty="0">
                          <a:effectLst/>
                        </a:rPr>
                        <a:t>64</a:t>
                      </a:r>
                      <a:r>
                        <a:rPr lang="zh-CN" sz="1600" kern="100" dirty="0">
                          <a:effectLst/>
                        </a:rPr>
                        <a:t>节点）的连接</a:t>
                      </a:r>
                      <a:endParaRPr lang="zh-CN" sz="1600" kern="100" dirty="0">
                        <a:effectLst/>
                      </a:endParaRPr>
                    </a:p>
                    <a:p>
                      <a:pPr algn="just">
                        <a:spcAft>
                          <a:spcPts val="0"/>
                        </a:spcAft>
                      </a:pPr>
                      <a:r>
                        <a:rPr lang="en-US" sz="1600" kern="100" dirty="0" err="1">
                          <a:effectLst/>
                        </a:rPr>
                        <a:t>model.add</a:t>
                      </a:r>
                      <a:r>
                        <a:rPr lang="en-US" sz="1600" kern="100" dirty="0">
                          <a:effectLst/>
                        </a:rPr>
                        <a:t>(Activation('</a:t>
                      </a:r>
                      <a:r>
                        <a:rPr lang="en-US" sz="1600" kern="100" dirty="0" err="1">
                          <a:effectLst/>
                        </a:rPr>
                        <a:t>tanh</a:t>
                      </a:r>
                      <a:r>
                        <a:rPr lang="en-US" sz="1600" kern="100" dirty="0">
                          <a:effectLst/>
                        </a:rPr>
                        <a:t>')) #</a:t>
                      </a:r>
                      <a:r>
                        <a:rPr lang="zh-CN" sz="1600" kern="100" dirty="0">
                          <a:effectLst/>
                        </a:rPr>
                        <a:t>第二隐藏层用</a:t>
                      </a:r>
                      <a:r>
                        <a:rPr lang="en-US" sz="1600" kern="100" dirty="0" err="1">
                          <a:effectLst/>
                        </a:rPr>
                        <a:t>tanh</a:t>
                      </a:r>
                      <a:r>
                        <a:rPr lang="zh-CN" sz="1600" kern="100" dirty="0">
                          <a:effectLst/>
                        </a:rPr>
                        <a:t>作为激活函数</a:t>
                      </a:r>
                      <a:endParaRPr lang="zh-CN" sz="1600" kern="100" dirty="0">
                        <a:effectLst/>
                      </a:endParaRPr>
                    </a:p>
                    <a:p>
                      <a:pPr algn="just">
                        <a:spcAft>
                          <a:spcPts val="0"/>
                        </a:spcAft>
                      </a:pPr>
                      <a:r>
                        <a:rPr lang="en-US" sz="1600" kern="100" dirty="0" err="1">
                          <a:effectLst/>
                        </a:rPr>
                        <a:t>model.add</a:t>
                      </a:r>
                      <a:r>
                        <a:rPr lang="en-US" sz="1600" kern="100" dirty="0">
                          <a:effectLst/>
                        </a:rPr>
                        <a:t>(Dropout(0.5)) #</a:t>
                      </a:r>
                      <a:r>
                        <a:rPr lang="zh-CN" sz="1600" kern="100" dirty="0">
                          <a:effectLst/>
                        </a:rPr>
                        <a:t>使用</a:t>
                      </a:r>
                      <a:r>
                        <a:rPr lang="en-US" sz="1600" kern="100" dirty="0">
                          <a:effectLst/>
                        </a:rPr>
                        <a:t>Dropout</a:t>
                      </a:r>
                      <a:r>
                        <a:rPr lang="zh-CN" sz="1600" kern="100" dirty="0">
                          <a:effectLst/>
                        </a:rPr>
                        <a:t>防止过拟合</a:t>
                      </a:r>
                      <a:endParaRPr lang="zh-CN" sz="1600" kern="100" dirty="0">
                        <a:effectLst/>
                      </a:endParaRPr>
                    </a:p>
                    <a:p>
                      <a:pPr algn="just">
                        <a:spcAft>
                          <a:spcPts val="0"/>
                        </a:spcAft>
                      </a:pPr>
                      <a:r>
                        <a:rPr lang="en-US" sz="1600" kern="100" dirty="0" err="1">
                          <a:effectLst/>
                        </a:rPr>
                        <a:t>model.add</a:t>
                      </a:r>
                      <a:r>
                        <a:rPr lang="en-US" sz="1600" kern="100" dirty="0">
                          <a:effectLst/>
                        </a:rPr>
                        <a:t>(Dense(64, 1)) #</a:t>
                      </a:r>
                      <a:r>
                        <a:rPr lang="zh-CN" sz="1600" kern="100" dirty="0">
                          <a:effectLst/>
                        </a:rPr>
                        <a:t>添加第二隐藏层（</a:t>
                      </a:r>
                      <a:r>
                        <a:rPr lang="en-US" sz="1600" kern="100" dirty="0">
                          <a:effectLst/>
                        </a:rPr>
                        <a:t>64</a:t>
                      </a:r>
                      <a:r>
                        <a:rPr lang="zh-CN" sz="1600" kern="100" dirty="0">
                          <a:effectLst/>
                        </a:rPr>
                        <a:t>节点）、输出层（</a:t>
                      </a:r>
                      <a:r>
                        <a:rPr lang="en-US" sz="1600" kern="100" dirty="0">
                          <a:effectLst/>
                        </a:rPr>
                        <a:t>1</a:t>
                      </a:r>
                      <a:r>
                        <a:rPr lang="zh-CN" sz="1600" kern="100" dirty="0">
                          <a:effectLst/>
                        </a:rPr>
                        <a:t>节点）的连接</a:t>
                      </a:r>
                      <a:endParaRPr lang="zh-CN" sz="1600" kern="100" dirty="0">
                        <a:effectLst/>
                      </a:endParaRPr>
                    </a:p>
                    <a:p>
                      <a:pPr algn="just">
                        <a:spcAft>
                          <a:spcPts val="0"/>
                        </a:spcAft>
                      </a:pPr>
                      <a:r>
                        <a:rPr lang="en-US" sz="1600" kern="100" dirty="0" err="1">
                          <a:effectLst/>
                        </a:rPr>
                        <a:t>model.add</a:t>
                      </a:r>
                      <a:r>
                        <a:rPr lang="en-US" sz="1600" kern="100" dirty="0">
                          <a:effectLst/>
                        </a:rPr>
                        <a:t>(Activation('sigmoid')) #</a:t>
                      </a:r>
                      <a:r>
                        <a:rPr lang="zh-CN" sz="1600" kern="100" dirty="0">
                          <a:effectLst/>
                        </a:rPr>
                        <a:t>输出层用</a:t>
                      </a:r>
                      <a:r>
                        <a:rPr lang="en-US" sz="1600" kern="100" dirty="0">
                          <a:effectLst/>
                        </a:rPr>
                        <a:t>sigmoid</a:t>
                      </a:r>
                      <a:r>
                        <a:rPr lang="zh-CN" sz="1600" kern="100" dirty="0">
                          <a:effectLst/>
                        </a:rPr>
                        <a:t>作为激活函数</a:t>
                      </a:r>
                      <a:endParaRPr lang="zh-CN" sz="1600" kern="100" dirty="0">
                        <a:effectLst/>
                      </a:endParaRPr>
                    </a:p>
                    <a:p>
                      <a:pPr algn="just">
                        <a:spcAft>
                          <a:spcPts val="0"/>
                        </a:spcAft>
                      </a:pPr>
                      <a:r>
                        <a:rPr lang="en-US" sz="1600" kern="100" dirty="0">
                          <a:effectLst/>
                        </a:rPr>
                        <a:t> </a:t>
                      </a:r>
                      <a:endParaRPr lang="zh-CN" sz="1600" kern="100" dirty="0">
                        <a:effectLst/>
                      </a:endParaRPr>
                    </a:p>
                    <a:p>
                      <a:pPr algn="just">
                        <a:spcAft>
                          <a:spcPts val="0"/>
                        </a:spcAft>
                      </a:pPr>
                      <a:r>
                        <a:rPr lang="en-US" sz="1600" kern="100" dirty="0" err="1">
                          <a:effectLst/>
                        </a:rPr>
                        <a:t>sgd</a:t>
                      </a:r>
                      <a:r>
                        <a:rPr lang="en-US" sz="1600" kern="100" dirty="0">
                          <a:effectLst/>
                        </a:rPr>
                        <a:t> = SGD(</a:t>
                      </a:r>
                      <a:r>
                        <a:rPr lang="en-US" sz="1600" kern="100" dirty="0" err="1">
                          <a:effectLst/>
                        </a:rPr>
                        <a:t>lr</a:t>
                      </a:r>
                      <a:r>
                        <a:rPr lang="en-US" sz="1600" kern="100" dirty="0">
                          <a:effectLst/>
                        </a:rPr>
                        <a:t>=0.1, decay=1e-6, momentum=0.9, </a:t>
                      </a:r>
                      <a:r>
                        <a:rPr lang="en-US" sz="1600" kern="100" dirty="0" err="1">
                          <a:effectLst/>
                        </a:rPr>
                        <a:t>nesterov</a:t>
                      </a:r>
                      <a:r>
                        <a:rPr lang="en-US" sz="1600" kern="100" dirty="0">
                          <a:effectLst/>
                        </a:rPr>
                        <a:t>=True) #</a:t>
                      </a:r>
                      <a:r>
                        <a:rPr lang="zh-CN" sz="1600" kern="100" dirty="0">
                          <a:effectLst/>
                        </a:rPr>
                        <a:t>定义求解算法</a:t>
                      </a:r>
                      <a:endParaRPr lang="zh-CN" sz="1600" kern="100" dirty="0">
                        <a:effectLst/>
                      </a:endParaRPr>
                    </a:p>
                    <a:p>
                      <a:pPr algn="just">
                        <a:spcAft>
                          <a:spcPts val="0"/>
                        </a:spcAft>
                      </a:pPr>
                      <a:r>
                        <a:rPr lang="en-US" sz="1600" kern="100" dirty="0" err="1">
                          <a:effectLst/>
                        </a:rPr>
                        <a:t>model.compile</a:t>
                      </a:r>
                      <a:r>
                        <a:rPr lang="en-US" sz="1600" kern="100" dirty="0">
                          <a:effectLst/>
                        </a:rPr>
                        <a:t>(loss='</a:t>
                      </a:r>
                      <a:r>
                        <a:rPr lang="en-US" sz="1600" kern="100" dirty="0" err="1">
                          <a:effectLst/>
                        </a:rPr>
                        <a:t>mean_squared_error</a:t>
                      </a:r>
                      <a:r>
                        <a:rPr lang="en-US" sz="1600" kern="100" dirty="0">
                          <a:effectLst/>
                        </a:rPr>
                        <a:t>', optimizer=</a:t>
                      </a:r>
                      <a:r>
                        <a:rPr lang="en-US" sz="1600" kern="100" dirty="0" err="1">
                          <a:effectLst/>
                        </a:rPr>
                        <a:t>sgd</a:t>
                      </a:r>
                      <a:r>
                        <a:rPr lang="en-US" sz="1600" kern="100" dirty="0">
                          <a:effectLst/>
                        </a:rPr>
                        <a:t>) #</a:t>
                      </a:r>
                      <a:r>
                        <a:rPr lang="zh-CN" sz="1600" kern="100" dirty="0">
                          <a:effectLst/>
                        </a:rPr>
                        <a:t>编译生成模型，损失函数为平均误差平方和</a:t>
                      </a:r>
                      <a:endParaRPr lang="zh-CN" sz="1600" kern="100" dirty="0">
                        <a:effectLst/>
                      </a:endParaRPr>
                    </a:p>
                    <a:p>
                      <a:pPr algn="just">
                        <a:spcAft>
                          <a:spcPts val="0"/>
                        </a:spcAft>
                      </a:pPr>
                      <a:r>
                        <a:rPr lang="en-US" sz="1600" kern="100" dirty="0">
                          <a:effectLst/>
                        </a:rPr>
                        <a:t> </a:t>
                      </a:r>
                      <a:endParaRPr lang="zh-CN" sz="1600" kern="100" dirty="0">
                        <a:effectLst/>
                      </a:endParaRPr>
                    </a:p>
                    <a:p>
                      <a:pPr algn="just">
                        <a:spcAft>
                          <a:spcPts val="0"/>
                        </a:spcAft>
                      </a:pPr>
                      <a:r>
                        <a:rPr lang="en-US" sz="1600" kern="100" dirty="0" err="1">
                          <a:effectLst/>
                        </a:rPr>
                        <a:t>model.fit</a:t>
                      </a:r>
                      <a:r>
                        <a:rPr lang="en-US" sz="1600" kern="100" dirty="0">
                          <a:effectLst/>
                        </a:rPr>
                        <a:t>(</a:t>
                      </a:r>
                      <a:r>
                        <a:rPr lang="en-US" sz="1600" kern="100" dirty="0" err="1">
                          <a:effectLst/>
                        </a:rPr>
                        <a:t>X_train</a:t>
                      </a:r>
                      <a:r>
                        <a:rPr lang="en-US" sz="1600" kern="100" dirty="0">
                          <a:effectLst/>
                        </a:rPr>
                        <a:t>, </a:t>
                      </a:r>
                      <a:r>
                        <a:rPr lang="en-US" sz="1600" kern="100" dirty="0" err="1">
                          <a:effectLst/>
                        </a:rPr>
                        <a:t>y_train</a:t>
                      </a:r>
                      <a:r>
                        <a:rPr lang="en-US" sz="1600" kern="100" dirty="0">
                          <a:effectLst/>
                        </a:rPr>
                        <a:t>, </a:t>
                      </a:r>
                      <a:r>
                        <a:rPr lang="en-US" sz="1600" kern="100" dirty="0" err="1">
                          <a:effectLst/>
                        </a:rPr>
                        <a:t>nb_epoch</a:t>
                      </a:r>
                      <a:r>
                        <a:rPr lang="en-US" sz="1600" kern="100" dirty="0">
                          <a:effectLst/>
                        </a:rPr>
                        <a:t>=20, </a:t>
                      </a:r>
                      <a:r>
                        <a:rPr lang="en-US" sz="1600" kern="100" dirty="0" err="1">
                          <a:effectLst/>
                        </a:rPr>
                        <a:t>batch_size</a:t>
                      </a:r>
                      <a:r>
                        <a:rPr lang="en-US" sz="1600" kern="100" dirty="0">
                          <a:effectLst/>
                        </a:rPr>
                        <a:t>=16) #</a:t>
                      </a:r>
                      <a:r>
                        <a:rPr lang="zh-CN" sz="1600" kern="100" dirty="0">
                          <a:effectLst/>
                        </a:rPr>
                        <a:t>训练模型</a:t>
                      </a:r>
                      <a:endParaRPr lang="zh-CN" sz="1600" kern="100" dirty="0">
                        <a:effectLst/>
                      </a:endParaRPr>
                    </a:p>
                    <a:p>
                      <a:pPr algn="just">
                        <a:spcAft>
                          <a:spcPts val="0"/>
                        </a:spcAft>
                      </a:pPr>
                      <a:r>
                        <a:rPr lang="en-US" sz="1600" kern="100" dirty="0">
                          <a:effectLst/>
                        </a:rPr>
                        <a:t>score = </a:t>
                      </a:r>
                      <a:r>
                        <a:rPr lang="en-US" sz="1600" kern="100" dirty="0" err="1">
                          <a:effectLst/>
                        </a:rPr>
                        <a:t>model.evaluate</a:t>
                      </a:r>
                      <a:r>
                        <a:rPr lang="en-US" sz="1600" kern="100" dirty="0">
                          <a:effectLst/>
                        </a:rPr>
                        <a:t>(</a:t>
                      </a:r>
                      <a:r>
                        <a:rPr lang="en-US" sz="1600" kern="100" dirty="0" err="1">
                          <a:effectLst/>
                        </a:rPr>
                        <a:t>X_test</a:t>
                      </a:r>
                      <a:r>
                        <a:rPr lang="en-US" sz="1600" kern="100" dirty="0">
                          <a:effectLst/>
                        </a:rPr>
                        <a:t>, </a:t>
                      </a:r>
                      <a:r>
                        <a:rPr lang="en-US" sz="1600" kern="100" dirty="0" err="1">
                          <a:effectLst/>
                        </a:rPr>
                        <a:t>y_test</a:t>
                      </a:r>
                      <a:r>
                        <a:rPr lang="en-US" sz="1600" kern="100" dirty="0">
                          <a:effectLst/>
                        </a:rPr>
                        <a:t>, </a:t>
                      </a:r>
                      <a:r>
                        <a:rPr lang="en-US" sz="1600" kern="100" dirty="0" err="1">
                          <a:effectLst/>
                        </a:rPr>
                        <a:t>batch_size</a:t>
                      </a:r>
                      <a:r>
                        <a:rPr lang="en-US" sz="1600" kern="100" dirty="0">
                          <a:effectLst/>
                        </a:rPr>
                        <a:t>=16) #</a:t>
                      </a:r>
                      <a:r>
                        <a:rPr lang="zh-CN" sz="1600" kern="100" dirty="0">
                          <a:effectLst/>
                        </a:rPr>
                        <a:t>测试模型</a:t>
                      </a:r>
                      <a:endParaRPr lang="zh-CN" sz="1600" kern="100" dirty="0">
                        <a:effectLst/>
                        <a:latin typeface="Calibri"/>
                        <a:ea typeface="宋体" panose="02010600030101010101" pitchFamily="2" charset="-122"/>
                        <a:cs typeface="Times New Roman" panose="02020603050405020304"/>
                      </a:endParaRPr>
                    </a:p>
                  </a:txBody>
                  <a:tcPr marL="68580" marR="68580" marT="0" marB="0"/>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charRg st="4" end="107"/>
                                            </p:txEl>
                                          </p:spTgt>
                                        </p:tgtEl>
                                        <p:attrNameLst>
                                          <p:attrName>style.visibility</p:attrName>
                                        </p:attrNameLst>
                                      </p:cBhvr>
                                      <p:to>
                                        <p:strVal val="visible"/>
                                      </p:to>
                                    </p:set>
                                    <p:animEffect transition="in" filter="fade">
                                      <p:cBhvr>
                                        <p:cTn id="7" dur="1000"/>
                                        <p:tgtEl>
                                          <p:spTgt spid="26628">
                                            <p:txEl>
                                              <p:charRg st="4" end="107"/>
                                            </p:txEl>
                                          </p:spTgt>
                                        </p:tgtEl>
                                      </p:cBhvr>
                                    </p:animEffect>
                                    <p:anim calcmode="lin" valueType="num">
                                      <p:cBhvr>
                                        <p:cTn id="8" dur="1000" fill="hold"/>
                                        <p:tgtEl>
                                          <p:spTgt spid="26628">
                                            <p:txEl>
                                              <p:charRg st="4" end="107"/>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charRg st="4" end="107"/>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charRg st="107" end="200"/>
                                            </p:txEl>
                                          </p:spTgt>
                                        </p:tgtEl>
                                        <p:attrNameLst>
                                          <p:attrName>style.visibility</p:attrName>
                                        </p:attrNameLst>
                                      </p:cBhvr>
                                      <p:to>
                                        <p:strVal val="visible"/>
                                      </p:to>
                                    </p:set>
                                    <p:animEffect transition="in" filter="fade">
                                      <p:cBhvr>
                                        <p:cTn id="14" dur="1000"/>
                                        <p:tgtEl>
                                          <p:spTgt spid="26628">
                                            <p:txEl>
                                              <p:charRg st="107" end="200"/>
                                            </p:txEl>
                                          </p:spTgt>
                                        </p:tgtEl>
                                      </p:cBhvr>
                                    </p:animEffect>
                                    <p:anim calcmode="lin" valueType="num">
                                      <p:cBhvr>
                                        <p:cTn id="15" dur="1000" fill="hold"/>
                                        <p:tgtEl>
                                          <p:spTgt spid="26628">
                                            <p:txEl>
                                              <p:charRg st="107" end="200"/>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charRg st="107" end="20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randombar(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Rectangle 3"/>
          <p:cNvSpPr/>
          <p:nvPr/>
        </p:nvSpPr>
        <p:spPr>
          <a:xfrm>
            <a:off x="0" y="30480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宋体" panose="02010600030101010101" pitchFamily="2" charset="-122"/>
            </a:endParaRPr>
          </a:p>
        </p:txBody>
      </p:sp>
      <p:sp>
        <p:nvSpPr>
          <p:cNvPr id="132098"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mj-ea"/>
                <a:cs typeface="+mj-cs"/>
                <a:sym typeface="宋体" panose="02010600030101010101" pitchFamily="2" charset="-122"/>
              </a:rPr>
              <a:t>Python</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数据分析扩展</a:t>
            </a:r>
            <a:r>
              <a:rPr lang="en-US" altLang="zh-CN" kern="1200" dirty="0">
                <a:latin typeface="Arial" panose="020B0604020202020204" pitchFamily="34" charset="0"/>
                <a:ea typeface="+mj-ea"/>
                <a:cs typeface="+mj-cs"/>
                <a:sym typeface="宋体" panose="02010600030101010101" pitchFamily="2" charset="-122"/>
              </a:rPr>
              <a:t>--</a:t>
            </a:r>
            <a:r>
              <a:rPr lang="zh-CN" altLang="en-US" kern="1200" dirty="0">
                <a:latin typeface="Arial" panose="020B0604020202020204" pitchFamily="34" charset="0"/>
                <a:ea typeface="微软雅黑" panose="020B0503020204020204" pitchFamily="34" charset="-122"/>
                <a:cs typeface="+mj-cs"/>
                <a:sym typeface="宋体" panose="02010600030101010101" pitchFamily="2" charset="-122"/>
              </a:rPr>
              <a:t>第三方库</a:t>
            </a:r>
            <a:endParaRPr lang="zh-CN" altLang="en-US" kern="1200" dirty="0">
              <a:latin typeface="Arial" panose="020B0604020202020204" pitchFamily="34" charset="0"/>
              <a:ea typeface="微软雅黑" panose="020B0503020204020204" pitchFamily="34" charset="-122"/>
              <a:cs typeface="+mj-cs"/>
            </a:endParaRPr>
          </a:p>
        </p:txBody>
      </p:sp>
      <p:sp>
        <p:nvSpPr>
          <p:cNvPr id="26628" name="Text Box 6"/>
          <p:cNvSpPr txBox="1"/>
          <p:nvPr/>
        </p:nvSpPr>
        <p:spPr>
          <a:xfrm>
            <a:off x="285750" y="812800"/>
            <a:ext cx="8429625" cy="5213350"/>
          </a:xfrm>
          <a:prstGeom prst="rect">
            <a:avLst/>
          </a:prstGeom>
          <a:noFill/>
          <a:ln w="9525">
            <a:noFill/>
          </a:ln>
        </p:spPr>
        <p:txBody>
          <a:bodyPr lIns="0" tIns="0" rIns="0" bIns="0" anchor="t" anchorCtr="0">
            <a:spAutoFit/>
          </a:bodyPr>
          <a:p>
            <a:pPr marL="457200" indent="-457200" eaLnBrk="0" hangingPunct="0">
              <a:lnSpc>
                <a:spcPct val="150000"/>
              </a:lnSpc>
              <a:spcBef>
                <a:spcPct val="20000"/>
              </a:spcBef>
              <a:buClr>
                <a:srgbClr val="0000FF"/>
              </a:buCl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Gensim</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en-US" altLang="zh-CN" sz="2200" dirty="0">
                <a:latin typeface="微软雅黑" panose="020B0503020204020204" pitchFamily="34" charset="-122"/>
                <a:ea typeface="微软雅黑" panose="020B0503020204020204" pitchFamily="34" charset="-122"/>
              </a:rPr>
              <a:t>Gensim</a:t>
            </a:r>
            <a:r>
              <a:rPr lang="zh-CN" altLang="en-US" sz="2200" dirty="0">
                <a:latin typeface="微软雅黑" panose="020B0503020204020204" pitchFamily="34" charset="-122"/>
                <a:ea typeface="微软雅黑" panose="020B0503020204020204" pitchFamily="34" charset="-122"/>
              </a:rPr>
              <a:t>是用来处理语言方面的任务，如文本相似度计算、</a:t>
            </a:r>
            <a:r>
              <a:rPr lang="en-US" altLang="zh-CN" sz="2200" dirty="0">
                <a:latin typeface="微软雅黑" panose="020B0503020204020204" pitchFamily="34" charset="-122"/>
                <a:ea typeface="微软雅黑" panose="020B0503020204020204" pitchFamily="34" charset="-122"/>
              </a:rPr>
              <a:t>LDA</a:t>
            </a:r>
            <a:r>
              <a:rPr lang="zh-CN" altLang="en-US" sz="2200" dirty="0">
                <a:latin typeface="微软雅黑" panose="020B0503020204020204" pitchFamily="34" charset="-122"/>
                <a:ea typeface="微软雅黑" panose="020B0503020204020204" pitchFamily="34" charset="-122"/>
              </a:rPr>
              <a:t>、</a:t>
            </a:r>
            <a:r>
              <a:rPr lang="en-US" altLang="zh-CN" sz="2200" dirty="0">
                <a:latin typeface="微软雅黑" panose="020B0503020204020204" pitchFamily="34" charset="-122"/>
                <a:ea typeface="微软雅黑" panose="020B0503020204020204" pitchFamily="34" charset="-122"/>
              </a:rPr>
              <a:t>Word2Vec</a:t>
            </a:r>
            <a:r>
              <a:rPr lang="zh-CN" altLang="en-US" sz="2200" dirty="0">
                <a:latin typeface="微软雅黑" panose="020B0503020204020204" pitchFamily="34" charset="-122"/>
                <a:ea typeface="微软雅黑" panose="020B0503020204020204" pitchFamily="34" charset="-122"/>
              </a:rPr>
              <a:t>等，这些领域的任务往往需要比较多的背景知识。</a:t>
            </a:r>
            <a:endParaRPr lang="en-US" altLang="zh-CN" sz="2200" dirty="0">
              <a:latin typeface="微软雅黑" panose="020B0503020204020204" pitchFamily="34" charset="-122"/>
              <a:ea typeface="微软雅黑" panose="020B0503020204020204" pitchFamily="34" charset="-122"/>
            </a:endParaRPr>
          </a:p>
          <a:p>
            <a:pPr marL="457200" indent="-457200" eaLnBrk="0" hangingPunct="0">
              <a:lnSpc>
                <a:spcPct val="150000"/>
              </a:lnSpc>
              <a:spcBef>
                <a:spcPct val="20000"/>
              </a:spcBef>
              <a:buClr>
                <a:srgbClr val="0000FF"/>
              </a:buClr>
              <a:buFont typeface="Wingdings" panose="05000000000000000000" pitchFamily="2" charset="2"/>
              <a:buChar char="l"/>
            </a:pPr>
            <a:r>
              <a:rPr lang="zh-CN" altLang="en-US" sz="2200" dirty="0">
                <a:latin typeface="微软雅黑" panose="020B0503020204020204" pitchFamily="34" charset="-122"/>
                <a:ea typeface="微软雅黑" panose="020B0503020204020204" pitchFamily="34" charset="-122"/>
              </a:rPr>
              <a:t>需要一提的是，</a:t>
            </a:r>
            <a:r>
              <a:rPr lang="en-US" altLang="zh-CN" sz="2200" dirty="0">
                <a:latin typeface="微软雅黑" panose="020B0503020204020204" pitchFamily="34" charset="-122"/>
                <a:ea typeface="微软雅黑" panose="020B0503020204020204" pitchFamily="34" charset="-122"/>
              </a:rPr>
              <a:t>Gensim</a:t>
            </a:r>
            <a:r>
              <a:rPr lang="zh-CN" altLang="en-US" sz="2200" dirty="0">
                <a:latin typeface="微软雅黑" panose="020B0503020204020204" pitchFamily="34" charset="-122"/>
                <a:ea typeface="微软雅黑" panose="020B0503020204020204" pitchFamily="34" charset="-122"/>
              </a:rPr>
              <a:t>把</a:t>
            </a:r>
            <a:r>
              <a:rPr lang="en-US" altLang="zh-CN" sz="2200" dirty="0">
                <a:latin typeface="微软雅黑" panose="020B0503020204020204" pitchFamily="34" charset="-122"/>
                <a:ea typeface="微软雅黑" panose="020B0503020204020204" pitchFamily="34" charset="-122"/>
              </a:rPr>
              <a:t>Google</a:t>
            </a:r>
            <a:r>
              <a:rPr lang="zh-CN" altLang="en-US"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2013</a:t>
            </a:r>
            <a:r>
              <a:rPr lang="zh-CN" altLang="en-US" sz="2200" dirty="0">
                <a:latin typeface="微软雅黑" panose="020B0503020204020204" pitchFamily="34" charset="-122"/>
                <a:ea typeface="微软雅黑" panose="020B0503020204020204" pitchFamily="34" charset="-122"/>
              </a:rPr>
              <a:t>年开源的著名的词向量构造工具</a:t>
            </a:r>
            <a:r>
              <a:rPr lang="en-US" altLang="zh-CN" sz="2200" dirty="0">
                <a:latin typeface="微软雅黑" panose="020B0503020204020204" pitchFamily="34" charset="-122"/>
                <a:ea typeface="微软雅黑" panose="020B0503020204020204" pitchFamily="34" charset="-122"/>
              </a:rPr>
              <a:t>Word2Vec</a:t>
            </a:r>
            <a:r>
              <a:rPr lang="zh-CN" altLang="en-US" sz="2200" dirty="0">
                <a:latin typeface="微软雅黑" panose="020B0503020204020204" pitchFamily="34" charset="-122"/>
                <a:ea typeface="微软雅黑" panose="020B0503020204020204" pitchFamily="34" charset="-122"/>
              </a:rPr>
              <a:t>编译好了，作为它的子库，因此需要用到</a:t>
            </a:r>
            <a:r>
              <a:rPr lang="en-US" altLang="zh-CN" sz="2200" dirty="0">
                <a:latin typeface="微软雅黑" panose="020B0503020204020204" pitchFamily="34" charset="-122"/>
                <a:ea typeface="微软雅黑" panose="020B0503020204020204" pitchFamily="34" charset="-122"/>
              </a:rPr>
              <a:t>Word2Vec</a:t>
            </a:r>
            <a:r>
              <a:rPr lang="zh-CN" altLang="en-US" sz="2200" dirty="0">
                <a:latin typeface="微软雅黑" panose="020B0503020204020204" pitchFamily="34" charset="-122"/>
                <a:ea typeface="微软雅黑" panose="020B0503020204020204" pitchFamily="34" charset="-122"/>
              </a:rPr>
              <a:t>的读者也可以直接用</a:t>
            </a:r>
            <a:r>
              <a:rPr lang="en-US" altLang="zh-CN" sz="2200" dirty="0">
                <a:latin typeface="微软雅黑" panose="020B0503020204020204" pitchFamily="34" charset="-122"/>
                <a:ea typeface="微软雅黑" panose="020B0503020204020204" pitchFamily="34" charset="-122"/>
              </a:rPr>
              <a:t>Gensim</a:t>
            </a:r>
            <a:r>
              <a:rPr lang="zh-CN" altLang="en-US" sz="2200" dirty="0">
                <a:latin typeface="微软雅黑" panose="020B0503020204020204" pitchFamily="34" charset="-122"/>
                <a:ea typeface="微软雅黑" panose="020B0503020204020204" pitchFamily="34" charset="-122"/>
              </a:rPr>
              <a:t>而无需自行编译了。据说</a:t>
            </a:r>
            <a:r>
              <a:rPr lang="en-US" altLang="zh-CN" sz="2200" dirty="0">
                <a:latin typeface="微软雅黑" panose="020B0503020204020204" pitchFamily="34" charset="-122"/>
                <a:ea typeface="微软雅黑" panose="020B0503020204020204" pitchFamily="34" charset="-122"/>
              </a:rPr>
              <a:t>Gensim</a:t>
            </a:r>
            <a:r>
              <a:rPr lang="zh-CN" altLang="en-US" sz="2200" dirty="0">
                <a:latin typeface="微软雅黑" panose="020B0503020204020204" pitchFamily="34" charset="-122"/>
                <a:ea typeface="微软雅黑" panose="020B0503020204020204" pitchFamily="34" charset="-122"/>
              </a:rPr>
              <a:t>的作者对</a:t>
            </a:r>
            <a:r>
              <a:rPr lang="en-US" altLang="zh-CN" sz="2200" dirty="0">
                <a:latin typeface="微软雅黑" panose="020B0503020204020204" pitchFamily="34" charset="-122"/>
                <a:ea typeface="微软雅黑" panose="020B0503020204020204" pitchFamily="34" charset="-122"/>
              </a:rPr>
              <a:t>Word2Vec</a:t>
            </a:r>
            <a:r>
              <a:rPr lang="zh-CN" altLang="en-US" sz="2200" dirty="0">
                <a:latin typeface="微软雅黑" panose="020B0503020204020204" pitchFamily="34" charset="-122"/>
                <a:ea typeface="微软雅黑" panose="020B0503020204020204" pitchFamily="34" charset="-122"/>
              </a:rPr>
              <a:t>的代码进行了优化，所以它在</a:t>
            </a:r>
            <a:r>
              <a:rPr lang="en-US" altLang="zh-CN" sz="2200" dirty="0">
                <a:latin typeface="微软雅黑" panose="020B0503020204020204" pitchFamily="34" charset="-122"/>
                <a:ea typeface="微软雅黑" panose="020B0503020204020204" pitchFamily="34" charset="-122"/>
              </a:rPr>
              <a:t>Gensim</a:t>
            </a:r>
            <a:r>
              <a:rPr lang="zh-CN" altLang="en-US" sz="2200" dirty="0">
                <a:latin typeface="微软雅黑" panose="020B0503020204020204" pitchFamily="34" charset="-122"/>
                <a:ea typeface="微软雅黑" panose="020B0503020204020204" pitchFamily="34" charset="-122"/>
              </a:rPr>
              <a:t>下的表现据说比原生的</a:t>
            </a:r>
            <a:r>
              <a:rPr lang="en-US" altLang="zh-CN" sz="2200" dirty="0">
                <a:latin typeface="微软雅黑" panose="020B0503020204020204" pitchFamily="34" charset="-122"/>
                <a:ea typeface="微软雅黑" panose="020B0503020204020204" pitchFamily="34" charset="-122"/>
              </a:rPr>
              <a:t>Word2Vec</a:t>
            </a:r>
            <a:r>
              <a:rPr lang="zh-CN" altLang="en-US" sz="2200" dirty="0">
                <a:latin typeface="微软雅黑" panose="020B0503020204020204" pitchFamily="34" charset="-122"/>
                <a:ea typeface="微软雅黑" panose="020B0503020204020204" pitchFamily="34" charset="-122"/>
              </a:rPr>
              <a:t>还要快。（为了实现加速，需要准备</a:t>
            </a:r>
            <a:r>
              <a:rPr lang="en-US" altLang="zh-CN" sz="2200" dirty="0">
                <a:latin typeface="微软雅黑" panose="020B0503020204020204" pitchFamily="34" charset="-122"/>
                <a:ea typeface="微软雅黑" panose="020B0503020204020204" pitchFamily="34" charset="-122"/>
              </a:rPr>
              <a:t>C++</a:t>
            </a:r>
            <a:r>
              <a:rPr lang="zh-CN" altLang="en-US" sz="2200" dirty="0">
                <a:latin typeface="微软雅黑" panose="020B0503020204020204" pitchFamily="34" charset="-122"/>
                <a:ea typeface="微软雅黑" panose="020B0503020204020204" pitchFamily="34" charset="-122"/>
              </a:rPr>
              <a:t>编译器环境，因此，建议用到</a:t>
            </a:r>
            <a:r>
              <a:rPr lang="en-US" altLang="zh-CN" sz="2200" dirty="0">
                <a:latin typeface="微软雅黑" panose="020B0503020204020204" pitchFamily="34" charset="-122"/>
                <a:ea typeface="微软雅黑" panose="020B0503020204020204" pitchFamily="34" charset="-122"/>
              </a:rPr>
              <a:t>Gensim</a:t>
            </a:r>
            <a:r>
              <a:rPr lang="zh-CN" altLang="en-US" sz="2200" dirty="0">
                <a:latin typeface="微软雅黑" panose="020B0503020204020204" pitchFamily="34" charset="-122"/>
                <a:ea typeface="微软雅黑" panose="020B0503020204020204" pitchFamily="34" charset="-122"/>
              </a:rPr>
              <a:t>的</a:t>
            </a:r>
            <a:r>
              <a:rPr lang="en-US" altLang="zh-CN" sz="2200" dirty="0">
                <a:latin typeface="微软雅黑" panose="020B0503020204020204" pitchFamily="34" charset="-122"/>
                <a:ea typeface="微软雅黑" panose="020B0503020204020204" pitchFamily="34" charset="-122"/>
              </a:rPr>
              <a:t>Word2Vec</a:t>
            </a:r>
            <a:r>
              <a:rPr lang="zh-CN" altLang="en-US" sz="2200" dirty="0">
                <a:latin typeface="微软雅黑" panose="020B0503020204020204" pitchFamily="34" charset="-122"/>
                <a:ea typeface="微软雅黑" panose="020B0503020204020204" pitchFamily="34" charset="-122"/>
              </a:rPr>
              <a:t>的读者在</a:t>
            </a:r>
            <a:r>
              <a:rPr lang="en-US" altLang="zh-CN" sz="2200" dirty="0">
                <a:latin typeface="微软雅黑" panose="020B0503020204020204" pitchFamily="34" charset="-122"/>
                <a:ea typeface="微软雅黑" panose="020B0503020204020204" pitchFamily="34" charset="-122"/>
              </a:rPr>
              <a:t>Linux</a:t>
            </a:r>
            <a:r>
              <a:rPr lang="zh-CN" altLang="en-US" sz="2200" dirty="0">
                <a:latin typeface="微软雅黑" panose="020B0503020204020204" pitchFamily="34" charset="-122"/>
                <a:ea typeface="微软雅黑" panose="020B0503020204020204" pitchFamily="34" charset="-122"/>
              </a:rPr>
              <a:t>下环境运行。）</a:t>
            </a:r>
            <a:endParaRPr lang="zh-CN" altLang="en-US" sz="2200"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628">
                                            <p:txEl>
                                              <p:charRg st="7" end="70"/>
                                            </p:txEl>
                                          </p:spTgt>
                                        </p:tgtEl>
                                        <p:attrNameLst>
                                          <p:attrName>style.visibility</p:attrName>
                                        </p:attrNameLst>
                                      </p:cBhvr>
                                      <p:to>
                                        <p:strVal val="visible"/>
                                      </p:to>
                                    </p:set>
                                    <p:animEffect transition="in" filter="fade">
                                      <p:cBhvr>
                                        <p:cTn id="7" dur="1000"/>
                                        <p:tgtEl>
                                          <p:spTgt spid="26628">
                                            <p:txEl>
                                              <p:charRg st="7" end="70"/>
                                            </p:txEl>
                                          </p:spTgt>
                                        </p:tgtEl>
                                      </p:cBhvr>
                                    </p:animEffect>
                                    <p:anim calcmode="lin" valueType="num">
                                      <p:cBhvr>
                                        <p:cTn id="8" dur="1000" fill="hold"/>
                                        <p:tgtEl>
                                          <p:spTgt spid="26628">
                                            <p:txEl>
                                              <p:charRg st="7" end="70"/>
                                            </p:txEl>
                                          </p:spTgt>
                                        </p:tgtEl>
                                        <p:attrNameLst>
                                          <p:attrName>ppt_x</p:attrName>
                                        </p:attrNameLst>
                                      </p:cBhvr>
                                      <p:tavLst>
                                        <p:tav tm="0">
                                          <p:val>
                                            <p:strVal val="#ppt_x"/>
                                          </p:val>
                                        </p:tav>
                                        <p:tav tm="100000">
                                          <p:val>
                                            <p:strVal val="#ppt_x"/>
                                          </p:val>
                                        </p:tav>
                                      </p:tavLst>
                                    </p:anim>
                                    <p:anim calcmode="lin" valueType="num">
                                      <p:cBhvr>
                                        <p:cTn id="9" dur="1000" fill="hold"/>
                                        <p:tgtEl>
                                          <p:spTgt spid="26628">
                                            <p:txEl>
                                              <p:charRg st="7" end="7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6628">
                                            <p:txEl>
                                              <p:charRg st="70" end="288"/>
                                            </p:txEl>
                                          </p:spTgt>
                                        </p:tgtEl>
                                        <p:attrNameLst>
                                          <p:attrName>style.visibility</p:attrName>
                                        </p:attrNameLst>
                                      </p:cBhvr>
                                      <p:to>
                                        <p:strVal val="visible"/>
                                      </p:to>
                                    </p:set>
                                    <p:animEffect transition="in" filter="fade">
                                      <p:cBhvr>
                                        <p:cTn id="14" dur="1000"/>
                                        <p:tgtEl>
                                          <p:spTgt spid="26628">
                                            <p:txEl>
                                              <p:charRg st="70" end="288"/>
                                            </p:txEl>
                                          </p:spTgt>
                                        </p:tgtEl>
                                      </p:cBhvr>
                                    </p:animEffect>
                                    <p:anim calcmode="lin" valueType="num">
                                      <p:cBhvr>
                                        <p:cTn id="15" dur="1000" fill="hold"/>
                                        <p:tgtEl>
                                          <p:spTgt spid="26628">
                                            <p:txEl>
                                              <p:charRg st="70" end="288"/>
                                            </p:txEl>
                                          </p:spTgt>
                                        </p:tgtEl>
                                        <p:attrNameLst>
                                          <p:attrName>ppt_x</p:attrName>
                                        </p:attrNameLst>
                                      </p:cBhvr>
                                      <p:tavLst>
                                        <p:tav tm="0">
                                          <p:val>
                                            <p:strVal val="#ppt_x"/>
                                          </p:val>
                                        </p:tav>
                                        <p:tav tm="100000">
                                          <p:val>
                                            <p:strVal val="#ppt_x"/>
                                          </p:val>
                                        </p:tav>
                                      </p:tavLst>
                                    </p:anim>
                                    <p:anim calcmode="lin" valueType="num">
                                      <p:cBhvr>
                                        <p:cTn id="16" dur="1000" fill="hold"/>
                                        <p:tgtEl>
                                          <p:spTgt spid="26628">
                                            <p:txEl>
                                              <p:charRg st="70" end="28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微软雅黑" panose="020B0503020204020204" pitchFamily="34" charset="-122"/>
                <a:cs typeface="+mj-cs"/>
              </a:rPr>
              <a:t>Python</a:t>
            </a:r>
            <a:r>
              <a:rPr lang="zh-CN" altLang="en-US" kern="1200" dirty="0">
                <a:latin typeface="Arial" panose="020B0604020202020204" pitchFamily="34" charset="0"/>
                <a:ea typeface="微软雅黑" panose="020B0503020204020204" pitchFamily="34" charset="-122"/>
                <a:cs typeface="+mj-cs"/>
              </a:rPr>
              <a:t>语言的特点</a:t>
            </a:r>
            <a:endParaRPr lang="zh-CN" altLang="en-US" kern="1200" dirty="0">
              <a:latin typeface="Arial" panose="020B0604020202020204" pitchFamily="34" charset="0"/>
              <a:ea typeface="微软雅黑" panose="020B0503020204020204" pitchFamily="34" charset="-122"/>
              <a:cs typeface="+mj-cs"/>
            </a:endParaRPr>
          </a:p>
        </p:txBody>
      </p:sp>
      <p:sp>
        <p:nvSpPr>
          <p:cNvPr id="43010" name="文本框 1"/>
          <p:cNvSpPr txBox="1"/>
          <p:nvPr/>
        </p:nvSpPr>
        <p:spPr>
          <a:xfrm>
            <a:off x="330200" y="800100"/>
            <a:ext cx="8442325" cy="508000"/>
          </a:xfrm>
          <a:prstGeom prst="rect">
            <a:avLst/>
          </a:prstGeom>
          <a:noFill/>
          <a:ln w="9525">
            <a:noFill/>
          </a:ln>
        </p:spPr>
        <p:txBody>
          <a:bodyPr wrap="square" anchor="t" anchorCtr="0">
            <a:spAutoFit/>
          </a:bodyPr>
          <a:p>
            <a:pPr indent="457200" defTabSz="720725">
              <a:lnSpc>
                <a:spcPct val="150000"/>
              </a:lnSpc>
            </a:pPr>
            <a:r>
              <a:rPr lang="en-US" altLang="zh-CN" sz="2000" dirty="0">
                <a:solidFill>
                  <a:schemeClr val="tx1"/>
                </a:solidFill>
                <a:latin typeface="微软雅黑" panose="020B0503020204020204" pitchFamily="34" charset="-122"/>
                <a:ea typeface="微软雅黑" panose="020B0503020204020204" pitchFamily="34" charset="-122"/>
                <a:sym typeface="宋体" panose="02010600030101010101" pitchFamily="2" charset="-122"/>
              </a:rPr>
              <a:t>黑格尔说，存在即合理。一件事物能存在必有其合理性，而若该事物同时被大多数人接收与欣赏，那它必定具备许多独到之处与优点。Python作为一种比较优秀的编程语言，其优点主要有以下几点：</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43011" name="文本框 2"/>
          <p:cNvSpPr txBox="1"/>
          <p:nvPr/>
        </p:nvSpPr>
        <p:spPr>
          <a:xfrm>
            <a:off x="800100" y="2230438"/>
            <a:ext cx="7808913" cy="4708525"/>
          </a:xfrm>
          <a:prstGeom prst="rect">
            <a:avLst/>
          </a:prstGeom>
          <a:noFill/>
          <a:ln w="9525">
            <a:noFill/>
          </a:ln>
        </p:spPr>
        <p:txBody>
          <a:bodyPr wrap="square" anchor="t" anchorCtr="0">
            <a:spAutoFit/>
          </a:bodyPr>
          <a:p>
            <a:pPr marL="342900" indent="-342900" defTabSz="720725">
              <a:lnSpc>
                <a:spcPct val="150000"/>
              </a:lnSpc>
              <a:buClr>
                <a:srgbClr val="7F7F7F"/>
              </a:buClr>
              <a:buFont typeface="Wingdings" panose="05000000000000000000" pitchFamily="2" charset="2"/>
              <a:buChar char="p"/>
            </a:pPr>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扩展性良好。</a:t>
            </a:r>
            <a:r>
              <a:rPr lang="en-US" altLang="zh-CN" sz="2000" dirty="0">
                <a:solidFill>
                  <a:srgbClr val="7F7F7F"/>
                </a:solidFill>
                <a:latin typeface="微软雅黑" panose="020B0503020204020204" pitchFamily="34" charset="-122"/>
                <a:ea typeface="微软雅黑" panose="020B0503020204020204" pitchFamily="34" charset="-122"/>
                <a:sym typeface="宋体" panose="02010600030101010101" pitchFamily="2" charset="-122"/>
              </a:rPr>
              <a:t>Python</a:t>
            </a:r>
            <a:r>
              <a:rPr lang="zh-CN" altLang="en-US" sz="2000" dirty="0">
                <a:solidFill>
                  <a:srgbClr val="7F7F7F"/>
                </a:solidFill>
                <a:latin typeface="微软雅黑" panose="020B0503020204020204" pitchFamily="34" charset="-122"/>
                <a:ea typeface="微软雅黑" panose="020B0503020204020204" pitchFamily="34" charset="-122"/>
                <a:sym typeface="宋体" panose="02010600030101010101" pitchFamily="2" charset="-122"/>
              </a:rPr>
              <a:t>不仅可以引入</a:t>
            </a:r>
            <a:r>
              <a:rPr lang="en-US" altLang="zh-CN" sz="2000" dirty="0">
                <a:solidFill>
                  <a:srgbClr val="7F7F7F"/>
                </a:solidFill>
                <a:latin typeface="微软雅黑" panose="020B0503020204020204" pitchFamily="34" charset="-122"/>
                <a:ea typeface="微软雅黑" panose="020B0503020204020204" pitchFamily="34" charset="-122"/>
                <a:sym typeface="宋体" panose="02010600030101010101" pitchFamily="2" charset="-122"/>
              </a:rPr>
              <a:t>.py</a:t>
            </a:r>
            <a:r>
              <a:rPr lang="zh-CN" altLang="en-US" sz="2000" dirty="0">
                <a:solidFill>
                  <a:srgbClr val="7F7F7F"/>
                </a:solidFill>
                <a:latin typeface="微软雅黑" panose="020B0503020204020204" pitchFamily="34" charset="-122"/>
                <a:ea typeface="微软雅黑" panose="020B0503020204020204" pitchFamily="34" charset="-122"/>
                <a:sym typeface="宋体" panose="02010600030101010101" pitchFamily="2" charset="-122"/>
              </a:rPr>
              <a:t>文件，还可以通过接口和库函数调用由其它高级语言（如</a:t>
            </a:r>
            <a:r>
              <a:rPr lang="en-US" altLang="zh-CN" sz="2000" dirty="0">
                <a:solidFill>
                  <a:srgbClr val="7F7F7F"/>
                </a:solidFill>
                <a:latin typeface="微软雅黑" panose="020B0503020204020204" pitchFamily="34" charset="-122"/>
                <a:ea typeface="微软雅黑" panose="020B0503020204020204" pitchFamily="34" charset="-122"/>
                <a:sym typeface="宋体" panose="02010600030101010101" pitchFamily="2" charset="-122"/>
              </a:rPr>
              <a:t>C</a:t>
            </a:r>
            <a:r>
              <a:rPr lang="zh-CN" altLang="en-US" sz="2000" dirty="0">
                <a:solidFill>
                  <a:srgbClr val="7F7F7F"/>
                </a:solidFill>
                <a:latin typeface="微软雅黑" panose="020B0503020204020204" pitchFamily="34" charset="-122"/>
                <a:ea typeface="微软雅黑" panose="020B0503020204020204" pitchFamily="34" charset="-122"/>
                <a:sym typeface="宋体" panose="02010600030101010101" pitchFamily="2" charset="-122"/>
              </a:rPr>
              <a:t>语言、</a:t>
            </a:r>
            <a:r>
              <a:rPr lang="en-US" altLang="zh-CN" sz="2000" dirty="0">
                <a:solidFill>
                  <a:srgbClr val="7F7F7F"/>
                </a:solidFill>
                <a:latin typeface="微软雅黑" panose="020B0503020204020204" pitchFamily="34" charset="-122"/>
                <a:ea typeface="微软雅黑" panose="020B0503020204020204" pitchFamily="34" charset="-122"/>
                <a:sym typeface="宋体" panose="02010600030101010101" pitchFamily="2" charset="-122"/>
              </a:rPr>
              <a:t>C++</a:t>
            </a:r>
            <a:r>
              <a:rPr lang="zh-CN" altLang="en-US" sz="2000" dirty="0">
                <a:solidFill>
                  <a:srgbClr val="7F7F7F"/>
                </a:solidFill>
                <a:latin typeface="微软雅黑" panose="020B0503020204020204" pitchFamily="34" charset="-122"/>
                <a:ea typeface="微软雅黑" panose="020B0503020204020204" pitchFamily="34" charset="-122"/>
                <a:sym typeface="宋体" panose="02010600030101010101" pitchFamily="2" charset="-122"/>
              </a:rPr>
              <a:t>、</a:t>
            </a:r>
            <a:r>
              <a:rPr lang="en-US" altLang="zh-CN" sz="2000" dirty="0">
                <a:solidFill>
                  <a:srgbClr val="7F7F7F"/>
                </a:solidFill>
                <a:latin typeface="微软雅黑" panose="020B0503020204020204" pitchFamily="34" charset="-122"/>
                <a:ea typeface="微软雅黑" panose="020B0503020204020204" pitchFamily="34" charset="-122"/>
                <a:sym typeface="宋体" panose="02010600030101010101" pitchFamily="2" charset="-122"/>
              </a:rPr>
              <a:t>Java</a:t>
            </a:r>
            <a:r>
              <a:rPr lang="zh-CN" altLang="en-US" sz="2000" dirty="0">
                <a:solidFill>
                  <a:srgbClr val="7F7F7F"/>
                </a:solidFill>
                <a:latin typeface="微软雅黑" panose="020B0503020204020204" pitchFamily="34" charset="-122"/>
                <a:ea typeface="微软雅黑" panose="020B0503020204020204" pitchFamily="34" charset="-122"/>
                <a:sym typeface="宋体" panose="02010600030101010101" pitchFamily="2" charset="-122"/>
              </a:rPr>
              <a:t>等）编写的代码</a:t>
            </a:r>
            <a:endParaRPr lang="en-US" altLang="zh-CN" sz="2000" dirty="0">
              <a:solidFill>
                <a:srgbClr val="7F7F7F"/>
              </a:solidFill>
              <a:latin typeface="微软雅黑" panose="020B0503020204020204" pitchFamily="34" charset="-122"/>
              <a:ea typeface="微软雅黑" panose="020B0503020204020204" pitchFamily="34" charset="-122"/>
            </a:endParaRPr>
          </a:p>
          <a:p>
            <a:pPr marL="342900" indent="-342900" defTabSz="720725">
              <a:lnSpc>
                <a:spcPct val="150000"/>
              </a:lnSpc>
              <a:buClr>
                <a:srgbClr val="7F7F7F"/>
              </a:buClr>
              <a:buFont typeface="Wingdings" panose="05000000000000000000" pitchFamily="2" charset="2"/>
              <a:buChar char="p"/>
            </a:pPr>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类库丰富。</a:t>
            </a:r>
            <a:r>
              <a:rPr lang="zh-CN" altLang="en-US" sz="2000" dirty="0">
                <a:solidFill>
                  <a:srgbClr val="7F7F7F"/>
                </a:solidFill>
                <a:latin typeface="微软雅黑" panose="020B0503020204020204" pitchFamily="34" charset="-122"/>
                <a:ea typeface="微软雅黑" panose="020B0503020204020204" pitchFamily="34" charset="-122"/>
                <a:sym typeface="宋体" panose="02010600030101010101" pitchFamily="2" charset="-122"/>
              </a:rPr>
              <a:t>世界各地的程序员通过开源社区又贡献了十几万个几乎覆盖各个应用领域的第三方函数库</a:t>
            </a:r>
            <a:endParaRPr lang="en-US" altLang="zh-CN" sz="2000" dirty="0">
              <a:solidFill>
                <a:srgbClr val="7F7F7F"/>
              </a:solidFill>
              <a:latin typeface="微软雅黑" panose="020B0503020204020204" pitchFamily="34" charset="-122"/>
              <a:ea typeface="微软雅黑" panose="020B0503020204020204" pitchFamily="34" charset="-122"/>
            </a:endParaRPr>
          </a:p>
          <a:p>
            <a:pPr marL="342900" indent="-342900" defTabSz="720725">
              <a:lnSpc>
                <a:spcPct val="150000"/>
              </a:lnSpc>
              <a:buClr>
                <a:srgbClr val="7F7F7F"/>
              </a:buClr>
              <a:buFont typeface="Wingdings" panose="05000000000000000000" pitchFamily="2" charset="2"/>
              <a:buChar char="p"/>
            </a:pPr>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通用灵活。</a:t>
            </a:r>
            <a:r>
              <a:rPr lang="en-US" altLang="zh-CN" sz="2000" dirty="0">
                <a:solidFill>
                  <a:srgbClr val="7F7F7F"/>
                </a:solidFill>
                <a:latin typeface="微软雅黑" panose="020B0503020204020204" pitchFamily="34" charset="-122"/>
                <a:ea typeface="微软雅黑" panose="020B0503020204020204" pitchFamily="34" charset="-122"/>
                <a:sym typeface="宋体" panose="02010600030101010101" pitchFamily="2" charset="-122"/>
              </a:rPr>
              <a:t>Python</a:t>
            </a:r>
            <a:r>
              <a:rPr lang="zh-CN" altLang="en-US" sz="2000" dirty="0">
                <a:solidFill>
                  <a:srgbClr val="7F7F7F"/>
                </a:solidFill>
                <a:latin typeface="微软雅黑" panose="020B0503020204020204" pitchFamily="34" charset="-122"/>
                <a:ea typeface="微软雅黑" panose="020B0503020204020204" pitchFamily="34" charset="-122"/>
                <a:sym typeface="宋体" panose="02010600030101010101" pitchFamily="2" charset="-122"/>
              </a:rPr>
              <a:t>是一门通用编程语言，可被用于科学计算、数据处理、游戏开发、人工智能、机器学习等各个领域</a:t>
            </a:r>
            <a:endParaRPr lang="en-US" altLang="zh-CN" sz="2000" dirty="0">
              <a:solidFill>
                <a:srgbClr val="7F7F7F"/>
              </a:solidFill>
              <a:latin typeface="微软雅黑" panose="020B0503020204020204" pitchFamily="34" charset="-122"/>
              <a:ea typeface="微软雅黑" panose="020B0503020204020204" pitchFamily="34" charset="-122"/>
            </a:endParaRPr>
          </a:p>
          <a:p>
            <a:pPr marL="342900" indent="-342900" defTabSz="720725">
              <a:lnSpc>
                <a:spcPct val="150000"/>
              </a:lnSpc>
              <a:buClr>
                <a:srgbClr val="7F7F7F"/>
              </a:buClr>
              <a:buFont typeface="Wingdings" panose="05000000000000000000" pitchFamily="2" charset="2"/>
              <a:buChar char="p"/>
            </a:pPr>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模式多样。</a:t>
            </a:r>
            <a:r>
              <a:rPr lang="en-US" altLang="zh-CN" sz="2000" dirty="0">
                <a:solidFill>
                  <a:srgbClr val="7F7F7F"/>
                </a:solidFill>
                <a:latin typeface="微软雅黑" panose="020B0503020204020204" pitchFamily="34" charset="-122"/>
                <a:ea typeface="微软雅黑" panose="020B0503020204020204" pitchFamily="34" charset="-122"/>
                <a:sym typeface="宋体" panose="02010600030101010101" pitchFamily="2" charset="-122"/>
              </a:rPr>
              <a:t>Python</a:t>
            </a:r>
            <a:r>
              <a:rPr lang="zh-CN" altLang="en-US" sz="2000" dirty="0">
                <a:solidFill>
                  <a:srgbClr val="7F7F7F"/>
                </a:solidFill>
                <a:latin typeface="微软雅黑" panose="020B0503020204020204" pitchFamily="34" charset="-122"/>
                <a:ea typeface="微软雅黑" panose="020B0503020204020204" pitchFamily="34" charset="-122"/>
                <a:sym typeface="宋体" panose="02010600030101010101" pitchFamily="2" charset="-122"/>
              </a:rPr>
              <a:t>既支持面向对象编程，又支持面向过程编程</a:t>
            </a:r>
            <a:endParaRPr lang="en-US" altLang="zh-CN" sz="2000" dirty="0">
              <a:solidFill>
                <a:srgbClr val="7F7F7F"/>
              </a:solidFill>
              <a:latin typeface="微软雅黑" panose="020B0503020204020204" pitchFamily="34" charset="-122"/>
              <a:ea typeface="微软雅黑" panose="020B0503020204020204" pitchFamily="34" charset="-122"/>
            </a:endParaRPr>
          </a:p>
          <a:p>
            <a:pPr marL="342900" indent="-342900" defTabSz="720725">
              <a:lnSpc>
                <a:spcPct val="150000"/>
              </a:lnSpc>
              <a:buClr>
                <a:srgbClr val="7F7F7F"/>
              </a:buClr>
              <a:buFont typeface="Wingdings" panose="05000000000000000000" pitchFamily="2" charset="2"/>
              <a:buChar char="p"/>
            </a:pPr>
            <a:r>
              <a:rPr lang="zh-CN" altLang="en-US" sz="2000" dirty="0">
                <a:solidFill>
                  <a:srgbClr val="FF0000"/>
                </a:solidFill>
                <a:latin typeface="微软雅黑" panose="020B0503020204020204" pitchFamily="34" charset="-122"/>
                <a:ea typeface="微软雅黑" panose="020B0503020204020204" pitchFamily="34" charset="-122"/>
                <a:sym typeface="宋体" panose="02010600030101010101" pitchFamily="2" charset="-122"/>
              </a:rPr>
              <a:t>良好的中文支持。</a:t>
            </a:r>
            <a:r>
              <a:rPr lang="en-US" altLang="zh-CN" sz="2000" dirty="0">
                <a:solidFill>
                  <a:srgbClr val="7F7F7F"/>
                </a:solidFill>
                <a:latin typeface="微软雅黑" panose="020B0503020204020204" pitchFamily="34" charset="-122"/>
                <a:ea typeface="微软雅黑" panose="020B0503020204020204" pitchFamily="34" charset="-122"/>
                <a:sym typeface="宋体" panose="02010600030101010101" pitchFamily="2" charset="-122"/>
              </a:rPr>
              <a:t>Python 3.x</a:t>
            </a:r>
            <a:r>
              <a:rPr lang="zh-CN" altLang="en-US" sz="2000" dirty="0">
                <a:solidFill>
                  <a:srgbClr val="7F7F7F"/>
                </a:solidFill>
                <a:latin typeface="微软雅黑" panose="020B0503020204020204" pitchFamily="34" charset="-122"/>
                <a:ea typeface="微软雅黑" panose="020B0503020204020204" pitchFamily="34" charset="-122"/>
                <a:sym typeface="宋体" panose="02010600030101010101" pitchFamily="2" charset="-122"/>
              </a:rPr>
              <a:t>解释器采用</a:t>
            </a:r>
            <a:r>
              <a:rPr lang="en-US" altLang="zh-CN" sz="2000" dirty="0">
                <a:solidFill>
                  <a:srgbClr val="7F7F7F"/>
                </a:solidFill>
                <a:latin typeface="微软雅黑" panose="020B0503020204020204" pitchFamily="34" charset="-122"/>
                <a:ea typeface="微软雅黑" panose="020B0503020204020204" pitchFamily="34" charset="-122"/>
                <a:sym typeface="宋体" panose="02010600030101010101" pitchFamily="2" charset="-122"/>
              </a:rPr>
              <a:t>UTF-8</a:t>
            </a:r>
            <a:r>
              <a:rPr lang="zh-CN" altLang="en-US" sz="2000" dirty="0">
                <a:solidFill>
                  <a:srgbClr val="7F7F7F"/>
                </a:solidFill>
                <a:latin typeface="微软雅黑" panose="020B0503020204020204" pitchFamily="34" charset="-122"/>
                <a:ea typeface="微软雅黑" panose="020B0503020204020204" pitchFamily="34" charset="-122"/>
                <a:sym typeface="宋体" panose="02010600030101010101" pitchFamily="2" charset="-122"/>
              </a:rPr>
              <a:t>编码表达所有字符信息，编码支持英文、中文、韩文、法文等各类语言</a:t>
            </a:r>
            <a:endParaRPr lang="zh-CN" altLang="en-US" sz="2000">
              <a:latin typeface="Arial" panose="020B0604020202020204" pitchFamily="34" charset="0"/>
              <a:ea typeface="宋体" panose="02010600030101010101" pitchFamily="2" charset="-122"/>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7" name="内容占位符 4"/>
          <p:cNvSpPr/>
          <p:nvPr/>
        </p:nvSpPr>
        <p:spPr>
          <a:xfrm>
            <a:off x="323850" y="1052513"/>
            <a:ext cx="8424863" cy="4824412"/>
          </a:xfrm>
          <a:prstGeom prst="rect">
            <a:avLst/>
          </a:prstGeom>
          <a:noFill/>
          <a:ln w="9525">
            <a:noFill/>
          </a:ln>
        </p:spPr>
        <p:txBody>
          <a:bodyPr anchor="t" anchorCtr="0"/>
          <a:p>
            <a:pPr marL="342900" indent="-342900" eaLnBrk="0" hangingPunct="0">
              <a:lnSpc>
                <a:spcPct val="150000"/>
              </a:lnSpc>
              <a:spcBef>
                <a:spcPct val="20000"/>
              </a:spcBef>
              <a:buClr>
                <a:schemeClr val="hlink"/>
              </a:buClr>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本章主要对</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进行简单介绍，包括软件安装、使用入门及相关注意事项和</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数据分析及挖掘相关工具箱。由于</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包含有多个领域的扩展库，而且扩展库的功能也相当丰富，本章只介绍了与数据分析及数据挖掘相关的一小部分，包括高维数组、数值计算、可视化、机器学习、神经网络和语言模型等。这些扩展库里面包含的函数在后续章节中会进行实例分析，通过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平台上完成实际案例来掌握数据分析和数据挖掘的原理，培养读者应用数据分析和挖掘技术解决实际问题的能力。</a:t>
            </a:r>
            <a:endParaRPr lang="zh-CN" altLang="en-US" sz="2400" dirty="0">
              <a:latin typeface="微软雅黑" panose="020B0503020204020204" pitchFamily="34" charset="-122"/>
              <a:ea typeface="微软雅黑" panose="020B0503020204020204" pitchFamily="34" charset="-122"/>
            </a:endParaRPr>
          </a:p>
        </p:txBody>
      </p:sp>
      <p:sp>
        <p:nvSpPr>
          <p:cNvPr id="134146"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zh-CN" altLang="en-US" kern="1200" dirty="0">
                <a:latin typeface="Arial" panose="020B0604020202020204" pitchFamily="34" charset="0"/>
                <a:ea typeface="微软雅黑" panose="020B0503020204020204" pitchFamily="34" charset="-122"/>
                <a:cs typeface="+mj-cs"/>
              </a:rPr>
              <a:t>本章小结</a:t>
            </a:r>
            <a:endParaRPr lang="zh-CN" altLang="en-US" kern="1200" dirty="0">
              <a:latin typeface="Arial" panose="020B0604020202020204" pitchFamily="34" charset="0"/>
              <a:ea typeface="微软雅黑" panose="020B0503020204020204" pitchFamily="34" charset="-122"/>
              <a:cs typeface="+mj-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charRg st="0" end="23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微软雅黑" panose="020B0503020204020204" pitchFamily="34" charset="-122"/>
                <a:cs typeface="+mj-cs"/>
              </a:rPr>
              <a:t>Python</a:t>
            </a:r>
            <a:r>
              <a:rPr lang="zh-CN" altLang="en-US" kern="1200" dirty="0">
                <a:latin typeface="Arial" panose="020B0604020202020204" pitchFamily="34" charset="0"/>
                <a:ea typeface="微软雅黑" panose="020B0503020204020204" pitchFamily="34" charset="-122"/>
                <a:cs typeface="+mj-cs"/>
              </a:rPr>
              <a:t>简介</a:t>
            </a:r>
            <a:endParaRPr lang="zh-CN" altLang="en-US" kern="1200" dirty="0">
              <a:latin typeface="Arial" panose="020B0604020202020204" pitchFamily="34" charset="0"/>
              <a:ea typeface="微软雅黑" panose="020B0503020204020204" pitchFamily="34" charset="-122"/>
              <a:cs typeface="+mj-cs"/>
            </a:endParaRPr>
          </a:p>
        </p:txBody>
      </p:sp>
      <p:sp>
        <p:nvSpPr>
          <p:cNvPr id="45058" name="Text Box 6"/>
          <p:cNvSpPr txBox="1"/>
          <p:nvPr/>
        </p:nvSpPr>
        <p:spPr>
          <a:xfrm>
            <a:off x="323850" y="952500"/>
            <a:ext cx="8429625" cy="554038"/>
          </a:xfrm>
          <a:prstGeom prst="rect">
            <a:avLst/>
          </a:prstGeom>
          <a:noFill/>
          <a:ln w="9525">
            <a:noFill/>
          </a:ln>
        </p:spPr>
        <p:txBody>
          <a:bodyPr lIns="0" tIns="0" rIns="0" bIns="0" anchor="t" anchorCtr="0">
            <a:spAutoFit/>
          </a:bodyPr>
          <a:p>
            <a:pPr marL="342900" indent="-342900" eaLnBrk="0" hangingPunct="0">
              <a:lnSpc>
                <a:spcPct val="150000"/>
              </a:lnSpc>
              <a:spcBef>
                <a:spcPct val="20000"/>
              </a:spcBef>
              <a:buClr>
                <a:schemeClr val="hlink"/>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TIOBE</a:t>
            </a:r>
            <a:r>
              <a:rPr lang="zh-CN" altLang="en-US" sz="2400" dirty="0">
                <a:latin typeface="微软雅黑" panose="020B0503020204020204" pitchFamily="34" charset="-122"/>
                <a:ea typeface="微软雅黑" panose="020B0503020204020204" pitchFamily="34" charset="-122"/>
              </a:rPr>
              <a:t>编程语言排行榜</a:t>
            </a:r>
            <a:endParaRPr lang="en-US" altLang="zh-CN" sz="2400" dirty="0">
              <a:latin typeface="微软雅黑" panose="020B0503020204020204" pitchFamily="34" charset="-122"/>
              <a:ea typeface="微软雅黑" panose="020B0503020204020204" pitchFamily="34" charset="-122"/>
            </a:endParaRPr>
          </a:p>
        </p:txBody>
      </p:sp>
      <p:pic>
        <p:nvPicPr>
          <p:cNvPr id="45059" name="图片 2" descr="QQ截图20210228180837"/>
          <p:cNvPicPr>
            <a:picLocks noChangeAspect="1"/>
          </p:cNvPicPr>
          <p:nvPr/>
        </p:nvPicPr>
        <p:blipFill>
          <a:blip r:embed="rId1"/>
          <a:stretch>
            <a:fillRect/>
          </a:stretch>
        </p:blipFill>
        <p:spPr>
          <a:xfrm>
            <a:off x="80963" y="1674813"/>
            <a:ext cx="8982075" cy="4716462"/>
          </a:xfrm>
          <a:prstGeom prst="rect">
            <a:avLst/>
          </a:prstGeom>
          <a:noFill/>
          <a:ln w="9525">
            <a:noFill/>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微软雅黑" panose="020B0503020204020204" pitchFamily="34" charset="-122"/>
                <a:cs typeface="+mj-cs"/>
              </a:rPr>
              <a:t>Python</a:t>
            </a:r>
            <a:r>
              <a:rPr lang="zh-CN" altLang="en-US" kern="1200" dirty="0">
                <a:latin typeface="Arial" panose="020B0604020202020204" pitchFamily="34" charset="0"/>
                <a:ea typeface="微软雅黑" panose="020B0503020204020204" pitchFamily="34" charset="-122"/>
                <a:cs typeface="+mj-cs"/>
              </a:rPr>
              <a:t>版本的前世今生</a:t>
            </a:r>
            <a:endParaRPr lang="zh-CN" altLang="en-US" kern="1200" dirty="0">
              <a:latin typeface="Arial" panose="020B0604020202020204" pitchFamily="34" charset="0"/>
              <a:ea typeface="微软雅黑" panose="020B0503020204020204" pitchFamily="34" charset="-122"/>
              <a:cs typeface="+mj-cs"/>
            </a:endParaRPr>
          </a:p>
        </p:txBody>
      </p:sp>
      <p:grpSp>
        <p:nvGrpSpPr>
          <p:cNvPr id="41" name="组 60"/>
          <p:cNvGrpSpPr/>
          <p:nvPr/>
        </p:nvGrpSpPr>
        <p:grpSpPr>
          <a:xfrm>
            <a:off x="2592388" y="3536950"/>
            <a:ext cx="1517650" cy="269875"/>
            <a:chOff x="3385740" y="3573016"/>
            <a:chExt cx="2024471" cy="360040"/>
          </a:xfrm>
        </p:grpSpPr>
        <p:grpSp>
          <p:nvGrpSpPr>
            <p:cNvPr id="47107" name="组 54"/>
            <p:cNvGrpSpPr/>
            <p:nvPr/>
          </p:nvGrpSpPr>
          <p:grpSpPr>
            <a:xfrm>
              <a:off x="5050171" y="3573016"/>
              <a:ext cx="360040" cy="360040"/>
              <a:chOff x="5050171" y="3573016"/>
              <a:chExt cx="360040" cy="360040"/>
            </a:xfrm>
          </p:grpSpPr>
          <p:sp>
            <p:nvSpPr>
              <p:cNvPr id="44" name="椭圆 43"/>
              <p:cNvSpPr/>
              <p:nvPr/>
            </p:nvSpPr>
            <p:spPr>
              <a:xfrm>
                <a:off x="5050171" y="3573016"/>
                <a:ext cx="360040" cy="360040"/>
              </a:xfrm>
              <a:prstGeom prst="ellipse">
                <a:avLst/>
              </a:prstGeom>
              <a:solidFill>
                <a:schemeClr val="bg1"/>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p>
                <a:pPr algn="ctr" fontAlgn="base"/>
                <a:endParaRPr kumimoji="1" lang="zh-CN" altLang="en-US" sz="675" strike="noStrike" noProof="1"/>
              </a:p>
            </p:txBody>
          </p:sp>
          <p:sp>
            <p:nvSpPr>
              <p:cNvPr id="45" name="椭圆 44"/>
              <p:cNvSpPr/>
              <p:nvPr/>
            </p:nvSpPr>
            <p:spPr>
              <a:xfrm>
                <a:off x="5125803" y="3645024"/>
                <a:ext cx="212400" cy="212400"/>
              </a:xfrm>
              <a:prstGeom prst="ellipse">
                <a:avLst/>
              </a:prstGeom>
              <a:solidFill>
                <a:srgbClr val="1353A2"/>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p>
                <a:pPr algn="ctr" fontAlgn="base"/>
                <a:endParaRPr kumimoji="1" lang="zh-CN" altLang="en-US" sz="675" strike="noStrike" noProof="1"/>
              </a:p>
            </p:txBody>
          </p:sp>
        </p:grpSp>
        <p:cxnSp>
          <p:nvCxnSpPr>
            <p:cNvPr id="43" name="直线连接符 19"/>
            <p:cNvCxnSpPr>
              <a:stCxn id="74" idx="6"/>
              <a:endCxn id="44" idx="2"/>
            </p:cNvCxnSpPr>
            <p:nvPr/>
          </p:nvCxnSpPr>
          <p:spPr>
            <a:xfrm>
              <a:off x="3385740" y="3753036"/>
              <a:ext cx="1664431" cy="0"/>
            </a:xfrm>
            <a:prstGeom prst="line">
              <a:avLst/>
            </a:prstGeom>
            <a:ln>
              <a:solidFill>
                <a:srgbClr val="1353A2"/>
              </a:solidFill>
            </a:ln>
          </p:spPr>
          <p:style>
            <a:lnRef idx="2">
              <a:schemeClr val="accent1"/>
            </a:lnRef>
            <a:fillRef idx="0">
              <a:schemeClr val="accent1"/>
            </a:fillRef>
            <a:effectRef idx="1">
              <a:schemeClr val="accent1"/>
            </a:effectRef>
            <a:fontRef idx="minor">
              <a:schemeClr val="tx1"/>
            </a:fontRef>
          </p:style>
        </p:cxnSp>
      </p:grpSp>
      <p:grpSp>
        <p:nvGrpSpPr>
          <p:cNvPr id="46" name="组 62"/>
          <p:cNvGrpSpPr/>
          <p:nvPr/>
        </p:nvGrpSpPr>
        <p:grpSpPr>
          <a:xfrm>
            <a:off x="5597525" y="3536950"/>
            <a:ext cx="1349375" cy="269875"/>
            <a:chOff x="7393731" y="3573016"/>
            <a:chExt cx="1800200" cy="360040"/>
          </a:xfrm>
        </p:grpSpPr>
        <p:cxnSp>
          <p:nvCxnSpPr>
            <p:cNvPr id="47" name="直线连接符 24"/>
            <p:cNvCxnSpPr>
              <a:stCxn id="58" idx="6"/>
              <a:endCxn id="49" idx="2"/>
            </p:cNvCxnSpPr>
            <p:nvPr/>
          </p:nvCxnSpPr>
          <p:spPr>
            <a:xfrm>
              <a:off x="7393731" y="3753036"/>
              <a:ext cx="1440160" cy="0"/>
            </a:xfrm>
            <a:prstGeom prst="line">
              <a:avLst/>
            </a:prstGeom>
            <a:ln>
              <a:solidFill>
                <a:srgbClr val="1353A2"/>
              </a:solidFill>
            </a:ln>
          </p:spPr>
          <p:style>
            <a:lnRef idx="2">
              <a:schemeClr val="accent1"/>
            </a:lnRef>
            <a:fillRef idx="0">
              <a:schemeClr val="accent1"/>
            </a:fillRef>
            <a:effectRef idx="1">
              <a:schemeClr val="accent1"/>
            </a:effectRef>
            <a:fontRef idx="minor">
              <a:schemeClr val="tx1"/>
            </a:fontRef>
          </p:style>
        </p:cxnSp>
        <p:grpSp>
          <p:nvGrpSpPr>
            <p:cNvPr id="47113" name="组 56"/>
            <p:cNvGrpSpPr/>
            <p:nvPr/>
          </p:nvGrpSpPr>
          <p:grpSpPr>
            <a:xfrm>
              <a:off x="8833891" y="3573016"/>
              <a:ext cx="360040" cy="360040"/>
              <a:chOff x="8833891" y="3573016"/>
              <a:chExt cx="360040" cy="360040"/>
            </a:xfrm>
          </p:grpSpPr>
          <p:sp>
            <p:nvSpPr>
              <p:cNvPr id="49" name="椭圆 48"/>
              <p:cNvSpPr/>
              <p:nvPr/>
            </p:nvSpPr>
            <p:spPr>
              <a:xfrm>
                <a:off x="8833891" y="3573016"/>
                <a:ext cx="360040" cy="360040"/>
              </a:xfrm>
              <a:prstGeom prst="ellipse">
                <a:avLst/>
              </a:prstGeom>
              <a:solidFill>
                <a:schemeClr val="bg1"/>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p>
                <a:pPr algn="ctr" fontAlgn="base"/>
                <a:endParaRPr kumimoji="1" lang="zh-CN" altLang="en-US" sz="675" strike="noStrike" noProof="1"/>
              </a:p>
            </p:txBody>
          </p:sp>
          <p:sp>
            <p:nvSpPr>
              <p:cNvPr id="50" name="椭圆 49"/>
              <p:cNvSpPr/>
              <p:nvPr/>
            </p:nvSpPr>
            <p:spPr>
              <a:xfrm>
                <a:off x="8909523" y="3645024"/>
                <a:ext cx="212400" cy="212400"/>
              </a:xfrm>
              <a:prstGeom prst="ellipse">
                <a:avLst/>
              </a:prstGeom>
              <a:solidFill>
                <a:srgbClr val="1353A2"/>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p>
                <a:pPr algn="ctr" fontAlgn="base"/>
                <a:endParaRPr kumimoji="1" lang="zh-CN" altLang="en-US" sz="675" strike="noStrike" noProof="1"/>
              </a:p>
            </p:txBody>
          </p:sp>
        </p:grpSp>
      </p:grpSp>
      <p:grpSp>
        <p:nvGrpSpPr>
          <p:cNvPr id="51" name="组 57"/>
          <p:cNvGrpSpPr/>
          <p:nvPr/>
        </p:nvGrpSpPr>
        <p:grpSpPr>
          <a:xfrm>
            <a:off x="8027988" y="3536950"/>
            <a:ext cx="269875" cy="269875"/>
            <a:chOff x="10634091" y="3573016"/>
            <a:chExt cx="360040" cy="360040"/>
          </a:xfrm>
        </p:grpSpPr>
        <p:sp>
          <p:nvSpPr>
            <p:cNvPr id="52" name="椭圆 51"/>
            <p:cNvSpPr/>
            <p:nvPr/>
          </p:nvSpPr>
          <p:spPr>
            <a:xfrm>
              <a:off x="10634091" y="3573016"/>
              <a:ext cx="360040" cy="360040"/>
            </a:xfrm>
            <a:prstGeom prst="ellipse">
              <a:avLst/>
            </a:prstGeom>
            <a:solidFill>
              <a:schemeClr val="bg1"/>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p>
              <a:pPr algn="ctr" fontAlgn="base"/>
              <a:endParaRPr kumimoji="1" lang="zh-CN" altLang="en-US" sz="675" strike="noStrike" noProof="1"/>
            </a:p>
          </p:txBody>
        </p:sp>
        <p:sp>
          <p:nvSpPr>
            <p:cNvPr id="53" name="椭圆 52"/>
            <p:cNvSpPr/>
            <p:nvPr/>
          </p:nvSpPr>
          <p:spPr>
            <a:xfrm>
              <a:off x="10709723" y="3645024"/>
              <a:ext cx="212400" cy="212400"/>
            </a:xfrm>
            <a:prstGeom prst="ellipse">
              <a:avLst/>
            </a:prstGeom>
            <a:solidFill>
              <a:srgbClr val="1353A2"/>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p>
              <a:pPr algn="ctr" fontAlgn="base"/>
              <a:endParaRPr kumimoji="1" lang="zh-CN" altLang="en-US" sz="675" strike="noStrike" noProof="1"/>
            </a:p>
          </p:txBody>
        </p:sp>
      </p:grpSp>
      <p:cxnSp>
        <p:nvCxnSpPr>
          <p:cNvPr id="54" name="直线连接符 29"/>
          <p:cNvCxnSpPr>
            <a:stCxn id="49" idx="6"/>
            <a:endCxn id="52" idx="2"/>
          </p:cNvCxnSpPr>
          <p:nvPr/>
        </p:nvCxnSpPr>
        <p:spPr>
          <a:xfrm>
            <a:off x="6946900" y="3671888"/>
            <a:ext cx="1081088" cy="0"/>
          </a:xfrm>
          <a:prstGeom prst="line">
            <a:avLst/>
          </a:prstGeom>
          <a:ln>
            <a:solidFill>
              <a:srgbClr val="1353A2"/>
            </a:solidFill>
          </a:ln>
        </p:spPr>
        <p:style>
          <a:lnRef idx="2">
            <a:schemeClr val="accent1"/>
          </a:lnRef>
          <a:fillRef idx="0">
            <a:schemeClr val="accent1"/>
          </a:fillRef>
          <a:effectRef idx="1">
            <a:schemeClr val="accent1"/>
          </a:effectRef>
          <a:fontRef idx="minor">
            <a:schemeClr val="tx1"/>
          </a:fontRef>
        </p:style>
      </p:cxnSp>
      <p:grpSp>
        <p:nvGrpSpPr>
          <p:cNvPr id="55" name="组 61"/>
          <p:cNvGrpSpPr/>
          <p:nvPr/>
        </p:nvGrpSpPr>
        <p:grpSpPr>
          <a:xfrm>
            <a:off x="4110038" y="3536950"/>
            <a:ext cx="1487487" cy="269875"/>
            <a:chOff x="5482220" y="3573016"/>
            <a:chExt cx="1911511" cy="360040"/>
          </a:xfrm>
        </p:grpSpPr>
        <p:grpSp>
          <p:nvGrpSpPr>
            <p:cNvPr id="47121" name="组 55"/>
            <p:cNvGrpSpPr/>
            <p:nvPr/>
          </p:nvGrpSpPr>
          <p:grpSpPr>
            <a:xfrm>
              <a:off x="7033691" y="3573016"/>
              <a:ext cx="360040" cy="360040"/>
              <a:chOff x="7033691" y="3573016"/>
              <a:chExt cx="360040" cy="360040"/>
            </a:xfrm>
          </p:grpSpPr>
          <p:sp>
            <p:nvSpPr>
              <p:cNvPr id="58" name="椭圆 57"/>
              <p:cNvSpPr/>
              <p:nvPr/>
            </p:nvSpPr>
            <p:spPr>
              <a:xfrm>
                <a:off x="7033691" y="3573016"/>
                <a:ext cx="360040" cy="360040"/>
              </a:xfrm>
              <a:prstGeom prst="ellipse">
                <a:avLst/>
              </a:prstGeom>
              <a:solidFill>
                <a:schemeClr val="bg1"/>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p>
                <a:pPr algn="ctr" fontAlgn="base"/>
                <a:endParaRPr kumimoji="1" lang="zh-CN" altLang="en-US" sz="675" strike="noStrike" noProof="1"/>
              </a:p>
            </p:txBody>
          </p:sp>
          <p:sp>
            <p:nvSpPr>
              <p:cNvPr id="59" name="椭圆 58"/>
              <p:cNvSpPr/>
              <p:nvPr/>
            </p:nvSpPr>
            <p:spPr>
              <a:xfrm>
                <a:off x="7109323" y="3645024"/>
                <a:ext cx="212400" cy="212400"/>
              </a:xfrm>
              <a:prstGeom prst="ellipse">
                <a:avLst/>
              </a:prstGeom>
              <a:solidFill>
                <a:srgbClr val="1353A2"/>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p>
                <a:pPr algn="ctr" fontAlgn="base"/>
                <a:endParaRPr kumimoji="1" lang="zh-CN" altLang="en-US" sz="675" strike="noStrike" noProof="1"/>
              </a:p>
            </p:txBody>
          </p:sp>
        </p:grpSp>
        <p:cxnSp>
          <p:nvCxnSpPr>
            <p:cNvPr id="57" name="直线连接符 30"/>
            <p:cNvCxnSpPr>
              <a:stCxn id="44" idx="6"/>
              <a:endCxn id="58" idx="2"/>
            </p:cNvCxnSpPr>
            <p:nvPr/>
          </p:nvCxnSpPr>
          <p:spPr>
            <a:xfrm>
              <a:off x="5482219" y="3753036"/>
              <a:ext cx="1551472" cy="0"/>
            </a:xfrm>
            <a:prstGeom prst="line">
              <a:avLst/>
            </a:prstGeom>
            <a:ln>
              <a:solidFill>
                <a:srgbClr val="1353A2"/>
              </a:solidFill>
            </a:ln>
          </p:spPr>
          <p:style>
            <a:lnRef idx="2">
              <a:schemeClr val="accent1"/>
            </a:lnRef>
            <a:fillRef idx="0">
              <a:schemeClr val="accent1"/>
            </a:fillRef>
            <a:effectRef idx="1">
              <a:schemeClr val="accent1"/>
            </a:effectRef>
            <a:fontRef idx="minor">
              <a:schemeClr val="tx1"/>
            </a:fontRef>
          </p:style>
        </p:cxnSp>
      </p:grpSp>
      <p:grpSp>
        <p:nvGrpSpPr>
          <p:cNvPr id="60" name="组 58"/>
          <p:cNvGrpSpPr/>
          <p:nvPr/>
        </p:nvGrpSpPr>
        <p:grpSpPr>
          <a:xfrm>
            <a:off x="198438" y="1970088"/>
            <a:ext cx="2430462" cy="1836737"/>
            <a:chOff x="192931" y="1484784"/>
            <a:chExt cx="3240360" cy="2448272"/>
          </a:xfrm>
        </p:grpSpPr>
        <p:grpSp>
          <p:nvGrpSpPr>
            <p:cNvPr id="47126" name="组 52"/>
            <p:cNvGrpSpPr/>
            <p:nvPr/>
          </p:nvGrpSpPr>
          <p:grpSpPr>
            <a:xfrm>
              <a:off x="841003" y="3573016"/>
              <a:ext cx="360040" cy="360040"/>
              <a:chOff x="841003" y="3573016"/>
              <a:chExt cx="360040" cy="360040"/>
            </a:xfrm>
          </p:grpSpPr>
          <p:sp>
            <p:nvSpPr>
              <p:cNvPr id="63" name="椭圆 62"/>
              <p:cNvSpPr/>
              <p:nvPr/>
            </p:nvSpPr>
            <p:spPr>
              <a:xfrm>
                <a:off x="841003" y="3573016"/>
                <a:ext cx="360040" cy="360040"/>
              </a:xfrm>
              <a:prstGeom prst="ellipse">
                <a:avLst/>
              </a:prstGeom>
              <a:solidFill>
                <a:schemeClr val="bg1"/>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p>
                <a:pPr algn="ctr" fontAlgn="base"/>
                <a:endParaRPr kumimoji="1" lang="zh-CN" altLang="en-US" sz="675" strike="noStrike" noProof="1"/>
              </a:p>
            </p:txBody>
          </p:sp>
          <p:sp>
            <p:nvSpPr>
              <p:cNvPr id="64" name="椭圆 63"/>
              <p:cNvSpPr/>
              <p:nvPr/>
            </p:nvSpPr>
            <p:spPr>
              <a:xfrm>
                <a:off x="916635" y="3645024"/>
                <a:ext cx="212400" cy="212400"/>
              </a:xfrm>
              <a:prstGeom prst="ellipse">
                <a:avLst/>
              </a:prstGeom>
              <a:solidFill>
                <a:srgbClr val="1353A2"/>
              </a:solid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p>
                <a:pPr algn="ctr" fontAlgn="base"/>
                <a:endParaRPr kumimoji="1" lang="zh-CN" altLang="en-US" sz="675" strike="noStrike" noProof="1"/>
              </a:p>
            </p:txBody>
          </p:sp>
        </p:grpSp>
        <p:sp>
          <p:nvSpPr>
            <p:cNvPr id="62" name="圆角矩形标注 61"/>
            <p:cNvSpPr/>
            <p:nvPr/>
          </p:nvSpPr>
          <p:spPr>
            <a:xfrm>
              <a:off x="192931" y="1484784"/>
              <a:ext cx="3240360" cy="1800200"/>
            </a:xfrm>
            <a:prstGeom prst="wedgeRoundRectCallout">
              <a:avLst/>
            </a:prstGeom>
            <a:solidFill>
              <a:srgbClr val="1353A2"/>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p>
              <a:pPr fontAlgn="base"/>
              <a:endParaRPr lang="zh-CN" altLang="en-US" sz="1500" strike="noStrike" noProof="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65" name="圆角矩形标注 64"/>
          <p:cNvSpPr/>
          <p:nvPr/>
        </p:nvSpPr>
        <p:spPr>
          <a:xfrm>
            <a:off x="630238" y="4032250"/>
            <a:ext cx="2430463" cy="1350963"/>
          </a:xfrm>
          <a:prstGeom prst="wedgeRoundRectCallout">
            <a:avLst>
              <a:gd name="adj1" fmla="val 26194"/>
              <a:gd name="adj2" fmla="val -62605"/>
              <a:gd name="adj3" fmla="val 16667"/>
            </a:avLst>
          </a:prstGeom>
          <a:solidFill>
            <a:srgbClr val="1353A2"/>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p>
            <a:pPr fontAlgn="base"/>
            <a:r>
              <a:rPr lang="x-none" altLang="zh-CN" sz="1200" strike="noStrike" noProof="1" dirty="0">
                <a:latin typeface="Times New Roman" panose="02020603050405020304" pitchFamily="18" charset="0"/>
                <a:cs typeface="Times New Roman" panose="02020603050405020304" pitchFamily="18" charset="0"/>
              </a:rPr>
              <a:t>2000</a:t>
            </a:r>
            <a:r>
              <a:rPr lang="zh-CN" altLang="zh-CN" sz="1200" strike="noStrike" noProof="1" dirty="0">
                <a:latin typeface="Times New Roman" panose="02020603050405020304" pitchFamily="18" charset="0"/>
                <a:cs typeface="Times New Roman" panose="02020603050405020304" pitchFamily="18" charset="0"/>
              </a:rPr>
              <a:t>年</a:t>
            </a:r>
            <a:r>
              <a:rPr lang="x-none" altLang="zh-CN" sz="1200" strike="noStrike" noProof="1" dirty="0">
                <a:latin typeface="Times New Roman" panose="02020603050405020304" pitchFamily="18" charset="0"/>
                <a:cs typeface="Times New Roman" panose="02020603050405020304" pitchFamily="18" charset="0"/>
              </a:rPr>
              <a:t>10</a:t>
            </a:r>
            <a:r>
              <a:rPr lang="zh-CN" altLang="zh-CN" sz="1200" strike="noStrike" noProof="1" dirty="0">
                <a:latin typeface="Times New Roman" panose="02020603050405020304" pitchFamily="18" charset="0"/>
                <a:cs typeface="Times New Roman" panose="02020603050405020304" pitchFamily="18" charset="0"/>
              </a:rPr>
              <a:t>月，</a:t>
            </a:r>
            <a:r>
              <a:rPr lang="x-none" altLang="zh-CN" sz="1200" strike="noStrike" noProof="1" dirty="0">
                <a:latin typeface="Times New Roman" panose="02020603050405020304" pitchFamily="18" charset="0"/>
                <a:cs typeface="Times New Roman" panose="02020603050405020304" pitchFamily="18" charset="0"/>
              </a:rPr>
              <a:t>Python 2.0</a:t>
            </a:r>
            <a:r>
              <a:rPr lang="zh-CN" altLang="zh-CN" sz="1200" strike="noStrike" noProof="1" dirty="0">
                <a:latin typeface="Times New Roman" panose="02020603050405020304" pitchFamily="18" charset="0"/>
                <a:cs typeface="Times New Roman" panose="02020603050405020304" pitchFamily="18" charset="0"/>
              </a:rPr>
              <a:t>发布，</a:t>
            </a:r>
            <a:r>
              <a:rPr lang="x-none" altLang="zh-CN" sz="1200" strike="noStrike" noProof="1" dirty="0">
                <a:latin typeface="Times New Roman" panose="02020603050405020304" pitchFamily="18" charset="0"/>
                <a:cs typeface="Times New Roman" panose="02020603050405020304" pitchFamily="18" charset="0"/>
              </a:rPr>
              <a:t>Python</a:t>
            </a:r>
            <a:r>
              <a:rPr lang="zh-CN" altLang="zh-CN" sz="1200" strike="noStrike" noProof="1" dirty="0">
                <a:latin typeface="Times New Roman" panose="02020603050405020304" pitchFamily="18" charset="0"/>
                <a:cs typeface="Times New Roman" panose="02020603050405020304" pitchFamily="18" charset="0"/>
              </a:rPr>
              <a:t>从基于</a:t>
            </a:r>
            <a:r>
              <a:rPr lang="x-none" altLang="zh-CN" sz="1200" strike="noStrike" noProof="1" dirty="0">
                <a:latin typeface="Times New Roman" panose="02020603050405020304" pitchFamily="18" charset="0"/>
                <a:cs typeface="Times New Roman" panose="02020603050405020304" pitchFamily="18" charset="0"/>
              </a:rPr>
              <a:t>maillist</a:t>
            </a:r>
            <a:r>
              <a:rPr lang="zh-CN" altLang="zh-CN" sz="1200" strike="noStrike" noProof="1" dirty="0">
                <a:latin typeface="Times New Roman" panose="02020603050405020304" pitchFamily="18" charset="0"/>
                <a:cs typeface="Times New Roman" panose="02020603050405020304" pitchFamily="18" charset="0"/>
              </a:rPr>
              <a:t>的开发方式转为完全开源的开发方</a:t>
            </a:r>
            <a:r>
              <a:rPr lang="zh-CN" altLang="zh-CN" sz="1200" strike="noStrike" noProof="1" dirty="0" smtClean="0">
                <a:latin typeface="Times New Roman" panose="02020603050405020304" pitchFamily="18" charset="0"/>
                <a:cs typeface="Times New Roman" panose="02020603050405020304" pitchFamily="18" charset="0"/>
              </a:rPr>
              <a:t>式。</a:t>
            </a:r>
            <a:endParaRPr lang="zh-CN" altLang="zh-CN" sz="1200" strike="noStrike" noProof="1" dirty="0">
              <a:latin typeface="Times New Roman" panose="02020603050405020304" pitchFamily="18" charset="0"/>
              <a:cs typeface="Times New Roman" panose="02020603050405020304" pitchFamily="18" charset="0"/>
            </a:endParaRPr>
          </a:p>
        </p:txBody>
      </p:sp>
      <p:sp>
        <p:nvSpPr>
          <p:cNvPr id="66" name="圆角矩形标注 65"/>
          <p:cNvSpPr/>
          <p:nvPr/>
        </p:nvSpPr>
        <p:spPr>
          <a:xfrm>
            <a:off x="2898775" y="1970088"/>
            <a:ext cx="2644775" cy="1350963"/>
          </a:xfrm>
          <a:prstGeom prst="wedgeRoundRectCallout">
            <a:avLst>
              <a:gd name="adj1" fmla="val -5958"/>
              <a:gd name="adj2" fmla="val 60618"/>
              <a:gd name="adj3" fmla="val 16667"/>
            </a:avLst>
          </a:prstGeom>
          <a:solidFill>
            <a:srgbClr val="1353A2"/>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p>
            <a:pPr fontAlgn="base"/>
            <a:r>
              <a:rPr lang="x-none" altLang="zh-CN" sz="1200" strike="noStrike" noProof="1" dirty="0">
                <a:latin typeface="Times New Roman" panose="02020603050405020304" pitchFamily="18" charset="0"/>
                <a:cs typeface="Times New Roman" panose="02020603050405020304" pitchFamily="18" charset="0"/>
              </a:rPr>
              <a:t>2008</a:t>
            </a:r>
            <a:r>
              <a:rPr lang="zh-CN" altLang="zh-CN" sz="1200" strike="noStrike" noProof="1" dirty="0">
                <a:latin typeface="Times New Roman" panose="02020603050405020304" pitchFamily="18" charset="0"/>
                <a:cs typeface="Times New Roman" panose="02020603050405020304" pitchFamily="18" charset="0"/>
              </a:rPr>
              <a:t>年</a:t>
            </a:r>
            <a:r>
              <a:rPr lang="x-none" altLang="zh-CN" sz="1200" strike="noStrike" noProof="1" dirty="0">
                <a:latin typeface="Times New Roman" panose="02020603050405020304" pitchFamily="18" charset="0"/>
                <a:cs typeface="Times New Roman" panose="02020603050405020304" pitchFamily="18" charset="0"/>
              </a:rPr>
              <a:t>12</a:t>
            </a:r>
            <a:r>
              <a:rPr lang="zh-CN" altLang="zh-CN" sz="1200" strike="noStrike" noProof="1" dirty="0">
                <a:latin typeface="Times New Roman" panose="02020603050405020304" pitchFamily="18" charset="0"/>
                <a:cs typeface="Times New Roman" panose="02020603050405020304" pitchFamily="18" charset="0"/>
              </a:rPr>
              <a:t>月，</a:t>
            </a:r>
            <a:r>
              <a:rPr lang="x-none" altLang="zh-CN" sz="1200" strike="noStrike" noProof="1" dirty="0">
                <a:latin typeface="Times New Roman" panose="02020603050405020304" pitchFamily="18" charset="0"/>
                <a:cs typeface="Times New Roman" panose="02020603050405020304" pitchFamily="18" charset="0"/>
              </a:rPr>
              <a:t>Python 3.0</a:t>
            </a:r>
            <a:r>
              <a:rPr lang="zh-CN" altLang="zh-CN" sz="1200" strike="noStrike" noProof="1" dirty="0">
                <a:latin typeface="Times New Roman" panose="02020603050405020304" pitchFamily="18" charset="0"/>
                <a:cs typeface="Times New Roman" panose="02020603050405020304" pitchFamily="18" charset="0"/>
              </a:rPr>
              <a:t>版本发布，并被作为</a:t>
            </a:r>
            <a:r>
              <a:rPr lang="x-none" altLang="zh-CN" sz="1200" strike="noStrike" noProof="1" dirty="0">
                <a:latin typeface="Times New Roman" panose="02020603050405020304" pitchFamily="18" charset="0"/>
                <a:cs typeface="Times New Roman" panose="02020603050405020304" pitchFamily="18" charset="0"/>
              </a:rPr>
              <a:t>Python</a:t>
            </a:r>
            <a:r>
              <a:rPr lang="zh-CN" altLang="zh-CN" sz="1200" strike="noStrike" noProof="1" dirty="0">
                <a:latin typeface="Times New Roman" panose="02020603050405020304" pitchFamily="18" charset="0"/>
                <a:cs typeface="Times New Roman" panose="02020603050405020304" pitchFamily="18" charset="0"/>
              </a:rPr>
              <a:t>语言持续维护的主要系列</a:t>
            </a:r>
            <a:r>
              <a:rPr lang="zh-CN" altLang="zh-CN" sz="1200" strike="noStrike" noProof="1" dirty="0" smtClean="0">
                <a:latin typeface="Times New Roman" panose="02020603050405020304" pitchFamily="18" charset="0"/>
                <a:cs typeface="Times New Roman" panose="02020603050405020304" pitchFamily="18" charset="0"/>
              </a:rPr>
              <a:t>。</a:t>
            </a:r>
            <a:endParaRPr lang="zh-TW" altLang="en-US" sz="1200" strike="noStrike" noProof="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7" name="圆角矩形标注 66"/>
          <p:cNvSpPr/>
          <p:nvPr/>
        </p:nvSpPr>
        <p:spPr>
          <a:xfrm>
            <a:off x="3492500" y="4022725"/>
            <a:ext cx="2698750" cy="1350963"/>
          </a:xfrm>
          <a:prstGeom prst="wedgeRoundRectCallout">
            <a:avLst>
              <a:gd name="adj1" fmla="val 22737"/>
              <a:gd name="adj2" fmla="val -63546"/>
              <a:gd name="adj3" fmla="val 16667"/>
            </a:avLst>
          </a:prstGeom>
          <a:solidFill>
            <a:srgbClr val="1353A2"/>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p>
            <a:pPr fontAlgn="base"/>
            <a:r>
              <a:rPr lang="en-US" altLang="zh-CN" sz="1200" strike="noStrike" noProof="1" dirty="0">
                <a:latin typeface="Times New Roman" panose="02020603050405020304" pitchFamily="18" charset="0"/>
                <a:cs typeface="Times New Roman" panose="02020603050405020304" pitchFamily="18" charset="0"/>
              </a:rPr>
              <a:t>2010</a:t>
            </a:r>
            <a:r>
              <a:rPr lang="zh-CN" altLang="en-US" sz="1200" strike="noStrike" noProof="1" dirty="0">
                <a:latin typeface="Times New Roman" panose="02020603050405020304" pitchFamily="18" charset="0"/>
                <a:cs typeface="Times New Roman" panose="02020603050405020304" pitchFamily="18" charset="0"/>
              </a:rPr>
              <a:t>年，</a:t>
            </a:r>
            <a:r>
              <a:rPr lang="en-US" altLang="zh-CN" sz="1200" strike="noStrike" noProof="1" dirty="0">
                <a:latin typeface="Times New Roman" panose="02020603050405020304" pitchFamily="18" charset="0"/>
                <a:cs typeface="Times New Roman" panose="02020603050405020304" pitchFamily="18" charset="0"/>
              </a:rPr>
              <a:t>Python 2.x</a:t>
            </a:r>
            <a:r>
              <a:rPr lang="zh-CN" altLang="en-US" sz="1200" strike="noStrike" noProof="1" dirty="0">
                <a:latin typeface="Times New Roman" panose="02020603050405020304" pitchFamily="18" charset="0"/>
                <a:cs typeface="Times New Roman" panose="02020603050405020304" pitchFamily="18" charset="0"/>
              </a:rPr>
              <a:t>系列发布了最后一个版本，其主版本号为</a:t>
            </a:r>
            <a:r>
              <a:rPr lang="en-US" altLang="zh-CN" sz="1200" strike="noStrike" noProof="1" dirty="0">
                <a:latin typeface="Times New Roman" panose="02020603050405020304" pitchFamily="18" charset="0"/>
                <a:cs typeface="Times New Roman" panose="02020603050405020304" pitchFamily="18" charset="0"/>
              </a:rPr>
              <a:t>2.7</a:t>
            </a:r>
            <a:r>
              <a:rPr lang="zh-CN" altLang="en-US" sz="1200" strike="noStrike" noProof="1" dirty="0">
                <a:latin typeface="Times New Roman" panose="02020603050405020304" pitchFamily="18" charset="0"/>
                <a:cs typeface="Times New Roman" panose="02020603050405020304" pitchFamily="18" charset="0"/>
              </a:rPr>
              <a:t>，同时，</a:t>
            </a:r>
            <a:r>
              <a:rPr lang="en-US" altLang="zh-CN" sz="1200" strike="noStrike" noProof="1" dirty="0">
                <a:latin typeface="Times New Roman" panose="02020603050405020304" pitchFamily="18" charset="0"/>
                <a:cs typeface="Times New Roman" panose="02020603050405020304" pitchFamily="18" charset="0"/>
              </a:rPr>
              <a:t>Python</a:t>
            </a:r>
            <a:r>
              <a:rPr lang="zh-CN" altLang="en-US" sz="1200" strike="noStrike" noProof="1" dirty="0">
                <a:latin typeface="Times New Roman" panose="02020603050405020304" pitchFamily="18" charset="0"/>
                <a:cs typeface="Times New Roman" panose="02020603050405020304" pitchFamily="18" charset="0"/>
              </a:rPr>
              <a:t>的维护者们声称不在</a:t>
            </a:r>
            <a:r>
              <a:rPr lang="en-US" altLang="zh-CN" sz="1200" strike="noStrike" noProof="1" dirty="0">
                <a:latin typeface="Times New Roman" panose="02020603050405020304" pitchFamily="18" charset="0"/>
                <a:cs typeface="Times New Roman" panose="02020603050405020304" pitchFamily="18" charset="0"/>
              </a:rPr>
              <a:t>2.x</a:t>
            </a:r>
            <a:r>
              <a:rPr lang="zh-CN" altLang="en-US" sz="1200" strike="noStrike" noProof="1" dirty="0">
                <a:latin typeface="Times New Roman" panose="02020603050405020304" pitchFamily="18" charset="0"/>
                <a:cs typeface="Times New Roman" panose="02020603050405020304" pitchFamily="18" charset="0"/>
              </a:rPr>
              <a:t>系列中继续对主版本号升级，</a:t>
            </a:r>
            <a:r>
              <a:rPr lang="en-US" altLang="zh-CN" sz="1200" strike="noStrike" noProof="1" dirty="0">
                <a:latin typeface="Times New Roman" panose="02020603050405020304" pitchFamily="18" charset="0"/>
                <a:cs typeface="Times New Roman" panose="02020603050405020304" pitchFamily="18" charset="0"/>
              </a:rPr>
              <a:t>Python 2.x</a:t>
            </a:r>
            <a:r>
              <a:rPr lang="zh-CN" altLang="en-US" sz="1200" strike="noStrike" noProof="1" dirty="0">
                <a:latin typeface="Times New Roman" panose="02020603050405020304" pitchFamily="18" charset="0"/>
                <a:cs typeface="Times New Roman" panose="02020603050405020304" pitchFamily="18" charset="0"/>
              </a:rPr>
              <a:t>系列慢慢退出历史舞台</a:t>
            </a:r>
            <a:r>
              <a:rPr lang="zh-CN" altLang="en-US" sz="1200" strike="noStrike" noProof="1" dirty="0" smtClean="0">
                <a:latin typeface="Times New Roman" panose="02020603050405020304" pitchFamily="18" charset="0"/>
                <a:cs typeface="Times New Roman" panose="02020603050405020304" pitchFamily="18" charset="0"/>
              </a:rPr>
              <a:t>。</a:t>
            </a:r>
            <a:endParaRPr lang="zh-TW" altLang="en-US" sz="1200" strike="noStrike" noProof="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8" name="圆角矩形标注 67"/>
          <p:cNvSpPr/>
          <p:nvPr/>
        </p:nvSpPr>
        <p:spPr>
          <a:xfrm>
            <a:off x="5867400" y="1970088"/>
            <a:ext cx="2592388" cy="1350963"/>
          </a:xfrm>
          <a:prstGeom prst="wedgeRoundRectCallout">
            <a:avLst>
              <a:gd name="adj1" fmla="val -12875"/>
              <a:gd name="adj2" fmla="val 57796"/>
              <a:gd name="adj3" fmla="val 16667"/>
            </a:avLst>
          </a:prstGeom>
          <a:solidFill>
            <a:srgbClr val="1353A2"/>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p>
            <a:pPr fontAlgn="base"/>
            <a:r>
              <a:rPr lang="en-US" altLang="zh-TW" sz="1200" strike="noStrike" noProof="1" dirty="0">
                <a:latin typeface="Times New Roman" panose="02020603050405020304" pitchFamily="18" charset="0"/>
                <a:cs typeface="Times New Roman" panose="02020603050405020304" pitchFamily="18" charset="0"/>
              </a:rPr>
              <a:t>2012</a:t>
            </a:r>
            <a:r>
              <a:rPr lang="zh-TW" altLang="en-US" sz="1200" strike="noStrike" noProof="1" dirty="0">
                <a:latin typeface="Times New Roman" panose="02020603050405020304" pitchFamily="18" charset="0"/>
                <a:cs typeface="Times New Roman" panose="02020603050405020304" pitchFamily="18" charset="0"/>
              </a:rPr>
              <a:t>年</a:t>
            </a:r>
            <a:r>
              <a:rPr lang="en-US" altLang="zh-TW" sz="1200" strike="noStrike" noProof="1" dirty="0">
                <a:latin typeface="Times New Roman" panose="02020603050405020304" pitchFamily="18" charset="0"/>
                <a:cs typeface="Times New Roman" panose="02020603050405020304" pitchFamily="18" charset="0"/>
              </a:rPr>
              <a:t>Python 3.3</a:t>
            </a:r>
            <a:r>
              <a:rPr lang="zh-TW" altLang="en-US" sz="1200" strike="noStrike" noProof="1" dirty="0">
                <a:latin typeface="Times New Roman" panose="02020603050405020304" pitchFamily="18" charset="0"/>
                <a:cs typeface="Times New Roman" panose="02020603050405020304" pitchFamily="18" charset="0"/>
              </a:rPr>
              <a:t>版本发布，</a:t>
            </a:r>
            <a:r>
              <a:rPr lang="en-US" altLang="zh-TW" sz="1200" strike="noStrike" noProof="1" dirty="0">
                <a:latin typeface="Times New Roman" panose="02020603050405020304" pitchFamily="18" charset="0"/>
                <a:cs typeface="Times New Roman" panose="02020603050405020304" pitchFamily="18" charset="0"/>
              </a:rPr>
              <a:t>2014</a:t>
            </a:r>
            <a:r>
              <a:rPr lang="zh-TW" altLang="en-US" sz="1200" strike="noStrike" noProof="1" dirty="0">
                <a:latin typeface="Times New Roman" panose="02020603050405020304" pitchFamily="18" charset="0"/>
                <a:cs typeface="Times New Roman" panose="02020603050405020304" pitchFamily="18" charset="0"/>
              </a:rPr>
              <a:t>年</a:t>
            </a:r>
            <a:r>
              <a:rPr lang="en-US" altLang="zh-TW" sz="1200" strike="noStrike" noProof="1" dirty="0">
                <a:latin typeface="Times New Roman" panose="02020603050405020304" pitchFamily="18" charset="0"/>
                <a:cs typeface="Times New Roman" panose="02020603050405020304" pitchFamily="18" charset="0"/>
              </a:rPr>
              <a:t>Python 3.4</a:t>
            </a:r>
            <a:r>
              <a:rPr lang="zh-TW" altLang="en-US" sz="1200" strike="noStrike" noProof="1" dirty="0">
                <a:latin typeface="Times New Roman" panose="02020603050405020304" pitchFamily="18" charset="0"/>
                <a:cs typeface="Times New Roman" panose="02020603050405020304" pitchFamily="18" charset="0"/>
              </a:rPr>
              <a:t>版本发布，</a:t>
            </a:r>
            <a:r>
              <a:rPr lang="en-US" altLang="zh-TW" sz="1200" strike="noStrike" noProof="1" dirty="0">
                <a:latin typeface="Times New Roman" panose="02020603050405020304" pitchFamily="18" charset="0"/>
                <a:cs typeface="Times New Roman" panose="02020603050405020304" pitchFamily="18" charset="0"/>
              </a:rPr>
              <a:t>2015</a:t>
            </a:r>
            <a:r>
              <a:rPr lang="zh-TW" altLang="en-US" sz="1200" strike="noStrike" noProof="1" dirty="0">
                <a:latin typeface="Times New Roman" panose="02020603050405020304" pitchFamily="18" charset="0"/>
                <a:cs typeface="Times New Roman" panose="02020603050405020304" pitchFamily="18" charset="0"/>
              </a:rPr>
              <a:t>年</a:t>
            </a:r>
            <a:r>
              <a:rPr lang="en-US" altLang="zh-TW" sz="1200" strike="noStrike" noProof="1" dirty="0">
                <a:latin typeface="Times New Roman" panose="02020603050405020304" pitchFamily="18" charset="0"/>
                <a:cs typeface="Times New Roman" panose="02020603050405020304" pitchFamily="18" charset="0"/>
              </a:rPr>
              <a:t>Python 3.5</a:t>
            </a:r>
            <a:r>
              <a:rPr lang="zh-TW" altLang="en-US" sz="1200" strike="noStrike" noProof="1" dirty="0">
                <a:latin typeface="Times New Roman" panose="02020603050405020304" pitchFamily="18" charset="0"/>
                <a:cs typeface="Times New Roman" panose="02020603050405020304" pitchFamily="18" charset="0"/>
              </a:rPr>
              <a:t>版本发布，</a:t>
            </a:r>
            <a:r>
              <a:rPr lang="en-US" altLang="zh-TW" sz="1200" strike="noStrike" noProof="1" dirty="0">
                <a:latin typeface="Times New Roman" panose="02020603050405020304" pitchFamily="18" charset="0"/>
                <a:cs typeface="Times New Roman" panose="02020603050405020304" pitchFamily="18" charset="0"/>
              </a:rPr>
              <a:t>2016</a:t>
            </a:r>
            <a:r>
              <a:rPr lang="zh-TW" altLang="en-US" sz="1200" strike="noStrike" noProof="1" dirty="0">
                <a:latin typeface="Times New Roman" panose="02020603050405020304" pitchFamily="18" charset="0"/>
                <a:cs typeface="Times New Roman" panose="02020603050405020304" pitchFamily="18" charset="0"/>
              </a:rPr>
              <a:t>年</a:t>
            </a:r>
            <a:r>
              <a:rPr lang="en-US" altLang="zh-TW" sz="1200" strike="noStrike" noProof="1" dirty="0">
                <a:latin typeface="Times New Roman" panose="02020603050405020304" pitchFamily="18" charset="0"/>
                <a:cs typeface="Times New Roman" panose="02020603050405020304" pitchFamily="18" charset="0"/>
              </a:rPr>
              <a:t>Python 3.6</a:t>
            </a:r>
            <a:r>
              <a:rPr lang="zh-TW" altLang="en-US" sz="1200" strike="noStrike" noProof="1" dirty="0">
                <a:latin typeface="Times New Roman" panose="02020603050405020304" pitchFamily="18" charset="0"/>
                <a:cs typeface="Times New Roman" panose="02020603050405020304" pitchFamily="18" charset="0"/>
              </a:rPr>
              <a:t>版本发布，</a:t>
            </a:r>
            <a:r>
              <a:rPr lang="en-US" altLang="zh-TW" sz="1200" strike="noStrike" noProof="1" dirty="0">
                <a:latin typeface="Times New Roman" panose="02020603050405020304" pitchFamily="18" charset="0"/>
                <a:cs typeface="Times New Roman" panose="02020603050405020304" pitchFamily="18" charset="0"/>
              </a:rPr>
              <a:t>2018</a:t>
            </a:r>
            <a:r>
              <a:rPr lang="zh-TW" altLang="en-US" sz="1200" strike="noStrike" noProof="1" dirty="0">
                <a:latin typeface="Times New Roman" panose="02020603050405020304" pitchFamily="18" charset="0"/>
                <a:cs typeface="Times New Roman" panose="02020603050405020304" pitchFamily="18" charset="0"/>
              </a:rPr>
              <a:t>年</a:t>
            </a:r>
            <a:r>
              <a:rPr lang="en-US" altLang="zh-TW" sz="1200" strike="noStrike" noProof="1" dirty="0">
                <a:latin typeface="Times New Roman" panose="02020603050405020304" pitchFamily="18" charset="0"/>
                <a:cs typeface="Times New Roman" panose="02020603050405020304" pitchFamily="18" charset="0"/>
              </a:rPr>
              <a:t>6</a:t>
            </a:r>
            <a:r>
              <a:rPr lang="zh-TW" altLang="en-US" sz="1200" strike="noStrike" noProof="1" dirty="0">
                <a:latin typeface="Times New Roman" panose="02020603050405020304" pitchFamily="18" charset="0"/>
                <a:cs typeface="Times New Roman" panose="02020603050405020304" pitchFamily="18" charset="0"/>
              </a:rPr>
              <a:t>月</a:t>
            </a:r>
            <a:r>
              <a:rPr lang="en-US" altLang="zh-TW" sz="1200" strike="noStrike" noProof="1" dirty="0">
                <a:latin typeface="Times New Roman" panose="02020603050405020304" pitchFamily="18" charset="0"/>
                <a:cs typeface="Times New Roman" panose="02020603050405020304" pitchFamily="18" charset="0"/>
              </a:rPr>
              <a:t>27</a:t>
            </a:r>
            <a:r>
              <a:rPr lang="zh-TW" altLang="en-US" sz="1200" strike="noStrike" noProof="1" dirty="0">
                <a:latin typeface="Times New Roman" panose="02020603050405020304" pitchFamily="18" charset="0"/>
                <a:cs typeface="Times New Roman" panose="02020603050405020304" pitchFamily="18" charset="0"/>
              </a:rPr>
              <a:t>日</a:t>
            </a:r>
            <a:r>
              <a:rPr lang="en-US" altLang="zh-TW" sz="1200" strike="noStrike" noProof="1" dirty="0">
                <a:latin typeface="Times New Roman" panose="02020603050405020304" pitchFamily="18" charset="0"/>
                <a:cs typeface="Times New Roman" panose="02020603050405020304" pitchFamily="18" charset="0"/>
              </a:rPr>
              <a:t>Python 3.7.0</a:t>
            </a:r>
            <a:r>
              <a:rPr lang="zh-TW" altLang="en-US" sz="1200" strike="noStrike" noProof="1" dirty="0">
                <a:latin typeface="Times New Roman" panose="02020603050405020304" pitchFamily="18" charset="0"/>
                <a:cs typeface="Times New Roman" panose="02020603050405020304" pitchFamily="18" charset="0"/>
              </a:rPr>
              <a:t>发布，</a:t>
            </a:r>
            <a:r>
              <a:rPr lang="en-US" altLang="zh-TW" sz="1200" strike="noStrike" noProof="1" dirty="0">
                <a:latin typeface="Times New Roman" panose="02020603050405020304" pitchFamily="18" charset="0"/>
                <a:cs typeface="Times New Roman" panose="02020603050405020304" pitchFamily="18" charset="0"/>
              </a:rPr>
              <a:t>2019</a:t>
            </a:r>
            <a:r>
              <a:rPr lang="zh-TW" altLang="en-US" sz="1200" strike="noStrike" noProof="1" dirty="0">
                <a:latin typeface="Times New Roman" panose="02020603050405020304" pitchFamily="18" charset="0"/>
                <a:cs typeface="Times New Roman" panose="02020603050405020304" pitchFamily="18" charset="0"/>
              </a:rPr>
              <a:t>年</a:t>
            </a:r>
            <a:r>
              <a:rPr lang="en-US" altLang="zh-TW" sz="1200" strike="noStrike" noProof="1" dirty="0">
                <a:latin typeface="Times New Roman" panose="02020603050405020304" pitchFamily="18" charset="0"/>
                <a:cs typeface="Times New Roman" panose="02020603050405020304" pitchFamily="18" charset="0"/>
              </a:rPr>
              <a:t>10</a:t>
            </a:r>
            <a:r>
              <a:rPr lang="zh-TW" altLang="en-US" sz="1200" strike="noStrike" noProof="1" dirty="0">
                <a:latin typeface="Times New Roman" panose="02020603050405020304" pitchFamily="18" charset="0"/>
                <a:cs typeface="Times New Roman" panose="02020603050405020304" pitchFamily="18" charset="0"/>
              </a:rPr>
              <a:t>月</a:t>
            </a:r>
            <a:r>
              <a:rPr lang="en-US" altLang="zh-TW" sz="1200" strike="noStrike" noProof="1" dirty="0">
                <a:latin typeface="Times New Roman" panose="02020603050405020304" pitchFamily="18" charset="0"/>
                <a:cs typeface="Times New Roman" panose="02020603050405020304" pitchFamily="18" charset="0"/>
              </a:rPr>
              <a:t>14</a:t>
            </a:r>
            <a:r>
              <a:rPr lang="zh-TW" altLang="en-US" sz="1200" strike="noStrike" noProof="1" dirty="0">
                <a:latin typeface="Times New Roman" panose="02020603050405020304" pitchFamily="18" charset="0"/>
                <a:cs typeface="Times New Roman" panose="02020603050405020304" pitchFamily="18" charset="0"/>
              </a:rPr>
              <a:t>日</a:t>
            </a:r>
            <a:r>
              <a:rPr lang="en-US" altLang="zh-TW" sz="1200" strike="noStrike" noProof="1" dirty="0">
                <a:latin typeface="Times New Roman" panose="02020603050405020304" pitchFamily="18" charset="0"/>
                <a:cs typeface="Times New Roman" panose="02020603050405020304" pitchFamily="18" charset="0"/>
              </a:rPr>
              <a:t>Python3.8.0</a:t>
            </a:r>
            <a:r>
              <a:rPr lang="zh-TW" altLang="en-US" sz="1200" strike="noStrike" noProof="1" dirty="0">
                <a:latin typeface="Times New Roman" panose="02020603050405020304" pitchFamily="18" charset="0"/>
                <a:cs typeface="Times New Roman" panose="02020603050405020304" pitchFamily="18" charset="0"/>
              </a:rPr>
              <a:t>发布</a:t>
            </a:r>
            <a:endParaRPr lang="zh-TW" altLang="en-US" sz="1200" strike="noStrike" noProof="1" dirty="0">
              <a:latin typeface="Times New Roman" panose="02020603050405020304" pitchFamily="18" charset="0"/>
              <a:cs typeface="Times New Roman" panose="02020603050405020304" pitchFamily="18" charset="0"/>
            </a:endParaRPr>
          </a:p>
        </p:txBody>
      </p:sp>
      <p:sp>
        <p:nvSpPr>
          <p:cNvPr id="69" name="圆角矩形标注 68"/>
          <p:cNvSpPr/>
          <p:nvPr/>
        </p:nvSpPr>
        <p:spPr>
          <a:xfrm>
            <a:off x="6569075" y="4022725"/>
            <a:ext cx="2430463" cy="1350963"/>
          </a:xfrm>
          <a:prstGeom prst="wedgeRoundRectCallout">
            <a:avLst>
              <a:gd name="adj1" fmla="val 14363"/>
              <a:gd name="adj2" fmla="val -64487"/>
              <a:gd name="adj3" fmla="val 16667"/>
            </a:avLst>
          </a:prstGeom>
          <a:solidFill>
            <a:srgbClr val="1353A2"/>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p>
            <a:pPr fontAlgn="base"/>
            <a:r>
              <a:rPr lang="zh-CN" altLang="en-US" sz="1200" strike="noStrike" noProof="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目前</a:t>
            </a:r>
            <a:r>
              <a:rPr lang="en-US" altLang="zh-CN" sz="1200" strike="noStrike" noProof="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1200" strike="noStrike" noProof="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的最新版本为</a:t>
            </a:r>
            <a:r>
              <a:rPr lang="en-US" altLang="zh-CN" sz="1200" strike="noStrike" noProof="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2020</a:t>
            </a:r>
            <a:r>
              <a:rPr lang="zh-CN" altLang="en-US" sz="1200" strike="noStrike" noProof="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1200" strike="noStrike" noProof="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200" strike="noStrike" noProof="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1200" strike="noStrike" noProof="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24</a:t>
            </a:r>
            <a:r>
              <a:rPr lang="zh-CN" altLang="en-US" sz="1200" strike="noStrike" noProof="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日发布的</a:t>
            </a:r>
            <a:r>
              <a:rPr lang="en-US" altLang="zh-CN" sz="1200" strike="noStrike" noProof="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3.8.2</a:t>
            </a:r>
            <a:r>
              <a:rPr lang="zh-CN" altLang="en-US" sz="1200" strike="noStrike" noProof="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1200" strike="noStrike" noProof="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2020</a:t>
            </a:r>
            <a:r>
              <a:rPr lang="zh-CN" altLang="en-US" sz="1200" strike="noStrike" noProof="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年官方不在更新</a:t>
            </a:r>
            <a:r>
              <a:rPr lang="en-US" altLang="zh-CN" sz="1200" strike="noStrike" noProof="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Python 2.x</a:t>
            </a:r>
            <a:r>
              <a:rPr lang="zh-CN" altLang="en-US" sz="1200" strike="noStrike" noProof="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版本</a:t>
            </a:r>
            <a:endParaRPr lang="zh-CN" altLang="en-US" sz="1200" strike="noStrike" noProof="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0" name="矩形 69"/>
          <p:cNvSpPr/>
          <p:nvPr/>
        </p:nvSpPr>
        <p:spPr>
          <a:xfrm>
            <a:off x="234950" y="2019300"/>
            <a:ext cx="2357438" cy="1252538"/>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p>
            <a:pPr fontAlgn="base"/>
            <a:r>
              <a:rPr lang="en-US" altLang="zh-CN" sz="1200" strike="noStrike" noProof="1" dirty="0">
                <a:latin typeface="Times New Roman" panose="02020603050405020304" pitchFamily="18" charset="0"/>
                <a:cs typeface="Times New Roman" panose="02020603050405020304" pitchFamily="18" charset="0"/>
              </a:rPr>
              <a:t>Guido</a:t>
            </a:r>
            <a:r>
              <a:rPr lang="zh-CN" altLang="en-US" sz="1200" strike="noStrike" noProof="1" dirty="0">
                <a:latin typeface="Times New Roman" panose="02020603050405020304" pitchFamily="18" charset="0"/>
                <a:cs typeface="Times New Roman" panose="02020603050405020304" pitchFamily="18" charset="0"/>
              </a:rPr>
              <a:t>于</a:t>
            </a:r>
            <a:r>
              <a:rPr lang="en-US" altLang="zh-CN" sz="1200" strike="noStrike" noProof="1" dirty="0">
                <a:latin typeface="Times New Roman" panose="02020603050405020304" pitchFamily="18" charset="0"/>
                <a:cs typeface="Times New Roman" panose="02020603050405020304" pitchFamily="18" charset="0"/>
              </a:rPr>
              <a:t>1989</a:t>
            </a:r>
            <a:r>
              <a:rPr lang="zh-CN" altLang="en-US" sz="1200" strike="noStrike" noProof="1" dirty="0">
                <a:latin typeface="Times New Roman" panose="02020603050405020304" pitchFamily="18" charset="0"/>
                <a:cs typeface="Times New Roman" panose="02020603050405020304" pitchFamily="18" charset="0"/>
              </a:rPr>
              <a:t>年定下目标之后便投身于</a:t>
            </a:r>
            <a:r>
              <a:rPr lang="en-US" altLang="zh-CN" sz="1200" strike="noStrike" noProof="1" dirty="0">
                <a:latin typeface="Times New Roman" panose="02020603050405020304" pitchFamily="18" charset="0"/>
                <a:cs typeface="Times New Roman" panose="02020603050405020304" pitchFamily="18" charset="0"/>
              </a:rPr>
              <a:t>Python</a:t>
            </a:r>
            <a:r>
              <a:rPr lang="zh-CN" altLang="en-US" sz="1200" strike="noStrike" noProof="1" dirty="0">
                <a:latin typeface="Times New Roman" panose="02020603050405020304" pitchFamily="18" charset="0"/>
                <a:cs typeface="Times New Roman" panose="02020603050405020304" pitchFamily="18" charset="0"/>
              </a:rPr>
              <a:t>语言的设计之中，但</a:t>
            </a:r>
            <a:r>
              <a:rPr lang="en-US" altLang="zh-CN" sz="1200" strike="noStrike" noProof="1" dirty="0">
                <a:latin typeface="Times New Roman" panose="02020603050405020304" pitchFamily="18" charset="0"/>
                <a:cs typeface="Times New Roman" panose="02020603050405020304" pitchFamily="18" charset="0"/>
              </a:rPr>
              <a:t>Python</a:t>
            </a:r>
            <a:r>
              <a:rPr lang="zh-CN" altLang="en-US" sz="1200" strike="noStrike" noProof="1" dirty="0">
                <a:latin typeface="Times New Roman" panose="02020603050405020304" pitchFamily="18" charset="0"/>
                <a:cs typeface="Times New Roman" panose="02020603050405020304" pitchFamily="18" charset="0"/>
              </a:rPr>
              <a:t>的第一个公开版本直到</a:t>
            </a:r>
            <a:r>
              <a:rPr lang="en-US" altLang="zh-CN" sz="1200" strike="noStrike" noProof="1" dirty="0">
                <a:latin typeface="Times New Roman" panose="02020603050405020304" pitchFamily="18" charset="0"/>
                <a:cs typeface="Times New Roman" panose="02020603050405020304" pitchFamily="18" charset="0"/>
              </a:rPr>
              <a:t>1991</a:t>
            </a:r>
            <a:r>
              <a:rPr lang="zh-CN" altLang="en-US" sz="1200" strike="noStrike" noProof="1" dirty="0">
                <a:latin typeface="Times New Roman" panose="02020603050405020304" pitchFamily="18" charset="0"/>
                <a:cs typeface="Times New Roman" panose="02020603050405020304" pitchFamily="18" charset="0"/>
              </a:rPr>
              <a:t>年才行，此版本使用</a:t>
            </a:r>
            <a:r>
              <a:rPr lang="en-US" altLang="zh-CN" sz="1200" strike="noStrike" noProof="1" dirty="0">
                <a:latin typeface="Times New Roman" panose="02020603050405020304" pitchFamily="18" charset="0"/>
                <a:cs typeface="Times New Roman" panose="02020603050405020304" pitchFamily="18" charset="0"/>
              </a:rPr>
              <a:t>C</a:t>
            </a:r>
            <a:r>
              <a:rPr lang="zh-CN" altLang="en-US" sz="1200" strike="noStrike" noProof="1" dirty="0">
                <a:latin typeface="Times New Roman" panose="02020603050405020304" pitchFamily="18" charset="0"/>
                <a:cs typeface="Times New Roman" panose="02020603050405020304" pitchFamily="18" charset="0"/>
              </a:rPr>
              <a:t>语言实现，能调用</a:t>
            </a:r>
            <a:r>
              <a:rPr lang="en-US" altLang="zh-CN" sz="1200" strike="noStrike" noProof="1" dirty="0">
                <a:latin typeface="Times New Roman" panose="02020603050405020304" pitchFamily="18" charset="0"/>
                <a:cs typeface="Times New Roman" panose="02020603050405020304" pitchFamily="18" charset="0"/>
              </a:rPr>
              <a:t>C</a:t>
            </a:r>
            <a:r>
              <a:rPr lang="zh-CN" altLang="en-US" sz="1200" strike="noStrike" noProof="1" dirty="0">
                <a:latin typeface="Times New Roman" panose="02020603050405020304" pitchFamily="18" charset="0"/>
                <a:cs typeface="Times New Roman" panose="02020603050405020304" pitchFamily="18" charset="0"/>
              </a:rPr>
              <a:t>语言的库文件</a:t>
            </a:r>
            <a:r>
              <a:rPr lang="zh-CN" altLang="zh-CN" sz="1200" strike="noStrike" noProof="1" dirty="0" smtClean="0">
                <a:latin typeface="Times New Roman" panose="02020603050405020304" pitchFamily="18" charset="0"/>
                <a:cs typeface="Times New Roman" panose="02020603050405020304" pitchFamily="18" charset="0"/>
              </a:rPr>
              <a:t>。</a:t>
            </a:r>
            <a:endParaRPr lang="zh-CN" altLang="en-US" sz="1200" strike="noStrike" noProof="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71" name="组 60"/>
          <p:cNvGrpSpPr/>
          <p:nvPr/>
        </p:nvGrpSpPr>
        <p:grpSpPr>
          <a:xfrm>
            <a:off x="954088" y="3536950"/>
            <a:ext cx="1638300" cy="269875"/>
            <a:chOff x="3225513" y="3573016"/>
            <a:chExt cx="2184698" cy="360040"/>
          </a:xfrm>
        </p:grpSpPr>
        <p:grpSp>
          <p:nvGrpSpPr>
            <p:cNvPr id="47137" name="组 54"/>
            <p:cNvGrpSpPr/>
            <p:nvPr/>
          </p:nvGrpSpPr>
          <p:grpSpPr>
            <a:xfrm>
              <a:off x="5050171" y="3573016"/>
              <a:ext cx="360040" cy="360040"/>
              <a:chOff x="5050171" y="3573016"/>
              <a:chExt cx="360040" cy="360040"/>
            </a:xfrm>
          </p:grpSpPr>
          <p:sp>
            <p:nvSpPr>
              <p:cNvPr id="74" name="椭圆 73"/>
              <p:cNvSpPr/>
              <p:nvPr/>
            </p:nvSpPr>
            <p:spPr>
              <a:xfrm>
                <a:off x="5050171" y="3573016"/>
                <a:ext cx="360040" cy="360040"/>
              </a:xfrm>
              <a:prstGeom prst="ellipse">
                <a:avLst/>
              </a:prstGeom>
              <a:solidFill>
                <a:schemeClr val="bg1"/>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p>
                <a:pPr algn="ctr" fontAlgn="base"/>
                <a:endParaRPr kumimoji="1" lang="zh-CN" altLang="en-US" sz="675" strike="noStrike" noProof="1"/>
              </a:p>
            </p:txBody>
          </p:sp>
          <p:sp>
            <p:nvSpPr>
              <p:cNvPr id="75" name="椭圆 74"/>
              <p:cNvSpPr/>
              <p:nvPr/>
            </p:nvSpPr>
            <p:spPr>
              <a:xfrm>
                <a:off x="5125803" y="3645024"/>
                <a:ext cx="212400" cy="212400"/>
              </a:xfrm>
              <a:prstGeom prst="ellipse">
                <a:avLst/>
              </a:prstGeom>
              <a:solidFill>
                <a:srgbClr val="1353A2"/>
              </a:solidFill>
              <a:ln>
                <a:solidFill>
                  <a:srgbClr val="1353A2"/>
                </a:solidFill>
              </a:ln>
            </p:spPr>
            <p:style>
              <a:lnRef idx="1">
                <a:schemeClr val="accent1"/>
              </a:lnRef>
              <a:fillRef idx="3">
                <a:schemeClr val="accent1"/>
              </a:fillRef>
              <a:effectRef idx="2">
                <a:schemeClr val="accent1"/>
              </a:effectRef>
              <a:fontRef idx="minor">
                <a:schemeClr val="lt1"/>
              </a:fontRef>
            </p:style>
            <p:txBody>
              <a:bodyPr rtlCol="0" anchor="ctr"/>
              <a:p>
                <a:pPr algn="ctr" fontAlgn="base"/>
                <a:endParaRPr kumimoji="1" lang="zh-CN" altLang="en-US" sz="675" strike="noStrike" noProof="1"/>
              </a:p>
            </p:txBody>
          </p:sp>
        </p:grpSp>
        <p:cxnSp>
          <p:nvCxnSpPr>
            <p:cNvPr id="73" name="直线连接符 19"/>
            <p:cNvCxnSpPr>
              <a:stCxn id="63" idx="6"/>
              <a:endCxn id="74" idx="2"/>
            </p:cNvCxnSpPr>
            <p:nvPr/>
          </p:nvCxnSpPr>
          <p:spPr>
            <a:xfrm>
              <a:off x="3225513" y="3753036"/>
              <a:ext cx="1824658" cy="0"/>
            </a:xfrm>
            <a:prstGeom prst="line">
              <a:avLst/>
            </a:prstGeom>
            <a:ln>
              <a:solidFill>
                <a:srgbClr val="1353A2"/>
              </a:solidFill>
            </a:ln>
          </p:spPr>
          <p:style>
            <a:lnRef idx="2">
              <a:schemeClr val="accent1"/>
            </a:lnRef>
            <a:fillRef idx="0">
              <a:schemeClr val="accent1"/>
            </a:fillRef>
            <a:effectRef idx="1">
              <a:schemeClr val="accent1"/>
            </a:effectRef>
            <a:fontRef idx="minor">
              <a:schemeClr val="tx1"/>
            </a:fontRef>
          </p:style>
        </p:cxn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down)">
                                      <p:cBhvr>
                                        <p:cTn id="7" dur="500"/>
                                        <p:tgtEl>
                                          <p:spTgt spid="6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left)">
                                      <p:cBhvr>
                                        <p:cTn id="11" dur="500"/>
                                        <p:tgtEl>
                                          <p:spTgt spid="7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wipe(up)">
                                      <p:cBhvr>
                                        <p:cTn id="15" dur="500"/>
                                        <p:tgtEl>
                                          <p:spTgt spid="6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500"/>
                                        <p:tgtEl>
                                          <p:spTgt spid="41"/>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down)">
                                      <p:cBhvr>
                                        <p:cTn id="23" dur="500"/>
                                        <p:tgtEl>
                                          <p:spTgt spid="66"/>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wipe(left)">
                                      <p:cBhvr>
                                        <p:cTn id="27" dur="500"/>
                                        <p:tgtEl>
                                          <p:spTgt spid="55"/>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wipe(up)">
                                      <p:cBhvr>
                                        <p:cTn id="31" dur="500"/>
                                        <p:tgtEl>
                                          <p:spTgt spid="67"/>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left)">
                                      <p:cBhvr>
                                        <p:cTn id="35" dur="500"/>
                                        <p:tgtEl>
                                          <p:spTgt spid="46"/>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wipe(down)">
                                      <p:cBhvr>
                                        <p:cTn id="39" dur="500"/>
                                        <p:tgtEl>
                                          <p:spTgt spid="68"/>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left)">
                                      <p:cBhvr>
                                        <p:cTn id="43" dur="500"/>
                                        <p:tgtEl>
                                          <p:spTgt spid="54"/>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left)">
                                      <p:cBhvr>
                                        <p:cTn id="47" dur="500"/>
                                        <p:tgtEl>
                                          <p:spTgt spid="51"/>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69"/>
                                        </p:tgtEl>
                                        <p:attrNameLst>
                                          <p:attrName>style.visibility</p:attrName>
                                        </p:attrNameLst>
                                      </p:cBhvr>
                                      <p:to>
                                        <p:strVal val="visible"/>
                                      </p:to>
                                    </p:set>
                                    <p:animEffect transition="in" filter="wipe(up)">
                                      <p:cBhvr>
                                        <p:cTn id="5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P spid="66" grpId="0" bldLvl="0" animBg="1"/>
      <p:bldP spid="67" grpId="0" bldLvl="0" animBg="1"/>
      <p:bldP spid="68" grpId="0" bldLvl="0" animBg="1"/>
      <p:bldP spid="6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微软雅黑" panose="020B0503020204020204" pitchFamily="34" charset="-122"/>
                <a:cs typeface="+mj-cs"/>
              </a:rPr>
              <a:t>Python</a:t>
            </a:r>
            <a:r>
              <a:rPr lang="zh-CN" altLang="en-US" kern="1200" dirty="0">
                <a:latin typeface="Arial" panose="020B0604020202020204" pitchFamily="34" charset="0"/>
                <a:ea typeface="微软雅黑" panose="020B0503020204020204" pitchFamily="34" charset="-122"/>
                <a:cs typeface="+mj-cs"/>
              </a:rPr>
              <a:t>语言的特点</a:t>
            </a:r>
            <a:endParaRPr lang="zh-CN" altLang="en-US" kern="1200" dirty="0">
              <a:latin typeface="Arial" panose="020B0604020202020204" pitchFamily="34" charset="0"/>
              <a:ea typeface="微软雅黑" panose="020B0503020204020204" pitchFamily="34" charset="-122"/>
              <a:cs typeface="+mj-cs"/>
            </a:endParaRPr>
          </a:p>
        </p:txBody>
      </p:sp>
      <p:sp>
        <p:nvSpPr>
          <p:cNvPr id="49154" name="文本框 1"/>
          <p:cNvSpPr txBox="1"/>
          <p:nvPr/>
        </p:nvSpPr>
        <p:spPr>
          <a:xfrm>
            <a:off x="330200" y="800100"/>
            <a:ext cx="8442325" cy="508000"/>
          </a:xfrm>
          <a:prstGeom prst="rect">
            <a:avLst/>
          </a:prstGeom>
          <a:noFill/>
          <a:ln w="9525">
            <a:noFill/>
          </a:ln>
        </p:spPr>
        <p:txBody>
          <a:bodyPr wrap="square" anchor="t" anchorCtr="0">
            <a:spAutoFit/>
          </a:bodyPr>
          <a:p>
            <a:pPr indent="457200" defTabSz="720725">
              <a:lnSpc>
                <a:spcPct val="150000"/>
              </a:lnSpc>
            </a:pPr>
            <a:r>
              <a:rPr lang="en-US" altLang="zh-CN" sz="2000" dirty="0">
                <a:solidFill>
                  <a:schemeClr val="tx1"/>
                </a:solidFill>
                <a:latin typeface="微软雅黑" panose="020B0503020204020204" pitchFamily="34" charset="-122"/>
                <a:ea typeface="微软雅黑" panose="020B0503020204020204" pitchFamily="34" charset="-122"/>
              </a:rPr>
              <a:t>黑格尔说，存在即合理。一件事物能存在必有其合理性，而若该事物同时被大多数人接收与欣赏，那它必定具备许多独到之处与优点。Python作为一种比较优秀的编程语言，其优点主要有以下几点：</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49155" name="文本框 2"/>
          <p:cNvSpPr txBox="1"/>
          <p:nvPr/>
        </p:nvSpPr>
        <p:spPr>
          <a:xfrm>
            <a:off x="800100" y="2230438"/>
            <a:ext cx="7808913" cy="4708525"/>
          </a:xfrm>
          <a:prstGeom prst="rect">
            <a:avLst/>
          </a:prstGeom>
          <a:noFill/>
          <a:ln w="9525">
            <a:noFill/>
          </a:ln>
        </p:spPr>
        <p:txBody>
          <a:bodyPr wrap="square" anchor="t" anchorCtr="0">
            <a:spAutoFit/>
          </a:bodyPr>
          <a:p>
            <a:pPr marL="342900" indent="-342900" defTabSz="720725">
              <a:lnSpc>
                <a:spcPct val="150000"/>
              </a:lnSpc>
              <a:buClr>
                <a:srgbClr val="7F7F7F"/>
              </a:buClr>
              <a:buFont typeface="Wingdings" panose="05000000000000000000" pitchFamily="2" charset="2"/>
              <a:buChar char="p"/>
            </a:pPr>
            <a:r>
              <a:rPr lang="zh-CN" altLang="en-US" sz="2000" dirty="0">
                <a:solidFill>
                  <a:srgbClr val="FF0000"/>
                </a:solidFill>
                <a:latin typeface="微软雅黑" panose="020B0503020204020204" pitchFamily="34" charset="-122"/>
                <a:ea typeface="微软雅黑" panose="020B0503020204020204" pitchFamily="34" charset="-122"/>
              </a:rPr>
              <a:t>扩展性良好。</a:t>
            </a:r>
            <a:r>
              <a:rPr lang="en-US" altLang="zh-CN" sz="2000" dirty="0">
                <a:solidFill>
                  <a:srgbClr val="7F7F7F"/>
                </a:solidFill>
                <a:latin typeface="微软雅黑" panose="020B0503020204020204" pitchFamily="34" charset="-122"/>
                <a:ea typeface="微软雅黑" panose="020B0503020204020204" pitchFamily="34" charset="-122"/>
              </a:rPr>
              <a:t>Python</a:t>
            </a:r>
            <a:r>
              <a:rPr lang="zh-CN" altLang="en-US" sz="2000" dirty="0">
                <a:solidFill>
                  <a:srgbClr val="7F7F7F"/>
                </a:solidFill>
                <a:latin typeface="微软雅黑" panose="020B0503020204020204" pitchFamily="34" charset="-122"/>
                <a:ea typeface="微软雅黑" panose="020B0503020204020204" pitchFamily="34" charset="-122"/>
              </a:rPr>
              <a:t>不仅可以引入</a:t>
            </a:r>
            <a:r>
              <a:rPr lang="en-US" altLang="zh-CN" sz="2000" dirty="0">
                <a:solidFill>
                  <a:srgbClr val="7F7F7F"/>
                </a:solidFill>
                <a:latin typeface="微软雅黑" panose="020B0503020204020204" pitchFamily="34" charset="-122"/>
                <a:ea typeface="微软雅黑" panose="020B0503020204020204" pitchFamily="34" charset="-122"/>
              </a:rPr>
              <a:t>.py</a:t>
            </a:r>
            <a:r>
              <a:rPr lang="zh-CN" altLang="en-US" sz="2000" dirty="0">
                <a:solidFill>
                  <a:srgbClr val="7F7F7F"/>
                </a:solidFill>
                <a:latin typeface="微软雅黑" panose="020B0503020204020204" pitchFamily="34" charset="-122"/>
                <a:ea typeface="微软雅黑" panose="020B0503020204020204" pitchFamily="34" charset="-122"/>
              </a:rPr>
              <a:t>文件，还可以通过接口和库函数调用由其它高级语言（如</a:t>
            </a:r>
            <a:r>
              <a:rPr lang="en-US" altLang="zh-CN" sz="2000" dirty="0">
                <a:solidFill>
                  <a:srgbClr val="7F7F7F"/>
                </a:solidFill>
                <a:latin typeface="微软雅黑" panose="020B0503020204020204" pitchFamily="34" charset="-122"/>
                <a:ea typeface="微软雅黑" panose="020B0503020204020204" pitchFamily="34" charset="-122"/>
              </a:rPr>
              <a:t>C</a:t>
            </a:r>
            <a:r>
              <a:rPr lang="zh-CN" altLang="en-US" sz="2000" dirty="0">
                <a:solidFill>
                  <a:srgbClr val="7F7F7F"/>
                </a:solidFill>
                <a:latin typeface="微软雅黑" panose="020B0503020204020204" pitchFamily="34" charset="-122"/>
                <a:ea typeface="微软雅黑" panose="020B0503020204020204" pitchFamily="34" charset="-122"/>
              </a:rPr>
              <a:t>语言、</a:t>
            </a:r>
            <a:r>
              <a:rPr lang="en-US" altLang="zh-CN" sz="2000" dirty="0">
                <a:solidFill>
                  <a:srgbClr val="7F7F7F"/>
                </a:solidFill>
                <a:latin typeface="微软雅黑" panose="020B0503020204020204" pitchFamily="34" charset="-122"/>
                <a:ea typeface="微软雅黑" panose="020B0503020204020204" pitchFamily="34" charset="-122"/>
              </a:rPr>
              <a:t>C++</a:t>
            </a:r>
            <a:r>
              <a:rPr lang="zh-CN" altLang="en-US" sz="2000" dirty="0">
                <a:solidFill>
                  <a:srgbClr val="7F7F7F"/>
                </a:solidFill>
                <a:latin typeface="微软雅黑" panose="020B0503020204020204" pitchFamily="34" charset="-122"/>
                <a:ea typeface="微软雅黑" panose="020B0503020204020204" pitchFamily="34" charset="-122"/>
              </a:rPr>
              <a:t>、</a:t>
            </a:r>
            <a:r>
              <a:rPr lang="en-US" altLang="zh-CN" sz="2000" dirty="0">
                <a:solidFill>
                  <a:srgbClr val="7F7F7F"/>
                </a:solidFill>
                <a:latin typeface="微软雅黑" panose="020B0503020204020204" pitchFamily="34" charset="-122"/>
                <a:ea typeface="微软雅黑" panose="020B0503020204020204" pitchFamily="34" charset="-122"/>
              </a:rPr>
              <a:t>Java</a:t>
            </a:r>
            <a:r>
              <a:rPr lang="zh-CN" altLang="en-US" sz="2000" dirty="0">
                <a:solidFill>
                  <a:srgbClr val="7F7F7F"/>
                </a:solidFill>
                <a:latin typeface="微软雅黑" panose="020B0503020204020204" pitchFamily="34" charset="-122"/>
                <a:ea typeface="微软雅黑" panose="020B0503020204020204" pitchFamily="34" charset="-122"/>
              </a:rPr>
              <a:t>等）编写的代码</a:t>
            </a:r>
            <a:endParaRPr lang="en-US" altLang="zh-CN" sz="2000" dirty="0">
              <a:solidFill>
                <a:srgbClr val="7F7F7F"/>
              </a:solidFill>
              <a:latin typeface="微软雅黑" panose="020B0503020204020204" pitchFamily="34" charset="-122"/>
              <a:ea typeface="微软雅黑" panose="020B0503020204020204" pitchFamily="34" charset="-122"/>
            </a:endParaRPr>
          </a:p>
          <a:p>
            <a:pPr marL="342900" indent="-342900" defTabSz="720725">
              <a:lnSpc>
                <a:spcPct val="150000"/>
              </a:lnSpc>
              <a:buClr>
                <a:srgbClr val="7F7F7F"/>
              </a:buClr>
              <a:buFont typeface="Wingdings" panose="05000000000000000000" pitchFamily="2" charset="2"/>
              <a:buChar char="p"/>
            </a:pPr>
            <a:r>
              <a:rPr lang="zh-CN" altLang="en-US" sz="2000" dirty="0">
                <a:solidFill>
                  <a:srgbClr val="FF0000"/>
                </a:solidFill>
                <a:latin typeface="微软雅黑" panose="020B0503020204020204" pitchFamily="34" charset="-122"/>
                <a:ea typeface="微软雅黑" panose="020B0503020204020204" pitchFamily="34" charset="-122"/>
              </a:rPr>
              <a:t>类库丰富。</a:t>
            </a:r>
            <a:r>
              <a:rPr lang="zh-CN" altLang="en-US" sz="2000" dirty="0">
                <a:solidFill>
                  <a:srgbClr val="7F7F7F"/>
                </a:solidFill>
                <a:latin typeface="微软雅黑" panose="020B0503020204020204" pitchFamily="34" charset="-122"/>
                <a:ea typeface="微软雅黑" panose="020B0503020204020204" pitchFamily="34" charset="-122"/>
              </a:rPr>
              <a:t>世界各地的程序员通过开源社区又贡献了十几万个几乎覆盖各个应用领域的第三方函数库</a:t>
            </a:r>
            <a:endParaRPr lang="en-US" altLang="zh-CN" sz="2000" dirty="0">
              <a:solidFill>
                <a:srgbClr val="7F7F7F"/>
              </a:solidFill>
              <a:latin typeface="微软雅黑" panose="020B0503020204020204" pitchFamily="34" charset="-122"/>
              <a:ea typeface="微软雅黑" panose="020B0503020204020204" pitchFamily="34" charset="-122"/>
            </a:endParaRPr>
          </a:p>
          <a:p>
            <a:pPr marL="342900" indent="-342900" defTabSz="720725">
              <a:lnSpc>
                <a:spcPct val="150000"/>
              </a:lnSpc>
              <a:buClr>
                <a:srgbClr val="7F7F7F"/>
              </a:buClr>
              <a:buFont typeface="Wingdings" panose="05000000000000000000" pitchFamily="2" charset="2"/>
              <a:buChar char="p"/>
            </a:pPr>
            <a:r>
              <a:rPr lang="zh-CN" altLang="en-US" sz="2000" dirty="0">
                <a:solidFill>
                  <a:srgbClr val="FF0000"/>
                </a:solidFill>
                <a:latin typeface="微软雅黑" panose="020B0503020204020204" pitchFamily="34" charset="-122"/>
                <a:ea typeface="微软雅黑" panose="020B0503020204020204" pitchFamily="34" charset="-122"/>
              </a:rPr>
              <a:t>通用灵活。</a:t>
            </a:r>
            <a:r>
              <a:rPr lang="en-US" altLang="zh-CN" sz="2000" dirty="0">
                <a:solidFill>
                  <a:srgbClr val="7F7F7F"/>
                </a:solidFill>
                <a:latin typeface="微软雅黑" panose="020B0503020204020204" pitchFamily="34" charset="-122"/>
                <a:ea typeface="微软雅黑" panose="020B0503020204020204" pitchFamily="34" charset="-122"/>
              </a:rPr>
              <a:t>Python</a:t>
            </a:r>
            <a:r>
              <a:rPr lang="zh-CN" altLang="en-US" sz="2000" dirty="0">
                <a:solidFill>
                  <a:srgbClr val="7F7F7F"/>
                </a:solidFill>
                <a:latin typeface="微软雅黑" panose="020B0503020204020204" pitchFamily="34" charset="-122"/>
                <a:ea typeface="微软雅黑" panose="020B0503020204020204" pitchFamily="34" charset="-122"/>
              </a:rPr>
              <a:t>是一门通用编程语言，可被用于科学计算、数据处理、游戏开发、人工智能、机器学习等各个领域</a:t>
            </a:r>
            <a:endParaRPr lang="en-US" altLang="zh-CN" sz="2000" dirty="0">
              <a:solidFill>
                <a:srgbClr val="7F7F7F"/>
              </a:solidFill>
              <a:latin typeface="微软雅黑" panose="020B0503020204020204" pitchFamily="34" charset="-122"/>
              <a:ea typeface="微软雅黑" panose="020B0503020204020204" pitchFamily="34" charset="-122"/>
            </a:endParaRPr>
          </a:p>
          <a:p>
            <a:pPr marL="342900" indent="-342900" defTabSz="720725">
              <a:lnSpc>
                <a:spcPct val="150000"/>
              </a:lnSpc>
              <a:buClr>
                <a:srgbClr val="7F7F7F"/>
              </a:buClr>
              <a:buFont typeface="Wingdings" panose="05000000000000000000" pitchFamily="2" charset="2"/>
              <a:buChar char="p"/>
            </a:pPr>
            <a:r>
              <a:rPr lang="zh-CN" altLang="en-US" sz="2000" dirty="0">
                <a:solidFill>
                  <a:srgbClr val="FF0000"/>
                </a:solidFill>
                <a:latin typeface="微软雅黑" panose="020B0503020204020204" pitchFamily="34" charset="-122"/>
                <a:ea typeface="微软雅黑" panose="020B0503020204020204" pitchFamily="34" charset="-122"/>
              </a:rPr>
              <a:t>模式多样。</a:t>
            </a:r>
            <a:r>
              <a:rPr lang="en-US" altLang="zh-CN" sz="2000" dirty="0">
                <a:solidFill>
                  <a:srgbClr val="7F7F7F"/>
                </a:solidFill>
                <a:latin typeface="微软雅黑" panose="020B0503020204020204" pitchFamily="34" charset="-122"/>
                <a:ea typeface="微软雅黑" panose="020B0503020204020204" pitchFamily="34" charset="-122"/>
              </a:rPr>
              <a:t>Python</a:t>
            </a:r>
            <a:r>
              <a:rPr lang="zh-CN" altLang="en-US" sz="2000" dirty="0">
                <a:solidFill>
                  <a:srgbClr val="7F7F7F"/>
                </a:solidFill>
                <a:latin typeface="微软雅黑" panose="020B0503020204020204" pitchFamily="34" charset="-122"/>
                <a:ea typeface="微软雅黑" panose="020B0503020204020204" pitchFamily="34" charset="-122"/>
              </a:rPr>
              <a:t>既支持面向对象编程，又支持面向过程编程</a:t>
            </a:r>
            <a:endParaRPr lang="en-US" altLang="zh-CN" sz="2000" dirty="0">
              <a:solidFill>
                <a:srgbClr val="7F7F7F"/>
              </a:solidFill>
              <a:latin typeface="微软雅黑" panose="020B0503020204020204" pitchFamily="34" charset="-122"/>
              <a:ea typeface="微软雅黑" panose="020B0503020204020204" pitchFamily="34" charset="-122"/>
            </a:endParaRPr>
          </a:p>
          <a:p>
            <a:pPr marL="342900" indent="-342900" defTabSz="720725">
              <a:lnSpc>
                <a:spcPct val="150000"/>
              </a:lnSpc>
              <a:buClr>
                <a:srgbClr val="7F7F7F"/>
              </a:buClr>
              <a:buFont typeface="Wingdings" panose="05000000000000000000" pitchFamily="2" charset="2"/>
              <a:buChar char="p"/>
            </a:pPr>
            <a:r>
              <a:rPr lang="zh-CN" altLang="en-US" sz="2000" dirty="0">
                <a:solidFill>
                  <a:srgbClr val="FF0000"/>
                </a:solidFill>
                <a:latin typeface="微软雅黑" panose="020B0503020204020204" pitchFamily="34" charset="-122"/>
                <a:ea typeface="微软雅黑" panose="020B0503020204020204" pitchFamily="34" charset="-122"/>
              </a:rPr>
              <a:t>良好的中文支持。</a:t>
            </a:r>
            <a:r>
              <a:rPr lang="en-US" altLang="zh-CN" sz="2000" dirty="0">
                <a:solidFill>
                  <a:srgbClr val="7F7F7F"/>
                </a:solidFill>
                <a:latin typeface="微软雅黑" panose="020B0503020204020204" pitchFamily="34" charset="-122"/>
                <a:ea typeface="微软雅黑" panose="020B0503020204020204" pitchFamily="34" charset="-122"/>
              </a:rPr>
              <a:t>Python 3.x</a:t>
            </a:r>
            <a:r>
              <a:rPr lang="zh-CN" altLang="en-US" sz="2000" dirty="0">
                <a:solidFill>
                  <a:srgbClr val="7F7F7F"/>
                </a:solidFill>
                <a:latin typeface="微软雅黑" panose="020B0503020204020204" pitchFamily="34" charset="-122"/>
                <a:ea typeface="微软雅黑" panose="020B0503020204020204" pitchFamily="34" charset="-122"/>
              </a:rPr>
              <a:t>解释器采用</a:t>
            </a:r>
            <a:r>
              <a:rPr lang="en-US" altLang="zh-CN" sz="2000" dirty="0">
                <a:solidFill>
                  <a:srgbClr val="7F7F7F"/>
                </a:solidFill>
                <a:latin typeface="微软雅黑" panose="020B0503020204020204" pitchFamily="34" charset="-122"/>
                <a:ea typeface="微软雅黑" panose="020B0503020204020204" pitchFamily="34" charset="-122"/>
              </a:rPr>
              <a:t>UTF-8</a:t>
            </a:r>
            <a:r>
              <a:rPr lang="zh-CN" altLang="en-US" sz="2000" dirty="0">
                <a:solidFill>
                  <a:srgbClr val="7F7F7F"/>
                </a:solidFill>
                <a:latin typeface="微软雅黑" panose="020B0503020204020204" pitchFamily="34" charset="-122"/>
                <a:ea typeface="微软雅黑" panose="020B0503020204020204" pitchFamily="34" charset="-122"/>
              </a:rPr>
              <a:t>编码表达所有字符信息，编码支持英文、中文、韩文、法文等各类语言</a:t>
            </a:r>
            <a:endParaRPr lang="zh-CN" altLang="en-US" sz="2000">
              <a:latin typeface="Arial" panose="020B0604020202020204" pitchFamily="34" charset="0"/>
              <a:ea typeface="宋体" panose="02010600030101010101" pitchFamily="2" charset="-122"/>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16"/>
          <p:cNvSpPr/>
          <p:nvPr/>
        </p:nvSpPr>
        <p:spPr>
          <a:xfrm>
            <a:off x="152400" y="2438400"/>
            <a:ext cx="1600200" cy="2590800"/>
          </a:xfrm>
          <a:prstGeom prst="rect">
            <a:avLst/>
          </a:prstGeom>
          <a:solidFill>
            <a:srgbClr val="00B05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base" hangingPunct="1">
              <a:defRPr/>
            </a:pPr>
            <a:r>
              <a:rPr lang="en-US" altLang="zh-CN" sz="3200" b="1" strike="noStrike" noProof="1" dirty="0">
                <a:solidFill>
                  <a:schemeClr val="bg1"/>
                </a:solidFill>
                <a:effectLst>
                  <a:outerShdw blurRad="38100" dist="38100" dir="2700000" algn="tl">
                    <a:srgbClr val="000000"/>
                  </a:outerShdw>
                </a:effectLst>
                <a:latin typeface="宋体" panose="02010600030101010101" pitchFamily="2" charset="-122"/>
                <a:ea typeface="仿宋" panose="02010609060101010101" pitchFamily="49" charset="-122"/>
                <a:sym typeface="+mn-ea"/>
              </a:rPr>
              <a:t>Web</a:t>
            </a:r>
            <a:endParaRPr lang="en-US" altLang="zh-CN" sz="3200" b="1" strike="noStrike" noProof="1" dirty="0">
              <a:solidFill>
                <a:schemeClr val="bg1"/>
              </a:solidFill>
              <a:effectLst>
                <a:outerShdw blurRad="38100" dist="38100" dir="2700000" algn="tl">
                  <a:srgbClr val="000000"/>
                </a:outerShdw>
              </a:effectLst>
              <a:latin typeface="宋体" panose="02010600030101010101" pitchFamily="2" charset="-122"/>
              <a:ea typeface="仿宋" panose="02010609060101010101" pitchFamily="49" charset="-122"/>
              <a:sym typeface="+mn-ea"/>
            </a:endParaRPr>
          </a:p>
          <a:p>
            <a:pPr algn="ctr" eaLnBrk="1" fontAlgn="base" hangingPunct="1">
              <a:defRPr/>
            </a:pPr>
            <a:r>
              <a:rPr lang="zh-CN" altLang="en-US" sz="3200" b="1" strike="noStrike" noProof="1" dirty="0">
                <a:solidFill>
                  <a:schemeClr val="bg1"/>
                </a:solidFill>
                <a:effectLst>
                  <a:outerShdw blurRad="38100" dist="38100" dir="2700000" algn="tl">
                    <a:srgbClr val="000000"/>
                  </a:outerShdw>
                </a:effectLst>
                <a:latin typeface="宋体" panose="02010600030101010101" pitchFamily="2" charset="-122"/>
                <a:ea typeface="仿宋" panose="02010609060101010101" pitchFamily="49" charset="-122"/>
                <a:sym typeface="+mn-ea"/>
              </a:rPr>
              <a:t>开发</a:t>
            </a:r>
            <a:endParaRPr lang="zh-CN" altLang="en-US" sz="3200" b="1" strike="noStrike" noProof="1" dirty="0">
              <a:solidFill>
                <a:schemeClr val="bg1"/>
              </a:solidFill>
              <a:effectLst>
                <a:outerShdw blurRad="38100" dist="38100" dir="2700000" algn="tl">
                  <a:srgbClr val="000000"/>
                </a:outerShdw>
              </a:effectLst>
              <a:latin typeface="宋体" panose="02010600030101010101" pitchFamily="2" charset="-122"/>
              <a:ea typeface="仿宋" panose="02010609060101010101" pitchFamily="49" charset="-122"/>
              <a:sym typeface="+mn-ea"/>
            </a:endParaRPr>
          </a:p>
        </p:txBody>
      </p:sp>
      <p:sp>
        <p:nvSpPr>
          <p:cNvPr id="18" name="矩形 17"/>
          <p:cNvSpPr/>
          <p:nvPr/>
        </p:nvSpPr>
        <p:spPr>
          <a:xfrm>
            <a:off x="1743075" y="3733800"/>
            <a:ext cx="1685925" cy="1295400"/>
          </a:xfrm>
          <a:prstGeom prst="rect">
            <a:avLst/>
          </a:prstGeom>
          <a:solidFill>
            <a:srgbClr val="7030A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eaLnBrk="1" fontAlgn="base" hangingPunct="1">
              <a:defRPr/>
            </a:pPr>
            <a:r>
              <a:rPr lang="zh-CN" altLang="en-US" sz="3200" b="1" strike="noStrike" noProof="1" dirty="0">
                <a:solidFill>
                  <a:schemeClr val="bg1"/>
                </a:solidFill>
                <a:effectLst>
                  <a:outerShdw blurRad="38100" dist="38100" dir="2700000" algn="tl">
                    <a:srgbClr val="000000"/>
                  </a:outerShdw>
                </a:effectLst>
                <a:latin typeface="宋体" panose="02010600030101010101" pitchFamily="2" charset="-122"/>
                <a:ea typeface="仿宋" panose="02010609060101010101" pitchFamily="49" charset="-122"/>
                <a:sym typeface="+mn-ea"/>
              </a:rPr>
              <a:t>人工智能</a:t>
            </a:r>
            <a:endParaRPr lang="zh-CN" altLang="en-US" sz="3200" b="1" strike="noStrike" noProof="1" dirty="0">
              <a:solidFill>
                <a:schemeClr val="bg1"/>
              </a:solidFill>
              <a:effectLst>
                <a:outerShdw blurRad="38100" dist="38100" dir="2700000" algn="tl">
                  <a:srgbClr val="000000"/>
                </a:outerShdw>
              </a:effectLst>
              <a:latin typeface="宋体" panose="02010600030101010101" pitchFamily="2" charset="-122"/>
              <a:ea typeface="仿宋" panose="02010609060101010101" pitchFamily="49" charset="-122"/>
              <a:sym typeface="+mn-ea"/>
            </a:endParaRPr>
          </a:p>
        </p:txBody>
      </p:sp>
      <p:sp>
        <p:nvSpPr>
          <p:cNvPr id="23" name="矩形 22"/>
          <p:cNvSpPr/>
          <p:nvPr/>
        </p:nvSpPr>
        <p:spPr>
          <a:xfrm>
            <a:off x="3429000" y="3724275"/>
            <a:ext cx="2514600" cy="1304925"/>
          </a:xfrm>
          <a:prstGeom prst="rect">
            <a:avLst/>
          </a:prstGeom>
          <a:solidFill>
            <a:srgbClr val="00D6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base" hangingPunct="1">
              <a:defRPr/>
            </a:pPr>
            <a:r>
              <a:rPr lang="zh-CN" altLang="en-US" sz="3200" b="1" strike="noStrike" noProof="1" dirty="0">
                <a:solidFill>
                  <a:schemeClr val="bg1"/>
                </a:solidFill>
                <a:effectLst>
                  <a:outerShdw blurRad="38100" dist="38100" dir="2700000" algn="tl">
                    <a:srgbClr val="000000"/>
                  </a:outerShdw>
                </a:effectLst>
                <a:latin typeface="宋体" panose="02010600030101010101" pitchFamily="2" charset="-122"/>
                <a:ea typeface="仿宋" panose="02010609060101010101" pitchFamily="49" charset="-122"/>
                <a:sym typeface="+mn-ea"/>
              </a:rPr>
              <a:t>自动化运维开发</a:t>
            </a:r>
            <a:endParaRPr lang="zh-CN" altLang="en-US" sz="3200" b="1" strike="noStrike" noProof="1" dirty="0">
              <a:solidFill>
                <a:schemeClr val="bg1"/>
              </a:solidFill>
              <a:effectLst>
                <a:outerShdw blurRad="38100" dist="38100" dir="2700000" algn="tl">
                  <a:srgbClr val="000000"/>
                </a:outerShdw>
              </a:effectLst>
              <a:latin typeface="宋体" panose="02010600030101010101" pitchFamily="2" charset="-122"/>
              <a:ea typeface="仿宋" panose="02010609060101010101" pitchFamily="49" charset="-122"/>
              <a:sym typeface="+mn-ea"/>
            </a:endParaRPr>
          </a:p>
        </p:txBody>
      </p:sp>
      <p:sp>
        <p:nvSpPr>
          <p:cNvPr id="24" name="矩形 23"/>
          <p:cNvSpPr/>
          <p:nvPr/>
        </p:nvSpPr>
        <p:spPr>
          <a:xfrm>
            <a:off x="1752600" y="2438400"/>
            <a:ext cx="2667000" cy="1295400"/>
          </a:xfrm>
          <a:prstGeom prst="rect">
            <a:avLst/>
          </a:prstGeom>
          <a:solidFill>
            <a:srgbClr val="00B0F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base" hangingPunct="1">
              <a:defRPr/>
            </a:pPr>
            <a:r>
              <a:rPr lang="zh-CN" altLang="en-US" sz="3200" b="1" strike="noStrike" noProof="1" dirty="0">
                <a:solidFill>
                  <a:schemeClr val="bg1"/>
                </a:solidFill>
                <a:effectLst>
                  <a:outerShdw blurRad="38100" dist="38100" dir="2700000" algn="tl">
                    <a:srgbClr val="000000"/>
                  </a:outerShdw>
                </a:effectLst>
                <a:latin typeface="宋体" panose="02010600030101010101" pitchFamily="2" charset="-122"/>
                <a:ea typeface="仿宋" panose="02010609060101010101" pitchFamily="49" charset="-122"/>
                <a:sym typeface="+mn-ea"/>
              </a:rPr>
              <a:t>大数据处理</a:t>
            </a:r>
            <a:endParaRPr lang="zh-CN" altLang="en-US" sz="3200" b="1" strike="noStrike" noProof="1" dirty="0">
              <a:solidFill>
                <a:schemeClr val="bg1"/>
              </a:solidFill>
              <a:effectLst>
                <a:outerShdw blurRad="38100" dist="38100" dir="2700000" algn="tl">
                  <a:srgbClr val="000000"/>
                </a:outerShdw>
              </a:effectLst>
              <a:latin typeface="宋体" panose="02010600030101010101" pitchFamily="2" charset="-122"/>
              <a:ea typeface="仿宋" panose="02010609060101010101" pitchFamily="49" charset="-122"/>
              <a:sym typeface="+mn-ea"/>
            </a:endParaRPr>
          </a:p>
        </p:txBody>
      </p:sp>
      <p:sp>
        <p:nvSpPr>
          <p:cNvPr id="25" name="矩形 24"/>
          <p:cNvSpPr/>
          <p:nvPr/>
        </p:nvSpPr>
        <p:spPr>
          <a:xfrm>
            <a:off x="7467600" y="2438400"/>
            <a:ext cx="1600200" cy="2590800"/>
          </a:xfrm>
          <a:prstGeom prst="rect">
            <a:avLst/>
          </a:prstGeom>
          <a:solidFill>
            <a:srgbClr val="0000CC">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base" hangingPunct="1">
              <a:defRPr/>
            </a:pPr>
            <a:r>
              <a:rPr lang="zh-CN" altLang="en-US" sz="3200" b="1" strike="noStrike" noProof="1" dirty="0">
                <a:solidFill>
                  <a:schemeClr val="bg1"/>
                </a:solidFill>
                <a:effectLst>
                  <a:outerShdw blurRad="38100" dist="38100" dir="2700000" algn="tl">
                    <a:srgbClr val="000000"/>
                  </a:outerShdw>
                </a:effectLst>
                <a:latin typeface="宋体" panose="02010600030101010101" pitchFamily="2" charset="-122"/>
                <a:ea typeface="仿宋" panose="02010609060101010101" pitchFamily="49" charset="-122"/>
                <a:sym typeface="+mn-ea"/>
              </a:rPr>
              <a:t>游戏</a:t>
            </a:r>
            <a:endParaRPr lang="en-US" altLang="zh-CN" sz="3200" b="1" strike="noStrike" noProof="1" dirty="0">
              <a:solidFill>
                <a:schemeClr val="bg1"/>
              </a:solidFill>
              <a:effectLst>
                <a:outerShdw blurRad="38100" dist="38100" dir="2700000" algn="tl">
                  <a:srgbClr val="000000"/>
                </a:outerShdw>
              </a:effectLst>
              <a:latin typeface="宋体" panose="02010600030101010101" pitchFamily="2" charset="-122"/>
              <a:ea typeface="仿宋" panose="02010609060101010101" pitchFamily="49" charset="-122"/>
              <a:sym typeface="+mn-ea"/>
            </a:endParaRPr>
          </a:p>
          <a:p>
            <a:pPr algn="ctr" eaLnBrk="1" fontAlgn="base" hangingPunct="1">
              <a:defRPr/>
            </a:pPr>
            <a:r>
              <a:rPr lang="zh-CN" altLang="en-US" sz="3200" b="1" strike="noStrike" noProof="1" dirty="0">
                <a:solidFill>
                  <a:schemeClr val="bg1"/>
                </a:solidFill>
                <a:effectLst>
                  <a:outerShdw blurRad="38100" dist="38100" dir="2700000" algn="tl">
                    <a:srgbClr val="000000"/>
                  </a:outerShdw>
                </a:effectLst>
                <a:latin typeface="宋体" panose="02010600030101010101" pitchFamily="2" charset="-122"/>
                <a:ea typeface="仿宋" panose="02010609060101010101" pitchFamily="49" charset="-122"/>
                <a:sym typeface="+mn-ea"/>
              </a:rPr>
              <a:t>开发</a:t>
            </a:r>
            <a:endParaRPr lang="zh-CN" altLang="en-US" sz="3200" b="1" strike="noStrike" noProof="1" dirty="0">
              <a:solidFill>
                <a:schemeClr val="bg1"/>
              </a:solidFill>
              <a:effectLst>
                <a:outerShdw blurRad="38100" dist="38100" dir="2700000" algn="tl">
                  <a:srgbClr val="000000"/>
                </a:outerShdw>
              </a:effectLst>
              <a:latin typeface="宋体" panose="02010600030101010101" pitchFamily="2" charset="-122"/>
              <a:ea typeface="仿宋" panose="02010609060101010101" pitchFamily="49" charset="-122"/>
              <a:sym typeface="+mn-ea"/>
            </a:endParaRPr>
          </a:p>
        </p:txBody>
      </p:sp>
      <p:sp>
        <p:nvSpPr>
          <p:cNvPr id="27" name="矩形 26"/>
          <p:cNvSpPr/>
          <p:nvPr/>
        </p:nvSpPr>
        <p:spPr>
          <a:xfrm>
            <a:off x="4419600" y="2438400"/>
            <a:ext cx="3048000" cy="1285875"/>
          </a:xfrm>
          <a:prstGeom prst="rect">
            <a:avLst/>
          </a:prstGeom>
          <a:solidFill>
            <a:srgbClr val="FF66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base" hangingPunct="1">
              <a:defRPr/>
            </a:pPr>
            <a:r>
              <a:rPr lang="zh-CN" altLang="en-US" sz="3200" b="1" strike="noStrike" noProof="1" dirty="0">
                <a:solidFill>
                  <a:schemeClr val="bg1"/>
                </a:solidFill>
                <a:effectLst>
                  <a:outerShdw blurRad="38100" dist="38100" dir="2700000" algn="tl">
                    <a:srgbClr val="000000"/>
                  </a:outerShdw>
                </a:effectLst>
                <a:latin typeface="宋体" panose="02010600030101010101" pitchFamily="2" charset="-122"/>
                <a:ea typeface="仿宋" panose="02010609060101010101" pitchFamily="49" charset="-122"/>
                <a:sym typeface="+mn-ea"/>
              </a:rPr>
              <a:t>云计算</a:t>
            </a:r>
            <a:endParaRPr lang="zh-CN" altLang="en-US" sz="3200" b="1" strike="noStrike" noProof="1" dirty="0">
              <a:solidFill>
                <a:schemeClr val="bg1"/>
              </a:solidFill>
              <a:effectLst>
                <a:outerShdw blurRad="38100" dist="38100" dir="2700000" algn="tl">
                  <a:srgbClr val="000000"/>
                </a:outerShdw>
              </a:effectLst>
              <a:latin typeface="宋体" panose="02010600030101010101" pitchFamily="2" charset="-122"/>
              <a:ea typeface="仿宋" panose="02010609060101010101" pitchFamily="49" charset="-122"/>
              <a:sym typeface="+mn-ea"/>
            </a:endParaRPr>
          </a:p>
        </p:txBody>
      </p:sp>
      <p:sp>
        <p:nvSpPr>
          <p:cNvPr id="28" name="矩形 27"/>
          <p:cNvSpPr/>
          <p:nvPr/>
        </p:nvSpPr>
        <p:spPr>
          <a:xfrm>
            <a:off x="5943600" y="3724275"/>
            <a:ext cx="1524000" cy="1304925"/>
          </a:xfrm>
          <a:prstGeom prst="rect">
            <a:avLst/>
          </a:prstGeom>
          <a:solidFill>
            <a:srgbClr val="1E93BC">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base" hangingPunct="1">
              <a:defRPr/>
            </a:pPr>
            <a:r>
              <a:rPr lang="zh-CN" altLang="en-US" sz="3200" b="1" strike="noStrike" noProof="1" dirty="0">
                <a:solidFill>
                  <a:schemeClr val="bg1"/>
                </a:solidFill>
                <a:effectLst>
                  <a:outerShdw blurRad="38100" dist="38100" dir="2700000" algn="tl">
                    <a:srgbClr val="000000"/>
                  </a:outerShdw>
                </a:effectLst>
                <a:latin typeface="宋体" panose="02010600030101010101" pitchFamily="2" charset="-122"/>
                <a:ea typeface="仿宋" panose="02010609060101010101" pitchFamily="49" charset="-122"/>
                <a:sym typeface="+mn-ea"/>
              </a:rPr>
              <a:t>爬虫</a:t>
            </a:r>
            <a:endParaRPr lang="zh-CN" altLang="en-US" sz="3200" b="1" strike="noStrike" noProof="1" dirty="0">
              <a:solidFill>
                <a:schemeClr val="bg1"/>
              </a:solidFill>
              <a:effectLst>
                <a:outerShdw blurRad="38100" dist="38100" dir="2700000" algn="tl">
                  <a:srgbClr val="000000"/>
                </a:outerShdw>
              </a:effectLst>
              <a:latin typeface="宋体" panose="02010600030101010101" pitchFamily="2" charset="-122"/>
              <a:ea typeface="仿宋" panose="02010609060101010101" pitchFamily="49" charset="-122"/>
              <a:sym typeface="+mn-ea"/>
            </a:endParaRPr>
          </a:p>
        </p:txBody>
      </p:sp>
      <p:sp>
        <p:nvSpPr>
          <p:cNvPr id="51208" name="标题 3"/>
          <p:cNvSpPr>
            <a:spLocks noGrp="1"/>
          </p:cNvSpPr>
          <p:nvPr>
            <p:ph type="title"/>
          </p:nvPr>
        </p:nvSpPr>
        <p:spPr>
          <a:xfrm>
            <a:off x="142875" y="153988"/>
            <a:ext cx="8316913" cy="431800"/>
          </a:xfrm>
          <a:ln/>
        </p:spPr>
        <p:txBody>
          <a:bodyPr vert="horz" wrap="square" lIns="91440" tIns="45720" rIns="91440" bIns="45720" anchor="ctr" anchorCtr="0"/>
          <a:p>
            <a:pPr>
              <a:buNone/>
            </a:pPr>
            <a:r>
              <a:rPr lang="en-US" altLang="zh-CN" kern="1200" dirty="0">
                <a:latin typeface="Arial" panose="020B0604020202020204" pitchFamily="34" charset="0"/>
                <a:ea typeface="微软雅黑" panose="020B0503020204020204" pitchFamily="34" charset="-122"/>
                <a:cs typeface="+mj-cs"/>
              </a:rPr>
              <a:t>Python</a:t>
            </a:r>
            <a:r>
              <a:rPr lang="zh-CN" altLang="en-US" kern="1200" dirty="0">
                <a:latin typeface="Arial" panose="020B0604020202020204" pitchFamily="34" charset="0"/>
                <a:ea typeface="微软雅黑" panose="020B0503020204020204" pitchFamily="34" charset="-122"/>
                <a:cs typeface="+mj-cs"/>
              </a:rPr>
              <a:t>的应用领域</a:t>
            </a:r>
            <a:endParaRPr lang="zh-CN" altLang="en-US" kern="1200" dirty="0">
              <a:latin typeface="Arial" panose="020B0604020202020204" pitchFamily="34" charset="0"/>
              <a:ea typeface="微软雅黑"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0-#ppt_w/2"/>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p:cTn id="13" dur="500" fill="hold"/>
                                        <p:tgtEl>
                                          <p:spTgt spid="24"/>
                                        </p:tgtEl>
                                        <p:attrNameLst>
                                          <p:attrName>ppt_x</p:attrName>
                                        </p:attrNameLst>
                                      </p:cBhvr>
                                      <p:tavLst>
                                        <p:tav tm="0">
                                          <p:val>
                                            <p:strVal val="#ppt_x"/>
                                          </p:val>
                                        </p:tav>
                                        <p:tav tm="100000">
                                          <p:val>
                                            <p:strVal val="#ppt_x"/>
                                          </p:val>
                                        </p:tav>
                                      </p:tavLst>
                                    </p:anim>
                                    <p:anim calcmode="lin" valueType="num">
                                      <p:cBhvr>
                                        <p:cTn id="14"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ppt_x</p:attrName>
                                        </p:attrNameLst>
                                      </p:cBhvr>
                                      <p:tavLst>
                                        <p:tav tm="0">
                                          <p:val>
                                            <p:strVal val="#ppt_x"/>
                                          </p:val>
                                        </p:tav>
                                        <p:tav tm="100000">
                                          <p:val>
                                            <p:strVal val="#ppt_x"/>
                                          </p:val>
                                        </p:tav>
                                      </p:tavLst>
                                    </p:anim>
                                    <p:anim calcmode="lin" valueType="num">
                                      <p:cBhvr>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p:cTn id="25" dur="500" fill="hold"/>
                                        <p:tgtEl>
                                          <p:spTgt spid="23"/>
                                        </p:tgtEl>
                                        <p:attrNameLst>
                                          <p:attrName>ppt_x</p:attrName>
                                        </p:attrNameLst>
                                      </p:cBhvr>
                                      <p:tavLst>
                                        <p:tav tm="0">
                                          <p:val>
                                            <p:strVal val="#ppt_x"/>
                                          </p:val>
                                        </p:tav>
                                        <p:tav tm="100000">
                                          <p:val>
                                            <p:strVal val="#ppt_x"/>
                                          </p:val>
                                        </p:tav>
                                      </p:tavLst>
                                    </p:anim>
                                    <p:anim calcmode="lin" valueType="num">
                                      <p:cBhvr>
                                        <p:cTn id="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ppt_x</p:attrName>
                                        </p:attrNameLst>
                                      </p:cBhvr>
                                      <p:tavLst>
                                        <p:tav tm="0">
                                          <p:val>
                                            <p:strVal val="#ppt_x"/>
                                          </p:val>
                                        </p:tav>
                                        <p:tav tm="100000">
                                          <p:val>
                                            <p:strVal val="#ppt_x"/>
                                          </p:val>
                                        </p:tav>
                                      </p:tavLst>
                                    </p:anim>
                                    <p:anim calcmode="lin" valueType="num">
                                      <p:cBhvr>
                                        <p:cTn id="32"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ppt_x</p:attrName>
                                        </p:attrNameLst>
                                      </p:cBhvr>
                                      <p:tavLst>
                                        <p:tav tm="0">
                                          <p:val>
                                            <p:strVal val="#ppt_x"/>
                                          </p:val>
                                        </p:tav>
                                        <p:tav tm="100000">
                                          <p:val>
                                            <p:strVal val="#ppt_x"/>
                                          </p:val>
                                        </p:tav>
                                      </p:tavLst>
                                    </p:anim>
                                    <p:anim calcmode="lin" valueType="num">
                                      <p:cBhvr>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p:cTn id="43" dur="500" fill="hold"/>
                                        <p:tgtEl>
                                          <p:spTgt spid="25"/>
                                        </p:tgtEl>
                                        <p:attrNameLst>
                                          <p:attrName>ppt_x</p:attrName>
                                        </p:attrNameLst>
                                      </p:cBhvr>
                                      <p:tavLst>
                                        <p:tav tm="0">
                                          <p:val>
                                            <p:strVal val="#ppt_x"/>
                                          </p:val>
                                        </p:tav>
                                        <p:tav tm="100000">
                                          <p:val>
                                            <p:strVal val="#ppt_x"/>
                                          </p:val>
                                        </p:tav>
                                      </p:tavLst>
                                    </p:anim>
                                    <p:anim calcmode="lin" valueType="num">
                                      <p:cBhvr>
                                        <p:cTn id="44"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23" grpId="0" bldLvl="0" animBg="1"/>
      <p:bldP spid="24" grpId="0" bldLvl="0" animBg="1"/>
      <p:bldP spid="25" grpId="0" bldLvl="0" animBg="1"/>
      <p:bldP spid="27" grpId="0" bldLvl="0" animBg="1"/>
      <p:bldP spid="28" grpId="0" bldLvl="0" animBg="1"/>
    </p:bldLst>
  </p:timing>
</p:sld>
</file>

<file path=ppt/tags/tag1.xml><?xml version="1.0" encoding="utf-8"?>
<p:tagLst xmlns:p="http://schemas.openxmlformats.org/presentationml/2006/main">
  <p:tag name="THINKCELLSHAPEDONOTDELETE" val="thinkcellActiveDocDoNotDelete"/>
</p:tagLst>
</file>

<file path=ppt/tags/tag10.xml><?xml version="1.0" encoding="utf-8"?>
<p:tagLst xmlns:p="http://schemas.openxmlformats.org/presentationml/2006/main">
  <p:tag name="THINKCELLSHAPEDONOTDELETE" val="pITfKjzLywEyy2ei8KkFr1w"/>
</p:tagLst>
</file>

<file path=ppt/tags/tag11.xml><?xml version="1.0" encoding="utf-8"?>
<p:tagLst xmlns:p="http://schemas.openxmlformats.org/presentationml/2006/main">
  <p:tag name="KSO_WM_UNIT_PLACING_PICTURE_USER_VIEWPORT" val="{&quot;height&quot;:4190.4787401574804,&quot;width&quot;:5760}"/>
</p:tagLst>
</file>

<file path=ppt/tags/tag12.xml><?xml version="1.0" encoding="utf-8"?>
<p:tagLst xmlns:p="http://schemas.openxmlformats.org/presentationml/2006/main">
  <p:tag name="THINKCELLUNDODONOTDELETE" val="59"/>
</p:tagLst>
</file>

<file path=ppt/tags/tag2.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THINKCELLSHAPEDONOTDELETE" val="pITfKjzLywEyy2ei8KkFr1w"/>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THINKCELLSHAPEDONOTDELETE" val="thinkcellActiveDocDoNotDelete"/>
</p:tagLst>
</file>

<file path=ppt/tags/tag6.xml><?xml version="1.0" encoding="utf-8"?>
<p:tagLst xmlns:p="http://schemas.openxmlformats.org/presentationml/2006/main">
  <p:tag name="THINKCELLSHAPEDONOTDELETE" val="thinkcellActiveDocDoNotDelete"/>
</p:tagLst>
</file>

<file path=ppt/tags/tag7.xml><?xml version="1.0" encoding="utf-8"?>
<p:tagLst xmlns:p="http://schemas.openxmlformats.org/presentationml/2006/main">
  <p:tag name="THINKCELLSHAPEDONOTDELETE" val="pITfKjzLywEyy2ei8KkFr1w"/>
</p:tagLst>
</file>

<file path=ppt/tags/tag8.xml><?xml version="1.0" encoding="utf-8"?>
<p:tagLst xmlns:p="http://schemas.openxmlformats.org/presentationml/2006/main">
  <p:tag name="THINKCELLSHAPEDONOTDELETE" val="thinkcellActiveDocDoNotDelete"/>
</p:tagLst>
</file>

<file path=ppt/tags/tag9.xml><?xml version="1.0" encoding="utf-8"?>
<p:tagLst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ln>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11121</Words>
  <Application>WPS 演示</Application>
  <PresentationFormat>全屏显示(4:3)</PresentationFormat>
  <Paragraphs>429</Paragraphs>
  <Slides>50</Slides>
  <Notes>58</Notes>
  <HiddenSlides>0</HiddenSlides>
  <MMClips>0</MMClips>
  <ScaleCrop>false</ScaleCrop>
  <HeadingPairs>
    <vt:vector size="8" baseType="variant">
      <vt:variant>
        <vt:lpstr>已用的字体</vt:lpstr>
      </vt:variant>
      <vt:variant>
        <vt:i4>17</vt:i4>
      </vt:variant>
      <vt:variant>
        <vt:lpstr>主题</vt:lpstr>
      </vt:variant>
      <vt:variant>
        <vt:i4>4</vt:i4>
      </vt:variant>
      <vt:variant>
        <vt:lpstr>嵌入 OLE 服务器</vt:lpstr>
      </vt:variant>
      <vt:variant>
        <vt:i4>0</vt:i4>
      </vt:variant>
      <vt:variant>
        <vt:lpstr>幻灯片标题</vt:lpstr>
      </vt:variant>
      <vt:variant>
        <vt:i4>50</vt:i4>
      </vt:variant>
    </vt:vector>
  </HeadingPairs>
  <TitlesOfParts>
    <vt:vector size="71" baseType="lpstr">
      <vt:lpstr>Arial</vt:lpstr>
      <vt:lpstr>宋体</vt:lpstr>
      <vt:lpstr>Wingdings</vt:lpstr>
      <vt:lpstr>Calibri</vt:lpstr>
      <vt:lpstr>Century Gothic</vt:lpstr>
      <vt:lpstr>微软雅黑</vt:lpstr>
      <vt:lpstr>黑体</vt:lpstr>
      <vt:lpstr>华文楷体</vt:lpstr>
      <vt:lpstr>Times New Roman</vt:lpstr>
      <vt:lpstr>Arial Unicode MS</vt:lpstr>
      <vt:lpstr>Times New Roman</vt:lpstr>
      <vt:lpstr>Calibri</vt:lpstr>
      <vt:lpstr>仿宋</vt:lpstr>
      <vt:lpstr>PMingLiU</vt:lpstr>
      <vt:lpstr>Segoe Print</vt:lpstr>
      <vt:lpstr>Segoe UI</vt:lpstr>
      <vt:lpstr>PMingLiU</vt:lpstr>
      <vt:lpstr>Office 主题</vt:lpstr>
      <vt:lpstr>2_Office 主题</vt:lpstr>
      <vt:lpstr>1_Office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2009-09-22T14:48:25Z</dcterms:created>
  <dcterms:modified xsi:type="dcterms:W3CDTF">2021-08-21T16:33:36Z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4</vt:r8>
  </property>
  <property fmtid="{D5CDD505-2E9C-101B-9397-08002B2CF9AE}" pid="3" name="NXTAG2">
    <vt:lpwstr>000800a840000000000001024120</vt:lpwstr>
  </property>
  <property fmtid="{D5CDD505-2E9C-101B-9397-08002B2CF9AE}" pid="4" name="KSOProductBuildVer">
    <vt:lpwstr>2052-11.1.0.10700</vt:lpwstr>
  </property>
  <property fmtid="{D5CDD505-2E9C-101B-9397-08002B2CF9AE}" pid="5" name="ICV">
    <vt:lpwstr>F36CE220A81D40D599F5E4214B762A69</vt:lpwstr>
  </property>
</Properties>
</file>