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7" r:id="rId3"/>
  </p:sldMasterIdLst>
  <p:notesMasterIdLst>
    <p:notesMasterId r:id="rId68"/>
  </p:notesMasterIdLst>
  <p:sldIdLst>
    <p:sldId id="503" r:id="rId4"/>
    <p:sldId id="504" r:id="rId5"/>
    <p:sldId id="505" r:id="rId6"/>
    <p:sldId id="506" r:id="rId7"/>
    <p:sldId id="507" r:id="rId8"/>
    <p:sldId id="508" r:id="rId9"/>
    <p:sldId id="509" r:id="rId10"/>
    <p:sldId id="510" r:id="rId11"/>
    <p:sldId id="511" r:id="rId12"/>
    <p:sldId id="512" r:id="rId13"/>
    <p:sldId id="513" r:id="rId14"/>
    <p:sldId id="514" r:id="rId15"/>
    <p:sldId id="515" r:id="rId16"/>
    <p:sldId id="516" r:id="rId17"/>
    <p:sldId id="517" r:id="rId18"/>
    <p:sldId id="518" r:id="rId19"/>
    <p:sldId id="519" r:id="rId20"/>
    <p:sldId id="520" r:id="rId21"/>
    <p:sldId id="521" r:id="rId22"/>
    <p:sldId id="522" r:id="rId23"/>
    <p:sldId id="523" r:id="rId24"/>
    <p:sldId id="524" r:id="rId25"/>
    <p:sldId id="525" r:id="rId26"/>
    <p:sldId id="526" r:id="rId27"/>
    <p:sldId id="527" r:id="rId28"/>
    <p:sldId id="528" r:id="rId29"/>
    <p:sldId id="529" r:id="rId30"/>
    <p:sldId id="530" r:id="rId31"/>
    <p:sldId id="531" r:id="rId32"/>
    <p:sldId id="532" r:id="rId33"/>
    <p:sldId id="533" r:id="rId34"/>
    <p:sldId id="534" r:id="rId35"/>
    <p:sldId id="535" r:id="rId36"/>
    <p:sldId id="536" r:id="rId37"/>
    <p:sldId id="537" r:id="rId38"/>
    <p:sldId id="538" r:id="rId39"/>
    <p:sldId id="539" r:id="rId40"/>
    <p:sldId id="540" r:id="rId41"/>
    <p:sldId id="541" r:id="rId42"/>
    <p:sldId id="542" r:id="rId43"/>
    <p:sldId id="543" r:id="rId44"/>
    <p:sldId id="544" r:id="rId45"/>
    <p:sldId id="545" r:id="rId46"/>
    <p:sldId id="546" r:id="rId47"/>
    <p:sldId id="547" r:id="rId48"/>
    <p:sldId id="548" r:id="rId49"/>
    <p:sldId id="549" r:id="rId50"/>
    <p:sldId id="550" r:id="rId51"/>
    <p:sldId id="551" r:id="rId52"/>
    <p:sldId id="552" r:id="rId53"/>
    <p:sldId id="553" r:id="rId54"/>
    <p:sldId id="554" r:id="rId55"/>
    <p:sldId id="555" r:id="rId56"/>
    <p:sldId id="556" r:id="rId57"/>
    <p:sldId id="557" r:id="rId58"/>
    <p:sldId id="558" r:id="rId59"/>
    <p:sldId id="559" r:id="rId60"/>
    <p:sldId id="560" r:id="rId61"/>
    <p:sldId id="561" r:id="rId62"/>
    <p:sldId id="562" r:id="rId63"/>
    <p:sldId id="563" r:id="rId64"/>
    <p:sldId id="564" r:id="rId65"/>
    <p:sldId id="565" r:id="rId66"/>
    <p:sldId id="566" r:id="rId6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4" name="作者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2" Type="http://schemas.openxmlformats.org/officeDocument/2006/relationships/commentAuthors" Target="commentAuthors.xml"/><Relationship Id="rId71" Type="http://schemas.openxmlformats.org/officeDocument/2006/relationships/tableStyles" Target="tableStyles.xml"/><Relationship Id="rId70" Type="http://schemas.openxmlformats.org/officeDocument/2006/relationships/viewProps" Target="viewProps.xml"/><Relationship Id="rId7" Type="http://schemas.openxmlformats.org/officeDocument/2006/relationships/slide" Target="slides/slide4.xml"/><Relationship Id="rId69" Type="http://schemas.openxmlformats.org/officeDocument/2006/relationships/presProps" Target="presProps.xml"/><Relationship Id="rId68" Type="http://schemas.openxmlformats.org/officeDocument/2006/relationships/notesMaster" Target="notesMasters/notesMaster1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tags" Target="../tags/tag22.xml"/><Relationship Id="rId3" Type="http://schemas.openxmlformats.org/officeDocument/2006/relationships/image" Target="../media/image2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image" Target="../media/image1.jpeg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image" Target="../media/image2.png"/><Relationship Id="rId2" Type="http://schemas.openxmlformats.org/officeDocument/2006/relationships/tags" Target="../tags/tag26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image" Target="../media/image2.png"/><Relationship Id="rId3" Type="http://schemas.openxmlformats.org/officeDocument/2006/relationships/tags" Target="../tags/tag33.xml"/><Relationship Id="rId2" Type="http://schemas.openxmlformats.org/officeDocument/2006/relationships/tags" Target="../tags/tag32.xml"/><Relationship Id="rId10" Type="http://schemas.openxmlformats.org/officeDocument/2006/relationships/tags" Target="../tags/tag39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image" Target="../media/image2.png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55.xml"/><Relationship Id="rId8" Type="http://schemas.openxmlformats.org/officeDocument/2006/relationships/tags" Target="../tags/tag54.xml"/><Relationship Id="rId7" Type="http://schemas.openxmlformats.org/officeDocument/2006/relationships/tags" Target="../tags/tag53.xml"/><Relationship Id="rId6" Type="http://schemas.openxmlformats.org/officeDocument/2006/relationships/tags" Target="../tags/tag52.xml"/><Relationship Id="rId5" Type="http://schemas.openxmlformats.org/officeDocument/2006/relationships/tags" Target="../tags/tag51.xml"/><Relationship Id="rId4" Type="http://schemas.openxmlformats.org/officeDocument/2006/relationships/image" Target="../media/image2.png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1" Type="http://schemas.openxmlformats.org/officeDocument/2006/relationships/tags" Target="../tags/tag57.xml"/><Relationship Id="rId10" Type="http://schemas.openxmlformats.org/officeDocument/2006/relationships/tags" Target="../tags/tag56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64.xml"/><Relationship Id="rId8" Type="http://schemas.openxmlformats.org/officeDocument/2006/relationships/tags" Target="../tags/tag63.xml"/><Relationship Id="rId7" Type="http://schemas.openxmlformats.org/officeDocument/2006/relationships/tags" Target="../tags/tag62.xml"/><Relationship Id="rId6" Type="http://schemas.openxmlformats.org/officeDocument/2006/relationships/tags" Target="../tags/tag61.xml"/><Relationship Id="rId5" Type="http://schemas.openxmlformats.org/officeDocument/2006/relationships/tags" Target="../tags/tag60.xml"/><Relationship Id="rId4" Type="http://schemas.openxmlformats.org/officeDocument/2006/relationships/image" Target="../media/image2.png"/><Relationship Id="rId3" Type="http://schemas.openxmlformats.org/officeDocument/2006/relationships/tags" Target="../tags/tag59.xml"/><Relationship Id="rId2" Type="http://schemas.openxmlformats.org/officeDocument/2006/relationships/tags" Target="../tags/tag58.xml"/><Relationship Id="rId11" Type="http://schemas.openxmlformats.org/officeDocument/2006/relationships/tags" Target="../tags/tag66.xml"/><Relationship Id="rId10" Type="http://schemas.openxmlformats.org/officeDocument/2006/relationships/tags" Target="../tags/tag65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73.xml"/><Relationship Id="rId8" Type="http://schemas.openxmlformats.org/officeDocument/2006/relationships/tags" Target="../tags/tag72.xml"/><Relationship Id="rId7" Type="http://schemas.openxmlformats.org/officeDocument/2006/relationships/tags" Target="../tags/tag71.xml"/><Relationship Id="rId6" Type="http://schemas.openxmlformats.org/officeDocument/2006/relationships/tags" Target="../tags/tag70.xml"/><Relationship Id="rId5" Type="http://schemas.openxmlformats.org/officeDocument/2006/relationships/tags" Target="../tags/tag69.xml"/><Relationship Id="rId4" Type="http://schemas.openxmlformats.org/officeDocument/2006/relationships/image" Target="../media/image2.png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3" Type="http://schemas.openxmlformats.org/officeDocument/2006/relationships/tags" Target="../tags/tag77.xml"/><Relationship Id="rId12" Type="http://schemas.openxmlformats.org/officeDocument/2006/relationships/tags" Target="../tags/tag76.xml"/><Relationship Id="rId11" Type="http://schemas.openxmlformats.org/officeDocument/2006/relationships/tags" Target="../tags/tag75.xml"/><Relationship Id="rId10" Type="http://schemas.openxmlformats.org/officeDocument/2006/relationships/tags" Target="../tags/tag74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tags" Target="../tags/tag83.xml"/><Relationship Id="rId7" Type="http://schemas.openxmlformats.org/officeDocument/2006/relationships/tags" Target="../tags/tag82.xml"/><Relationship Id="rId6" Type="http://schemas.openxmlformats.org/officeDocument/2006/relationships/tags" Target="../tags/tag81.xml"/><Relationship Id="rId5" Type="http://schemas.openxmlformats.org/officeDocument/2006/relationships/tags" Target="../tags/tag80.xml"/><Relationship Id="rId4" Type="http://schemas.openxmlformats.org/officeDocument/2006/relationships/image" Target="../media/image2.png"/><Relationship Id="rId3" Type="http://schemas.openxmlformats.org/officeDocument/2006/relationships/tags" Target="../tags/tag79.xml"/><Relationship Id="rId2" Type="http://schemas.openxmlformats.org/officeDocument/2006/relationships/tags" Target="../tags/tag78.xml"/><Relationship Id="rId10" Type="http://schemas.openxmlformats.org/officeDocument/2006/relationships/tags" Target="../tags/tag85.xml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tags" Target="../tags/tag5.xml"/><Relationship Id="rId3" Type="http://schemas.openxmlformats.org/officeDocument/2006/relationships/image" Target="../media/image2.png"/><Relationship Id="rId2" Type="http://schemas.openxmlformats.org/officeDocument/2006/relationships/tags" Target="../tags/tag4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tags" Target="../tags/tag93.xml"/><Relationship Id="rId3" Type="http://schemas.openxmlformats.org/officeDocument/2006/relationships/image" Target="../media/image2.png"/><Relationship Id="rId2" Type="http://schemas.openxmlformats.org/officeDocument/2006/relationships/tags" Target="../tags/tag92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98.xml"/><Relationship Id="rId7" Type="http://schemas.openxmlformats.org/officeDocument/2006/relationships/tags" Target="../tags/tag97.xml"/><Relationship Id="rId6" Type="http://schemas.openxmlformats.org/officeDocument/2006/relationships/tags" Target="../tags/tag96.xml"/><Relationship Id="rId5" Type="http://schemas.openxmlformats.org/officeDocument/2006/relationships/image" Target="../media/image2.png"/><Relationship Id="rId4" Type="http://schemas.openxmlformats.org/officeDocument/2006/relationships/tags" Target="../tags/tag95.xml"/><Relationship Id="rId3" Type="http://schemas.openxmlformats.org/officeDocument/2006/relationships/image" Target="../media/image3.png"/><Relationship Id="rId2" Type="http://schemas.openxmlformats.org/officeDocument/2006/relationships/tags" Target="../tags/tag94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tags" Target="../tags/tag100.xml"/><Relationship Id="rId3" Type="http://schemas.openxmlformats.org/officeDocument/2006/relationships/image" Target="../media/image2.png"/><Relationship Id="rId2" Type="http://schemas.openxmlformats.org/officeDocument/2006/relationships/tags" Target="../tags/tag99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tags" Target="../tags/tag102.xml"/><Relationship Id="rId3" Type="http://schemas.openxmlformats.org/officeDocument/2006/relationships/image" Target="../media/image2.png"/><Relationship Id="rId2" Type="http://schemas.openxmlformats.org/officeDocument/2006/relationships/tags" Target="../tags/tag10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04.xml"/><Relationship Id="rId3" Type="http://schemas.openxmlformats.org/officeDocument/2006/relationships/image" Target="../media/image4.png"/><Relationship Id="rId2" Type="http://schemas.openxmlformats.org/officeDocument/2006/relationships/tags" Target="../tags/tag103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tags" Target="../tags/tag106.xml"/><Relationship Id="rId3" Type="http://schemas.openxmlformats.org/officeDocument/2006/relationships/image" Target="../media/image2.png"/><Relationship Id="rId2" Type="http://schemas.openxmlformats.org/officeDocument/2006/relationships/tags" Target="../tags/tag105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4" Type="http://schemas.openxmlformats.org/officeDocument/2006/relationships/tags" Target="../tags/tag108.xml"/><Relationship Id="rId3" Type="http://schemas.openxmlformats.org/officeDocument/2006/relationships/image" Target="../media/image2.png"/><Relationship Id="rId2" Type="http://schemas.openxmlformats.org/officeDocument/2006/relationships/tags" Target="../tags/tag107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4" Type="http://schemas.openxmlformats.org/officeDocument/2006/relationships/tags" Target="../tags/tag110.xml"/><Relationship Id="rId3" Type="http://schemas.openxmlformats.org/officeDocument/2006/relationships/image" Target="../media/image2.png"/><Relationship Id="rId2" Type="http://schemas.openxmlformats.org/officeDocument/2006/relationships/tags" Target="../tags/tag109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image" Target="../media/image1.jpeg"/><Relationship Id="rId2" Type="http://schemas.openxmlformats.org/officeDocument/2006/relationships/tags" Target="../tags/tag111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image" Target="../media/image2.png"/><Relationship Id="rId4" Type="http://schemas.openxmlformats.org/officeDocument/2006/relationships/tags" Target="../tags/tag7.xml"/><Relationship Id="rId3" Type="http://schemas.openxmlformats.org/officeDocument/2006/relationships/image" Target="../media/image3.png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8" Type="http://schemas.openxmlformats.org/officeDocument/2006/relationships/tags" Target="../tags/tag119.xml"/><Relationship Id="rId7" Type="http://schemas.openxmlformats.org/officeDocument/2006/relationships/tags" Target="../tags/tag118.xml"/><Relationship Id="rId6" Type="http://schemas.openxmlformats.org/officeDocument/2006/relationships/tags" Target="../tags/tag117.xml"/><Relationship Id="rId5" Type="http://schemas.openxmlformats.org/officeDocument/2006/relationships/tags" Target="../tags/tag116.xml"/><Relationship Id="rId4" Type="http://schemas.openxmlformats.org/officeDocument/2006/relationships/tags" Target="../tags/tag115.xml"/><Relationship Id="rId3" Type="http://schemas.openxmlformats.org/officeDocument/2006/relationships/image" Target="../media/image2.png"/><Relationship Id="rId2" Type="http://schemas.openxmlformats.org/officeDocument/2006/relationships/tags" Target="../tags/tag114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9" Type="http://schemas.openxmlformats.org/officeDocument/2006/relationships/tags" Target="../tags/tag126.xml"/><Relationship Id="rId8" Type="http://schemas.openxmlformats.org/officeDocument/2006/relationships/tags" Target="../tags/tag125.xml"/><Relationship Id="rId7" Type="http://schemas.openxmlformats.org/officeDocument/2006/relationships/tags" Target="../tags/tag124.xml"/><Relationship Id="rId6" Type="http://schemas.openxmlformats.org/officeDocument/2006/relationships/tags" Target="../tags/tag123.xml"/><Relationship Id="rId5" Type="http://schemas.openxmlformats.org/officeDocument/2006/relationships/tags" Target="../tags/tag122.xml"/><Relationship Id="rId4" Type="http://schemas.openxmlformats.org/officeDocument/2006/relationships/image" Target="../media/image2.png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0" Type="http://schemas.openxmlformats.org/officeDocument/2006/relationships/tags" Target="../tags/tag127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4.xml"/><Relationship Id="rId8" Type="http://schemas.openxmlformats.org/officeDocument/2006/relationships/tags" Target="../tags/tag133.xml"/><Relationship Id="rId7" Type="http://schemas.openxmlformats.org/officeDocument/2006/relationships/tags" Target="../tags/tag132.xml"/><Relationship Id="rId6" Type="http://schemas.openxmlformats.org/officeDocument/2006/relationships/tags" Target="../tags/tag131.xml"/><Relationship Id="rId5" Type="http://schemas.openxmlformats.org/officeDocument/2006/relationships/tags" Target="../tags/tag130.xml"/><Relationship Id="rId4" Type="http://schemas.openxmlformats.org/officeDocument/2006/relationships/image" Target="../media/image2.png"/><Relationship Id="rId3" Type="http://schemas.openxmlformats.org/officeDocument/2006/relationships/tags" Target="../tags/tag129.xml"/><Relationship Id="rId2" Type="http://schemas.openxmlformats.org/officeDocument/2006/relationships/tags" Target="../tags/tag128.xml"/><Relationship Id="rId11" Type="http://schemas.openxmlformats.org/officeDocument/2006/relationships/tags" Target="../tags/tag136.xml"/><Relationship Id="rId10" Type="http://schemas.openxmlformats.org/officeDocument/2006/relationships/tags" Target="../tags/tag135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3.xml"/><Relationship Id="rId8" Type="http://schemas.openxmlformats.org/officeDocument/2006/relationships/tags" Target="../tags/tag142.xml"/><Relationship Id="rId7" Type="http://schemas.openxmlformats.org/officeDocument/2006/relationships/tags" Target="../tags/tag141.xml"/><Relationship Id="rId6" Type="http://schemas.openxmlformats.org/officeDocument/2006/relationships/tags" Target="../tags/tag140.xml"/><Relationship Id="rId5" Type="http://schemas.openxmlformats.org/officeDocument/2006/relationships/tags" Target="../tags/tag139.xml"/><Relationship Id="rId4" Type="http://schemas.openxmlformats.org/officeDocument/2006/relationships/image" Target="../media/image2.png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1" Type="http://schemas.openxmlformats.org/officeDocument/2006/relationships/tags" Target="../tags/tag145.xml"/><Relationship Id="rId10" Type="http://schemas.openxmlformats.org/officeDocument/2006/relationships/tags" Target="../tags/tag144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9" Type="http://schemas.openxmlformats.org/officeDocument/2006/relationships/tags" Target="../tags/tag152.xml"/><Relationship Id="rId8" Type="http://schemas.openxmlformats.org/officeDocument/2006/relationships/tags" Target="../tags/tag151.xml"/><Relationship Id="rId7" Type="http://schemas.openxmlformats.org/officeDocument/2006/relationships/tags" Target="../tags/tag150.xml"/><Relationship Id="rId6" Type="http://schemas.openxmlformats.org/officeDocument/2006/relationships/tags" Target="../tags/tag149.xml"/><Relationship Id="rId5" Type="http://schemas.openxmlformats.org/officeDocument/2006/relationships/tags" Target="../tags/tag148.xml"/><Relationship Id="rId4" Type="http://schemas.openxmlformats.org/officeDocument/2006/relationships/image" Target="../media/image2.png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1" Type="http://schemas.openxmlformats.org/officeDocument/2006/relationships/tags" Target="../tags/tag154.xml"/><Relationship Id="rId10" Type="http://schemas.openxmlformats.org/officeDocument/2006/relationships/tags" Target="../tags/tag153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161.xml"/><Relationship Id="rId8" Type="http://schemas.openxmlformats.org/officeDocument/2006/relationships/tags" Target="../tags/tag160.xml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image" Target="../media/image2.png"/><Relationship Id="rId3" Type="http://schemas.openxmlformats.org/officeDocument/2006/relationships/tags" Target="../tags/tag156.xml"/><Relationship Id="rId2" Type="http://schemas.openxmlformats.org/officeDocument/2006/relationships/tags" Target="../tags/tag155.xml"/><Relationship Id="rId13" Type="http://schemas.openxmlformats.org/officeDocument/2006/relationships/tags" Target="../tags/tag165.xml"/><Relationship Id="rId12" Type="http://schemas.openxmlformats.org/officeDocument/2006/relationships/tags" Target="../tags/tag164.xml"/><Relationship Id="rId11" Type="http://schemas.openxmlformats.org/officeDocument/2006/relationships/tags" Target="../tags/tag163.xml"/><Relationship Id="rId10" Type="http://schemas.openxmlformats.org/officeDocument/2006/relationships/tags" Target="../tags/tag162.xml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72.xml"/><Relationship Id="rId8" Type="http://schemas.openxmlformats.org/officeDocument/2006/relationships/tags" Target="../tags/tag171.xml"/><Relationship Id="rId7" Type="http://schemas.openxmlformats.org/officeDocument/2006/relationships/tags" Target="../tags/tag170.xml"/><Relationship Id="rId6" Type="http://schemas.openxmlformats.org/officeDocument/2006/relationships/tags" Target="../tags/tag169.xml"/><Relationship Id="rId5" Type="http://schemas.openxmlformats.org/officeDocument/2006/relationships/tags" Target="../tags/tag168.xml"/><Relationship Id="rId4" Type="http://schemas.openxmlformats.org/officeDocument/2006/relationships/image" Target="../media/image2.png"/><Relationship Id="rId3" Type="http://schemas.openxmlformats.org/officeDocument/2006/relationships/tags" Target="../tags/tag167.xml"/><Relationship Id="rId2" Type="http://schemas.openxmlformats.org/officeDocument/2006/relationships/tags" Target="../tags/tag166.xml"/><Relationship Id="rId10" Type="http://schemas.openxmlformats.org/officeDocument/2006/relationships/tags" Target="../tags/tag173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tags" Target="../tags/tag12.xml"/><Relationship Id="rId3" Type="http://schemas.openxmlformats.org/officeDocument/2006/relationships/image" Target="../media/image2.png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tags" Target="../tags/tag14.xml"/><Relationship Id="rId3" Type="http://schemas.openxmlformats.org/officeDocument/2006/relationships/image" Target="../media/image2.png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image" Target="../media/image2.png"/><Relationship Id="rId4" Type="http://schemas.openxmlformats.org/officeDocument/2006/relationships/tags" Target="../tags/tag16.xml"/><Relationship Id="rId3" Type="http://schemas.openxmlformats.org/officeDocument/2006/relationships/image" Target="../media/image4.png"/><Relationship Id="rId2" Type="http://schemas.openxmlformats.org/officeDocument/2006/relationships/tags" Target="../tags/tag15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18.xml"/><Relationship Id="rId3" Type="http://schemas.openxmlformats.org/officeDocument/2006/relationships/image" Target="../media/image2.png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tags" Target="../tags/tag20.xml"/><Relationship Id="rId3" Type="http://schemas.openxmlformats.org/officeDocument/2006/relationships/image" Target="../media/image2.png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日期占位符 1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副标题 1"/>
          <p:cNvSpPr/>
          <p:nvPr>
            <p:ph type="subTitle" idx="3" hasCustomPrompt="1"/>
            <p:custDataLst>
              <p:tags r:id="rId4"/>
            </p:custDataLst>
          </p:nvPr>
        </p:nvSpPr>
        <p:spPr>
          <a:xfrm>
            <a:off x="1652270" y="3282003"/>
            <a:ext cx="8890064" cy="1520811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ctrTitle" idx="2" hasCustomPrompt="1"/>
            <p:custDataLst>
              <p:tags r:id="rId5"/>
            </p:custDataLst>
          </p:nvPr>
        </p:nvSpPr>
        <p:spPr>
          <a:xfrm>
            <a:off x="1652270" y="2055183"/>
            <a:ext cx="8890064" cy="1099820"/>
          </a:xfrm>
        </p:spPr>
        <p:txBody>
          <a:bodyPr vert="horz" wrap="square" lIns="0" tIns="0" rIns="0" bIns="0" rtlCol="0" anchor="b" anchorCtr="0">
            <a:normAutofit lnSpcReduction="10000"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7145" b="1" i="0" u="none" strike="noStrike" kern="1200" cap="none" spc="-200" normalizeH="0" baseline="0" noProof="1" dirty="0">
                <a:solidFill>
                  <a:schemeClr val="lt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400" b="1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  <a:sym typeface="+mn-ea"/>
              </a:defRPr>
            </a:lvl1pPr>
            <a:lvl2pPr marL="457200" marR="0" lvl="1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kumimoji="0" lang="zh-CN" altLang="en-US" sz="3200" b="0" i="0" u="none" strike="noStrike" kern="1200" cap="none" spc="150" normalizeH="0" baseline="0" noProof="1" dirty="0">
                <a:solidFill>
                  <a:srgbClr val="0070C0"/>
                </a:solidFill>
                <a:uFillTx/>
                <a:latin typeface="汉仪雅酷黑简" panose="00020600040101010101" charset="-122"/>
                <a:ea typeface="汉仪雅酷黑简" panose="00020600040101010101" charset="-122"/>
                <a:cs typeface="+mn-cs"/>
                <a:sym typeface="+mn-ea"/>
              </a:defRPr>
            </a:lvl2pPr>
            <a:lvl3pPr marL="914400" marR="0" lvl="2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2800" b="1" i="0" u="none" strike="noStrike" kern="1200" cap="none" spc="150" normalizeH="0" baseline="0" noProof="1" dirty="0">
                <a:solidFill>
                  <a:srgbClr val="7030A0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371600" marR="0" lvl="3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828800" marR="0" lvl="4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 algn="l">
              <a:buClrTx/>
              <a:buSzTx/>
            </a:pPr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2002167"/>
            <a:ext cx="3235350" cy="2853654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493347"/>
            <a:ext cx="4389120" cy="3871305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20202795_author206071714_docer4349128.蓝色商务商业创业计划书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文本占位符 2"/>
          <p:cNvSpPr/>
          <p:nvPr>
            <p:ph type="body" idx="1" hasCustomPrompt="1"/>
            <p:custDataLst>
              <p:tags r:id="rId4"/>
            </p:custDataLst>
          </p:nvPr>
        </p:nvSpPr>
        <p:spPr>
          <a:xfrm>
            <a:off x="1652905" y="1650127"/>
            <a:ext cx="8889429" cy="11282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1pPr>
            <a:lvl2pPr marL="4572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6" name="标题 4"/>
          <p:cNvSpPr/>
          <p:nvPr>
            <p:ph type="title" hasCustomPrompt="1"/>
            <p:custDataLst>
              <p:tags r:id="rId5"/>
            </p:custDataLst>
          </p:nvPr>
        </p:nvSpPr>
        <p:spPr>
          <a:xfrm>
            <a:off x="1652270" y="2930762"/>
            <a:ext cx="8890064" cy="227711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7400" b="1" i="0" u="none" strike="noStrike" kern="1200" cap="none" spc="700" normalizeH="0" baseline="0" noProof="0" dirty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15153" y="2002167"/>
            <a:ext cx="3235350" cy="2853654"/>
          </a:xfrm>
          <a:prstGeom prst="rect">
            <a:avLst/>
          </a:prstGeom>
        </p:spPr>
      </p:pic>
      <p:pic>
        <p:nvPicPr>
          <p:cNvPr id="2" name="图片 1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5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标题 5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4521871" y="3613741"/>
            <a:ext cx="6857365" cy="582930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2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3160" b="1" i="0" u="none" strike="noStrike" kern="1200" cap="none" spc="300" normalizeH="0" baseline="0" noProof="1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9" name="副标题 7"/>
          <p:cNvSpPr>
            <a:spLocks noGrp="1"/>
          </p:cNvSpPr>
          <p:nvPr>
            <p:ph type="subTitle" idx="3" hasCustomPrompt="1"/>
            <p:custDataLst>
              <p:tags r:id="rId8"/>
            </p:custDataLst>
          </p:nvPr>
        </p:nvSpPr>
        <p:spPr>
          <a:xfrm>
            <a:off x="4521871" y="4261441"/>
            <a:ext cx="6857365" cy="1669926"/>
          </a:xfrm>
        </p:spPr>
        <p:txBody>
          <a:bodyPr vert="horz" wrap="square" lIns="0" tIns="0" rIns="0" bIns="0" rtlCol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1600" b="0" i="0" u="none" strike="noStrike" kern="1200" cap="none" spc="200" normalizeH="0" baseline="0" noProof="1" dirty="0">
                <a:solidFill>
                  <a:schemeClr val="dk1">
                    <a:lumMod val="65000"/>
                    <a:lumOff val="3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8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750"/>
              </a:spcAft>
              <a:buFont typeface="Arial" panose="020B0604020202020204" pitchFamily="34" charset="0"/>
              <a:buNone/>
              <a:defRPr sz="1600" u="none" strike="noStrike" kern="1200" cap="none" spc="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294600" y="302400"/>
            <a:ext cx="11602796" cy="6253188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4827588" cy="68687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2660396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5029200"/>
            <a:ext cx="12189600" cy="18288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0" y="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11471910" y="-5379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-10800"/>
            <a:ext cx="12189600" cy="914400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469510" y="-10800"/>
            <a:ext cx="720090" cy="720090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613791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0" y="959400"/>
            <a:ext cx="12189600" cy="4939195"/>
          </a:xfrm>
          <a:prstGeom prst="rect">
            <a:avLst/>
          </a:prstGeom>
          <a:solidFill>
            <a:srgbClr val="44546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7" descr="图片3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0438461" y="5104461"/>
            <a:ext cx="1753527" cy="1753527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4"/>
          <a:stretch>
            <a:fillRect/>
          </a:stretch>
        </p:blipFill>
        <p:spPr>
          <a:xfrm rot="10800000">
            <a:off x="0" y="-10802"/>
            <a:ext cx="1753527" cy="1753527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10" name="图片 9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08790" y="1493347"/>
            <a:ext cx="4389120" cy="3871305"/>
          </a:xfrm>
          <a:prstGeom prst="rect">
            <a:avLst/>
          </a:prstGeom>
        </p:spPr>
      </p:pic>
      <p:pic>
        <p:nvPicPr>
          <p:cNvPr id="6" name="图片 5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8" name="图片 7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图片3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6137910"/>
            <a:ext cx="720090" cy="720090"/>
          </a:xfrm>
          <a:prstGeom prst="rect">
            <a:avLst/>
          </a:prstGeom>
        </p:spPr>
      </p:pic>
      <p:pic>
        <p:nvPicPr>
          <p:cNvPr id="7" name="图片 6" descr="图片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 rot="10800000">
            <a:off x="11471910" y="0"/>
            <a:ext cx="720090" cy="720090"/>
          </a:xfrm>
          <a:prstGeom prst="rect">
            <a:avLst/>
          </a:prstGeom>
        </p:spPr>
      </p:pic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tags" Target="../tags/tag88.xml"/><Relationship Id="rId20" Type="http://schemas.openxmlformats.org/officeDocument/2006/relationships/tags" Target="../tags/tag87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86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7.xml"/><Relationship Id="rId8" Type="http://schemas.openxmlformats.org/officeDocument/2006/relationships/slideLayout" Target="../slideLayouts/slideLayout26.xml"/><Relationship Id="rId7" Type="http://schemas.openxmlformats.org/officeDocument/2006/relationships/slideLayout" Target="../slideLayouts/slideLayout25.xml"/><Relationship Id="rId6" Type="http://schemas.openxmlformats.org/officeDocument/2006/relationships/slideLayout" Target="../slideLayouts/slideLayout24.xml"/><Relationship Id="rId5" Type="http://schemas.openxmlformats.org/officeDocument/2006/relationships/slideLayout" Target="../slideLayouts/slideLayout23.xml"/><Relationship Id="rId4" Type="http://schemas.openxmlformats.org/officeDocument/2006/relationships/slideLayout" Target="../slideLayouts/slideLayout22.xml"/><Relationship Id="rId3" Type="http://schemas.openxmlformats.org/officeDocument/2006/relationships/slideLayout" Target="../slideLayouts/slideLayout21.xml"/><Relationship Id="rId22" Type="http://schemas.openxmlformats.org/officeDocument/2006/relationships/theme" Target="../theme/theme2.xml"/><Relationship Id="rId21" Type="http://schemas.openxmlformats.org/officeDocument/2006/relationships/tags" Target="../tags/tag176.xml"/><Relationship Id="rId20" Type="http://schemas.openxmlformats.org/officeDocument/2006/relationships/tags" Target="../tags/tag175.xml"/><Relationship Id="rId2" Type="http://schemas.openxmlformats.org/officeDocument/2006/relationships/slideLayout" Target="../slideLayouts/slideLayout20.xml"/><Relationship Id="rId19" Type="http://schemas.openxmlformats.org/officeDocument/2006/relationships/tags" Target="../tags/tag174.xml"/><Relationship Id="rId18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35.xml"/><Relationship Id="rId16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33.xml"/><Relationship Id="rId14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1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179.xml"/><Relationship Id="rId4" Type="http://schemas.openxmlformats.org/officeDocument/2006/relationships/tags" Target="../tags/tag178.xml"/><Relationship Id="rId3" Type="http://schemas.openxmlformats.org/officeDocument/2006/relationships/image" Target="file:///C:\Users\1V994W2\PycharmProjects\PPT_Background_Generation/pic_temp/pic_sup.png" TargetMode="External"/><Relationship Id="rId2" Type="http://schemas.openxmlformats.org/officeDocument/2006/relationships/image" Target="../media/image5.png"/><Relationship Id="rId1" Type="http://schemas.openxmlformats.org/officeDocument/2006/relationships/tags" Target="../tags/tag17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8.xml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0.xml"/><Relationship Id="rId1" Type="http://schemas.openxmlformats.org/officeDocument/2006/relationships/image" Target="../media/image12.wmf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image" Target="../media/image1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5.xml"/><Relationship Id="rId1" Type="http://schemas.openxmlformats.org/officeDocument/2006/relationships/image" Target="../media/image14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8.xml"/><Relationship Id="rId1" Type="http://schemas.openxmlformats.org/officeDocument/2006/relationships/image" Target="../media/image15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9.xml"/><Relationship Id="rId1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05.xml"/><Relationship Id="rId1" Type="http://schemas.openxmlformats.org/officeDocument/2006/relationships/image" Target="../media/image1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8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0.xml"/><Relationship Id="rId1" Type="http://schemas.openxmlformats.org/officeDocument/2006/relationships/image" Target="../media/image1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5.xml"/><Relationship Id="rId1" Type="http://schemas.openxmlformats.org/officeDocument/2006/relationships/image" Target="../media/image1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2.xml"/><Relationship Id="rId1" Type="http://schemas.openxmlformats.org/officeDocument/2006/relationships/image" Target="../media/image6.wmf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9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0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1.xml"/><Relationship Id="rId1" Type="http://schemas.openxmlformats.org/officeDocument/2006/relationships/image" Target="../media/image20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6.xml"/><Relationship Id="rId1" Type="http://schemas.openxmlformats.org/officeDocument/2006/relationships/image" Target="../media/image21.pn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3.xml"/><Relationship Id="rId1" Type="http://schemas.openxmlformats.org/officeDocument/2006/relationships/image" Target="../media/image7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8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29.xml"/><Relationship Id="rId1" Type="http://schemas.openxmlformats.org/officeDocument/2006/relationships/image" Target="../media/image22.wmf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0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1.xml"/><Relationship Id="rId1" Type="http://schemas.openxmlformats.org/officeDocument/2006/relationships/image" Target="../media/image23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2.xml"/><Relationship Id="rId1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4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5.xml"/><Relationship Id="rId1" Type="http://schemas.openxmlformats.org/officeDocument/2006/relationships/image" Target="../media/image25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6.xml"/><Relationship Id="rId1" Type="http://schemas.openxmlformats.org/officeDocument/2006/relationships/image" Target="../media/image26.wmf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7.xml"/><Relationship Id="rId1" Type="http://schemas.openxmlformats.org/officeDocument/2006/relationships/image" Target="../media/image2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4.xml"/><Relationship Id="rId1" Type="http://schemas.openxmlformats.org/officeDocument/2006/relationships/image" Target="../media/image8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8.xml"/></Relationships>
</file>

<file path=ppt/slides/_rels/slide6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239.xml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0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41.xml"/><Relationship Id="rId1" Type="http://schemas.openxmlformats.org/officeDocument/2006/relationships/image" Target="../media/image30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5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86.xml"/><Relationship Id="rId1" Type="http://schemas.openxmlformats.org/officeDocument/2006/relationships/image" Target="../media/image10.wm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标题 7"/>
          <p:cNvSpPr/>
          <p:nvPr>
            <p:ph type="ctrTitle" idx="14"/>
          </p:nvPr>
        </p:nvSpPr>
        <p:spPr>
          <a:xfrm>
            <a:off x="5692140" y="2070735"/>
            <a:ext cx="6365240" cy="1021715"/>
          </a:xfrm>
          <a:solidFill>
            <a:schemeClr val="bg1"/>
          </a:solidFill>
        </p:spPr>
        <p:txBody>
          <a:bodyPr>
            <a:noAutofit/>
          </a:bodyPr>
          <a:p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数据科学与大数据技术导论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18" name="副标题 17"/>
          <p:cNvSpPr>
            <a:spLocks noGrp="1"/>
          </p:cNvSpPr>
          <p:nvPr>
            <p:ph type="subTitle" idx="13"/>
          </p:nvPr>
        </p:nvSpPr>
        <p:spPr/>
        <p:txBody>
          <a:bodyPr/>
          <a:p>
            <a:r>
              <a:rPr lang="zh-CN" altLang="en-US" b="1">
                <a:solidFill>
                  <a:srgbClr val="0070C0"/>
                </a:solidFill>
                <a:sym typeface="+mn-ea"/>
              </a:rPr>
              <a:t>杜小勇 主编</a:t>
            </a:r>
            <a:endParaRPr lang="zh-CN" altLang="en-US" b="1">
              <a:solidFill>
                <a:srgbClr val="0070C0"/>
              </a:solidFill>
            </a:endParaRPr>
          </a:p>
          <a:p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6997700" y="215265"/>
            <a:ext cx="498348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b="1"/>
              <a:t>数据科学与大数据技术专业系列规划教材 </a:t>
            </a:r>
            <a:endParaRPr lang="zh-CN" altLang="en-US" b="1"/>
          </a:p>
        </p:txBody>
      </p:sp>
      <p:pic>
        <p:nvPicPr>
          <p:cNvPr id="5" name="图片 4"/>
          <p:cNvPicPr/>
          <p:nvPr>
            <p:custDataLst>
              <p:tags r:id="rId1"/>
            </p:custDataLst>
          </p:nvPr>
        </p:nvPicPr>
        <p:blipFill>
          <a:blip r:embed="rId2" r:link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2" name="任意多边形 5"/>
          <p:cNvSpPr/>
          <p:nvPr>
            <p:custDataLst>
              <p:tags r:id="rId4"/>
            </p:custDataLst>
          </p:nvPr>
        </p:nvSpPr>
        <p:spPr>
          <a:xfrm flipH="1">
            <a:off x="10302875" y="1630680"/>
            <a:ext cx="1250950" cy="2414905"/>
          </a:xfrm>
          <a:custGeom>
            <a:avLst/>
            <a:gdLst>
              <a:gd name="connisteX0" fmla="*/ 1885950 w 1896110"/>
              <a:gd name="connsiteY0" fmla="*/ 826135 h 4745355"/>
              <a:gd name="connisteX1" fmla="*/ 1885950 w 1896110"/>
              <a:gd name="connsiteY1" fmla="*/ 0 h 4745355"/>
              <a:gd name="connisteX2" fmla="*/ 0 w 1896110"/>
              <a:gd name="connsiteY2" fmla="*/ 0 h 4745355"/>
              <a:gd name="connisteX3" fmla="*/ 0 w 1896110"/>
              <a:gd name="connsiteY3" fmla="*/ 4745355 h 4745355"/>
              <a:gd name="connisteX4" fmla="*/ 1896110 w 1896110"/>
              <a:gd name="connsiteY4" fmla="*/ 4745355 h 4745355"/>
              <a:gd name="connisteX5" fmla="*/ 1896110 w 1896110"/>
              <a:gd name="connsiteY5" fmla="*/ 4003675 h 474535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</a:cxnLst>
            <a:rect l="l" t="t" r="r" b="b"/>
            <a:pathLst>
              <a:path w="1896110" h="4745355">
                <a:moveTo>
                  <a:pt x="1885950" y="826135"/>
                </a:moveTo>
                <a:lnTo>
                  <a:pt x="1885950" y="0"/>
                </a:lnTo>
                <a:lnTo>
                  <a:pt x="0" y="0"/>
                </a:lnTo>
                <a:lnTo>
                  <a:pt x="0" y="4745355"/>
                </a:lnTo>
                <a:lnTo>
                  <a:pt x="1896110" y="4745355"/>
                </a:lnTo>
                <a:lnTo>
                  <a:pt x="1896110" y="4003675"/>
                </a:lnTo>
              </a:path>
            </a:pathLst>
          </a:cu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/>
          </a:p>
        </p:txBody>
      </p:sp>
      <p:sp>
        <p:nvSpPr>
          <p:cNvPr id="3" name="标题 7"/>
          <p:cNvSpPr/>
          <p:nvPr/>
        </p:nvSpPr>
        <p:spPr>
          <a:xfrm>
            <a:off x="5819140" y="2140585"/>
            <a:ext cx="6365240" cy="1021715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 anchor="b" anchorCtr="0">
            <a:noAutofit/>
          </a:bodyPr>
          <a:lstStyle>
            <a:lvl1pPr marL="0" marR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Pts val="5400"/>
              <a:buFont typeface="Arial" panose="020B0604020202020204" pitchFamily="34" charset="0"/>
              <a:buNone/>
              <a:defRPr sz="6400" b="0" u="none" strike="noStrike" kern="1200" cap="none" spc="6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r>
              <a:rPr sz="320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  <a:latin typeface="+mj-ea"/>
                <a:ea typeface="+mj-ea"/>
                <a:cs typeface="+mj-ea"/>
                <a:sym typeface="+mn-ea"/>
              </a:rPr>
              <a:t>数据科学与大数据技术导论</a:t>
            </a:r>
            <a:endParaRPr lang="zh-CN" altLang="en-US" sz="320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  <a:latin typeface="+mj-ea"/>
              <a:ea typeface="+mj-ea"/>
              <a:cs typeface="+mj-ea"/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表2.1列出了Python使用的保留字，用户不能给变量起这样的名字，也不能把这些保留字用作其他标识符（比如函数名）。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9585" y="3623945"/>
            <a:ext cx="10944225" cy="1028700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154045" y="3144837"/>
            <a:ext cx="5080000" cy="221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表</a:t>
            </a:r>
            <a:r>
              <a:rPr lang="zh-CN" sz="2000" b="1">
                <a:cs typeface="方正书宋简体" charset="0"/>
                <a:sym typeface="+mn-ea"/>
              </a:rPr>
              <a:t>2.1  </a:t>
            </a:r>
            <a:r>
              <a:rPr lang="zh-CN" sz="2000" b="1">
                <a:cs typeface="方正书宋简体" charset="0"/>
                <a:sym typeface="+mn-ea"/>
              </a:rPr>
              <a:t>	</a:t>
            </a:r>
            <a:r>
              <a:rPr lang="zh-CN" sz="2000" b="1">
                <a:cs typeface="方正书宋简体" charset="0"/>
                <a:sym typeface="+mn-ea"/>
              </a:rPr>
              <a:t>Python</a:t>
            </a:r>
            <a:r>
              <a:rPr lang="zh-CN" sz="2000" b="1">
                <a:cs typeface="方正书宋简体" charset="0"/>
                <a:sym typeface="+mn-ea"/>
              </a:rPr>
              <a:t>的保留字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lvl="2" algn="l">
              <a:buClrTx/>
              <a:buSzTx/>
            </a:pPr>
            <a:r>
              <a:rPr lang="en-US" altLang="zh-CN">
                <a:solidFill>
                  <a:schemeClr val="accent2"/>
                </a:solidFill>
              </a:rPr>
              <a:t>  </a:t>
            </a:r>
            <a:r>
              <a:rPr lang="zh-CN" altLang="en-US">
                <a:solidFill>
                  <a:schemeClr val="accent2"/>
                </a:solidFill>
              </a:rPr>
              <a:t>2．常量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常量是在程序的执行过程中不能改变的量，包括整数、小数、字符串等。</a:t>
            </a:r>
            <a:r>
              <a:rPr lang="en-US" altLang="zh-CN"/>
              <a:t>     </a:t>
            </a:r>
            <a:endParaRPr lang="en-US" altLang="zh-CN"/>
          </a:p>
          <a:p>
            <a:pPr marL="0" lvl="2" algn="l">
              <a:buClrTx/>
              <a:buSzTx/>
            </a:pPr>
            <a:r>
              <a:rPr>
                <a:solidFill>
                  <a:schemeClr val="accent2"/>
                </a:solidFill>
              </a:rPr>
              <a:t>  </a:t>
            </a:r>
            <a:r>
              <a:rPr lang="zh-CN" altLang="en-US">
                <a:solidFill>
                  <a:schemeClr val="accent2"/>
                </a:solidFill>
              </a:rPr>
              <a:t>3．注释</a:t>
            </a:r>
            <a:endParaRPr lang="zh-CN" altLang="en-US">
              <a:solidFill>
                <a:schemeClr val="accent2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Python的注释以#开头，#之后一直到一行末尾的所有字符，都是注释的一部分，Python解释器将忽略它们，不予执行。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2.4  数据类型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Python支持的数据类型，包括基本数据类型，如布尔值、整数、浮点数、字符串、复数等，以及衍生数据类型，如列表、元组、字典、集合等。第三方软件库如pandas等还提供二维表、Panel（多个二维表）等对象类型，用于表示更加复杂的数据结构。</a:t>
            </a:r>
            <a:endParaRPr lang="zh-CN" altLang="en-US"/>
          </a:p>
        </p:txBody>
      </p:sp>
      <p:pic>
        <p:nvPicPr>
          <p:cNvPr id="4" name="Picture 2" descr="C:\Program Files\Microsoft Office\MEDIA\CAGCAT10\j0233018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5118" y="4100480"/>
            <a:ext cx="2295213" cy="233153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2.4.1  布尔型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布尔型（bool）有两种取值，True和False。在Python中，可以直接用True、False表示布尔值，也可以通过关系运算或者逻辑运算获得结果。</a:t>
            </a:r>
            <a:endParaRPr lang="zh-CN" altLang="en-US"/>
          </a:p>
          <a:p>
            <a:pPr lvl="2"/>
            <a:r>
              <a:rPr lang="zh-CN" altLang="en-US" sz="2800"/>
              <a:t>2.4.2  整数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Python可以表示精度不限的整数（int，包括0和负整数）。在程序中，整数的表示方法与数学上的写法是一致的，比如150、-50、0等。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430" y="952500"/>
            <a:ext cx="11798935" cy="5388610"/>
          </a:xfrm>
        </p:spPr>
        <p:txBody>
          <a:bodyPr/>
          <a:p>
            <a:pPr lvl="2"/>
            <a:r>
              <a:rPr lang="zh-CN" altLang="en-US" sz="2800"/>
              <a:t>2.4.3  浮点数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浮点数（float）也就是小数，可以使用通用的写法，如3.27、3.28、-9.11等；也可以使用科学计数法表示，比如8.76e3表示8.76×10</a:t>
            </a:r>
            <a:r>
              <a:rPr lang="zh-CN" altLang="en-US" baseline="30000">
                <a:solidFill>
                  <a:schemeClr val="tx1"/>
                </a:solidFill>
                <a:uFillTx/>
              </a:rPr>
              <a:t>3</a:t>
            </a:r>
            <a:r>
              <a:rPr lang="zh-CN" altLang="en-US"/>
              <a:t>，即8760，1.8e-5表示0.000 018等。</a:t>
            </a:r>
            <a:endParaRPr lang="zh-CN" altLang="en-US"/>
          </a:p>
        </p:txBody>
      </p:sp>
      <p:pic>
        <p:nvPicPr>
          <p:cNvPr id="6451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49600" y="4499610"/>
            <a:ext cx="6678930" cy="212344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2.4.4  字符串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字符串（str）是由若干字符组成的有序序列，字符串可以用单引号或者双引号括起来。如果分别用三个双引号首尾括起来，则可以使用若干行的字符串常量，对一个变量进行赋值，换行和空格都是该字符串的一部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2.4.5  列表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列表（list）是包含不同类型元素的、可以改变的有序序列。当然，列表的元素也可以是同样类型的，比如整数列表、小数列表等。列表的表示方法是，用符号“[]”把元素包含起来，中间用逗号隔开。注意，列表的元素，也可以是列表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2.4.6  元组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元组一旦初始化以后，就不能更改了，它也没有append()、insert()这样的更改序列方法。元组可以被看作是只读的（read-only）列表。定义一个tuple时，就需要把元素都定下来。</a:t>
            </a:r>
            <a:endParaRPr lang="zh-CN" altLang="en-US"/>
          </a:p>
        </p:txBody>
      </p:sp>
      <p:pic>
        <p:nvPicPr>
          <p:cNvPr id="5" name="Picture 2" descr="C:\Program Files\Microsoft Office\MEDIA\CAGCAT10\j0234657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8690" y="4150261"/>
            <a:ext cx="2453405" cy="238794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10784840" cy="5388610"/>
          </a:xfrm>
        </p:spPr>
        <p:txBody>
          <a:bodyPr/>
          <a:p>
            <a:pPr lvl="2"/>
            <a:r>
              <a:rPr lang="zh-CN" altLang="en-US" sz="2800"/>
              <a:t>2.4.7  字典</a:t>
            </a:r>
            <a:endParaRPr lang="zh-CN" altLang="en-US" sz="2800"/>
          </a:p>
          <a:p>
            <a:r>
              <a:rPr lang="en-US" altLang="zh-CN"/>
              <a:t>     </a:t>
            </a:r>
            <a:r>
              <a:rPr lang="zh-CN" altLang="en-US"/>
              <a:t>Python的字典（dict）是一个对照表，这个表包含一系列的键值对（&lt;key, value&gt;），键值对的key和value可以是整数、小数、字符串或者布尔值等数据类型。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dict具有极快的查找速度。寻访一个dict的某个key所对应的元素，可以使用dict[key]的方法，也可以使用dict.get(key)方法。若要删除一个key，则可使用pop(key)方法，对应的value会从dict中被删除。判断一个特定的key是否在某一个dict中，可以用key in dict来    判断。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2.5  运算符及其优先级、表达式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Python的运算符包括算术运算符、关系运算符、逻辑运算符、集合运算符、对象运算符等。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表2.2列出了主要的运算符及其实例。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sz="360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  <a:latin typeface="+mj-ea"/>
                <a:ea typeface="+mj-ea"/>
                <a:cs typeface="+mj-ea"/>
                <a:sym typeface="+mn-ea"/>
              </a:rPr>
              <a:t>第2章  Python语言与数据科学</a:t>
            </a:r>
            <a:endParaRPr sz="360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+mj-ea"/>
              <a:ea typeface="+mj-ea"/>
              <a:cs typeface="+mj-ea"/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63220" y="952500"/>
            <a:ext cx="11158855" cy="5388610"/>
          </a:xfrm>
        </p:spPr>
        <p:txBody>
          <a:bodyPr/>
          <a:p>
            <a:pPr lvl="1"/>
            <a:r>
              <a:rPr lang="zh-CN" altLang="en-US" sz="3200"/>
              <a:t>2.1  Python概述</a:t>
            </a:r>
            <a:endParaRPr lang="zh-CN" altLang="en-US" sz="3200"/>
          </a:p>
          <a:p>
            <a:pPr lvl="0"/>
            <a:r>
              <a:rPr lang="en-US" altLang="zh-CN"/>
              <a:t>    </a:t>
            </a:r>
            <a:r>
              <a:rPr lang="zh-CN" altLang="en-US"/>
              <a:t>Python是一种面向对象的、解释型的计算机程序设计语言，由荷兰人Guido van Rossum于1989年发明。</a:t>
            </a:r>
            <a:endParaRPr lang="zh-CN" altLang="en-US"/>
          </a:p>
          <a:p>
            <a:pPr lvl="0"/>
            <a:r>
              <a:rPr lang="en-US" altLang="zh-CN"/>
              <a:t>    </a:t>
            </a:r>
            <a:r>
              <a:rPr lang="zh-CN" altLang="en-US"/>
              <a:t>Python语言借鉴了大量其他语言的优秀特点，包括ABC、Modula-3、C、C++、Algol-68、Smalltalk、UNIX Shell，以及一些脚本语言。Python包含一组完善、易用的标准库，能够完成许多常见任务。它的语法简洁清晰。</a:t>
            </a:r>
            <a:endParaRPr lang="zh-CN" altLang="en-US"/>
          </a:p>
        </p:txBody>
      </p:sp>
      <p:grpSp>
        <p:nvGrpSpPr>
          <p:cNvPr id="4" name="组合 3"/>
          <p:cNvGrpSpPr/>
          <p:nvPr userDrawn="1"/>
        </p:nvGrpSpPr>
        <p:grpSpPr>
          <a:xfrm>
            <a:off x="10425313" y="5392342"/>
            <a:ext cx="1301106" cy="1301106"/>
            <a:chOff x="2262782" y="1446400"/>
            <a:chExt cx="1301106" cy="1301106"/>
          </a:xfrm>
        </p:grpSpPr>
        <p:sp>
          <p:nvSpPr>
            <p:cNvPr id="8" name="椭圆 7"/>
            <p:cNvSpPr/>
            <p:nvPr/>
          </p:nvSpPr>
          <p:spPr>
            <a:xfrm>
              <a:off x="2262782" y="1446400"/>
              <a:ext cx="1301106" cy="1301106"/>
            </a:xfrm>
            <a:prstGeom prst="ellipse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KSO_Shape"/>
            <p:cNvSpPr/>
            <p:nvPr/>
          </p:nvSpPr>
          <p:spPr bwMode="auto">
            <a:xfrm>
              <a:off x="2523120" y="1821416"/>
              <a:ext cx="836342" cy="574285"/>
            </a:xfrm>
            <a:custGeom>
              <a:avLst/>
              <a:gdLst>
                <a:gd name="T0" fmla="*/ 2147483646 w 112"/>
                <a:gd name="T1" fmla="*/ 2147483646 h 77"/>
                <a:gd name="T2" fmla="*/ 2147483646 w 112"/>
                <a:gd name="T3" fmla="*/ 2147483646 h 77"/>
                <a:gd name="T4" fmla="*/ 2147483646 w 112"/>
                <a:gd name="T5" fmla="*/ 2147483646 h 77"/>
                <a:gd name="T6" fmla="*/ 2147483646 w 112"/>
                <a:gd name="T7" fmla="*/ 2147483646 h 77"/>
                <a:gd name="T8" fmla="*/ 2147483646 w 112"/>
                <a:gd name="T9" fmla="*/ 2147483646 h 77"/>
                <a:gd name="T10" fmla="*/ 0 w 112"/>
                <a:gd name="T11" fmla="*/ 2147483646 h 77"/>
                <a:gd name="T12" fmla="*/ 2147483646 w 112"/>
                <a:gd name="T13" fmla="*/ 2147483646 h 77"/>
                <a:gd name="T14" fmla="*/ 2147483646 w 112"/>
                <a:gd name="T15" fmla="*/ 2147483646 h 77"/>
                <a:gd name="T16" fmla="*/ 2147483646 w 112"/>
                <a:gd name="T17" fmla="*/ 2147483646 h 77"/>
                <a:gd name="T18" fmla="*/ 2147483646 w 112"/>
                <a:gd name="T19" fmla="*/ 2147483646 h 77"/>
                <a:gd name="T20" fmla="*/ 2147483646 w 112"/>
                <a:gd name="T21" fmla="*/ 2147483646 h 77"/>
                <a:gd name="T22" fmla="*/ 2147483646 w 112"/>
                <a:gd name="T23" fmla="*/ 2147483646 h 77"/>
                <a:gd name="T24" fmla="*/ 2147483646 w 112"/>
                <a:gd name="T25" fmla="*/ 2147483646 h 77"/>
                <a:gd name="T26" fmla="*/ 2147483646 w 112"/>
                <a:gd name="T27" fmla="*/ 2147483646 h 77"/>
                <a:gd name="T28" fmla="*/ 2147483646 w 112"/>
                <a:gd name="T29" fmla="*/ 2147483646 h 77"/>
                <a:gd name="T30" fmla="*/ 2147483646 w 112"/>
                <a:gd name="T31" fmla="*/ 2147483646 h 77"/>
                <a:gd name="T32" fmla="*/ 2147483646 w 112"/>
                <a:gd name="T33" fmla="*/ 2147483646 h 77"/>
                <a:gd name="T34" fmla="*/ 2147483646 w 112"/>
                <a:gd name="T35" fmla="*/ 2147483646 h 77"/>
                <a:gd name="T36" fmla="*/ 2147483646 w 112"/>
                <a:gd name="T37" fmla="*/ 2147483646 h 77"/>
                <a:gd name="T38" fmla="*/ 2147483646 w 112"/>
                <a:gd name="T39" fmla="*/ 2147483646 h 77"/>
                <a:gd name="T40" fmla="*/ 2147483646 w 112"/>
                <a:gd name="T41" fmla="*/ 2147483646 h 77"/>
                <a:gd name="T42" fmla="*/ 2147483646 w 112"/>
                <a:gd name="T43" fmla="*/ 2147483646 h 77"/>
                <a:gd name="T44" fmla="*/ 2147483646 w 112"/>
                <a:gd name="T45" fmla="*/ 2147483646 h 77"/>
                <a:gd name="T46" fmla="*/ 2147483646 w 112"/>
                <a:gd name="T47" fmla="*/ 2147483646 h 77"/>
                <a:gd name="T48" fmla="*/ 2147483646 w 112"/>
                <a:gd name="T49" fmla="*/ 2147483646 h 77"/>
                <a:gd name="T50" fmla="*/ 2147483646 w 112"/>
                <a:gd name="T51" fmla="*/ 2147483646 h 77"/>
                <a:gd name="T52" fmla="*/ 2147483646 w 112"/>
                <a:gd name="T53" fmla="*/ 2147483646 h 77"/>
                <a:gd name="T54" fmla="*/ 2147483646 w 112"/>
                <a:gd name="T55" fmla="*/ 2147483646 h 77"/>
                <a:gd name="T56" fmla="*/ 2147483646 w 112"/>
                <a:gd name="T57" fmla="*/ 2147483646 h 77"/>
                <a:gd name="T58" fmla="*/ 2147483646 w 112"/>
                <a:gd name="T59" fmla="*/ 2147483646 h 77"/>
                <a:gd name="T60" fmla="*/ 2147483646 w 112"/>
                <a:gd name="T61" fmla="*/ 2147483646 h 77"/>
                <a:gd name="T62" fmla="*/ 2147483646 w 112"/>
                <a:gd name="T63" fmla="*/ 2147483646 h 77"/>
                <a:gd name="T64" fmla="*/ 2147483646 w 112"/>
                <a:gd name="T65" fmla="*/ 2147483646 h 77"/>
                <a:gd name="T66" fmla="*/ 2147483646 w 112"/>
                <a:gd name="T67" fmla="*/ 2147483646 h 77"/>
                <a:gd name="T68" fmla="*/ 2147483646 w 112"/>
                <a:gd name="T69" fmla="*/ 2147483646 h 77"/>
                <a:gd name="T70" fmla="*/ 2147483646 w 112"/>
                <a:gd name="T71" fmla="*/ 2147483646 h 77"/>
                <a:gd name="T72" fmla="*/ 2147483646 w 112"/>
                <a:gd name="T73" fmla="*/ 2147483646 h 77"/>
                <a:gd name="T74" fmla="*/ 2147483646 w 112"/>
                <a:gd name="T75" fmla="*/ 2147483646 h 77"/>
                <a:gd name="T76" fmla="*/ 2147483646 w 112"/>
                <a:gd name="T77" fmla="*/ 2147483646 h 77"/>
                <a:gd name="T78" fmla="*/ 2147483646 w 112"/>
                <a:gd name="T79" fmla="*/ 2147483646 h 77"/>
                <a:gd name="T80" fmla="*/ 2147483646 w 112"/>
                <a:gd name="T81" fmla="*/ 2147483646 h 77"/>
                <a:gd name="T82" fmla="*/ 2147483646 w 112"/>
                <a:gd name="T83" fmla="*/ 2147483646 h 77"/>
                <a:gd name="T84" fmla="*/ 2147483646 w 112"/>
                <a:gd name="T85" fmla="*/ 2147483646 h 77"/>
                <a:gd name="T86" fmla="*/ 2147483646 w 112"/>
                <a:gd name="T87" fmla="*/ 2147483646 h 77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</a:gdLst>
              <a:ahLst/>
              <a:cxnLst>
                <a:cxn ang="T88">
                  <a:pos x="T0" y="T1"/>
                </a:cxn>
                <a:cxn ang="T89">
                  <a:pos x="T2" y="T3"/>
                </a:cxn>
                <a:cxn ang="T90">
                  <a:pos x="T4" y="T5"/>
                </a:cxn>
                <a:cxn ang="T91">
                  <a:pos x="T6" y="T7"/>
                </a:cxn>
                <a:cxn ang="T92">
                  <a:pos x="T8" y="T9"/>
                </a:cxn>
                <a:cxn ang="T93">
                  <a:pos x="T10" y="T11"/>
                </a:cxn>
                <a:cxn ang="T94">
                  <a:pos x="T12" y="T13"/>
                </a:cxn>
                <a:cxn ang="T95">
                  <a:pos x="T14" y="T15"/>
                </a:cxn>
                <a:cxn ang="T96">
                  <a:pos x="T16" y="T17"/>
                </a:cxn>
                <a:cxn ang="T97">
                  <a:pos x="T18" y="T19"/>
                </a:cxn>
                <a:cxn ang="T98">
                  <a:pos x="T20" y="T21"/>
                </a:cxn>
                <a:cxn ang="T99">
                  <a:pos x="T22" y="T23"/>
                </a:cxn>
                <a:cxn ang="T100">
                  <a:pos x="T24" y="T25"/>
                </a:cxn>
                <a:cxn ang="T101">
                  <a:pos x="T26" y="T27"/>
                </a:cxn>
                <a:cxn ang="T102">
                  <a:pos x="T28" y="T29"/>
                </a:cxn>
                <a:cxn ang="T103">
                  <a:pos x="T30" y="T31"/>
                </a:cxn>
                <a:cxn ang="T104">
                  <a:pos x="T32" y="T33"/>
                </a:cxn>
                <a:cxn ang="T105">
                  <a:pos x="T34" y="T35"/>
                </a:cxn>
                <a:cxn ang="T106">
                  <a:pos x="T36" y="T37"/>
                </a:cxn>
                <a:cxn ang="T107">
                  <a:pos x="T38" y="T39"/>
                </a:cxn>
                <a:cxn ang="T108">
                  <a:pos x="T40" y="T41"/>
                </a:cxn>
                <a:cxn ang="T109">
                  <a:pos x="T42" y="T43"/>
                </a:cxn>
                <a:cxn ang="T110">
                  <a:pos x="T44" y="T45"/>
                </a:cxn>
                <a:cxn ang="T111">
                  <a:pos x="T46" y="T47"/>
                </a:cxn>
                <a:cxn ang="T112">
                  <a:pos x="T48" y="T49"/>
                </a:cxn>
                <a:cxn ang="T113">
                  <a:pos x="T50" y="T51"/>
                </a:cxn>
                <a:cxn ang="T114">
                  <a:pos x="T52" y="T53"/>
                </a:cxn>
                <a:cxn ang="T115">
                  <a:pos x="T54" y="T55"/>
                </a:cxn>
                <a:cxn ang="T116">
                  <a:pos x="T56" y="T57"/>
                </a:cxn>
                <a:cxn ang="T117">
                  <a:pos x="T58" y="T59"/>
                </a:cxn>
                <a:cxn ang="T118">
                  <a:pos x="T60" y="T61"/>
                </a:cxn>
                <a:cxn ang="T119">
                  <a:pos x="T62" y="T63"/>
                </a:cxn>
                <a:cxn ang="T120">
                  <a:pos x="T64" y="T65"/>
                </a:cxn>
                <a:cxn ang="T121">
                  <a:pos x="T66" y="T67"/>
                </a:cxn>
                <a:cxn ang="T122">
                  <a:pos x="T68" y="T69"/>
                </a:cxn>
                <a:cxn ang="T123">
                  <a:pos x="T70" y="T71"/>
                </a:cxn>
                <a:cxn ang="T124">
                  <a:pos x="T72" y="T73"/>
                </a:cxn>
                <a:cxn ang="T125">
                  <a:pos x="T74" y="T75"/>
                </a:cxn>
                <a:cxn ang="T126">
                  <a:pos x="T76" y="T77"/>
                </a:cxn>
                <a:cxn ang="T127">
                  <a:pos x="T78" y="T79"/>
                </a:cxn>
                <a:cxn ang="T128">
                  <a:pos x="T80" y="T81"/>
                </a:cxn>
                <a:cxn ang="T129">
                  <a:pos x="T82" y="T83"/>
                </a:cxn>
                <a:cxn ang="T130">
                  <a:pos x="T84" y="T85"/>
                </a:cxn>
                <a:cxn ang="T131">
                  <a:pos x="T86" y="T87"/>
                </a:cxn>
              </a:cxnLst>
              <a:rect l="0" t="0" r="r" b="b"/>
              <a:pathLst>
                <a:path w="112" h="77">
                  <a:moveTo>
                    <a:pt x="56" y="0"/>
                  </a:moveTo>
                  <a:cubicBezTo>
                    <a:pt x="62" y="0"/>
                    <a:pt x="66" y="4"/>
                    <a:pt x="66" y="10"/>
                  </a:cubicBezTo>
                  <a:cubicBezTo>
                    <a:pt x="66" y="15"/>
                    <a:pt x="62" y="20"/>
                    <a:pt x="56" y="20"/>
                  </a:cubicBezTo>
                  <a:cubicBezTo>
                    <a:pt x="51" y="20"/>
                    <a:pt x="46" y="15"/>
                    <a:pt x="46" y="10"/>
                  </a:cubicBezTo>
                  <a:cubicBezTo>
                    <a:pt x="46" y="4"/>
                    <a:pt x="51" y="0"/>
                    <a:pt x="56" y="0"/>
                  </a:cubicBezTo>
                  <a:close/>
                  <a:moveTo>
                    <a:pt x="15" y="49"/>
                  </a:moveTo>
                  <a:cubicBezTo>
                    <a:pt x="15" y="66"/>
                    <a:pt x="15" y="66"/>
                    <a:pt x="15" y="66"/>
                  </a:cubicBezTo>
                  <a:cubicBezTo>
                    <a:pt x="10" y="66"/>
                    <a:pt x="10" y="66"/>
                    <a:pt x="10" y="66"/>
                  </a:cubicBezTo>
                  <a:cubicBezTo>
                    <a:pt x="10" y="52"/>
                    <a:pt x="10" y="52"/>
                    <a:pt x="10" y="52"/>
                  </a:cubicBezTo>
                  <a:cubicBezTo>
                    <a:pt x="9" y="52"/>
                    <a:pt x="9" y="52"/>
                    <a:pt x="9" y="52"/>
                  </a:cubicBezTo>
                  <a:cubicBezTo>
                    <a:pt x="9" y="66"/>
                    <a:pt x="9" y="66"/>
                    <a:pt x="9" y="66"/>
                  </a:cubicBezTo>
                  <a:cubicBezTo>
                    <a:pt x="4" y="66"/>
                    <a:pt x="4" y="66"/>
                    <a:pt x="4" y="66"/>
                  </a:cubicBezTo>
                  <a:cubicBezTo>
                    <a:pt x="4" y="49"/>
                    <a:pt x="4" y="49"/>
                    <a:pt x="4" y="49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37"/>
                    <a:pt x="4" y="37"/>
                    <a:pt x="4" y="37"/>
                  </a:cubicBezTo>
                  <a:cubicBezTo>
                    <a:pt x="4" y="46"/>
                    <a:pt x="4" y="46"/>
                    <a:pt x="4" y="46"/>
                  </a:cubicBezTo>
                  <a:cubicBezTo>
                    <a:pt x="0" y="46"/>
                    <a:pt x="0" y="46"/>
                    <a:pt x="0" y="46"/>
                  </a:cubicBezTo>
                  <a:cubicBezTo>
                    <a:pt x="0" y="33"/>
                    <a:pt x="0" y="33"/>
                    <a:pt x="0" y="33"/>
                  </a:cubicBezTo>
                  <a:cubicBezTo>
                    <a:pt x="0" y="31"/>
                    <a:pt x="1" y="29"/>
                    <a:pt x="4" y="29"/>
                  </a:cubicBezTo>
                  <a:cubicBezTo>
                    <a:pt x="13" y="29"/>
                    <a:pt x="13" y="29"/>
                    <a:pt x="13" y="29"/>
                  </a:cubicBezTo>
                  <a:cubicBezTo>
                    <a:pt x="13" y="30"/>
                    <a:pt x="13" y="30"/>
                    <a:pt x="13" y="31"/>
                  </a:cubicBezTo>
                  <a:cubicBezTo>
                    <a:pt x="13" y="49"/>
                    <a:pt x="13" y="49"/>
                    <a:pt x="13" y="49"/>
                  </a:cubicBezTo>
                  <a:cubicBezTo>
                    <a:pt x="15" y="49"/>
                    <a:pt x="15" y="49"/>
                    <a:pt x="15" y="49"/>
                  </a:cubicBezTo>
                  <a:close/>
                  <a:moveTo>
                    <a:pt x="10" y="15"/>
                  </a:moveTo>
                  <a:cubicBezTo>
                    <a:pt x="13" y="15"/>
                    <a:pt x="16" y="18"/>
                    <a:pt x="16" y="22"/>
                  </a:cubicBezTo>
                  <a:cubicBezTo>
                    <a:pt x="16" y="23"/>
                    <a:pt x="16" y="24"/>
                    <a:pt x="15" y="25"/>
                  </a:cubicBezTo>
                  <a:cubicBezTo>
                    <a:pt x="15" y="26"/>
                    <a:pt x="15" y="26"/>
                    <a:pt x="14" y="26"/>
                  </a:cubicBezTo>
                  <a:cubicBezTo>
                    <a:pt x="13" y="27"/>
                    <a:pt x="12" y="28"/>
                    <a:pt x="10" y="28"/>
                  </a:cubicBezTo>
                  <a:cubicBezTo>
                    <a:pt x="6" y="28"/>
                    <a:pt x="3" y="25"/>
                    <a:pt x="3" y="22"/>
                  </a:cubicBezTo>
                  <a:cubicBezTo>
                    <a:pt x="3" y="18"/>
                    <a:pt x="6" y="15"/>
                    <a:pt x="10" y="15"/>
                  </a:cubicBezTo>
                  <a:close/>
                  <a:moveTo>
                    <a:pt x="96" y="49"/>
                  </a:moveTo>
                  <a:cubicBezTo>
                    <a:pt x="96" y="66"/>
                    <a:pt x="96" y="66"/>
                    <a:pt x="96" y="66"/>
                  </a:cubicBezTo>
                  <a:cubicBezTo>
                    <a:pt x="101" y="66"/>
                    <a:pt x="101" y="66"/>
                    <a:pt x="101" y="66"/>
                  </a:cubicBezTo>
                  <a:cubicBezTo>
                    <a:pt x="101" y="52"/>
                    <a:pt x="101" y="52"/>
                    <a:pt x="101" y="52"/>
                  </a:cubicBezTo>
                  <a:cubicBezTo>
                    <a:pt x="102" y="52"/>
                    <a:pt x="102" y="52"/>
                    <a:pt x="102" y="52"/>
                  </a:cubicBezTo>
                  <a:cubicBezTo>
                    <a:pt x="102" y="66"/>
                    <a:pt x="102" y="66"/>
                    <a:pt x="102" y="66"/>
                  </a:cubicBezTo>
                  <a:cubicBezTo>
                    <a:pt x="107" y="66"/>
                    <a:pt x="107" y="66"/>
                    <a:pt x="107" y="66"/>
                  </a:cubicBezTo>
                  <a:cubicBezTo>
                    <a:pt x="107" y="49"/>
                    <a:pt x="107" y="49"/>
                    <a:pt x="107" y="49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37"/>
                    <a:pt x="107" y="37"/>
                    <a:pt x="107" y="37"/>
                  </a:cubicBezTo>
                  <a:cubicBezTo>
                    <a:pt x="107" y="46"/>
                    <a:pt x="107" y="46"/>
                    <a:pt x="107" y="46"/>
                  </a:cubicBezTo>
                  <a:cubicBezTo>
                    <a:pt x="112" y="46"/>
                    <a:pt x="112" y="46"/>
                    <a:pt x="112" y="46"/>
                  </a:cubicBezTo>
                  <a:cubicBezTo>
                    <a:pt x="112" y="33"/>
                    <a:pt x="112" y="33"/>
                    <a:pt x="112" y="33"/>
                  </a:cubicBezTo>
                  <a:cubicBezTo>
                    <a:pt x="112" y="31"/>
                    <a:pt x="110" y="29"/>
                    <a:pt x="107" y="29"/>
                  </a:cubicBezTo>
                  <a:cubicBezTo>
                    <a:pt x="98" y="29"/>
                    <a:pt x="98" y="29"/>
                    <a:pt x="98" y="29"/>
                  </a:cubicBezTo>
                  <a:cubicBezTo>
                    <a:pt x="98" y="30"/>
                    <a:pt x="98" y="30"/>
                    <a:pt x="98" y="31"/>
                  </a:cubicBezTo>
                  <a:cubicBezTo>
                    <a:pt x="98" y="49"/>
                    <a:pt x="98" y="49"/>
                    <a:pt x="98" y="49"/>
                  </a:cubicBezTo>
                  <a:cubicBezTo>
                    <a:pt x="96" y="49"/>
                    <a:pt x="96" y="49"/>
                    <a:pt x="96" y="49"/>
                  </a:cubicBezTo>
                  <a:close/>
                  <a:moveTo>
                    <a:pt x="101" y="15"/>
                  </a:moveTo>
                  <a:cubicBezTo>
                    <a:pt x="98" y="15"/>
                    <a:pt x="95" y="18"/>
                    <a:pt x="95" y="22"/>
                  </a:cubicBezTo>
                  <a:cubicBezTo>
                    <a:pt x="95" y="23"/>
                    <a:pt x="95" y="24"/>
                    <a:pt x="96" y="25"/>
                  </a:cubicBezTo>
                  <a:cubicBezTo>
                    <a:pt x="96" y="26"/>
                    <a:pt x="97" y="26"/>
                    <a:pt x="97" y="26"/>
                  </a:cubicBezTo>
                  <a:cubicBezTo>
                    <a:pt x="98" y="27"/>
                    <a:pt x="100" y="28"/>
                    <a:pt x="101" y="28"/>
                  </a:cubicBezTo>
                  <a:cubicBezTo>
                    <a:pt x="105" y="28"/>
                    <a:pt x="108" y="25"/>
                    <a:pt x="108" y="22"/>
                  </a:cubicBezTo>
                  <a:cubicBezTo>
                    <a:pt x="108" y="18"/>
                    <a:pt x="105" y="15"/>
                    <a:pt x="101" y="15"/>
                  </a:cubicBezTo>
                  <a:close/>
                  <a:moveTo>
                    <a:pt x="75" y="51"/>
                  </a:moveTo>
                  <a:cubicBezTo>
                    <a:pt x="75" y="72"/>
                    <a:pt x="75" y="72"/>
                    <a:pt x="75" y="72"/>
                  </a:cubicBezTo>
                  <a:cubicBezTo>
                    <a:pt x="80" y="72"/>
                    <a:pt x="80" y="72"/>
                    <a:pt x="80" y="72"/>
                  </a:cubicBezTo>
                  <a:cubicBezTo>
                    <a:pt x="80" y="54"/>
                    <a:pt x="80" y="54"/>
                    <a:pt x="80" y="54"/>
                  </a:cubicBezTo>
                  <a:cubicBezTo>
                    <a:pt x="82" y="54"/>
                    <a:pt x="82" y="54"/>
                    <a:pt x="82" y="54"/>
                  </a:cubicBezTo>
                  <a:cubicBezTo>
                    <a:pt x="82" y="72"/>
                    <a:pt x="82" y="72"/>
                    <a:pt x="82" y="72"/>
                  </a:cubicBezTo>
                  <a:cubicBezTo>
                    <a:pt x="87" y="72"/>
                    <a:pt x="87" y="72"/>
                    <a:pt x="87" y="72"/>
                  </a:cubicBezTo>
                  <a:cubicBezTo>
                    <a:pt x="87" y="51"/>
                    <a:pt x="87" y="51"/>
                    <a:pt x="87" y="51"/>
                  </a:cubicBezTo>
                  <a:cubicBezTo>
                    <a:pt x="87" y="47"/>
                    <a:pt x="87" y="47"/>
                    <a:pt x="87" y="47"/>
                  </a:cubicBezTo>
                  <a:cubicBezTo>
                    <a:pt x="87" y="36"/>
                    <a:pt x="87" y="36"/>
                    <a:pt x="87" y="36"/>
                  </a:cubicBezTo>
                  <a:cubicBezTo>
                    <a:pt x="88" y="36"/>
                    <a:pt x="88" y="36"/>
                    <a:pt x="88" y="36"/>
                  </a:cubicBezTo>
                  <a:cubicBezTo>
                    <a:pt x="88" y="47"/>
                    <a:pt x="88" y="47"/>
                    <a:pt x="88" y="47"/>
                  </a:cubicBezTo>
                  <a:cubicBezTo>
                    <a:pt x="94" y="47"/>
                    <a:pt x="94" y="47"/>
                    <a:pt x="94" y="47"/>
                  </a:cubicBezTo>
                  <a:cubicBezTo>
                    <a:pt x="94" y="31"/>
                    <a:pt x="94" y="31"/>
                    <a:pt x="94" y="31"/>
                  </a:cubicBezTo>
                  <a:cubicBezTo>
                    <a:pt x="94" y="28"/>
                    <a:pt x="91" y="26"/>
                    <a:pt x="88" y="26"/>
                  </a:cubicBezTo>
                  <a:cubicBezTo>
                    <a:pt x="77" y="26"/>
                    <a:pt x="77" y="26"/>
                    <a:pt x="77" y="26"/>
                  </a:cubicBezTo>
                  <a:cubicBezTo>
                    <a:pt x="77" y="27"/>
                    <a:pt x="77" y="28"/>
                    <a:pt x="77" y="28"/>
                  </a:cubicBezTo>
                  <a:cubicBezTo>
                    <a:pt x="77" y="51"/>
                    <a:pt x="77" y="51"/>
                    <a:pt x="77" y="51"/>
                  </a:cubicBezTo>
                  <a:cubicBezTo>
                    <a:pt x="75" y="51"/>
                    <a:pt x="75" y="51"/>
                    <a:pt x="75" y="51"/>
                  </a:cubicBezTo>
                  <a:close/>
                  <a:moveTo>
                    <a:pt x="65" y="47"/>
                  </a:moveTo>
                  <a:cubicBezTo>
                    <a:pt x="65" y="32"/>
                    <a:pt x="65" y="32"/>
                    <a:pt x="65" y="32"/>
                  </a:cubicBezTo>
                  <a:cubicBezTo>
                    <a:pt x="64" y="32"/>
                    <a:pt x="64" y="32"/>
                    <a:pt x="64" y="32"/>
                  </a:cubicBezTo>
                  <a:cubicBezTo>
                    <a:pt x="64" y="47"/>
                    <a:pt x="64" y="47"/>
                    <a:pt x="64" y="47"/>
                  </a:cubicBezTo>
                  <a:cubicBezTo>
                    <a:pt x="64" y="50"/>
                    <a:pt x="64" y="50"/>
                    <a:pt x="64" y="50"/>
                  </a:cubicBezTo>
                  <a:cubicBezTo>
                    <a:pt x="64" y="77"/>
                    <a:pt x="64" y="77"/>
                    <a:pt x="64" y="77"/>
                  </a:cubicBezTo>
                  <a:cubicBezTo>
                    <a:pt x="57" y="77"/>
                    <a:pt x="57" y="77"/>
                    <a:pt x="57" y="77"/>
                  </a:cubicBezTo>
                  <a:cubicBezTo>
                    <a:pt x="57" y="55"/>
                    <a:pt x="57" y="55"/>
                    <a:pt x="57" y="55"/>
                  </a:cubicBezTo>
                  <a:cubicBezTo>
                    <a:pt x="55" y="55"/>
                    <a:pt x="55" y="55"/>
                    <a:pt x="55" y="55"/>
                  </a:cubicBezTo>
                  <a:cubicBezTo>
                    <a:pt x="55" y="77"/>
                    <a:pt x="55" y="77"/>
                    <a:pt x="55" y="77"/>
                  </a:cubicBezTo>
                  <a:cubicBezTo>
                    <a:pt x="48" y="77"/>
                    <a:pt x="48" y="77"/>
                    <a:pt x="48" y="77"/>
                  </a:cubicBezTo>
                  <a:cubicBezTo>
                    <a:pt x="48" y="50"/>
                    <a:pt x="48" y="50"/>
                    <a:pt x="48" y="50"/>
                  </a:cubicBezTo>
                  <a:cubicBezTo>
                    <a:pt x="48" y="47"/>
                    <a:pt x="48" y="47"/>
                    <a:pt x="48" y="47"/>
                  </a:cubicBezTo>
                  <a:cubicBezTo>
                    <a:pt x="48" y="32"/>
                    <a:pt x="48" y="32"/>
                    <a:pt x="48" y="32"/>
                  </a:cubicBezTo>
                  <a:cubicBezTo>
                    <a:pt x="47" y="32"/>
                    <a:pt x="47" y="32"/>
                    <a:pt x="47" y="32"/>
                  </a:cubicBezTo>
                  <a:cubicBezTo>
                    <a:pt x="47" y="47"/>
                    <a:pt x="47" y="47"/>
                    <a:pt x="47" y="47"/>
                  </a:cubicBezTo>
                  <a:cubicBezTo>
                    <a:pt x="41" y="47"/>
                    <a:pt x="41" y="47"/>
                    <a:pt x="41" y="47"/>
                  </a:cubicBezTo>
                  <a:cubicBezTo>
                    <a:pt x="41" y="27"/>
                    <a:pt x="41" y="27"/>
                    <a:pt x="41" y="27"/>
                  </a:cubicBezTo>
                  <a:cubicBezTo>
                    <a:pt x="41" y="24"/>
                    <a:pt x="44" y="21"/>
                    <a:pt x="47" y="21"/>
                  </a:cubicBezTo>
                  <a:cubicBezTo>
                    <a:pt x="66" y="21"/>
                    <a:pt x="46" y="21"/>
                    <a:pt x="65" y="21"/>
                  </a:cubicBezTo>
                  <a:cubicBezTo>
                    <a:pt x="69" y="21"/>
                    <a:pt x="71" y="24"/>
                    <a:pt x="71" y="27"/>
                  </a:cubicBezTo>
                  <a:cubicBezTo>
                    <a:pt x="71" y="47"/>
                    <a:pt x="71" y="47"/>
                    <a:pt x="71" y="47"/>
                  </a:cubicBezTo>
                  <a:cubicBezTo>
                    <a:pt x="70" y="47"/>
                    <a:pt x="68" y="47"/>
                    <a:pt x="65" y="47"/>
                  </a:cubicBezTo>
                  <a:close/>
                  <a:moveTo>
                    <a:pt x="37" y="51"/>
                  </a:moveTo>
                  <a:cubicBezTo>
                    <a:pt x="37" y="72"/>
                    <a:pt x="37" y="72"/>
                    <a:pt x="37" y="72"/>
                  </a:cubicBezTo>
                  <a:cubicBezTo>
                    <a:pt x="31" y="72"/>
                    <a:pt x="31" y="72"/>
                    <a:pt x="31" y="72"/>
                  </a:cubicBezTo>
                  <a:cubicBezTo>
                    <a:pt x="31" y="54"/>
                    <a:pt x="31" y="54"/>
                    <a:pt x="31" y="54"/>
                  </a:cubicBezTo>
                  <a:cubicBezTo>
                    <a:pt x="30" y="54"/>
                    <a:pt x="30" y="54"/>
                    <a:pt x="30" y="54"/>
                  </a:cubicBezTo>
                  <a:cubicBezTo>
                    <a:pt x="30" y="72"/>
                    <a:pt x="30" y="72"/>
                    <a:pt x="30" y="72"/>
                  </a:cubicBezTo>
                  <a:cubicBezTo>
                    <a:pt x="24" y="72"/>
                    <a:pt x="24" y="72"/>
                    <a:pt x="24" y="72"/>
                  </a:cubicBezTo>
                  <a:cubicBezTo>
                    <a:pt x="24" y="51"/>
                    <a:pt x="24" y="51"/>
                    <a:pt x="24" y="51"/>
                  </a:cubicBezTo>
                  <a:cubicBezTo>
                    <a:pt x="24" y="47"/>
                    <a:pt x="24" y="47"/>
                    <a:pt x="24" y="47"/>
                  </a:cubicBezTo>
                  <a:cubicBezTo>
                    <a:pt x="24" y="36"/>
                    <a:pt x="24" y="36"/>
                    <a:pt x="24" y="36"/>
                  </a:cubicBezTo>
                  <a:cubicBezTo>
                    <a:pt x="23" y="36"/>
                    <a:pt x="23" y="36"/>
                    <a:pt x="23" y="36"/>
                  </a:cubicBezTo>
                  <a:cubicBezTo>
                    <a:pt x="23" y="47"/>
                    <a:pt x="23" y="47"/>
                    <a:pt x="23" y="47"/>
                  </a:cubicBezTo>
                  <a:cubicBezTo>
                    <a:pt x="18" y="47"/>
                    <a:pt x="18" y="47"/>
                    <a:pt x="18" y="47"/>
                  </a:cubicBezTo>
                  <a:cubicBezTo>
                    <a:pt x="18" y="31"/>
                    <a:pt x="18" y="31"/>
                    <a:pt x="18" y="31"/>
                  </a:cubicBezTo>
                  <a:cubicBezTo>
                    <a:pt x="18" y="28"/>
                    <a:pt x="20" y="26"/>
                    <a:pt x="23" y="26"/>
                  </a:cubicBezTo>
                  <a:cubicBezTo>
                    <a:pt x="35" y="26"/>
                    <a:pt x="35" y="26"/>
                    <a:pt x="35" y="26"/>
                  </a:cubicBezTo>
                  <a:cubicBezTo>
                    <a:pt x="35" y="27"/>
                    <a:pt x="35" y="28"/>
                    <a:pt x="35" y="28"/>
                  </a:cubicBezTo>
                  <a:cubicBezTo>
                    <a:pt x="35" y="51"/>
                    <a:pt x="35" y="51"/>
                    <a:pt x="35" y="51"/>
                  </a:cubicBezTo>
                  <a:cubicBezTo>
                    <a:pt x="37" y="51"/>
                    <a:pt x="37" y="51"/>
                    <a:pt x="37" y="51"/>
                  </a:cubicBezTo>
                  <a:close/>
                  <a:moveTo>
                    <a:pt x="31" y="9"/>
                  </a:moveTo>
                  <a:cubicBezTo>
                    <a:pt x="35" y="9"/>
                    <a:pt x="39" y="12"/>
                    <a:pt x="39" y="17"/>
                  </a:cubicBezTo>
                  <a:cubicBezTo>
                    <a:pt x="39" y="19"/>
                    <a:pt x="38" y="20"/>
                    <a:pt x="37" y="22"/>
                  </a:cubicBezTo>
                  <a:cubicBezTo>
                    <a:pt x="37" y="22"/>
                    <a:pt x="37" y="22"/>
                    <a:pt x="37" y="23"/>
                  </a:cubicBezTo>
                  <a:cubicBezTo>
                    <a:pt x="35" y="24"/>
                    <a:pt x="33" y="25"/>
                    <a:pt x="31" y="25"/>
                  </a:cubicBezTo>
                  <a:cubicBezTo>
                    <a:pt x="26" y="25"/>
                    <a:pt x="22" y="21"/>
                    <a:pt x="22" y="17"/>
                  </a:cubicBezTo>
                  <a:cubicBezTo>
                    <a:pt x="22" y="12"/>
                    <a:pt x="26" y="9"/>
                    <a:pt x="31" y="9"/>
                  </a:cubicBezTo>
                  <a:close/>
                  <a:moveTo>
                    <a:pt x="81" y="9"/>
                  </a:moveTo>
                  <a:cubicBezTo>
                    <a:pt x="76" y="9"/>
                    <a:pt x="73" y="12"/>
                    <a:pt x="73" y="17"/>
                  </a:cubicBezTo>
                  <a:cubicBezTo>
                    <a:pt x="73" y="19"/>
                    <a:pt x="73" y="20"/>
                    <a:pt x="74" y="22"/>
                  </a:cubicBezTo>
                  <a:cubicBezTo>
                    <a:pt x="75" y="22"/>
                    <a:pt x="75" y="22"/>
                    <a:pt x="75" y="23"/>
                  </a:cubicBezTo>
                  <a:cubicBezTo>
                    <a:pt x="77" y="24"/>
                    <a:pt x="79" y="25"/>
                    <a:pt x="81" y="25"/>
                  </a:cubicBezTo>
                  <a:cubicBezTo>
                    <a:pt x="85" y="25"/>
                    <a:pt x="89" y="21"/>
                    <a:pt x="89" y="17"/>
                  </a:cubicBezTo>
                  <a:cubicBezTo>
                    <a:pt x="89" y="12"/>
                    <a:pt x="85" y="9"/>
                    <a:pt x="81" y="9"/>
                  </a:cubicBezTo>
                  <a:close/>
                </a:path>
              </a:pathLst>
            </a:custGeom>
            <a:solidFill>
              <a:srgbClr val="1A3F6C"/>
            </a:solidFill>
            <a:ln>
              <a:noFill/>
            </a:ln>
          </p:spPr>
          <p:txBody>
            <a:bodyPr anchor="ctr">
              <a:scene3d>
                <a:camera prst="orthographicFront"/>
                <a:lightRig rig="threePt" dir="t"/>
              </a:scene3d>
              <a:sp3d contourW="12700">
                <a:contourClr>
                  <a:srgbClr val="FFFFFF"/>
                </a:contourClr>
              </a:sp3d>
            </a:bodyPr>
            <a:p>
              <a:pPr algn="ctr">
                <a:defRPr/>
              </a:pPr>
              <a:endParaRPr lang="zh-CN" altLang="en-US" dirty="0">
                <a:solidFill>
                  <a:srgbClr val="FFFFFF"/>
                </a:solidFill>
                <a:ea typeface="微软雅黑" panose="020B0503020204020204" charset="-122"/>
              </a:endParaRPr>
            </a:p>
          </p:txBody>
        </p:sp>
      </p:grpSp>
    </p:spTree>
    <p:custDataLst>
      <p:tags r:id="rId1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940685" y="518795"/>
            <a:ext cx="6424930" cy="626681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3556000" y="155257"/>
            <a:ext cx="5080000" cy="22161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表</a:t>
            </a:r>
            <a:r>
              <a:rPr lang="zh-CN" sz="2000" b="1">
                <a:cs typeface="方正书宋简体" charset="0"/>
                <a:sym typeface="+mn-ea"/>
              </a:rPr>
              <a:t>2.2  </a:t>
            </a:r>
            <a:r>
              <a:rPr lang="zh-CN" sz="2000" b="1">
                <a:cs typeface="方正书宋简体" charset="0"/>
                <a:sym typeface="+mn-ea"/>
              </a:rPr>
              <a:t>	</a:t>
            </a:r>
            <a:r>
              <a:rPr lang="zh-CN" sz="2000" b="1">
                <a:cs typeface="方正书宋简体" charset="0"/>
                <a:sym typeface="+mn-ea"/>
              </a:rPr>
              <a:t>运算符及其实例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5280" y="2489835"/>
            <a:ext cx="9462135" cy="2917825"/>
          </a:xfrm>
          <a:prstGeom prst="rect">
            <a:avLst/>
          </a:prstGeom>
        </p:spPr>
      </p:pic>
      <p:sp>
        <p:nvSpPr>
          <p:cNvPr id="100" name="文本框 99"/>
          <p:cNvSpPr txBox="1"/>
          <p:nvPr/>
        </p:nvSpPr>
        <p:spPr>
          <a:xfrm>
            <a:off x="8808720" y="1907540"/>
            <a:ext cx="2060575" cy="39878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续表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运算符是有优先级的，比如在一个表达式中，既有加减法运算，又有乘除法运算，那么在没有括号的情况下，先做乘除法运算，再做加减法运算。若使用括号，则会改变运算执行的顺序。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在变量、常量、运算符的基础上，我们就可以构造表达式，对数据进行计算。表达式是利用运算符，把兼容的常量、变量拼接起来的式子，表达式是编写程序的基础。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2.6  程序的基本结构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程序的基本结构有3种，分别是顺序结构、分支结构和循环结构。</a:t>
            </a:r>
            <a:endParaRPr lang="zh-CN" altLang="en-US"/>
          </a:p>
          <a:p>
            <a:pPr lvl="2"/>
            <a:r>
              <a:rPr lang="zh-CN" altLang="en-US" sz="2800"/>
              <a:t>2.6.1  顺序结构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顺序结构是最常见的一种程序结构。解释器执行顺序结构的Python程序时，它将顺序地解释执行各个语句，直到程序的末尾。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2.6.2  分支结构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分支结构用于根据一定的条件进行判断，然后决定程序的走向，赋予程序一定的智能性。分支结构由if语句、else语句、elif语句来构造，并且可以嵌套。</a:t>
            </a:r>
            <a:endParaRPr lang="zh-CN" altLang="en-US"/>
          </a:p>
          <a:p>
            <a:pPr lvl="2"/>
            <a:r>
              <a:rPr lang="zh-CN" altLang="en-US" sz="2800"/>
              <a:t>2.6.3  循环结构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Python支持两种循环结构，分别是while循环和for循环。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2"/>
            <a:r>
              <a:rPr lang="zh-CN" altLang="en-US" sz="2800"/>
              <a:t>2.6.4  编写完整的程序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程序的要素有两个，一个是数据结构，另一个是算法。数据结构是对我们要解决的问题进行的建模，而算法则是解决问题的一系列步骤。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算法具有如下的一系列的特点。</a:t>
            </a:r>
            <a:endParaRPr lang="zh-CN" altLang="en-US"/>
          </a:p>
          <a:p>
            <a:r>
              <a:rPr lang="zh-CN" altLang="en-US"/>
              <a:t>（1）确定性：算法的每个步骤都是确定的，不是含糊、模棱两可的。</a:t>
            </a:r>
            <a:endParaRPr lang="zh-CN" altLang="en-US"/>
          </a:p>
          <a:p>
            <a:r>
              <a:rPr lang="zh-CN" altLang="en-US"/>
              <a:t>（2）有穷性：算法应该包含有限的操作步骤，而不是无限的。</a:t>
            </a:r>
            <a:endParaRPr lang="zh-CN" altLang="en-US"/>
          </a:p>
          <a:p>
            <a:r>
              <a:rPr lang="zh-CN" altLang="en-US"/>
              <a:t>（3）有0个或者多个输入：算法可以通过输入获得必要的外界信息。</a:t>
            </a:r>
            <a:endParaRPr lang="zh-CN" altLang="en-US"/>
          </a:p>
          <a:p>
            <a:r>
              <a:rPr lang="zh-CN" altLang="en-US"/>
              <a:t>（4）有1个或者多个输出：算法的目的就是求解，问题的解，就是算法的输出。</a:t>
            </a:r>
            <a:endParaRPr lang="zh-CN" altLang="en-US"/>
          </a:p>
          <a:p>
            <a:r>
              <a:rPr lang="zh-CN" altLang="en-US"/>
              <a:t>（5）有效性：算法的每个步骤都得到确定的结果。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2"/>
            <a:r>
              <a:rPr lang="zh-CN" altLang="en-US" sz="2800"/>
              <a:t>2.6.5  程序实例：二分查找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在一个列表里面寻找一个元素，如果数据是没有顺序的，那么只能从头开始找，或者从末尾开始找，直到找到该元素为止。或者已经查找完整个列表，没有找到该元素，这时候应该报告找不到。如果列表的元素是有序的（比如列表包含数字，数字元素从小到大排列；或者，列表包含字符串，字符串元素符合字典序等），我们就可以使用二分查找算法寻找某个元素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90415" y="952500"/>
            <a:ext cx="6931660" cy="5388610"/>
          </a:xfrm>
        </p:spPr>
        <p:txBody>
          <a:bodyPr/>
          <a:p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二分查找算法的基本原理是，我们到有序序列的中间去查找某元素，如果找到，则停止。否则，如果目标元素比中间这个元素大，则到有序序列的较大序列部分去查找；如果目标元素比中间这个元素小，则到有序序列的较小序列部分去查找。直到找到目标元素，或者查找了整个序列为止（找不到）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7475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610" y="1049020"/>
            <a:ext cx="3326130" cy="487807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2.7  函数以及库函数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在Python语言中，函数可以把具有一定功能的代码组织起来。对于经常用到的一些功能，比如打印输出变量的值，可以把实现这些功能的代码组织成函数的形式，在需要这些功能的时候，直接调用函数即可，无须再写一遍类似的代码。可见，编写函数的目的是多次调用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定义函数的时候，只需要规定好函数接受什么样的参数，将返回什么样的值。对于调用者来说，只需要了解这些信息就足够了，至于函数内部是如何实现的，则无须关心。函数的实现者则负责函数的真正编写。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30530" y="952500"/>
            <a:ext cx="11091545" cy="538861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定义一个函数的语法如下：</a:t>
            </a:r>
            <a:endParaRPr lang="zh-CN" altLang="en-US"/>
          </a:p>
          <a:p>
            <a:r>
              <a:rPr lang="zh-CN" altLang="en-US" sz="2000"/>
              <a:t>def 函数名(参数列表)：</a:t>
            </a:r>
            <a:endParaRPr lang="zh-CN" altLang="en-US" sz="2000"/>
          </a:p>
          <a:p>
            <a:r>
              <a:rPr lang="zh-CN" altLang="en-US" sz="2000"/>
              <a:t>  函数体(语句块)</a:t>
            </a:r>
            <a:endParaRPr lang="zh-CN" altLang="en-US" sz="2000"/>
          </a:p>
          <a:p>
            <a:r>
              <a:rPr lang="en-US" altLang="zh-CN"/>
              <a:t>    </a:t>
            </a:r>
            <a:r>
              <a:rPr lang="zh-CN" altLang="en-US"/>
              <a:t>在Python中，一个函数可以调用其他函数，甚至可以调用自身，即函数可以递归调用。函数的递归调用，使得解决一些问题的代码变得简单、易于理解。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6890" y="760730"/>
            <a:ext cx="10871835" cy="538861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Python虚拟机可以在所有的操作系统上运行，包括Windows、Linux、UNIX、mac OS等。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人们为Python开发了各种数据预处理、数据挖掘与机器学习、自然语言处理、数据可视化等软件库，建立了强大的生态，其应用领域得到了极大的扩展，被广泛地应用到各种数据分析场合中。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目前Python是最流行的5种编程语言之一，根据TIOBE 2019年发布的编程语言流行度排行榜，Python是流行度仅次于Java、C的编程语言，排在C++和C#之前。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952500"/>
            <a:ext cx="11158855" cy="5388610"/>
          </a:xfrm>
        </p:spPr>
        <p:txBody>
          <a:bodyPr/>
          <a:p>
            <a:pPr lvl="1"/>
            <a:r>
              <a:rPr lang="zh-CN" altLang="en-US" sz="3200"/>
              <a:t>2.8  面向对象编程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Python是一种面向对象的编程语言，它通过封装机制，把数据和对数据的操作封装成类，而类的实例化则是一个个的对象。</a:t>
            </a:r>
            <a:endParaRPr lang="zh-CN" altLang="en-US"/>
          </a:p>
          <a:p>
            <a:pPr lvl="2"/>
            <a:r>
              <a:rPr lang="zh-CN" altLang="en-US" sz="2800"/>
              <a:t>2.8.1  构造函数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一个类的构造函数负责对象的构造，构造函数的名称为__init__，它包含一个self参数以及其他参数。其中，self参数指向将要构造的对象，也就是说，self是对象的引用。构造函数的作用是对对象进行初始化。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54990" y="952500"/>
            <a:ext cx="10967085" cy="5388610"/>
          </a:xfrm>
        </p:spPr>
        <p:txBody>
          <a:bodyPr/>
          <a:p>
            <a:pPr lvl="2"/>
            <a:r>
              <a:rPr lang="zh-CN" altLang="en-US" sz="2800"/>
              <a:t>2.8.2  对象的摧毁和垃圾回收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对于程序不再使用的对象，Python周期性地执行垃圾回收过程，自动删除这些对象，释放其所占用的内存空间。</a:t>
            </a:r>
            <a:endParaRPr lang="zh-CN" altLang="en-US"/>
          </a:p>
          <a:p>
            <a:pPr lvl="2"/>
            <a:r>
              <a:rPr lang="zh-CN" altLang="en-US" sz="2800"/>
              <a:t>2.8.3  继承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在定义类的时候，我们可以基于已有的类定义新的类，新的类（子类）和已有的类（父类）是继承的关系。子类不仅继承了父类的所有属性和方法（函数），还可以增加新的属性和方法。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2.8.4  重写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我们必须为新的类Manager定义一个新的show函数，这个函数与父类Employee的show函数同名，但是功能有些不一样，除了显示姓名、性别、年龄和薪水，它还显示特殊津贴。这种对父类的方法进行重新定义的机制，称为重写（Override）。</a:t>
            </a:r>
            <a:endParaRPr lang="zh-CN" altLang="en-US"/>
          </a:p>
        </p:txBody>
      </p:sp>
      <p:pic>
        <p:nvPicPr>
          <p:cNvPr id="53251" name="图片 85" descr="C:\Users\lenovo\AppData\Roaming\Tencent\Users\2682136092\QQ\WinTemp\RichOle\$@8@8`I])KA3EG~P6~DZTJS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980805" y="4224655"/>
            <a:ext cx="2578100" cy="2214563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11480" y="952500"/>
            <a:ext cx="11110595" cy="5388610"/>
          </a:xfrm>
        </p:spPr>
        <p:txBody>
          <a:bodyPr/>
          <a:p>
            <a:pPr lvl="1"/>
            <a:r>
              <a:rPr lang="zh-CN" altLang="en-US" sz="3200"/>
              <a:t>2.9  异常处理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在执行程序的过程中，可能发生各种异常情况，比如一个非零的整数除以0就会引发异常。我们可以捕捉程序的异常，然后打印提示信息，帮助用户了解发生的情况，然后采取补救措施，而不是让程序终止执行。比如提示用户输入正确的数值、释放磁盘空间、连接互联网等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一般把有可能引发异常的代码放在一个“try: ”语句块里，在“try: ”语句块之后，跟着一个“except: ”语句及其语句块，该语句块的代码，将对异常情况做出处理。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2.10  第三方库和实例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人们在编写Python程序的时候，并不是什么都从头开始，而是有很多的第三方库可以使用，Python语言的强大也来源于此。第三方库一般以模块（Module）的方式对代码进行组织，把相关的代码组织到一个模块里面，易于人们的理解和使用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最简单的模块就是一个Python源代码文件。在这个源文件里面，可以定义类（Class）、变量（Variable）和函数（Function）。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4485" y="952500"/>
            <a:ext cx="11407775" cy="538861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为了使用第三方库，需要把模块导入到本文件，才能使用模块中的功能。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我们也可以把一些通用功能写到一个源文件里，形成自己的模块，其他的文件可以通过import语句导入这些模块，从而使用其中的功能。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对应的模块文件需要放在操作系统的搜索路径（Search Path）中。搜索路径指的是Python解释器可以在里面搜索模块文件的一系列目录。在Windows操作系统中，可以通过设定PATH系统环境变量，设置搜索路径。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72745" y="952500"/>
            <a:ext cx="11503025" cy="5388610"/>
          </a:xfrm>
        </p:spPr>
        <p:txBody>
          <a:bodyPr>
            <a:normAutofit lnSpcReduction="10000"/>
          </a:bodyPr>
          <a:p>
            <a:pPr lvl="2"/>
            <a:r>
              <a:rPr lang="zh-CN" altLang="en-US" sz="2800"/>
              <a:t>2.10.1  机器学习库scikit-learn简介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scikit-learn是面向Python的机器学习软件包，它可以支持主流的有监督机器学习方法和无监督机器学习方法。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有监督的机器学习方法，包括通用的线性模型（Generalized Linear Model，比如线性回归Linear Regression）、支持向量机（Support Vector Machine，SVM）、决策树（Decision Tree）、贝叶斯方法（Bayesian Method）等；无监督的机器学习方法，包括聚类（Clustering）、因子分析（Factor Analysis）、主成分分析（Principal Component Analysis）、无监督神经网络（Unsupervised Neural Network）等[ 具体的scikit-learn实例、Keras实例、matplotlib实例，在“第5章  数据分析与计算”中进行介绍。。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882" y="857258"/>
            <a:ext cx="10852237" cy="5388907"/>
          </a:xfrm>
        </p:spPr>
        <p:txBody>
          <a:bodyPr>
            <a:normAutofit/>
          </a:bodyPr>
          <a:p>
            <a:pPr lvl="2"/>
            <a:r>
              <a:rPr lang="zh-CN" altLang="en-US" sz="2800"/>
              <a:t>2.10.2  深度学习库Keras简介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Keras是基于Theano或者Tensorflow的一个深度学习软件库。它是用Python语言编写的一个高度模块化的深度学习库，支持GPU和CPU。用户可以选择安装Theano或者Tensorflow作为后端，然后再安装Keras，修改其配置文件，指定所使用的后端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69640" y="3575685"/>
            <a:ext cx="5501005" cy="300736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     </a:t>
            </a:r>
            <a:r>
              <a:rPr>
                <a:sym typeface="+mn-ea"/>
              </a:rPr>
              <a:t>Keras的主要模块如下。</a:t>
            </a:r>
            <a:endParaRPr lang="zh-CN" altLang="en-US"/>
          </a:p>
          <a:p>
            <a:r>
              <a:rPr>
                <a:sym typeface="+mn-ea"/>
              </a:rPr>
              <a:t>（1）Optimizers是优化模块，提供了通用的优化方法，包括随机梯度下降法（Stochastic Gradient Descent，SGD）。</a:t>
            </a:r>
            <a:endParaRPr lang="zh-CN" altLang="en-US"/>
          </a:p>
          <a:p>
            <a:r>
              <a:rPr>
                <a:sym typeface="+mn-ea"/>
              </a:rPr>
              <a:t>（2）Objectives是目标函数模块。</a:t>
            </a:r>
            <a:endParaRPr lang="zh-CN" altLang="en-US"/>
          </a:p>
          <a:p>
            <a:r>
              <a:rPr>
                <a:sym typeface="+mn-ea"/>
              </a:rPr>
              <a:t>（3）Activations是激活函数模块。</a:t>
            </a:r>
            <a:endParaRPr lang="zh-CN" altLang="en-US"/>
          </a:p>
          <a:p>
            <a:r>
              <a:rPr>
                <a:sym typeface="+mn-ea"/>
              </a:rPr>
              <a:t>（4）Initializations是参数初始化模块。</a:t>
            </a:r>
            <a:endParaRPr lang="zh-CN" altLang="en-US"/>
          </a:p>
          <a:p>
            <a:r>
              <a:rPr>
                <a:sym typeface="+mn-ea"/>
              </a:rPr>
              <a:t>（5）Layers模块则包含了构造深度神经网络的基本构件（层）。</a:t>
            </a:r>
            <a:endParaRPr lang="zh-CN" altLang="en-US"/>
          </a:p>
          <a:p>
            <a:r>
              <a:rPr>
                <a:sym typeface="+mn-ea"/>
              </a:rPr>
              <a:t>（6）Preprocessing是预处理模块。</a:t>
            </a:r>
            <a:endParaRPr lang="zh-CN" altLang="en-US"/>
          </a:p>
          <a:p>
            <a:r>
              <a:rPr>
                <a:sym typeface="+mn-ea"/>
              </a:rPr>
              <a:t>（7）Models模块把各种基本组件组合起来，组成一个深度神经网络。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68630" y="952500"/>
            <a:ext cx="11493500" cy="5388610"/>
          </a:xfrm>
        </p:spPr>
        <p:txBody>
          <a:bodyPr/>
          <a:p>
            <a:pPr lvl="2"/>
            <a:r>
              <a:rPr lang="zh-CN" altLang="en-US" sz="2800"/>
              <a:t>2.10.3  绘图库matplotlib简介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matplotlib是一个2D绘图库。用户可以使用matplotlib生成高质量（达到出版精度）的图形，并且可以以多种格式进行输出，比如以Postscript的格式输出，然后包含在Tex文件中，进而生成PDF文档。matplotlib是用Python语言编写的，它使用了numpy及其他函数库，并且经过优化，能够处理大数组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2.2  Python开发环境配置</a:t>
            </a:r>
            <a:endParaRPr lang="zh-CN" altLang="en-US" sz="3200"/>
          </a:p>
          <a:p>
            <a:r>
              <a:rPr lang="en-US" altLang="zh-CN"/>
              <a:t>    </a:t>
            </a:r>
            <a:r>
              <a:rPr lang="zh-CN" altLang="en-US"/>
              <a:t>截至2019年，Python有两个版本，一个是2.X版（如2.7版），一个是3.X版（如3.5版），这两个版本是不兼容的。目前，3.X版已成为主流的版本。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安装Python的方法有两种，一种是使用官方标准版Python，另一种是使用第三方发布的集成版，比如Anaconda。</a:t>
            </a:r>
            <a:endParaRPr lang="zh-CN" altLang="en-US"/>
          </a:p>
        </p:txBody>
      </p:sp>
      <p:pic>
        <p:nvPicPr>
          <p:cNvPr id="21506" name="Picture 2" descr="C:\Program Files\Microsoft Office\MEDIA\CAGCAT10\j0195812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34197" y="4625856"/>
            <a:ext cx="1773022" cy="1824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matplotlib提供了面向对象的编程接口，用户只需编写几行代码，就可以对数据进行图形绘制，看到数据的可视化效果。而对于高级用户而言，matplotlib提供了完全的定制能力，包括设定线型、字体属性、坐标轴属性等。matplotlib提供了众多的图形类型供用户选择，包括柱状图（Bar Chart）、误差图（Error Chart）、散点图（Scatter Plot）、功率谱图（Power Spectra）、直方图（Histogram）等。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2"/>
            <a:r>
              <a:rPr lang="zh-CN" altLang="en-US" sz="2800"/>
              <a:t>2.10.4  社交网络与图数据处理库networkX简介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networkX是用Python语言开发的一个软件包，用于复杂网络分析，包括创建网络、对网络进行操作、研究网络的结构及其动态演化机制等。</a:t>
            </a:r>
            <a:r>
              <a:rPr lang="en-US" altLang="zh-CN"/>
              <a:t>   </a:t>
            </a:r>
            <a:endParaRPr lang="en-US" altLang="zh-CN"/>
          </a:p>
          <a:p>
            <a:r>
              <a:rPr lang="en-US" altLang="zh-CN"/>
              <a:t>    </a:t>
            </a:r>
            <a:r>
              <a:rPr lang="zh-CN" altLang="en-US"/>
              <a:t>networkX是一款免费的软件，遵循BSD License版权协议，用户可以对其进行修改和再发布（Redistribute）。networkX项目创建于2002年。第一版由Aric Hagberg、Dan Schult和Pieter Swart在2002年和2003年设计和实现。networkX的第一个公开发行版于2005年发布。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networkX内置了常用的图与复杂网络分析算法。通过使用networkX，用户可以很方便地存取网络文件格式，生成各种随机模型的网络，分析网络结构，仿真建模，对网络进行可视化等。networkX可以应用于社交网络分析、生物网络分析、基础设施网络分析等领域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2"/>
            <a:r>
              <a:rPr lang="zh-CN" altLang="en-US" sz="2800"/>
              <a:t>2.10.5  自然语言处理库NLTK简介</a:t>
            </a:r>
            <a:endParaRPr lang="zh-CN" altLang="en-US" sz="2800"/>
          </a:p>
          <a:p>
            <a:r>
              <a:rPr lang="en-US" altLang="zh-CN"/>
              <a:t>    </a:t>
            </a:r>
            <a:r>
              <a:rPr lang="zh-CN" altLang="en-US"/>
              <a:t>NLTK（Natural Language Toolkit）是面向自然语言处理的开源软件库，用户可以基于NLTK，使用Python语言编写自然语言处理程序。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NLTK提供了一系列库函数，完成文本的分词（Tokenization）、词干提取（Stemming）、语法树分析以及词性标注（Parsing &amp; Tagging）、命名实体识别（NER）、短语识别（Phrase Recognition），以及文本分类等（Classification）。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lvl="2"/>
            <a:r>
              <a:rPr lang="zh-CN" altLang="en-US" sz="2800"/>
              <a:t>2.10.6  pandas库入门</a:t>
            </a:r>
            <a:endParaRPr lang="zh-CN" altLang="en-US" sz="2800"/>
          </a:p>
          <a:p>
            <a:pPr lvl="1" algn="l" defTabSz="914400">
              <a:buClrTx/>
              <a:buSzTx/>
              <a:tabLst>
                <a:tab pos="1609725" algn="l"/>
              </a:tabLst>
            </a:pPr>
            <a:r>
              <a:rPr lang="zh-CN" altLang="en-US" sz="2400">
                <a:solidFill>
                  <a:schemeClr val="accent2"/>
                </a:solidFill>
              </a:rPr>
              <a:t>1．pandas库介绍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pandas是开源的（BSD-licensed）Python库，可提供易于使用的数据结构和数据分析工具。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6405" y="3813810"/>
            <a:ext cx="6388100" cy="28765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72A37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ysClr val="windowText" lastClr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2"/>
    </p:custData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sym typeface="+mn-ea"/>
              </a:rPr>
              <a:t>    </a:t>
            </a:r>
            <a:r>
              <a:rPr>
                <a:sym typeface="+mn-ea"/>
              </a:rPr>
              <a:t>为了表示和分析现实世界中各类真实数据，pandas提供了如下基本数据结构。</a:t>
            </a:r>
            <a:endParaRPr lang="zh-CN" altLang="en-US"/>
          </a:p>
          <a:p>
            <a:r>
              <a:rPr>
                <a:sym typeface="+mn-ea"/>
              </a:rPr>
              <a:t>（1）Series：即一维数组。</a:t>
            </a:r>
            <a:endParaRPr lang="zh-CN" altLang="en-US"/>
          </a:p>
          <a:p>
            <a:r>
              <a:rPr>
                <a:sym typeface="+mn-ea"/>
              </a:rPr>
              <a:t>（2）Time Series：以时间为索引的Series。</a:t>
            </a:r>
            <a:endParaRPr lang="zh-CN" altLang="en-US"/>
          </a:p>
          <a:p>
            <a:r>
              <a:rPr>
                <a:sym typeface="+mn-ea"/>
              </a:rPr>
              <a:t>（3）DataFrame：二维表格型数据结构。</a:t>
            </a:r>
            <a:endParaRPr lang="zh-CN" altLang="en-US"/>
          </a:p>
          <a:p>
            <a:r>
              <a:rPr>
                <a:sym typeface="+mn-ea"/>
              </a:rPr>
              <a:t>（4）Panel：三维数组。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2．创建Series（一维序列）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如下的实例创建一个Series，然后把它打印出来，NaN表示Not a Number，即它不是一个有效数值。这个Series的各个元素的标签为0、1、2、3、4、5等。</a:t>
            </a:r>
            <a:endParaRPr lang="zh-CN" altLang="en-US"/>
          </a:p>
          <a:p>
            <a:r>
              <a:rPr lang="zh-CN" altLang="en-US" sz="2000"/>
              <a:t>import pandas as pd</a:t>
            </a:r>
            <a:endParaRPr lang="zh-CN" altLang="en-US" sz="2000"/>
          </a:p>
          <a:p>
            <a:r>
              <a:rPr lang="zh-CN" altLang="en-US" sz="2000"/>
              <a:t>import numpy as np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s = pd.Series([1,3,5,np.nan,6,8])</a:t>
            </a:r>
            <a:endParaRPr lang="zh-CN" altLang="en-US" sz="2000"/>
          </a:p>
          <a:p>
            <a:r>
              <a:rPr lang="zh-CN" altLang="en-US" sz="2000"/>
              <a:t>print (s)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3．创建DataFrame（二维表）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DataFrame是一个二维表，以SQL数据库表格进行类比，则DataFrame中的每一行是一个记录，每一列为一个字段，即记录的一个属性。每一列的数据类型都是相同的，而不同的列可以是不同的数据类型。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4．查看数据和元信息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head和tail方法可以显示DataFrame前N条和后N条记录，N的默认值为5。通过index和columns属性，可以获得DataFrame的行标签和列标签。这也是了解数据内容和含义的重要步骤。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describe方法可以计算各个列的基本描述统计值。包含计数、平均值、标准差、最大值、最小值及4分位差等。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9925" y="952500"/>
            <a:ext cx="6826250" cy="5388610"/>
          </a:xfrm>
        </p:spPr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5．转置与排序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对数据进行转置，就是把DataFrame的行转换成列，列转换成行。比如原来的二维表是6行3列，那么转置以后的二维表就是3行6列。</a:t>
            </a:r>
            <a:endParaRPr lang="zh-CN" altLang="en-US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>
            <a:duotone>
              <a:schemeClr val="bg2">
                <a:shade val="45000"/>
                <a:satMod val="135000"/>
              </a:schemeClr>
              <a:prstClr val="white"/>
            </a:duotone>
            <a:grayscl/>
          </a:blip>
          <a:stretch>
            <a:fillRect/>
          </a:stretch>
        </p:blipFill>
        <p:spPr>
          <a:xfrm>
            <a:off x="8390255" y="1206500"/>
            <a:ext cx="2934970" cy="4125595"/>
          </a:xfrm>
          <a:prstGeom prst="roundRect">
            <a:avLst>
              <a:gd name="adj" fmla="val 8594"/>
            </a:avLst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custDataLst>
      <p:tags r:id="rId2"/>
    </p:custData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6．提取部分数据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可以通过列名，提取一个数据列，示例代码如下。</a:t>
            </a:r>
            <a:endParaRPr lang="zh-CN" altLang="en-US"/>
          </a:p>
          <a:p>
            <a:r>
              <a:rPr lang="zh-CN" altLang="en-US" sz="2000"/>
              <a:t>print (df['A'])</a:t>
            </a:r>
            <a:endParaRPr lang="zh-CN" altLang="en-US" sz="2000"/>
          </a:p>
          <a:p>
            <a:r>
              <a:rPr lang="en-US" altLang="zh-CN"/>
              <a:t>    </a:t>
            </a:r>
            <a:r>
              <a:rPr lang="zh-CN" altLang="en-US"/>
              <a:t>可以通过行号范围和行标签范围，提取若干数据行，示例代码如下。</a:t>
            </a:r>
            <a:endParaRPr lang="zh-CN" altLang="en-US"/>
          </a:p>
          <a:p>
            <a:r>
              <a:rPr lang="zh-CN" altLang="en-US" sz="2000"/>
              <a:t>print (df[0:3])</a:t>
            </a:r>
            <a:endParaRPr lang="zh-CN" altLang="en-US" sz="2000"/>
          </a:p>
          <a:p>
            <a:r>
              <a:rPr lang="zh-CN" altLang="en-US" sz="2000"/>
              <a:t>print (df['20130102':'20130104'])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40055" y="952500"/>
            <a:ext cx="11511915" cy="538861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Python安装完成后，用户就会拥有Python解释器（负责Python程序的解释执行）、Python命令行交互环境（Python Shell）、通过网页进行交互式编程的环境（Jupyter Notebook），以及一个简单的集成开发环境（Spyder），如图2.1所示。</a:t>
            </a:r>
            <a:endParaRPr lang="zh-CN" altLang="en-US"/>
          </a:p>
        </p:txBody>
      </p:sp>
      <p:pic>
        <p:nvPicPr>
          <p:cNvPr id="4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85720" y="3188970"/>
            <a:ext cx="8049260" cy="28416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56000" y="63411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图</a:t>
            </a:r>
            <a:r>
              <a:rPr lang="zh-CN" sz="2000" b="1">
                <a:cs typeface="方正书宋简体" charset="0"/>
                <a:sym typeface="+mn-ea"/>
              </a:rPr>
              <a:t>2.1  Anaconda Python</a:t>
            </a:r>
            <a:r>
              <a:rPr lang="zh-CN" sz="2000" b="1">
                <a:cs typeface="方正书宋简体" charset="0"/>
                <a:sym typeface="+mn-ea"/>
              </a:rPr>
              <a:t>开发环境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7．设置单元格的值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可以通过行标签和列标签，或者通过行下标和列下标，对单元格的值进行设置。</a:t>
            </a:r>
            <a:endParaRPr lang="zh-CN" altLang="en-US"/>
          </a:p>
          <a:p>
            <a:pPr algn="l">
              <a:buClrTx/>
              <a:buSzTx/>
            </a:pPr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8．对缺失值的处理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对缺失值（Missing Data）的处理：我们可以把包含缺失值的整行数据从DataFrame里剔除，或者把缺失值替换成某个有意义的值。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9．计算每列的均值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通过DataFrame的mean方法，可以计算每个数据列的均值，示例代码如下。</a:t>
            </a:r>
            <a:endParaRPr lang="zh-CN" altLang="en-US"/>
          </a:p>
          <a:p>
            <a:r>
              <a:rPr lang="zh-CN" altLang="en-US" sz="2000"/>
              <a:t>print (df.mean())</a:t>
            </a:r>
            <a:endParaRPr lang="zh-CN" altLang="en-US" sz="2000"/>
          </a:p>
        </p:txBody>
      </p:sp>
      <p:pic>
        <p:nvPicPr>
          <p:cNvPr id="5" name="Picture 2" descr="C:\Program Files\Microsoft Office\MEDIA\CAGCAT10\j0299171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0961" y="4354638"/>
            <a:ext cx="1534363" cy="180959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10．对每列运用一个函数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可以运用某个函数对DataFrame的每个数据列，比如把每列的最大值减去最小值，计算出数据的极差（Range）等，示例代码如下。</a:t>
            </a:r>
            <a:endParaRPr lang="zh-CN" altLang="en-US"/>
          </a:p>
          <a:p>
            <a:r>
              <a:rPr lang="zh-CN" altLang="en-US" sz="2000"/>
              <a:t>df.head()</a:t>
            </a:r>
            <a:endParaRPr lang="zh-CN" altLang="en-US" sz="2000"/>
          </a:p>
          <a:p>
            <a:r>
              <a:rPr lang="zh-CN" altLang="en-US" sz="2000"/>
              <a:t>df = df.drop(['E'], axis=1) 		#E列不是数值列，删除</a:t>
            </a:r>
            <a:endParaRPr lang="zh-CN" altLang="en-US" sz="2000"/>
          </a:p>
          <a:p>
            <a:r>
              <a:rPr lang="zh-CN" altLang="en-US" sz="2000"/>
              <a:t>print(df.apply( lambda x: x.max() - x.min()))</a:t>
            </a:r>
            <a:endParaRPr lang="zh-CN" altLang="en-US" sz="2000"/>
          </a:p>
          <a:p>
            <a:r>
              <a:rPr lang="zh-CN" altLang="en-US" sz="2000"/>
              <a:t>df.head()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11．计算直方图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直方图是数据集中各个取值的频率的图形表示。如下的示例代码可计算s序列中的每个值的频率，如果显示成柱状图，就是直方图。</a:t>
            </a:r>
            <a:endParaRPr lang="zh-CN" altLang="en-US"/>
          </a:p>
          <a:p>
            <a:r>
              <a:rPr lang="zh-CN" altLang="en-US" sz="2000"/>
              <a:t>s = pd.Series(np.random.randint(0, 7, size=10))	#生成10个随机数，值域为[0,7)</a:t>
            </a:r>
            <a:endParaRPr lang="zh-CN" altLang="en-US" sz="2000"/>
          </a:p>
          <a:p>
            <a:r>
              <a:rPr lang="zh-CN" altLang="en-US" sz="2000"/>
              <a:t>print (s.value_counts())</a:t>
            </a:r>
            <a:endParaRPr lang="zh-CN" altLang="en-US" sz="2000"/>
          </a:p>
        </p:txBody>
      </p:sp>
      <p:pic>
        <p:nvPicPr>
          <p:cNvPr id="10242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510" y="4399598"/>
            <a:ext cx="2259013" cy="21463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pPr algn="l">
              <a:buClrTx/>
              <a:buSzTx/>
            </a:pPr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12．DataFrame的合并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我们可以把若干个DataFrame（结构相同）合并（Concatenation）起来，构建一个大的DataFrame。如下的实例表示将一个DataFrame横向切割成3个子集，然后用concat方法进行合并，重新构成一个大的DataFrame，其内容与原来的DataFrame是一样的。</a:t>
            </a:r>
            <a:endParaRPr lang="zh-CN" altLang="en-US"/>
          </a:p>
          <a:p>
            <a:r>
              <a:rPr lang="zh-CN" altLang="en-US" sz="2000"/>
              <a:t>df = pd.DataFrame(np.random.randn(10, 4))</a:t>
            </a:r>
            <a:endParaRPr lang="zh-CN" altLang="en-US" sz="2000"/>
          </a:p>
          <a:p>
            <a:r>
              <a:rPr lang="zh-CN" altLang="en-US" sz="2000"/>
              <a:t>print (df)</a:t>
            </a:r>
            <a:endParaRPr lang="zh-CN" altLang="en-US" sz="2000"/>
          </a:p>
          <a:p>
            <a:endParaRPr lang="zh-CN" altLang="en-US" sz="2000"/>
          </a:p>
          <a:p>
            <a:r>
              <a:rPr lang="zh-CN" altLang="en-US" sz="2000"/>
              <a:t>pieces = [df[:3], df[3:7], df[7:]]</a:t>
            </a:r>
            <a:endParaRPr lang="zh-CN" altLang="en-US" sz="2000"/>
          </a:p>
          <a:p>
            <a:r>
              <a:rPr lang="zh-CN" altLang="en-US" sz="2000"/>
              <a:t>print (pd.concat(pieces))</a:t>
            </a:r>
            <a:endParaRPr lang="zh-CN" altLang="en-US" sz="2000"/>
          </a:p>
        </p:txBody>
      </p:sp>
      <p:pic>
        <p:nvPicPr>
          <p:cNvPr id="5" name="内容占位符 7"/>
          <p:cNvPicPr>
            <a:picLocks noChangeAspect="1"/>
          </p:cNvPicPr>
          <p:nvPr userDrawn="1"/>
        </p:nvPicPr>
        <p:blipFill>
          <a:blip r:embed="rId1"/>
          <a:stretch>
            <a:fillRect/>
          </a:stretch>
        </p:blipFill>
        <p:spPr>
          <a:xfrm>
            <a:off x="7077075" y="3547745"/>
            <a:ext cx="4546600" cy="28943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custDataLst>
      <p:tags r:id="rId2"/>
    </p:custData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13．DataFrame的连接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连接（Join）操作是根据一定的条件，把两个DataFrame数据集的各一行，合并起来构成目标DataFrame的一行。如下的实例把left数据集和right数据集中的每一行，根据“名称为key的列的值相同”的条件，合并起来构成目标DataFrame的一行。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sz="2000">
                <a:sym typeface="+mn-ea"/>
              </a:rPr>
              <a:t>left = pd.DataFrame({'key': ['foo', 'bar'], 'lval': [1, 2]})</a:t>
            </a:r>
            <a:endParaRPr lang="zh-CN" altLang="en-US" sz="2000"/>
          </a:p>
          <a:p>
            <a:r>
              <a:rPr sz="2000">
                <a:sym typeface="+mn-ea"/>
              </a:rPr>
              <a:t>right = pd.DataFrame({'key': ['foo', 'bar'], 'rval': [4, 5]})</a:t>
            </a:r>
            <a:endParaRPr lang="zh-CN" altLang="en-US" sz="2000"/>
          </a:p>
          <a:p>
            <a:r>
              <a:rPr sz="2000">
                <a:sym typeface="+mn-ea"/>
              </a:rPr>
              <a:t>print (left)</a:t>
            </a:r>
            <a:endParaRPr lang="zh-CN" altLang="en-US" sz="2000"/>
          </a:p>
          <a:p>
            <a:r>
              <a:rPr sz="2000">
                <a:sym typeface="+mn-ea"/>
              </a:rPr>
              <a:t>print (right)</a:t>
            </a:r>
            <a:endParaRPr lang="zh-CN" altLang="en-US" sz="2000"/>
          </a:p>
          <a:p>
            <a:endParaRPr lang="zh-CN" altLang="en-US" sz="2000"/>
          </a:p>
          <a:p>
            <a:r>
              <a:rPr sz="2000">
                <a:sym typeface="+mn-ea"/>
              </a:rPr>
              <a:t>merge_two = pd.merge(left, right, on='key')</a:t>
            </a:r>
            <a:endParaRPr lang="zh-CN" altLang="en-US" sz="2000"/>
          </a:p>
          <a:p>
            <a:r>
              <a:rPr sz="2000">
                <a:sym typeface="+mn-ea"/>
              </a:rPr>
              <a:t>print(merge_two)</a:t>
            </a:r>
            <a:endParaRPr lang="zh-CN" altLang="en-US" sz="2000"/>
          </a:p>
          <a:p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14．添加数据行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DataFrame是一个可变的数据集，可以添加新的数据行（Append）。如下的实例表示将一个DataFrame的第三行剪切下来，然后添加到原来的DataFrame的末尾，构成新的DataFrame。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3072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14665" y="3531870"/>
            <a:ext cx="2909888" cy="2959100"/>
          </a:xfrm>
          <a:prstGeom prst="rect">
            <a:avLst/>
          </a:prstGeom>
          <a:noFill/>
          <a:ln w="9525">
            <a:noFill/>
          </a:ln>
        </p:spPr>
      </p:pic>
    </p:spTree>
    <p:custDataLst>
      <p:tags r:id="rId2"/>
    </p:custData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95420" y="952500"/>
            <a:ext cx="7919085" cy="5388610"/>
          </a:xfrm>
        </p:spPr>
        <p:txBody>
          <a:bodyPr/>
          <a:p>
            <a:r>
              <a:rPr sz="2000">
                <a:sym typeface="+mn-ea"/>
              </a:rPr>
              <a:t>df = pd.DataFrame(np.random.randn(8, 4), columns=['A','B','C','D'])</a:t>
            </a:r>
            <a:endParaRPr lang="zh-CN" altLang="en-US" sz="2000"/>
          </a:p>
          <a:p>
            <a:r>
              <a:rPr sz="2000">
                <a:sym typeface="+mn-ea"/>
              </a:rPr>
              <a:t>print (df)</a:t>
            </a:r>
            <a:endParaRPr lang="zh-CN" altLang="en-US" sz="2000"/>
          </a:p>
          <a:p>
            <a:endParaRPr lang="zh-CN" altLang="en-US" sz="2000"/>
          </a:p>
          <a:p>
            <a:r>
              <a:rPr sz="2000">
                <a:sym typeface="+mn-ea"/>
              </a:rPr>
              <a:t>s = df.iloc[3]</a:t>
            </a:r>
            <a:endParaRPr lang="zh-CN" altLang="en-US" sz="2000"/>
          </a:p>
          <a:p>
            <a:r>
              <a:rPr sz="2000">
                <a:sym typeface="+mn-ea"/>
              </a:rPr>
              <a:t>print (s)</a:t>
            </a:r>
            <a:endParaRPr lang="zh-CN" altLang="en-US" sz="2000"/>
          </a:p>
          <a:p>
            <a:endParaRPr lang="zh-CN" altLang="en-US" sz="2000"/>
          </a:p>
          <a:p>
            <a:r>
              <a:rPr sz="2000">
                <a:sym typeface="+mn-ea"/>
              </a:rPr>
              <a:t>df = df.append(s, ignore_index=True)</a:t>
            </a:r>
            <a:endParaRPr lang="zh-CN" altLang="en-US" sz="2000"/>
          </a:p>
          <a:p>
            <a:r>
              <a:rPr sz="2000">
                <a:sym typeface="+mn-ea"/>
              </a:rPr>
              <a:t>print (df)</a:t>
            </a:r>
            <a:endParaRPr lang="zh-CN" altLang="en-US" sz="2000"/>
          </a:p>
          <a:p>
            <a:endParaRPr lang="zh-CN" altLang="en-US" sz="2000"/>
          </a:p>
        </p:txBody>
      </p:sp>
      <p:pic>
        <p:nvPicPr>
          <p:cNvPr id="16386" name="Picture 2" descr="C:\Program Files\Microsoft Office\MEDIA\CAGCAT10\j0287005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3425" y="771525"/>
            <a:ext cx="3095625" cy="531495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algn="l">
              <a:buClrTx/>
              <a:buSzTx/>
            </a:pPr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15．分组与聚集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我们可以对DataFrame进行分组和聚集（Grouping &amp; Aggregation）。分组是根据某个列的值把所有的行，分成一组一组的；而聚集，则是进行求和、最小值、最大值、平均值等的计算。</a:t>
            </a:r>
            <a:endParaRPr lang="zh-CN" altLang="en-US"/>
          </a:p>
        </p:txBody>
      </p:sp>
      <p:pic>
        <p:nvPicPr>
          <p:cNvPr id="5" name="图片 4" descr="C:\Users\604long\Desktop\timg.jpg"/>
          <p:cNvPicPr/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0326" y="4153044"/>
            <a:ext cx="2919333" cy="2304256"/>
          </a:xfrm>
          <a:prstGeom prst="rect">
            <a:avLst/>
          </a:prstGeom>
          <a:noFill/>
          <a:ln>
            <a:noFill/>
          </a:ln>
        </p:spPr>
      </p:pic>
    </p:spTree>
    <p:custDataLst>
      <p:tags r:id="rId2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    </a:t>
            </a:r>
            <a:r>
              <a:rPr lang="zh-CN" altLang="en-US"/>
              <a:t>在编程过程中，如果用户的目的是尝试执行一些代码片段，则可以选用Jupyter Notebook；如果用户的目的是编写执行复杂功能的程序，则建议使用集成开发环境Spyder。Spyder支持程序的调试功能，有利于排除错误。它们的界面分别如图2.2和图2.3所示。</a:t>
            </a:r>
            <a:endParaRPr lang="zh-CN" altLang="en-US"/>
          </a:p>
        </p:txBody>
      </p:sp>
      <p:pic>
        <p:nvPicPr>
          <p:cNvPr id="4" name="图片 88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61590" y="3069590"/>
            <a:ext cx="7178040" cy="315023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412490" y="6341110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图</a:t>
            </a:r>
            <a:r>
              <a:rPr lang="zh-CN" sz="2000" b="1">
                <a:cs typeface="方正书宋简体" charset="0"/>
                <a:sym typeface="+mn-ea"/>
              </a:rPr>
              <a:t>2.2  Jupyter Notebook</a:t>
            </a:r>
            <a:r>
              <a:rPr lang="zh-CN" sz="2000" b="1">
                <a:cs typeface="方正书宋简体" charset="0"/>
                <a:sym typeface="+mn-ea"/>
              </a:rPr>
              <a:t>交互式开发环境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8315" y="952500"/>
            <a:ext cx="11225530" cy="5388610"/>
          </a:xfrm>
        </p:spPr>
        <p:txBody>
          <a:bodyPr/>
          <a:p>
            <a:pPr algn="l">
              <a:buClrTx/>
              <a:buSzTx/>
            </a:pPr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16．绘图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我们可以使用matplotlib对pandas数据进行可视化。下面展示了两个实例，第一个实例显示了一个Series，该序列是从2000年1月1日开始的1000天的随机数序列；第二个实例显示了一个DataFrame，它使用的行标签与第一个实例的行标签是一样的，也就是从2000年1月1日开始的1000天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上述两个实例的可视化结果如图2.4所示。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888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35380" y="1358900"/>
            <a:ext cx="4528820" cy="413956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" name="图片 88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6195" y="1335405"/>
            <a:ext cx="4570095" cy="4187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1409065" y="5814695"/>
            <a:ext cx="8636000" cy="70675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（</a:t>
            </a:r>
            <a:r>
              <a:rPr lang="zh-CN" sz="2000" b="1">
                <a:cs typeface="方正书宋简体" charset="0"/>
                <a:sym typeface="+mn-ea"/>
              </a:rPr>
              <a:t>a</a:t>
            </a:r>
            <a:r>
              <a:rPr lang="zh-CN" sz="2000" b="1">
                <a:cs typeface="方正书宋简体" charset="0"/>
                <a:sym typeface="+mn-ea"/>
              </a:rPr>
              <a:t>）</a:t>
            </a:r>
            <a:r>
              <a:rPr lang="zh-CN" sz="2000" b="1">
                <a:cs typeface="方正书宋简体" charset="0"/>
                <a:sym typeface="+mn-ea"/>
              </a:rPr>
              <a:t>Series</a:t>
            </a:r>
            <a:r>
              <a:rPr lang="zh-CN" sz="2000" b="1">
                <a:cs typeface="方正书宋简体" charset="0"/>
                <a:sym typeface="+mn-ea"/>
              </a:rPr>
              <a:t>的可视化</a:t>
            </a:r>
            <a:r>
              <a:rPr lang="zh-CN" sz="2000" b="1">
                <a:cs typeface="方正书宋简体" charset="0"/>
                <a:sym typeface="+mn-ea"/>
              </a:rPr>
              <a:t> </a:t>
            </a:r>
            <a:r>
              <a:rPr lang="zh-CN" sz="2000" b="1">
                <a:cs typeface="方正书宋简体" charset="0"/>
                <a:sym typeface="+mn-ea"/>
              </a:rPr>
              <a:t>                        </a:t>
            </a:r>
            <a:r>
              <a:rPr lang="zh-CN" sz="2000" b="1">
                <a:cs typeface="方正书宋简体" charset="0"/>
                <a:sym typeface="+mn-ea"/>
              </a:rPr>
              <a:t>   </a:t>
            </a:r>
            <a:r>
              <a:rPr lang="zh-CN" sz="2000" b="1">
                <a:cs typeface="方正书宋简体" charset="0"/>
                <a:sym typeface="+mn-ea"/>
              </a:rPr>
              <a:t>（</a:t>
            </a:r>
            <a:r>
              <a:rPr lang="zh-CN" sz="2000" b="1">
                <a:cs typeface="方正书宋简体" charset="0"/>
                <a:sym typeface="+mn-ea"/>
              </a:rPr>
              <a:t>b</a:t>
            </a:r>
            <a:r>
              <a:rPr lang="zh-CN" sz="2000" b="1">
                <a:cs typeface="方正书宋简体" charset="0"/>
                <a:sym typeface="+mn-ea"/>
              </a:rPr>
              <a:t>）</a:t>
            </a:r>
            <a:r>
              <a:rPr lang="zh-CN" sz="2000" b="1">
                <a:cs typeface="方正书宋简体" charset="0"/>
                <a:sym typeface="+mn-ea"/>
              </a:rPr>
              <a:t>DataFrame</a:t>
            </a:r>
            <a:r>
              <a:rPr lang="zh-CN" sz="2000" b="1">
                <a:cs typeface="方正书宋简体" charset="0"/>
                <a:sym typeface="+mn-ea"/>
              </a:rPr>
              <a:t>的可视化</a:t>
            </a:r>
            <a:r>
              <a:rPr lang="zh-CN" sz="2000" b="1">
                <a:cs typeface="方正书宋简体" charset="0"/>
                <a:sym typeface="+mn-ea"/>
              </a:rPr>
              <a:t>图</a:t>
            </a:r>
            <a:r>
              <a:rPr lang="zh-CN" sz="2000" b="1">
                <a:cs typeface="方正书宋简体" charset="0"/>
                <a:sym typeface="+mn-ea"/>
              </a:rPr>
              <a:t>2.4</a:t>
            </a:r>
            <a:r>
              <a:rPr lang="zh-CN" sz="2000" b="1">
                <a:cs typeface="方正书宋简体" charset="0"/>
                <a:sym typeface="+mn-ea"/>
              </a:rPr>
              <a:t> </a:t>
            </a:r>
            <a:r>
              <a:rPr lang="zh-CN" sz="2000" b="1">
                <a:cs typeface="方正书宋简体" charset="0"/>
                <a:sym typeface="+mn-ea"/>
              </a:rPr>
              <a:t>Series</a:t>
            </a:r>
            <a:r>
              <a:rPr lang="zh-CN" sz="2000" b="1">
                <a:cs typeface="方正书宋简体" charset="0"/>
                <a:sym typeface="+mn-ea"/>
              </a:rPr>
              <a:t>数据和</a:t>
            </a:r>
            <a:r>
              <a:rPr lang="zh-CN" sz="2000" b="1">
                <a:cs typeface="方正书宋简体" charset="0"/>
                <a:sym typeface="+mn-ea"/>
              </a:rPr>
              <a:t>DataFrame</a:t>
            </a:r>
            <a:r>
              <a:rPr lang="zh-CN" sz="2000" b="1">
                <a:cs typeface="方正书宋简体" charset="0"/>
                <a:sym typeface="+mn-ea"/>
              </a:rPr>
              <a:t>数据的可视化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 b="0">
                <a:solidFill>
                  <a:schemeClr val="accent2"/>
                </a:solidFill>
                <a:latin typeface="汉仪雅酷黑简" panose="00020600040101010101" charset="-122"/>
                <a:ea typeface="汉仪雅酷黑简" panose="00020600040101010101" charset="-122"/>
              </a:rPr>
              <a:t>17．文件读/写</a:t>
            </a:r>
            <a:endParaRPr lang="zh-CN" altLang="en-US" b="0">
              <a:solidFill>
                <a:schemeClr val="accent2"/>
              </a:solidFill>
              <a:latin typeface="汉仪雅酷黑简" panose="00020600040101010101" charset="-122"/>
              <a:ea typeface="汉仪雅酷黑简" panose="00020600040101010101" charset="-122"/>
            </a:endParaRPr>
          </a:p>
          <a:p>
            <a:r>
              <a:rPr lang="en-US" altLang="zh-CN"/>
              <a:t>    </a:t>
            </a:r>
            <a:r>
              <a:rPr lang="zh-CN" altLang="en-US"/>
              <a:t>利用pandas提供的函数，我们可以把数据保存到文件中，也可以从文件中读取数据。pandas支持的数据文件格式，包括CSV、HDF5、Excel等，示例代码如下。</a:t>
            </a:r>
            <a:endParaRPr lang="zh-CN" altLang="en-US"/>
          </a:p>
          <a:p>
            <a:r>
              <a:rPr lang="zh-CN" altLang="en-US" sz="2000"/>
              <a:t>#读写文件</a:t>
            </a:r>
            <a:endParaRPr lang="zh-CN" altLang="en-US" sz="2000"/>
          </a:p>
          <a:p>
            <a:r>
              <a:rPr lang="zh-CN" altLang="en-US" sz="2000"/>
              <a:t>#write to &amp; read from a CSV file </a:t>
            </a:r>
            <a:endParaRPr lang="zh-CN" altLang="en-US" sz="2000"/>
          </a:p>
          <a:p>
            <a:r>
              <a:rPr lang="zh-CN" altLang="en-US" sz="2000"/>
              <a:t>df.to_csv('myfile.csv')</a:t>
            </a:r>
            <a:endParaRPr lang="zh-CN" altLang="en-US" sz="2000"/>
          </a:p>
          <a:p>
            <a:r>
              <a:rPr lang="zh-CN" altLang="en-US" sz="2000"/>
              <a:t>df = pd.read_csv('myfile.csv')</a:t>
            </a:r>
            <a:endParaRPr lang="zh-CN" altLang="en-US" sz="2000"/>
          </a:p>
          <a:p>
            <a:r>
              <a:rPr lang="zh-CN" altLang="en-US" sz="2000"/>
              <a:t>df.head()</a:t>
            </a:r>
            <a:endParaRPr lang="zh-CN" altLang="en-US" sz="2000"/>
          </a:p>
        </p:txBody>
      </p:sp>
    </p:spTree>
    <p:custDataLst>
      <p:tags r:id="rId1"/>
    </p:custData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20000"/>
          </a:bodyPr>
          <a:p>
            <a:pPr lvl="1"/>
            <a:r>
              <a:rPr lang="zh-CN" altLang="en-US" sz="3200"/>
              <a:t>2.11  思考题</a:t>
            </a:r>
            <a:endParaRPr lang="zh-CN" altLang="en-US" sz="3200"/>
          </a:p>
          <a:p>
            <a:r>
              <a:rPr lang="zh-CN" altLang="en-US"/>
              <a:t>1．Python语言的特点和优点有哪些？</a:t>
            </a:r>
            <a:endParaRPr lang="zh-CN" altLang="en-US"/>
          </a:p>
          <a:p>
            <a:r>
              <a:rPr lang="zh-CN" altLang="en-US"/>
              <a:t>2．如何安装与配置Anaconda软件包？</a:t>
            </a:r>
            <a:endParaRPr lang="zh-CN" altLang="en-US"/>
          </a:p>
          <a:p>
            <a:r>
              <a:rPr lang="zh-CN" altLang="en-US"/>
              <a:t>3．如何理解Python中的变量、常量和注释？</a:t>
            </a:r>
            <a:endParaRPr lang="zh-CN" altLang="en-US"/>
          </a:p>
          <a:p>
            <a:r>
              <a:rPr lang="zh-CN" altLang="en-US"/>
              <a:t>4．如何理解Python中的简单数据类型、集合类型tuple、list、dict？</a:t>
            </a:r>
            <a:endParaRPr lang="zh-CN" altLang="en-US"/>
          </a:p>
          <a:p>
            <a:endParaRPr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6408" y="2224405"/>
            <a:ext cx="5153807" cy="5143500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>
                <a:sym typeface="+mn-ea"/>
              </a:rPr>
              <a:t>5．如何理解Python中的运算符及其优先级、表达式？</a:t>
            </a:r>
            <a:endParaRPr lang="zh-CN" altLang="en-US"/>
          </a:p>
          <a:p>
            <a:r>
              <a:rPr>
                <a:sym typeface="+mn-ea"/>
              </a:rPr>
              <a:t>6．如何理解Python中的语句、三种程序基本结构、模块、函数的概念？</a:t>
            </a:r>
            <a:endParaRPr lang="zh-CN" altLang="en-US"/>
          </a:p>
          <a:p>
            <a:r>
              <a:rPr>
                <a:sym typeface="+mn-ea"/>
              </a:rPr>
              <a:t>7．什么是面向对象编程、类和对象？</a:t>
            </a:r>
            <a:endParaRPr lang="zh-CN" altLang="en-US"/>
          </a:p>
          <a:p>
            <a:r>
              <a:rPr>
                <a:sym typeface="+mn-ea"/>
              </a:rPr>
              <a:t>8．什么是异常处理？</a:t>
            </a:r>
            <a:endParaRPr lang="zh-CN" altLang="en-US"/>
          </a:p>
          <a:p>
            <a:r>
              <a:rPr>
                <a:sym typeface="+mn-ea"/>
              </a:rPr>
              <a:t>9．简述第三方库pandas、scikit-learn、Keras、matplotlib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1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806575" y="734695"/>
            <a:ext cx="8232140" cy="538861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0" name="文本框 99"/>
          <p:cNvSpPr txBox="1"/>
          <p:nvPr/>
        </p:nvSpPr>
        <p:spPr>
          <a:xfrm>
            <a:off x="3556000" y="6302375"/>
            <a:ext cx="5080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lvl="0" indent="127000" algn="ctr">
              <a:buClrTx/>
              <a:buSzTx/>
              <a:buFontTx/>
            </a:pPr>
            <a:r>
              <a:rPr lang="zh-CN" sz="2000" b="1">
                <a:cs typeface="方正书宋简体" charset="0"/>
                <a:sym typeface="+mn-ea"/>
              </a:rPr>
              <a:t>图</a:t>
            </a:r>
            <a:r>
              <a:rPr lang="zh-CN" sz="2000" b="1">
                <a:cs typeface="方正书宋简体" charset="0"/>
                <a:sym typeface="+mn-ea"/>
              </a:rPr>
              <a:t>2.3  Spyder</a:t>
            </a:r>
            <a:r>
              <a:rPr lang="zh-CN" sz="2000" b="1">
                <a:cs typeface="方正书宋简体" charset="0"/>
                <a:sym typeface="+mn-ea"/>
              </a:rPr>
              <a:t>开发环境</a:t>
            </a:r>
            <a:endParaRPr lang="zh-CN" sz="2000" b="1">
              <a:cs typeface="方正书宋简体" charset="0"/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21005" y="952500"/>
            <a:ext cx="11398250" cy="5388610"/>
          </a:xfrm>
        </p:spPr>
        <p:txBody>
          <a:bodyPr/>
          <a:p>
            <a:r>
              <a:rPr lang="en-US" altLang="zh-CN"/>
              <a:t>    </a:t>
            </a:r>
            <a:r>
              <a:rPr lang="zh-CN" altLang="en-US"/>
              <a:t>启动Spyder开发环境的方法是，单击Windows开始菜单，找到Anaconda3程序组，单击“运行Spyder”快捷方式。Spyder启动以后，用户就可以新建项目、新建文件、编写代码和调试代码。</a:t>
            </a:r>
            <a:endParaRPr lang="zh-CN" altLang="en-US"/>
          </a:p>
        </p:txBody>
      </p:sp>
      <p:pic>
        <p:nvPicPr>
          <p:cNvPr id="6" name="Picture 2" descr="C:\Program Files\Microsoft Office\MEDIA\CAGCAT10\j0292020.wmf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535" y="4449445"/>
            <a:ext cx="2241550" cy="2127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custDataLst>
      <p:tags r:id="rId2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lvl="1"/>
            <a:r>
              <a:rPr lang="zh-CN" altLang="en-US" sz="3200"/>
              <a:t>2.3  变量、常量和注释</a:t>
            </a:r>
            <a:endParaRPr lang="zh-CN" altLang="en-US" sz="3200"/>
          </a:p>
          <a:p>
            <a:pPr lvl="1"/>
            <a:r>
              <a:rPr lang="zh-CN" altLang="en-US" sz="2400">
                <a:solidFill>
                  <a:schemeClr val="accent2"/>
                </a:solidFill>
              </a:rPr>
              <a:t>1．变量</a:t>
            </a:r>
            <a:endParaRPr lang="zh-CN" altLang="en-US" sz="2400">
              <a:solidFill>
                <a:schemeClr val="accent2"/>
              </a:solidFill>
            </a:endParaRPr>
          </a:p>
          <a:p>
            <a:r>
              <a:rPr lang="en-US" altLang="zh-CN"/>
              <a:t>    </a:t>
            </a:r>
            <a:r>
              <a:rPr lang="zh-CN" altLang="en-US"/>
              <a:t>变量是在程序的执行过程中可以改变的量，它可以是任意的数据类型。在Python中，变量无须事先定义其数据类型，对其进行赋值的时候，就确定了它的数据类型。</a:t>
            </a:r>
            <a:endParaRPr lang="zh-CN" altLang="en-US"/>
          </a:p>
          <a:p>
            <a:r>
              <a:rPr lang="en-US" altLang="zh-CN"/>
              <a:t>    </a:t>
            </a:r>
            <a:r>
              <a:rPr lang="zh-CN" altLang="en-US"/>
              <a:t>变量需要有一个名称，称为变量名。变量名以英文、下画线开头，后续字符可以是英文、数字或者下画线。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17c45a80f945462e9f05453bbbf6124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ca839f1b30134e91b6f26a8d421fdc81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9e86bb9eb9543c78677543e53d741f8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cb0efa74f04f4d6285d8da089f1929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07a02323bce4441ba7ae34eb860c3d7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6e88be59096419ca2a522664162d054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df4b0d4d02c9440fab10679c1112c6d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116.xml><?xml version="1.0" encoding="utf-8"?>
<p:tagLst xmlns:p="http://schemas.openxmlformats.org/presentationml/2006/main">
  <p:tag name="KSO_WM_SLIDE_BACKGROUND_TYPE" val="general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SLIDE_BACKGROUND_TYPE" val="general"/>
</p:tagLst>
</file>

<file path=ppt/tags/tag119.xml><?xml version="1.0" encoding="utf-8"?>
<p:tagLst xmlns:p="http://schemas.openxmlformats.org/presentationml/2006/main">
  <p:tag name="KSO_WM_SLIDE_BACKGROUND_TYPE" val="general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7d1358a92ee041ab9cce9d0b5e6bcf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53363a87e64fbe9c1b71416d6678ea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e2a7714e8c6d41c680c98a686e980f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b5f76b68b14adea1b5adf09142d88f"/>
  <p:tag name="KSO_WM_SLIDE_BACKGROUND_TYPE" val="frame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8a68e1525f449bfba2535f4c1d9c8c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6191c6265f4396980c66f59a25d7f3"/>
  <p:tag name="KSO_WM_SLIDE_BACKGROUND_TYPE" val="frame"/>
</p:tagLst>
</file>

<file path=ppt/tags/tag123.xml><?xml version="1.0" encoding="utf-8"?>
<p:tagLst xmlns:p="http://schemas.openxmlformats.org/presentationml/2006/main">
  <p:tag name="KSO_WM_SLIDE_BACKGROUND_TYPE" val="frame"/>
</p:tagLst>
</file>

<file path=ppt/tags/tag124.xml><?xml version="1.0" encoding="utf-8"?>
<p:tagLst xmlns:p="http://schemas.openxmlformats.org/presentationml/2006/main">
  <p:tag name="KSO_WM_SLIDE_BACKGROUND_TYPE" val="frame"/>
</p:tagLst>
</file>

<file path=ppt/tags/tag125.xml><?xml version="1.0" encoding="utf-8"?>
<p:tagLst xmlns:p="http://schemas.openxmlformats.org/presentationml/2006/main">
  <p:tag name="KSO_WM_SLIDE_BACKGROUND_TYPE" val="frame"/>
</p:tagLst>
</file>

<file path=ppt/tags/tag126.xml><?xml version="1.0" encoding="utf-8"?>
<p:tagLst xmlns:p="http://schemas.openxmlformats.org/presentationml/2006/main">
  <p:tag name="KSO_WM_SLIDE_BACKGROUND_TYPE" val="frame"/>
</p:tagLst>
</file>

<file path=ppt/tags/tag127.xml><?xml version="1.0" encoding="utf-8"?>
<p:tagLst xmlns:p="http://schemas.openxmlformats.org/presentationml/2006/main">
  <p:tag name="KSO_WM_SLIDE_BACKGROUND_TYPE" val="frame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e883ad0bba8c48b78e9147f36bd9992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fb6cef679a40aa8c4a7cc1285baa70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8bd041373c4a47cebe9e2d04433dae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84159b8d7e4f69a0ae261e548cb7f9"/>
  <p:tag name="KSO_WM_SLIDE_BACKGROUND_TYPE" val="leftRight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0cc383d8f7d4e01afd02528c13684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665a148aec4e91a38dc4cad48b00b0"/>
  <p:tag name="KSO_WM_SLIDE_BACKGROUND_TYPE" val="leftRight"/>
</p:tagLst>
</file>

<file path=ppt/tags/tag131.xml><?xml version="1.0" encoding="utf-8"?>
<p:tagLst xmlns:p="http://schemas.openxmlformats.org/presentationml/2006/main">
  <p:tag name="KSO_WM_SLIDE_BACKGROUND_TYPE" val="leftRight"/>
</p:tagLst>
</file>

<file path=ppt/tags/tag132.xml><?xml version="1.0" encoding="utf-8"?>
<p:tagLst xmlns:p="http://schemas.openxmlformats.org/presentationml/2006/main">
  <p:tag name="KSO_WM_SLIDE_BACKGROUND_TYPE" val="leftRight"/>
</p:tagLst>
</file>

<file path=ppt/tags/tag133.xml><?xml version="1.0" encoding="utf-8"?>
<p:tagLst xmlns:p="http://schemas.openxmlformats.org/presentationml/2006/main">
  <p:tag name="KSO_WM_SLIDE_BACKGROUND_TYPE" val="leftRight"/>
</p:tagLst>
</file>

<file path=ppt/tags/tag134.xml><?xml version="1.0" encoding="utf-8"?>
<p:tagLst xmlns:p="http://schemas.openxmlformats.org/presentationml/2006/main">
  <p:tag name="KSO_WM_SLIDE_BACKGROUND_TYPE" val="leftRight"/>
</p:tagLst>
</file>

<file path=ppt/tags/tag135.xml><?xml version="1.0" encoding="utf-8"?>
<p:tagLst xmlns:p="http://schemas.openxmlformats.org/presentationml/2006/main">
  <p:tag name="KSO_WM_SLIDE_BACKGROUND_TYPE" val="leftRight"/>
</p:tagLst>
</file>

<file path=ppt/tags/tag136.xml><?xml version="1.0" encoding="utf-8"?>
<p:tagLst xmlns:p="http://schemas.openxmlformats.org/presentationml/2006/main">
  <p:tag name="KSO_WM_SLIDE_BACKGROUND_TYPE" val="leftRight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d619a5ecc7ef4541a33db77f56b94d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7d3e71a6274ff0a0935823bfbf08a5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d3c9aa00a06a4f7087d7fab17bb7f7a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b61d81cc5d4b128f5cf52931d5d6ae"/>
  <p:tag name="KSO_WM_SLIDE_BACKGROUND_TYPE" val="topBottom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5c2614974db24e1a979b32d500459b0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0532efda7b43e49e224ff9c3ea97fb"/>
  <p:tag name="KSO_WM_SLIDE_BACKGROUND_TYPE" val="topBottom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40.xml><?xml version="1.0" encoding="utf-8"?>
<p:tagLst xmlns:p="http://schemas.openxmlformats.org/presentationml/2006/main">
  <p:tag name="KSO_WM_SLIDE_BACKGROUND_TYPE" val="topBottom"/>
</p:tagLst>
</file>

<file path=ppt/tags/tag141.xml><?xml version="1.0" encoding="utf-8"?>
<p:tagLst xmlns:p="http://schemas.openxmlformats.org/presentationml/2006/main">
  <p:tag name="KSO_WM_SLIDE_BACKGROUND_TYPE" val="topBottom"/>
</p:tagLst>
</file>

<file path=ppt/tags/tag142.xml><?xml version="1.0" encoding="utf-8"?>
<p:tagLst xmlns:p="http://schemas.openxmlformats.org/presentationml/2006/main">
  <p:tag name="KSO_WM_SLIDE_BACKGROUND_TYPE" val="topBottom"/>
</p:tagLst>
</file>

<file path=ppt/tags/tag143.xml><?xml version="1.0" encoding="utf-8"?>
<p:tagLst xmlns:p="http://schemas.openxmlformats.org/presentationml/2006/main">
  <p:tag name="KSO_WM_SLIDE_BACKGROUND_TYPE" val="topBottom"/>
</p:tagLst>
</file>

<file path=ppt/tags/tag144.xml><?xml version="1.0" encoding="utf-8"?>
<p:tagLst xmlns:p="http://schemas.openxmlformats.org/presentationml/2006/main">
  <p:tag name="KSO_WM_SLIDE_BACKGROUND_TYPE" val="topBottom"/>
</p:tagLst>
</file>

<file path=ppt/tags/tag145.xml><?xml version="1.0" encoding="utf-8"?>
<p:tagLst xmlns:p="http://schemas.openxmlformats.org/presentationml/2006/main">
  <p:tag name="KSO_WM_SLIDE_BACKGROUND_TYPE" val="topBottom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b2ff4e2d76e446abbac5e38c9549ef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9df62959134e19800b276572c191c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948dc8d77a0f42c5aba40e064a1eb2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1e9627531d4d66b32e7a9a7dfdf7c2"/>
  <p:tag name="KSO_WM_SLIDE_BACKGROUND_TYPE" val="bottomTop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d025ec778d0f4488b30c4eaab7a207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3d825a002647adb51189d81e2b5923"/>
  <p:tag name="KSO_WM_SLIDE_BACKGROUND_TYPE" val="bottomTop"/>
</p:tagLst>
</file>

<file path=ppt/tags/tag149.xml><?xml version="1.0" encoding="utf-8"?>
<p:tagLst xmlns:p="http://schemas.openxmlformats.org/presentationml/2006/main">
  <p:tag name="KSO_WM_SLIDE_BACKGROUND_TYPE" val="bottomTop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ca839f1b30134e91b6f26a8d421fdc81"/>
  <p:tag name="KSO_WM_UNIT_DECORATE_INFO" val=""/>
  <p:tag name="KSO_WM_UNIT_SM_LIMIT_TYPE" val=""/>
  <p:tag name="KSO_WM_CHIP_FILLAREA_FILL_RULE" val="{&quot;fill_align&quot;:&quot;rm&quot;,&quot;fill_effect&quot;:[],&quot;fill_mode&quot;:&quot;adaptive&quot;,&quot;sacle_strategy&quot;:&quot;stretch&quot;}"/>
  <p:tag name="KSO_WM_ASSEMBLE_CHIP_INDEX" val="f9e86bb9eb9543c78677543e53d741f8"/>
</p:tagLst>
</file>

<file path=ppt/tags/tag150.xml><?xml version="1.0" encoding="utf-8"?>
<p:tagLst xmlns:p="http://schemas.openxmlformats.org/presentationml/2006/main">
  <p:tag name="KSO_WM_SLIDE_BACKGROUND_TYPE" val="bottomTop"/>
</p:tagLst>
</file>

<file path=ppt/tags/tag151.xml><?xml version="1.0" encoding="utf-8"?>
<p:tagLst xmlns:p="http://schemas.openxmlformats.org/presentationml/2006/main">
  <p:tag name="KSO_WM_SLIDE_BACKGROUND_TYPE" val="bottomTop"/>
</p:tagLst>
</file>

<file path=ppt/tags/tag152.xml><?xml version="1.0" encoding="utf-8"?>
<p:tagLst xmlns:p="http://schemas.openxmlformats.org/presentationml/2006/main">
  <p:tag name="KSO_WM_SLIDE_BACKGROUND_TYPE" val="bottomTop"/>
</p:tagLst>
</file>

<file path=ppt/tags/tag153.xml><?xml version="1.0" encoding="utf-8"?>
<p:tagLst xmlns:p="http://schemas.openxmlformats.org/presentationml/2006/main">
  <p:tag name="KSO_WM_SLIDE_BACKGROUND_TYPE" val="bottomTop"/>
</p:tagLst>
</file>

<file path=ppt/tags/tag154.xml><?xml version="1.0" encoding="utf-8"?>
<p:tagLst xmlns:p="http://schemas.openxmlformats.org/presentationml/2006/main">
  <p:tag name="KSO_WM_SLIDE_BACKGROUND_TYPE" val="bottomTop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2ba586f8d46540278b741eee38d3c5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af99a799b94718a4361d1cefdfc18a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bc8e5f645b7949bf82c718e3fc73c4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45198d6b444686a1e7d8c384bd8320"/>
  <p:tag name="KSO_WM_SLIDE_BACKGROUND_TYPE" val="navigation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1da6a5103d5a445daea426319c2f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8d43f68599423a8dece9b68a622dbe"/>
  <p:tag name="KSO_WM_SLIDE_BACKGROUND_TYPE" val="navigation"/>
</p:tagLst>
</file>

<file path=ppt/tags/tag158.xml><?xml version="1.0" encoding="utf-8"?>
<p:tagLst xmlns:p="http://schemas.openxmlformats.org/presentationml/2006/main">
  <p:tag name="KSO_WM_SLIDE_BACKGROUND_TYPE" val="navigation"/>
</p:tagLst>
</file>

<file path=ppt/tags/tag159.xml><?xml version="1.0" encoding="utf-8"?>
<p:tagLst xmlns:p="http://schemas.openxmlformats.org/presentationml/2006/main">
  <p:tag name="KSO_WM_SLIDE_BACKGROUND_TYPE" val="navigation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cb0efa74f04f4d6285d8da089f19292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707a02323bce4441ba7ae34eb860c3d7"/>
</p:tagLst>
</file>

<file path=ppt/tags/tag160.xml><?xml version="1.0" encoding="utf-8"?>
<p:tagLst xmlns:p="http://schemas.openxmlformats.org/presentationml/2006/main">
  <p:tag name="KSO_WM_SLIDE_BACKGROUND_TYPE" val="navigation"/>
</p:tagLst>
</file>

<file path=ppt/tags/tag161.xml><?xml version="1.0" encoding="utf-8"?>
<p:tagLst xmlns:p="http://schemas.openxmlformats.org/presentationml/2006/main">
  <p:tag name="KSO_WM_SLIDE_BACKGROUND_TYPE" val="navigation"/>
</p:tagLst>
</file>

<file path=ppt/tags/tag162.xml><?xml version="1.0" encoding="utf-8"?>
<p:tagLst xmlns:p="http://schemas.openxmlformats.org/presentationml/2006/main">
  <p:tag name="KSO_WM_SLIDE_BACKGROUND_TYPE" val="navigation"/>
</p:tagLst>
</file>

<file path=ppt/tags/tag163.xml><?xml version="1.0" encoding="utf-8"?>
<p:tagLst xmlns:p="http://schemas.openxmlformats.org/presentationml/2006/main">
  <p:tag name="KSO_WM_SLIDE_BACKGROUND_TYPE" val="navigation"/>
</p:tagLst>
</file>

<file path=ppt/tags/tag164.xml><?xml version="1.0" encoding="utf-8"?>
<p:tagLst xmlns:p="http://schemas.openxmlformats.org/presentationml/2006/main">
  <p:tag name="KSO_WM_SLIDE_BACKGROUND_TYPE" val="navigation"/>
</p:tagLst>
</file>

<file path=ppt/tags/tag165.xml><?xml version="1.0" encoding="utf-8"?>
<p:tagLst xmlns:p="http://schemas.openxmlformats.org/presentationml/2006/main">
  <p:tag name="KSO_WM_SLIDE_BACKGROUND_TYPE" val="navigation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3041ba519b3f43c9afe9d7b01346b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06133c2f2b1433d9380591cc1b33b7b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5b54aa9008f142a89deb583a8bc388e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ec9d4ab0ff4724aac50e349056e3ef"/>
  <p:tag name="KSO_WM_SLIDE_BACKGROUND_TYPE" val="belt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72a7b7c5e9b34a71be1911492b7a50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fe9f604f744aa2b505c2fed8fb1ade"/>
  <p:tag name="KSO_WM_SLIDE_BACKGROUND_TYPE" val="belt"/>
</p:tagLst>
</file>

<file path=ppt/tags/tag169.xml><?xml version="1.0" encoding="utf-8"?>
<p:tagLst xmlns:p="http://schemas.openxmlformats.org/presentationml/2006/main">
  <p:tag name="KSO_WM_SLIDE_BACKGROUND_TYPE" val="belt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70.xml><?xml version="1.0" encoding="utf-8"?>
<p:tagLst xmlns:p="http://schemas.openxmlformats.org/presentationml/2006/main">
  <p:tag name="KSO_WM_SLIDE_BACKGROUND_TYPE" val="belt"/>
</p:tagLst>
</file>

<file path=ppt/tags/tag171.xml><?xml version="1.0" encoding="utf-8"?>
<p:tagLst xmlns:p="http://schemas.openxmlformats.org/presentationml/2006/main">
  <p:tag name="KSO_WM_SLIDE_BACKGROUND_TYPE" val="belt"/>
</p:tagLst>
</file>

<file path=ppt/tags/tag172.xml><?xml version="1.0" encoding="utf-8"?>
<p:tagLst xmlns:p="http://schemas.openxmlformats.org/presentationml/2006/main">
  <p:tag name="KSO_WM_SLIDE_BACKGROUND_TYPE" val="belt"/>
</p:tagLst>
</file>

<file path=ppt/tags/tag173.xml><?xml version="1.0" encoding="utf-8"?>
<p:tagLst xmlns:p="http://schemas.openxmlformats.org/presentationml/2006/main">
  <p:tag name="KSO_WM_SLIDE_BACKGROUND_TYPE" val="belt"/>
</p:tagLst>
</file>

<file path=ppt/tags/tag174.xml><?xml version="1.0" encoding="utf-8"?>
<p:tagLst xmlns:p="http://schemas.openxmlformats.org/presentationml/2006/main">
  <p:tag name="KSO_WM_TEMPLATE_CATEGORY" val="custom"/>
  <p:tag name="KSO_WM_TEMPLATE_INDEX" val="20202795"/>
</p:tagLst>
</file>

<file path=ppt/tags/tag175.xml><?xml version="1.0" encoding="utf-8"?>
<p:tagLst xmlns:p="http://schemas.openxmlformats.org/presentationml/2006/main">
  <p:tag name="KSO_WM_TEMPLATE_CATEGORY" val="custom"/>
  <p:tag name="KSO_WM_TEMPLATE_INDEX" val="20202795"/>
</p:tagLst>
</file>

<file path=ppt/tags/tag176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2795"/>
</p:tagLst>
</file>

<file path=ppt/tags/tag177.xml><?xml version="1.0" encoding="utf-8"?>
<p:tagLst xmlns:p="http://schemas.openxmlformats.org/presentationml/2006/main">
  <p:tag name="KSO_WM_SLIDE_BACKGROUND_MASK_FLAG" val="1"/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LAYERLEVEL" val="1"/>
  <p:tag name="KSO_WM_TAG_VERSION" val="1.0"/>
  <p:tag name="KSO_WM_BEAUTIFY_FLAG" val="#wm#"/>
  <p:tag name="KSO_WM_UNIT_TYPE" val="y"/>
  <p:tag name="KSO_WM_UNIT_INDEX" val="1"/>
  <p:tag name="KSO_WM_UNIT_ID" val="_1*y*1"/>
  <p:tag name="KSO_WM_SLIDE_BACKGROUND_MASK_FLAG" val="1"/>
</p:tagLst>
</file>

<file path=ppt/tags/tag179.xml><?xml version="1.0" encoding="utf-8"?>
<p:tagLst xmlns:p="http://schemas.openxmlformats.org/presentationml/2006/main">
  <p:tag name="KSO_WM_TEMPLATE_CATEGORY" val=""/>
  <p:tag name="KSO_WM_TEMPLATE_INDEX" val="20204519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180.xml><?xml version="1.0" encoding="utf-8"?>
<p:tagLst xmlns:p="http://schemas.openxmlformats.org/presentationml/2006/main">
  <p:tag name="KSO_WM_BEAUTIFY_FLAG" val="#wm#"/>
  <p:tag name="KSO_WM_TEMPLATE_CATEGORY" val=""/>
  <p:tag name="KSO_WM_TEMPLATE_INDEX" val="20204519"/>
</p:tagLst>
</file>

<file path=ppt/tags/tag181.xml><?xml version="1.0" encoding="utf-8"?>
<p:tagLst xmlns:p="http://schemas.openxmlformats.org/presentationml/2006/main">
  <p:tag name="KSO_WM_BEAUTIFY_FLAG" val="#wm#"/>
  <p:tag name="KSO_WM_TEMPLATE_CATEGORY" val=""/>
  <p:tag name="KSO_WM_TEMPLATE_INDEX" val="20204519"/>
</p:tagLst>
</file>

<file path=ppt/tags/tag18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5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89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190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1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5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199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200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1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5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09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210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1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5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19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220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1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5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29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230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1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3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4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5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6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7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8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39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2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16e88be59096419ca2a522664162d054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240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41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42.xml><?xml version="1.0" encoding="utf-8"?>
<p:tagLst xmlns:p="http://schemas.openxmlformats.org/presentationml/2006/main">
  <p:tag name="KSO_WM_BEAUTIFY_FLAG" val="#wm#"/>
  <p:tag name="KSO_WM_TEMPLATE_CATEGORY" val="diagram"/>
  <p:tag name="KSO_WM_TEMPLATE_INDEX" val="20204519"/>
</p:tagLst>
</file>

<file path=ppt/tags/tag2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VALUE" val="1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THANKS"/>
  <p:tag name="KSO_WM_UNIT_DEFAULT_FONT" val="60;74;4"/>
  <p:tag name="KSO_WM_UNIT_BLOCK" val="0"/>
  <p:tag name="KSO_WM_UNIT_DEC_AREA_ID" val="df4b0d4d02c9440fab10679c1112c6df"/>
  <p:tag name="KSO_WM_CHIP_GROUPID" val="5ebe4d230ac41c4a0a525649"/>
  <p:tag name="KSO_WM_CHIP_XID" val="5ebe4d230ac41c4a0a52564a"/>
  <p:tag name="KSO_WM_CHIP_FILLAREA_FILL_RULE" val="{&quot;fill_align&quot;:&quot;cm&quot;,&quot;fill_mode&quot;:&quot;adaptive&quot;,&quot;sacle_strategy&quot;:&quot;smart&quot;}"/>
  <p:tag name="KSO_WM_ASSEMBLE_CHIP_INDEX" val="26e82d19399347f7b2b4439dc0711078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d5"/>
  <p:tag name="KSO_WM_TEMPLATE_ASSEMBLE_GROUPID" val="5f8cf383a61ec3b55284a717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  <p:tag name="KSO_WM_SLIDE_BACKGROUND_TYPE" val="genera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  <p:tag name="KSO_WM_SLIDE_BACKGROUND_TYPE" val="general"/>
</p:tagLst>
</file>

<file path=ppt/tags/tag28.xml><?xml version="1.0" encoding="utf-8"?>
<p:tagLst xmlns:p="http://schemas.openxmlformats.org/presentationml/2006/main">
  <p:tag name="KSO_WM_SLIDE_BACKGROUND_TYPE" val="general"/>
</p:tagLst>
</file>

<file path=ppt/tags/tag29.xml><?xml version="1.0" encoding="utf-8"?>
<p:tagLst xmlns:p="http://schemas.openxmlformats.org/presentationml/2006/main">
  <p:tag name="KSO_WM_SLIDE_BACKGROUND_TYPE" val="general"/>
</p:tagLst>
</file>

<file path=ppt/tags/tag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30.xml><?xml version="1.0" encoding="utf-8"?>
<p:tagLst xmlns:p="http://schemas.openxmlformats.org/presentationml/2006/main">
  <p:tag name="KSO_WM_SLIDE_BACKGROUND_TYPE" val="general"/>
</p:tagLst>
</file>

<file path=ppt/tags/tag31.xml><?xml version="1.0" encoding="utf-8"?>
<p:tagLst xmlns:p="http://schemas.openxmlformats.org/presentationml/2006/main">
  <p:tag name="KSO_WM_SLIDE_BACKGROUND_TYPE" val="general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7d1358a92ee041ab9cce9d0b5e6bcf99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753363a87e64fbe9c1b71416d6678ea"/>
  <p:tag name="KSO_WM_SLIDE_BACKGROUND_TYPE" val="frame"/>
  <p:tag name="KSO_WM_UNIT_TEXT_FILL_FORE_SCHEMECOLOR_INDEX_BRIGHTNESS" val="0"/>
  <p:tag name="KSO_WM_UNIT_TEXT_FILL_FORE_SCHEMECOLOR_INDEX" val="2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e2a7714e8c6d41c680c98a686e980f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c2b5f76b68b14adea1b5adf09142d88f"/>
  <p:tag name="KSO_WM_SLIDE_BACKGROUND_TYPE" val="frame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8a68e1525f449bfba2535f4c1d9c8c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526191c6265f4396980c66f59a25d7f3"/>
  <p:tag name="KSO_WM_SLIDE_BACKGROUND_TYPE" val="frame"/>
</p:tagLst>
</file>

<file path=ppt/tags/tag35.xml><?xml version="1.0" encoding="utf-8"?>
<p:tagLst xmlns:p="http://schemas.openxmlformats.org/presentationml/2006/main">
  <p:tag name="KSO_WM_SLIDE_BACKGROUND_TYPE" val="frame"/>
</p:tagLst>
</file>

<file path=ppt/tags/tag36.xml><?xml version="1.0" encoding="utf-8"?>
<p:tagLst xmlns:p="http://schemas.openxmlformats.org/presentationml/2006/main">
  <p:tag name="KSO_WM_SLIDE_BACKGROUND_TYPE" val="frame"/>
</p:tagLst>
</file>

<file path=ppt/tags/tag37.xml><?xml version="1.0" encoding="utf-8"?>
<p:tagLst xmlns:p="http://schemas.openxmlformats.org/presentationml/2006/main">
  <p:tag name="KSO_WM_SLIDE_BACKGROUND_TYPE" val="frame"/>
</p:tagLst>
</file>

<file path=ppt/tags/tag38.xml><?xml version="1.0" encoding="utf-8"?>
<p:tagLst xmlns:p="http://schemas.openxmlformats.org/presentationml/2006/main">
  <p:tag name="KSO_WM_SLIDE_BACKGROUND_TYPE" val="frame"/>
</p:tagLst>
</file>

<file path=ppt/tags/tag39.xml><?xml version="1.0" encoding="utf-8"?>
<p:tagLst xmlns:p="http://schemas.openxmlformats.org/presentationml/2006/main">
  <p:tag name="KSO_WM_SLIDE_BACKGROUND_TYPE" val="frame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e883ad0bba8c48b78e9147f36bd9992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2fb6cef679a40aa8c4a7cc1285baa70"/>
  <p:tag name="KSO_WM_SLIDE_BACKGROUND_TYPE" val="leftRight"/>
  <p:tag name="KSO_WM_UNIT_TEXT_FILL_FORE_SCHEMECOLOR_INDEX_BRIGHTNESS" val="0"/>
  <p:tag name="KSO_WM_UNIT_TEXT_FILL_FORE_SCHEMECOLOR_INDEX" val="2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8bd041373c4a47cebe9e2d04433dae8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8c84159b8d7e4f69a0ae261e548cb7f9"/>
  <p:tag name="KSO_WM_SLIDE_BACKGROUND_TYPE" val="leftRight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80cc383d8f7d4e01afd02528c13684da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e2665a148aec4e91a38dc4cad48b00b0"/>
  <p:tag name="KSO_WM_SLIDE_BACKGROUND_TYPE" val="leftRight"/>
</p:tagLst>
</file>

<file path=ppt/tags/tag43.xml><?xml version="1.0" encoding="utf-8"?>
<p:tagLst xmlns:p="http://schemas.openxmlformats.org/presentationml/2006/main">
  <p:tag name="KSO_WM_SLIDE_BACKGROUND_TYPE" val="leftRight"/>
</p:tagLst>
</file>

<file path=ppt/tags/tag44.xml><?xml version="1.0" encoding="utf-8"?>
<p:tagLst xmlns:p="http://schemas.openxmlformats.org/presentationml/2006/main">
  <p:tag name="KSO_WM_SLIDE_BACKGROUND_TYPE" val="leftRight"/>
</p:tagLst>
</file>

<file path=ppt/tags/tag45.xml><?xml version="1.0" encoding="utf-8"?>
<p:tagLst xmlns:p="http://schemas.openxmlformats.org/presentationml/2006/main">
  <p:tag name="KSO_WM_SLIDE_BACKGROUND_TYPE" val="leftRight"/>
</p:tagLst>
</file>

<file path=ppt/tags/tag46.xml><?xml version="1.0" encoding="utf-8"?>
<p:tagLst xmlns:p="http://schemas.openxmlformats.org/presentationml/2006/main">
  <p:tag name="KSO_WM_SLIDE_BACKGROUND_TYPE" val="leftRight"/>
</p:tagLst>
</file>

<file path=ppt/tags/tag47.xml><?xml version="1.0" encoding="utf-8"?>
<p:tagLst xmlns:p="http://schemas.openxmlformats.org/presentationml/2006/main">
  <p:tag name="KSO_WM_SLIDE_BACKGROUND_TYPE" val="leftRight"/>
</p:tagLst>
</file>

<file path=ppt/tags/tag48.xml><?xml version="1.0" encoding="utf-8"?>
<p:tagLst xmlns:p="http://schemas.openxmlformats.org/presentationml/2006/main">
  <p:tag name="KSO_WM_SLIDE_BACKGROUND_TYPE" val="leftRight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d619a5ecc7ef4541a33db77f56b94d6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7d3e71a6274ff0a0935823bfbf08a5"/>
  <p:tag name="KSO_WM_SLIDE_BACKGROUND_TYPE" val="topBottom"/>
  <p:tag name="KSO_WM_UNIT_TEXT_FILL_FORE_SCHEMECOLOR_INDEX_BRIGHTNESS" val="0"/>
  <p:tag name="KSO_WM_UNIT_TEXT_FILL_FORE_SCHEMECOLOR_INDEX" val="2"/>
  <p:tag name="KSO_WM_UNIT_TEXT_FILL_TYPE" val="1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d3c9aa00a06a4f7087d7fab17bb7f7a1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9b61d81cc5d4b128f5cf52931d5d6ae"/>
  <p:tag name="KSO_WM_SLIDE_BACKGROUND_TYPE" val="topBottom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5c2614974db24e1a979b32d500459b0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50532efda7b43e49e224ff9c3ea97fb"/>
  <p:tag name="KSO_WM_SLIDE_BACKGROUND_TYPE" val="topBottom"/>
</p:tagLst>
</file>

<file path=ppt/tags/tag52.xml><?xml version="1.0" encoding="utf-8"?>
<p:tagLst xmlns:p="http://schemas.openxmlformats.org/presentationml/2006/main">
  <p:tag name="KSO_WM_SLIDE_BACKGROUND_TYPE" val="topBottom"/>
</p:tagLst>
</file>

<file path=ppt/tags/tag53.xml><?xml version="1.0" encoding="utf-8"?>
<p:tagLst xmlns:p="http://schemas.openxmlformats.org/presentationml/2006/main">
  <p:tag name="KSO_WM_SLIDE_BACKGROUND_TYPE" val="topBottom"/>
</p:tagLst>
</file>

<file path=ppt/tags/tag54.xml><?xml version="1.0" encoding="utf-8"?>
<p:tagLst xmlns:p="http://schemas.openxmlformats.org/presentationml/2006/main">
  <p:tag name="KSO_WM_SLIDE_BACKGROUND_TYPE" val="topBottom"/>
</p:tagLst>
</file>

<file path=ppt/tags/tag55.xml><?xml version="1.0" encoding="utf-8"?>
<p:tagLst xmlns:p="http://schemas.openxmlformats.org/presentationml/2006/main">
  <p:tag name="KSO_WM_SLIDE_BACKGROUND_TYPE" val="topBottom"/>
</p:tagLst>
</file>

<file path=ppt/tags/tag56.xml><?xml version="1.0" encoding="utf-8"?>
<p:tagLst xmlns:p="http://schemas.openxmlformats.org/presentationml/2006/main">
  <p:tag name="KSO_WM_SLIDE_BACKGROUND_TYPE" val="topBottom"/>
</p:tagLst>
</file>

<file path=ppt/tags/tag57.xml><?xml version="1.0" encoding="utf-8"?>
<p:tagLst xmlns:p="http://schemas.openxmlformats.org/presentationml/2006/main">
  <p:tag name="KSO_WM_SLIDE_BACKGROUND_TYPE" val="topBottom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b2ff4e2d76e446abbac5e38c9549ef38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39df62959134e19800b276572c191c8"/>
  <p:tag name="KSO_WM_SLIDE_BACKGROUND_TYPE" val="bottomTop"/>
  <p:tag name="KSO_WM_UNIT_TEXT_FILL_FORE_SCHEMECOLOR_INDEX_BRIGHTNESS" val="0"/>
  <p:tag name="KSO_WM_UNIT_TEXT_FILL_FORE_SCHEMECOLOR_INDEX" val="2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948dc8d77a0f42c5aba40e064a1eb2d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f21e9627531d4d66b32e7a9a7dfdf7c2"/>
  <p:tag name="KSO_WM_SLIDE_BACKGROUND_TYPE" val="bottomTop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5acd2e4d11c64f159fc82bea206ddad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4c186fc57544f3eadcaef0d20bc2379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d025ec778d0f4488b30c4eaab7a207ce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a13d825a002647adb51189d81e2b5923"/>
  <p:tag name="KSO_WM_SLIDE_BACKGROUND_TYPE" val="bottomTop"/>
</p:tagLst>
</file>

<file path=ppt/tags/tag61.xml><?xml version="1.0" encoding="utf-8"?>
<p:tagLst xmlns:p="http://schemas.openxmlformats.org/presentationml/2006/main">
  <p:tag name="KSO_WM_SLIDE_BACKGROUND_TYPE" val="bottomTop"/>
</p:tagLst>
</file>

<file path=ppt/tags/tag62.xml><?xml version="1.0" encoding="utf-8"?>
<p:tagLst xmlns:p="http://schemas.openxmlformats.org/presentationml/2006/main">
  <p:tag name="KSO_WM_SLIDE_BACKGROUND_TYPE" val="bottomTop"/>
</p:tagLst>
</file>

<file path=ppt/tags/tag63.xml><?xml version="1.0" encoding="utf-8"?>
<p:tagLst xmlns:p="http://schemas.openxmlformats.org/presentationml/2006/main">
  <p:tag name="KSO_WM_SLIDE_BACKGROUND_TYPE" val="bottomTop"/>
</p:tagLst>
</file>

<file path=ppt/tags/tag64.xml><?xml version="1.0" encoding="utf-8"?>
<p:tagLst xmlns:p="http://schemas.openxmlformats.org/presentationml/2006/main">
  <p:tag name="KSO_WM_SLIDE_BACKGROUND_TYPE" val="bottomTop"/>
</p:tagLst>
</file>

<file path=ppt/tags/tag65.xml><?xml version="1.0" encoding="utf-8"?>
<p:tagLst xmlns:p="http://schemas.openxmlformats.org/presentationml/2006/main">
  <p:tag name="KSO_WM_SLIDE_BACKGROUND_TYPE" val="bottomTop"/>
</p:tagLst>
</file>

<file path=ppt/tags/tag66.xml><?xml version="1.0" encoding="utf-8"?>
<p:tagLst xmlns:p="http://schemas.openxmlformats.org/presentationml/2006/main">
  <p:tag name="KSO_WM_SLIDE_BACKGROUND_TYPE" val="bottomTop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2ba586f8d46540278b741eee38d3c53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b5af99a799b94718a4361d1cefdfc18a"/>
  <p:tag name="KSO_WM_SLIDE_BACKGROUND_TYPE" val="navigation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bc8e5f645b7949bf82c718e3fc73c4e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445198d6b444686a1e7d8c384bd8320"/>
  <p:tag name="KSO_WM_SLIDE_BACKGROUND_TYPE" val="navigation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1da6a5103d5a445daea426319c2fe3d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d8d43f68599423a8dece9b68a622dbe"/>
  <p:tag name="KSO_WM_SLIDE_BACKGROUND_TYPE" val="navigation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1c2fb31c27a7462d9cac232e8b97c6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07a3442cd74825bb8e110b855d8a08"/>
</p:tagLst>
</file>

<file path=ppt/tags/tag70.xml><?xml version="1.0" encoding="utf-8"?>
<p:tagLst xmlns:p="http://schemas.openxmlformats.org/presentationml/2006/main">
  <p:tag name="KSO_WM_SLIDE_BACKGROUND_TYPE" val="navigation"/>
</p:tagLst>
</file>

<file path=ppt/tags/tag71.xml><?xml version="1.0" encoding="utf-8"?>
<p:tagLst xmlns:p="http://schemas.openxmlformats.org/presentationml/2006/main">
  <p:tag name="KSO_WM_SLIDE_BACKGROUND_TYPE" val="navigation"/>
</p:tagLst>
</file>

<file path=ppt/tags/tag72.xml><?xml version="1.0" encoding="utf-8"?>
<p:tagLst xmlns:p="http://schemas.openxmlformats.org/presentationml/2006/main">
  <p:tag name="KSO_WM_SLIDE_BACKGROUND_TYPE" val="navigation"/>
</p:tagLst>
</file>

<file path=ppt/tags/tag73.xml><?xml version="1.0" encoding="utf-8"?>
<p:tagLst xmlns:p="http://schemas.openxmlformats.org/presentationml/2006/main">
  <p:tag name="KSO_WM_SLIDE_BACKGROUND_TYPE" val="navigation"/>
</p:tagLst>
</file>

<file path=ppt/tags/tag74.xml><?xml version="1.0" encoding="utf-8"?>
<p:tagLst xmlns:p="http://schemas.openxmlformats.org/presentationml/2006/main">
  <p:tag name="KSO_WM_SLIDE_BACKGROUND_TYPE" val="navigation"/>
</p:tagLst>
</file>

<file path=ppt/tags/tag75.xml><?xml version="1.0" encoding="utf-8"?>
<p:tagLst xmlns:p="http://schemas.openxmlformats.org/presentationml/2006/main">
  <p:tag name="KSO_WM_SLIDE_BACKGROUND_TYPE" val="navigation"/>
</p:tagLst>
</file>

<file path=ppt/tags/tag76.xml><?xml version="1.0" encoding="utf-8"?>
<p:tagLst xmlns:p="http://schemas.openxmlformats.org/presentationml/2006/main">
  <p:tag name="KSO_WM_SLIDE_BACKGROUND_TYPE" val="navigation"/>
</p:tagLst>
</file>

<file path=ppt/tags/tag77.xml><?xml version="1.0" encoding="utf-8"?>
<p:tagLst xmlns:p="http://schemas.openxmlformats.org/presentationml/2006/main">
  <p:tag name="KSO_WM_SLIDE_BACKGROUND_TYPE" val="navigation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h"/>
  <p:tag name="KSO_WM_UNIT_TYPE" val="i"/>
  <p:tag name="KSO_WM_UNIT_INDEX" val="1"/>
  <p:tag name="KSO_WM_UNIT_ID" val="chip20202795_5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c"/>
  <p:tag name="KSO_WM_UNIT_DEC_AREA_ID" val="3041ba519b3f43c9afe9d7b01346b130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06133c2f2b1433d9380591cc1b33b7b"/>
  <p:tag name="KSO_WM_SLIDE_BACKGROUND_TYPE" val="belt"/>
  <p:tag name="KSO_WM_UNIT_TEXT_FILL_FORE_SCHEMECOLOR_INDEX_BRIGHTNESS" val="0"/>
  <p:tag name="KSO_WM_UNIT_TEXT_FILL_FORE_SCHEMECOLOR_INDEX" val="2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5b54aa9008f142a89deb583a8bc388e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4bec9d4ab0ff4724aac50e349056e3ef"/>
  <p:tag name="KSO_WM_SLIDE_BACKGROUND_TYPE" val="belt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0b66929b5d3548e6be5a6f44aa24cd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62279e307c4e58ae3b758b76419202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72a7b7c5e9b34a71be1911492b7a50fb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27fe9f604f744aa2b505c2fed8fb1ade"/>
  <p:tag name="KSO_WM_SLIDE_BACKGROUND_TYPE" val="belt"/>
</p:tagLst>
</file>

<file path=ppt/tags/tag81.xml><?xml version="1.0" encoding="utf-8"?>
<p:tagLst xmlns:p="http://schemas.openxmlformats.org/presentationml/2006/main">
  <p:tag name="KSO_WM_SLIDE_BACKGROUND_TYPE" val="belt"/>
</p:tagLst>
</file>

<file path=ppt/tags/tag82.xml><?xml version="1.0" encoding="utf-8"?>
<p:tagLst xmlns:p="http://schemas.openxmlformats.org/presentationml/2006/main">
  <p:tag name="KSO_WM_SLIDE_BACKGROUND_TYPE" val="belt"/>
</p:tagLst>
</file>

<file path=ppt/tags/tag83.xml><?xml version="1.0" encoding="utf-8"?>
<p:tagLst xmlns:p="http://schemas.openxmlformats.org/presentationml/2006/main">
  <p:tag name="KSO_WM_SLIDE_BACKGROUND_TYPE" val="belt"/>
</p:tagLst>
</file>

<file path=ppt/tags/tag84.xml><?xml version="1.0" encoding="utf-8"?>
<p:tagLst xmlns:p="http://schemas.openxmlformats.org/presentationml/2006/main">
  <p:tag name="KSO_WM_SLIDE_BACKGROUND_TYPE" val="belt"/>
</p:tagLst>
</file>

<file path=ppt/tags/tag85.xml><?xml version="1.0" encoding="utf-8"?>
<p:tagLst xmlns:p="http://schemas.openxmlformats.org/presentationml/2006/main">
  <p:tag name="KSO_WM_SLIDE_BACKGROUND_TYPE" val="belt"/>
</p:tagLst>
</file>

<file path=ppt/tags/tag86.xml><?xml version="1.0" encoding="utf-8"?>
<p:tagLst xmlns:p="http://schemas.openxmlformats.org/presentationml/2006/main">
  <p:tag name="KSO_WM_TEMPLATE_CATEGORY" val="custom"/>
  <p:tag name="KSO_WM_TEMPLATE_INDEX" val="20202795"/>
</p:tagLst>
</file>

<file path=ppt/tags/tag87.xml><?xml version="1.0" encoding="utf-8"?>
<p:tagLst xmlns:p="http://schemas.openxmlformats.org/presentationml/2006/main">
  <p:tag name="KSO_WM_TEMPLATE_CATEGORY" val="custom"/>
  <p:tag name="KSO_WM_TEMPLATE_INDEX" val="20202795"/>
</p:tagLst>
</file>

<file path=ppt/tags/tag88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2795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v"/>
  <p:tag name="KSO_WM_UNIT_TYPE" val="i"/>
  <p:tag name="KSO_WM_UNIT_INDEX" val="1"/>
  <p:tag name="KSO_WM_UNIT_ID" val="chip20202795_1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8"/>
  <p:tag name="KSO_WM_UNIT_DEC_AREA_ID" val="58955414ef364fe18a2602990e1a8b97"/>
  <p:tag name="KSO_WM_UNIT_DECORATE_INFO" val=""/>
  <p:tag name="KSO_WM_UNIT_SM_LIMIT_TYPE" val=""/>
  <p:tag name="KSO_WM_CHIP_FILLAREA_FILL_RULE" val="{&quot;fill_align&quot;:&quot;cm&quot;,&quot;fill_effect&quot;:[],&quot;fill_mode&quot;:&quot;adaptive&quot;,&quot;sacle_strategy&quot;:&quot;stretch&quot;}"/>
  <p:tag name="KSO_WM_UNIT_DEC_SUPPORTCHANGEPIC" val="0"/>
  <p:tag name="KSO_WM_UNIT_DEC_CHANGEPICRESERVED" val="1"/>
  <p:tag name="KSO_WM_ASSEMBLE_CHIP_INDEX" val="5ab4d0b9f24f431ebf65958ee4ad1d1f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4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b31a0e5b67654733a9713f42d95196df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9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同心逐梦 不断超越"/>
  <p:tag name="KSO_WM_UNIT_DEFAULT_FONT" val="56;72;4"/>
  <p:tag name="KSO_WM_UNIT_BLOCK" val="0"/>
  <p:tag name="KSO_WM_UNIT_DEC_AREA_ID" val="7e9355914afc4fa08da83d92869a525e"/>
  <p:tag name="KSO_WM_CHIP_GROUPID" val="5ebe59c40ac41c4a0a5256aa"/>
  <p:tag name="KSO_WM_CHIP_XID" val="5ebe59c40ac41c4a0a5256ab"/>
  <p:tag name="KSO_WM_CHIP_FILLAREA_FILL_RULE" val="{&quot;fill_align&quot;:&quot;cm&quot;,&quot;fill_mode&quot;:&quot;adaptive&quot;,&quot;sacle_strategy&quot;:&quot;smart&quot;}"/>
  <p:tag name="KSO_WM_ASSEMBLE_CHIP_INDEX" val="02473923a2e84f72adb65c251db250bc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ac"/>
  <p:tag name="KSO_WM_TEMPLATE_ASSEMBLE_GROUPID" val="5f8cf383a61ec3b55284a717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babb4237793e4e7bb58f421c6820fb26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1f0e31a2a8ce4d26a2c6372beed911e5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u"/>
  <p:tag name="KSO_WM_UNIT_TYPE" val="i"/>
  <p:tag name="KSO_WM_UNIT_INDEX" val="1"/>
  <p:tag name="KSO_WM_UNIT_ID" val="chip20202795_2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9"/>
  <p:tag name="KSO_WM_UNIT_DEC_AREA_ID" val="5acd2e4d11c64f159fc82bea206ddad5"/>
  <p:tag name="KSO_WM_UNIT_DECORATE_INFO" val=""/>
  <p:tag name="KSO_WM_UNIT_SM_LIMIT_TYPE" val=""/>
  <p:tag name="KSO_WM_CHIP_FILLAREA_FILL_RULE" val="{&quot;fill_align&quot;:&quot;lm&quot;,&quot;fill_effect&quot;:[],&quot;fill_mode&quot;:&quot;adaptive&quot;,&quot;sacle_strategy&quot;:&quot;stretch&quot;}"/>
  <p:tag name="KSO_WM_ASSEMBLE_CHIP_INDEX" val="94c186fc57544f3eadcaef0d20bc2379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1c2fb31c27a7462d9cac232e8b97c652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9407a3442cd74825bb8e110b855d8a08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4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b"/>
  <p:tag name="KSO_WM_UNIT_DEC_AREA_ID" val="0b66929b5d3548e6be5a6f44aa24cde4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0762279e307c4e58ae3b758b76419202"/>
</p:tagLst>
</file>

<file path=ppt/tags/tag9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9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2795_1*a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添加大标题内容"/>
  <p:tag name="KSO_WM_UNIT_DEFAULT_FONT" val="24;32;2"/>
  <p:tag name="KSO_WM_UNIT_BLOCK" val="0"/>
  <p:tag name="KSO_WM_UNIT_DEC_AREA_ID" val="bf5319795d1a48a18b894c2954d04063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1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6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2795_1*b*1"/>
  <p:tag name="KSO_WM_TEMPLATE_CATEGORY" val="custom"/>
  <p:tag name="KSO_WM_TEMPLATE_INDEX" val="20202795"/>
  <p:tag name="KSO_WM_UNIT_LAYERLEVEL" val="1"/>
  <p:tag name="KSO_WM_TAG_VERSION" val="1.0"/>
  <p:tag name="KSO_WM_BEAUTIFY_FLAG" val="#wm#"/>
  <p:tag name="KSO_WM_UNIT_PRESET_TEXT" val="单击此处输入你的正文，文字是您思想的提炼，为了最终演示发布的良好效果。"/>
  <p:tag name="KSO_WM_UNIT_DEFAULT_FONT" val="14;16;2"/>
  <p:tag name="KSO_WM_UNIT_BLOCK" val="0"/>
  <p:tag name="KSO_WM_UNIT_DEC_AREA_ID" val="17c45a80f945462e9f05453bbbf6124c"/>
  <p:tag name="KSO_WM_CHIP_GROUPID" val="5ebe41950ac41c4a0a525618"/>
  <p:tag name="KSO_WM_CHIP_XID" val="5ebe41950ac41c4a0a525619"/>
  <p:tag name="KSO_WM_CHIP_FILLAREA_FILL_RULE" val="{&quot;fill_align&quot;:&quot;cm&quot;,&quot;fill_mode&quot;:&quot;adaptive&quot;,&quot;sacle_strategy&quot;:&quot;smart&quot;}"/>
  <p:tag name="KSO_WM_ASSEMBLE_CHIP_INDEX" val="a3d0e468e5844190b59621338aef2c53"/>
  <p:tag name="KSO_WM_UNIT_TEXT_FILL_FORE_SCHEMECOLOR_INDEX_BRIGHTNESS" val="0.35"/>
  <p:tag name="KSO_WM_UNIT_TEXT_FILL_FORE_SCHEMECOLOR_INDEX" val="13"/>
  <p:tag name="KSO_WM_UNIT_TEXT_FILL_TYPE" val="1"/>
  <p:tag name="KSO_WM_TEMPLATE_ASSEMBLE_XID" val="5f97bbc5e01a7e847d6e7794"/>
  <p:tag name="KSO_WM_TEMPLATE_ASSEMBLE_GROUPID" val="5f8cf383a61ec3b55284a717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t"/>
  <p:tag name="KSO_WM_UNIT_TYPE" val="i"/>
  <p:tag name="KSO_WM_UNIT_INDEX" val="1"/>
  <p:tag name="KSO_WM_UNIT_ID" val="chip20202795_3*i*1"/>
  <p:tag name="KSO_WM_TEMPLATE_CATEGORY" val="chip"/>
  <p:tag name="KSO_WM_TEMPLATE_INDEX" val="20202795"/>
  <p:tag name="KSO_WM_UNIT_LAYERLEVEL" val="1"/>
  <p:tag name="KSO_WM_TAG_VERSION" val="1.0"/>
  <p:tag name="KSO_WM_BEAUTIFY_FLAG" val="#wm#"/>
  <p:tag name="KSO_WM_CHIP_GROUPID" val="5f8cf383a61ec3b55284a717"/>
  <p:tag name="KSO_WM_CHIP_XID" val="5f8cf383a61ec3b55284a71a"/>
  <p:tag name="KSO_WM_UNIT_DEC_AREA_ID" val="7238cfda5fa54479a2403a9db39bba0f"/>
  <p:tag name="KSO_WM_UNIT_DECORATE_INFO" val=""/>
  <p:tag name="KSO_WM_UNIT_SM_LIMIT_TYPE" val=""/>
  <p:tag name="KSO_WM_CHIP_FILLAREA_FILL_RULE" val="{&quot;fill_align&quot;:&quot;cm&quot;,&quot;fill_effect&quot;:[],&quot;fill_mode&quot;:&quot;full&quot;,&quot;sacle_strategy&quot;:&quot;stretch&quot;}"/>
  <p:tag name="KSO_WM_ASSEMBLE_CHIP_INDEX" val="6822be56917d4cc8bcfc2487ca46dfc5"/>
</p:tagLst>
</file>

<file path=ppt/theme/theme1.xml><?xml version="1.0" encoding="utf-8"?>
<a:theme xmlns:a="http://schemas.openxmlformats.org/drawingml/2006/main" name="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DA3BC"/>
      </a:accent1>
      <a:accent2>
        <a:srgbClr val="63A197"/>
      </a:accent2>
      <a:accent3>
        <a:srgbClr val="759870"/>
      </a:accent3>
      <a:accent4>
        <a:srgbClr val="99875C"/>
      </a:accent4>
      <a:accent5>
        <a:srgbClr val="B97660"/>
      </a:accent5>
      <a:accent6>
        <a:srgbClr val="BB6C7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Adjacency">
      <a:dk1>
        <a:srgbClr val="000000"/>
      </a:dk1>
      <a:lt1>
        <a:srgbClr val="FFFFFF"/>
      </a:lt1>
      <a:dk2>
        <a:srgbClr val="F0F0F0"/>
      </a:dk2>
      <a:lt2>
        <a:srgbClr val="FFFFFF"/>
      </a:lt2>
      <a:accent1>
        <a:srgbClr val="6DA3BC"/>
      </a:accent1>
      <a:accent2>
        <a:srgbClr val="63A197"/>
      </a:accent2>
      <a:accent3>
        <a:srgbClr val="759870"/>
      </a:accent3>
      <a:accent4>
        <a:srgbClr val="99875C"/>
      </a:accent4>
      <a:accent5>
        <a:srgbClr val="B97660"/>
      </a:accent5>
      <a:accent6>
        <a:srgbClr val="BB6C7B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10078</Words>
  <Application>WPS 演示</Application>
  <PresentationFormat>宽屏</PresentationFormat>
  <Paragraphs>301</Paragraphs>
  <Slides>64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64</vt:i4>
      </vt:variant>
    </vt:vector>
  </HeadingPairs>
  <TitlesOfParts>
    <vt:vector size="76" baseType="lpstr">
      <vt:lpstr>Arial</vt:lpstr>
      <vt:lpstr>宋体</vt:lpstr>
      <vt:lpstr>Wingdings</vt:lpstr>
      <vt:lpstr>微软雅黑</vt:lpstr>
      <vt:lpstr>汉仪旗黑-85S</vt:lpstr>
      <vt:lpstr>黑体</vt:lpstr>
      <vt:lpstr>汉仪雅酷黑简</vt:lpstr>
      <vt:lpstr>方正书宋简体</vt:lpstr>
      <vt:lpstr>Arial Unicode MS</vt:lpstr>
      <vt:lpstr>Calibri</vt:lpstr>
      <vt:lpstr>Office 主题​​</vt:lpstr>
      <vt:lpstr>1_Office 主题​​</vt:lpstr>
      <vt:lpstr>数据科学与大数据技术导论</vt:lpstr>
      <vt:lpstr>第2章  Python语言与数据科学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王旻静</cp:lastModifiedBy>
  <cp:revision>19</cp:revision>
  <dcterms:created xsi:type="dcterms:W3CDTF">2021-04-16T06:13:00Z</dcterms:created>
  <dcterms:modified xsi:type="dcterms:W3CDTF">2022-02-12T06:04:36Z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SaveFontToCloudKey">
    <vt:lpwstr>462256943_btnclosed</vt:lpwstr>
  </property>
  <property fmtid="{D5CDD505-2E9C-101B-9397-08002B2CF9AE}" pid="3" name="ICV">
    <vt:lpwstr>6901D034D35B4F4CB561033F5882E3BB</vt:lpwstr>
  </property>
  <property fmtid="{D5CDD505-2E9C-101B-9397-08002B2CF9AE}" pid="4" name="KSOProductBuildVer">
    <vt:lpwstr>2052-11.1.0.10577</vt:lpwstr>
  </property>
</Properties>
</file>