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0"/>
  </p:notesMasterIdLst>
  <p:sldIdLst>
    <p:sldId id="536" r:id="rId2"/>
    <p:sldId id="438" r:id="rId3"/>
    <p:sldId id="464" r:id="rId4"/>
    <p:sldId id="511" r:id="rId5"/>
    <p:sldId id="261" r:id="rId6"/>
    <p:sldId id="514" r:id="rId7"/>
    <p:sldId id="513" r:id="rId8"/>
    <p:sldId id="512" r:id="rId9"/>
    <p:sldId id="515" r:id="rId10"/>
    <p:sldId id="517" r:id="rId11"/>
    <p:sldId id="518" r:id="rId12"/>
    <p:sldId id="519" r:id="rId13"/>
    <p:sldId id="537" r:id="rId14"/>
    <p:sldId id="538" r:id="rId15"/>
    <p:sldId id="539" r:id="rId16"/>
    <p:sldId id="544" r:id="rId17"/>
    <p:sldId id="541" r:id="rId18"/>
    <p:sldId id="540" r:id="rId19"/>
    <p:sldId id="554" r:id="rId20"/>
    <p:sldId id="555" r:id="rId21"/>
    <p:sldId id="556" r:id="rId22"/>
    <p:sldId id="557" r:id="rId23"/>
    <p:sldId id="558" r:id="rId24"/>
    <p:sldId id="551" r:id="rId25"/>
    <p:sldId id="552" r:id="rId26"/>
    <p:sldId id="560" r:id="rId27"/>
    <p:sldId id="561" r:id="rId28"/>
    <p:sldId id="562" r:id="rId29"/>
    <p:sldId id="553" r:id="rId30"/>
    <p:sldId id="546" r:id="rId31"/>
    <p:sldId id="542" r:id="rId32"/>
    <p:sldId id="563" r:id="rId33"/>
    <p:sldId id="564" r:id="rId34"/>
    <p:sldId id="565" r:id="rId35"/>
    <p:sldId id="566" r:id="rId36"/>
    <p:sldId id="567" r:id="rId37"/>
    <p:sldId id="572" r:id="rId38"/>
    <p:sldId id="568" r:id="rId39"/>
    <p:sldId id="569" r:id="rId40"/>
    <p:sldId id="570" r:id="rId41"/>
    <p:sldId id="571" r:id="rId42"/>
    <p:sldId id="573" r:id="rId43"/>
    <p:sldId id="574" r:id="rId44"/>
    <p:sldId id="575" r:id="rId45"/>
    <p:sldId id="576" r:id="rId46"/>
    <p:sldId id="577" r:id="rId47"/>
    <p:sldId id="548" r:id="rId48"/>
    <p:sldId id="578" r:id="rId49"/>
    <p:sldId id="579" r:id="rId50"/>
    <p:sldId id="580" r:id="rId51"/>
    <p:sldId id="581" r:id="rId52"/>
    <p:sldId id="582" r:id="rId53"/>
    <p:sldId id="583" r:id="rId54"/>
    <p:sldId id="585" r:id="rId55"/>
    <p:sldId id="584" r:id="rId56"/>
    <p:sldId id="601" r:id="rId57"/>
    <p:sldId id="586" r:id="rId58"/>
    <p:sldId id="587" r:id="rId59"/>
    <p:sldId id="589" r:id="rId60"/>
    <p:sldId id="545" r:id="rId61"/>
    <p:sldId id="549" r:id="rId62"/>
    <p:sldId id="550" r:id="rId63"/>
    <p:sldId id="590" r:id="rId64"/>
    <p:sldId id="591" r:id="rId65"/>
    <p:sldId id="547" r:id="rId66"/>
    <p:sldId id="592" r:id="rId67"/>
    <p:sldId id="593" r:id="rId68"/>
    <p:sldId id="594" r:id="rId69"/>
    <p:sldId id="543" r:id="rId70"/>
    <p:sldId id="595" r:id="rId71"/>
    <p:sldId id="596" r:id="rId72"/>
    <p:sldId id="597" r:id="rId73"/>
    <p:sldId id="600" r:id="rId74"/>
    <p:sldId id="598" r:id="rId75"/>
    <p:sldId id="599" r:id="rId76"/>
    <p:sldId id="524" r:id="rId77"/>
    <p:sldId id="535" r:id="rId78"/>
    <p:sldId id="306" r:id="rId79"/>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苗" initials="刘"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a:srgbClr val="A9A9A9"/>
    <a:srgbClr val="FFFFEB"/>
    <a:srgbClr val="F8FFE5"/>
    <a:srgbClr val="FF6699"/>
    <a:srgbClr val="CC3300"/>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56" autoAdjust="0"/>
  </p:normalViewPr>
  <p:slideViewPr>
    <p:cSldViewPr>
      <p:cViewPr varScale="1">
        <p:scale>
          <a:sx n="87" d="100"/>
          <a:sy n="87" d="100"/>
        </p:scale>
        <p:origin x="-1674"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61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endParaRPr lang="en-US" altLang="zh-CN"/>
          </a:p>
        </p:txBody>
      </p:sp>
      <p:sp>
        <p:nvSpPr>
          <p:cNvPr id="3809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380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3809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09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endParaRPr lang="en-US" altLang="zh-CN"/>
          </a:p>
        </p:txBody>
      </p:sp>
      <p:sp>
        <p:nvSpPr>
          <p:cNvPr id="3809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35FF6BAF-BCB6-49CC-9F68-5FA1FDB755A4}" type="slidenum">
              <a:rPr lang="en-US" altLang="zh-CN"/>
              <a:t>‹#›</a:t>
            </a:fld>
            <a:endParaRPr lang="en-US" altLang="zh-CN"/>
          </a:p>
        </p:txBody>
      </p:sp>
    </p:spTree>
    <p:extLst>
      <p:ext uri="{BB962C8B-B14F-4D97-AF65-F5344CB8AC3E}">
        <p14:creationId xmlns:p14="http://schemas.microsoft.com/office/powerpoint/2010/main" val="670922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F6BAF-BCB6-49CC-9F68-5FA1FDB755A4}" type="slidenum">
              <a:rPr lang="en-US" altLang="zh-CN" smtClean="0"/>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5" name="页脚占位符 4"/>
          <p:cNvSpPr>
            <a:spLocks noGrp="1"/>
          </p:cNvSpPr>
          <p:nvPr>
            <p:ph type="ftr" sz="quarter" idx="11"/>
          </p:nvPr>
        </p:nvSpPr>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6" name="灯片编号占位符 5"/>
          <p:cNvSpPr>
            <a:spLocks noGrp="1"/>
          </p:cNvSpPr>
          <p:nvPr>
            <p:ph type="sldNum" sz="quarter" idx="12"/>
          </p:nvPr>
        </p:nvSpPr>
        <p:spPr/>
        <p:txBody>
          <a:bodyPr/>
          <a:lstStyle>
            <a:lvl1pPr>
              <a:defRPr/>
            </a:lvl1pPr>
          </a:lstStyle>
          <a:p>
            <a:fld id="{0B7FA1BF-F132-41DE-A4B2-3E13B7533A4A}"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5" name="页脚占位符 4"/>
          <p:cNvSpPr>
            <a:spLocks noGrp="1"/>
          </p:cNvSpPr>
          <p:nvPr>
            <p:ph type="ftr" sz="quarter" idx="11"/>
          </p:nvPr>
        </p:nvSpPr>
        <p:spPr/>
        <p:txBody>
          <a:bodyPr/>
          <a:lstStyle>
            <a:lvl1pPr>
              <a:defRPr/>
            </a:lvl1pPr>
          </a:lstStyle>
          <a:p>
            <a:r>
              <a:rPr lang="zh-CN" altLang="en-US" dirty="0"/>
              <a:t>刘苗 数据科学导论</a:t>
            </a:r>
            <a:endParaRPr lang="en-US" altLang="zh-CN" dirty="0"/>
          </a:p>
        </p:txBody>
      </p:sp>
      <p:sp>
        <p:nvSpPr>
          <p:cNvPr id="6" name="灯片编号占位符 5"/>
          <p:cNvSpPr>
            <a:spLocks noGrp="1"/>
          </p:cNvSpPr>
          <p:nvPr>
            <p:ph type="sldNum" sz="quarter" idx="12"/>
          </p:nvPr>
        </p:nvSpPr>
        <p:spPr/>
        <p:txBody>
          <a:bodyPr/>
          <a:lstStyle>
            <a:lvl1pPr>
              <a:defRPr/>
            </a:lvl1pPr>
          </a:lstStyle>
          <a:p>
            <a:fld id="{98975ED6-D9A9-4BBF-981C-AD74D34F2C85}"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6" name="页脚占位符 5"/>
          <p:cNvSpPr>
            <a:spLocks noGrp="1"/>
          </p:cNvSpPr>
          <p:nvPr>
            <p:ph type="ftr" sz="quarter" idx="11"/>
          </p:nvPr>
        </p:nvSpPr>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7" name="灯片编号占位符 6"/>
          <p:cNvSpPr>
            <a:spLocks noGrp="1"/>
          </p:cNvSpPr>
          <p:nvPr>
            <p:ph type="sldNum" sz="quarter" idx="12"/>
          </p:nvPr>
        </p:nvSpPr>
        <p:spPr/>
        <p:txBody>
          <a:bodyPr/>
          <a:lstStyle>
            <a:lvl1pPr>
              <a:defRPr/>
            </a:lvl1pPr>
          </a:lstStyle>
          <a:p>
            <a:fld id="{2AD51A24-1040-4CDD-908F-A16D3DF742C8}"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4" name="页脚占位符 3"/>
          <p:cNvSpPr>
            <a:spLocks noGrp="1"/>
          </p:cNvSpPr>
          <p:nvPr>
            <p:ph type="ftr" sz="quarter" idx="11"/>
          </p:nvPr>
        </p:nvSpPr>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5" name="灯片编号占位符 4"/>
          <p:cNvSpPr>
            <a:spLocks noGrp="1"/>
          </p:cNvSpPr>
          <p:nvPr>
            <p:ph type="sldNum" sz="quarter" idx="12"/>
          </p:nvPr>
        </p:nvSpPr>
        <p:spPr/>
        <p:txBody>
          <a:bodyPr/>
          <a:lstStyle>
            <a:lvl1pPr>
              <a:defRPr/>
            </a:lvl1pPr>
          </a:lstStyle>
          <a:p>
            <a:fld id="{CBA6C769-E718-422C-B4D3-60C03A9AF24C}"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6" name="页脚占位符 5"/>
          <p:cNvSpPr>
            <a:spLocks noGrp="1"/>
          </p:cNvSpPr>
          <p:nvPr>
            <p:ph type="ftr" sz="quarter" idx="11"/>
          </p:nvPr>
        </p:nvSpPr>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7" name="灯片编号占位符 6"/>
          <p:cNvSpPr>
            <a:spLocks noGrp="1"/>
          </p:cNvSpPr>
          <p:nvPr>
            <p:ph type="sldNum" sz="quarter" idx="12"/>
          </p:nvPr>
        </p:nvSpPr>
        <p:spPr/>
        <p:txBody>
          <a:bodyPr/>
          <a:lstStyle>
            <a:lvl1pPr>
              <a:defRPr/>
            </a:lvl1pPr>
          </a:lstStyle>
          <a:p>
            <a:fld id="{CC4E3C39-2152-4989-82EA-94C9E0857F74}"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8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6" name="页脚占位符 5"/>
          <p:cNvSpPr>
            <a:spLocks noGrp="1"/>
          </p:cNvSpPr>
          <p:nvPr>
            <p:ph type="ftr" sz="quarter" idx="11"/>
          </p:nvPr>
        </p:nvSpPr>
        <p:spPr/>
        <p:txBody>
          <a:bodyPr/>
          <a:lstStyle>
            <a:lvl1pPr>
              <a:defRPr/>
            </a:lvl1pPr>
          </a:lstStyle>
          <a:p>
            <a:r>
              <a:rPr lang="zh-CN" altLang="en-US" dirty="0"/>
              <a:t>刘苗 数据科学导论</a:t>
            </a:r>
            <a:endParaRPr lang="en-US" altLang="zh-CN" dirty="0"/>
          </a:p>
        </p:txBody>
      </p:sp>
      <p:sp>
        <p:nvSpPr>
          <p:cNvPr id="7" name="灯片编号占位符 6"/>
          <p:cNvSpPr>
            <a:spLocks noGrp="1"/>
          </p:cNvSpPr>
          <p:nvPr>
            <p:ph type="sldNum" sz="quarter" idx="12"/>
          </p:nvPr>
        </p:nvSpPr>
        <p:spPr/>
        <p:txBody>
          <a:bodyPr/>
          <a:lstStyle>
            <a:lvl1pPr>
              <a:defRPr/>
            </a:lvl1pPr>
          </a:lstStyle>
          <a:p>
            <a:fld id="{1BF1DE95-F5A2-4812-9799-869C527F9C9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1CCAC0F3-3F04-4BAF-A899-6A4787C5710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zh-CN" altLang="en-US" dirty="0"/>
              <a:t>刘苗</a:t>
            </a:r>
            <a:r>
              <a:rPr lang="en-US" altLang="zh-CN" dirty="0"/>
              <a:t> </a:t>
            </a:r>
            <a:r>
              <a:rPr lang="zh-CN" altLang="en-US" dirty="0"/>
              <a:t>数据科学导论</a:t>
            </a:r>
            <a:endParaRPr lang="en-US" altLang="zh-CN" dirty="0"/>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F5453D5C-7B30-4477-BBC9-5640F4409AE6}"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323587"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2358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defRPr sz="1400">
                <a:latin typeface="+mn-lt"/>
              </a:defRPr>
            </a:lvl1pPr>
          </a:lstStyle>
          <a:p>
            <a:r>
              <a:rPr lang="zh-CN" altLang="en-US" dirty="0"/>
              <a:t>201</a:t>
            </a:r>
            <a:r>
              <a:rPr lang="en-US" altLang="zh-CN" dirty="0"/>
              <a:t>9</a:t>
            </a:r>
            <a:r>
              <a:rPr lang="zh-CN" altLang="en-US" dirty="0"/>
              <a:t>-</a:t>
            </a:r>
            <a:r>
              <a:rPr lang="en-US" altLang="zh-CN" dirty="0"/>
              <a:t>05</a:t>
            </a:r>
            <a:r>
              <a:rPr lang="zh-CN" altLang="en-US" dirty="0"/>
              <a:t>-</a:t>
            </a:r>
            <a:r>
              <a:rPr lang="en-US" altLang="zh-CN" dirty="0"/>
              <a:t>01</a:t>
            </a:r>
          </a:p>
        </p:txBody>
      </p:sp>
      <p:sp>
        <p:nvSpPr>
          <p:cNvPr id="32358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defRPr>
            </a:lvl1pPr>
          </a:lstStyle>
          <a:p>
            <a:r>
              <a:rPr lang="zh-CN" altLang="en-US" dirty="0"/>
              <a:t>刘苗</a:t>
            </a:r>
            <a:r>
              <a:rPr lang="en-US" altLang="zh-CN" dirty="0"/>
              <a:t> </a:t>
            </a:r>
            <a:r>
              <a:rPr lang="zh-CN" altLang="en-US" dirty="0"/>
              <a:t>数据科学导论</a:t>
            </a:r>
            <a:endParaRPr lang="en-US" altLang="zh-CN" dirty="0"/>
          </a:p>
        </p:txBody>
      </p:sp>
      <p:sp>
        <p:nvSpPr>
          <p:cNvPr id="32359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n-lt"/>
              </a:defRPr>
            </a:lvl1pPr>
          </a:lstStyle>
          <a:p>
            <a:fld id="{DD76B2A9-F9A2-405B-A9D6-FDE5644EA7E9}"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ctr" rtl="0" fontAlgn="base">
        <a:spcBef>
          <a:spcPct val="0"/>
        </a:spcBef>
        <a:spcAft>
          <a:spcPct val="0"/>
        </a:spcAft>
        <a:defRPr sz="4000" baseline="0">
          <a:solidFill>
            <a:srgbClr val="333399"/>
          </a:solidFill>
          <a:latin typeface="+mn-lt"/>
          <a:ea typeface="黑体" panose="02010609060101010101" pitchFamily="49" charset="-122"/>
          <a:cs typeface="+mj-cs"/>
        </a:defRPr>
      </a:lvl1pPr>
      <a:lvl2pPr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2pPr>
      <a:lvl3pPr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3pPr>
      <a:lvl4pPr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4pPr>
      <a:lvl5pPr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800">
          <a:solidFill>
            <a:srgbClr val="333399"/>
          </a:solidFill>
          <a:latin typeface="Arial" panose="020B0604020202020204" pitchFamily="34" charset="0"/>
          <a:ea typeface="黑体" panose="02010609060101010101" pitchFamily="49" charset="-122"/>
        </a:defRPr>
      </a:lvl9pPr>
    </p:titleStyle>
    <p:bodyStyle>
      <a:lvl1pPr marL="342900" indent="-342900" algn="l" rtl="0" fontAlgn="base">
        <a:lnSpc>
          <a:spcPct val="160000"/>
        </a:lnSpc>
        <a:spcBef>
          <a:spcPct val="20000"/>
        </a:spcBef>
        <a:spcAft>
          <a:spcPct val="0"/>
        </a:spcAft>
        <a:buChar char="•"/>
        <a:defRPr sz="2400" baseline="0">
          <a:solidFill>
            <a:schemeClr val="tx1"/>
          </a:solidFill>
          <a:latin typeface="+mn-lt"/>
          <a:ea typeface="黑体" panose="02010609060101010101" pitchFamily="49" charset="-122"/>
          <a:cs typeface="+mn-cs"/>
        </a:defRPr>
      </a:lvl1pPr>
      <a:lvl2pPr marL="742950" indent="-285750" algn="l" rtl="0" fontAlgn="base">
        <a:lnSpc>
          <a:spcPct val="160000"/>
        </a:lnSpc>
        <a:spcBef>
          <a:spcPct val="20000"/>
        </a:spcBef>
        <a:spcAft>
          <a:spcPct val="0"/>
        </a:spcAft>
        <a:buChar char="–"/>
        <a:defRPr sz="2400" baseline="0">
          <a:solidFill>
            <a:schemeClr val="tx1"/>
          </a:solidFill>
          <a:latin typeface="Times New Roman" panose="02020603050405020304" pitchFamily="18" charset="0"/>
          <a:ea typeface="黑体" panose="02010609060101010101" pitchFamily="49" charset="-122"/>
        </a:defRPr>
      </a:lvl2pPr>
      <a:lvl3pPr marL="1143000" indent="-228600" algn="l" rtl="0" fontAlgn="base">
        <a:lnSpc>
          <a:spcPct val="160000"/>
        </a:lnSpc>
        <a:spcBef>
          <a:spcPct val="20000"/>
        </a:spcBef>
        <a:spcAft>
          <a:spcPct val="0"/>
        </a:spcAft>
        <a:buChar char="•"/>
        <a:defRPr sz="2400" baseline="0">
          <a:solidFill>
            <a:schemeClr val="tx1"/>
          </a:solidFill>
          <a:latin typeface="Times New Roman" panose="02020603050405020304" pitchFamily="18" charset="0"/>
          <a:ea typeface="黑体" panose="02010609060101010101" pitchFamily="49" charset="-122"/>
        </a:defRPr>
      </a:lvl3pPr>
      <a:lvl4pPr marL="1600200" indent="-228600" algn="l" rtl="0" fontAlgn="base">
        <a:spcBef>
          <a:spcPct val="20000"/>
        </a:spcBef>
        <a:spcAft>
          <a:spcPct val="0"/>
        </a:spcAft>
        <a:buChar char="–"/>
        <a:defRPr sz="1800" baseline="0">
          <a:solidFill>
            <a:schemeClr val="tx1"/>
          </a:solidFill>
          <a:latin typeface="+mj-ea"/>
          <a:ea typeface="+mj-ea"/>
        </a:defRPr>
      </a:lvl4pPr>
      <a:lvl5pPr marL="2057400" indent="-228600" algn="l" rtl="0" fontAlgn="base">
        <a:spcBef>
          <a:spcPct val="20000"/>
        </a:spcBef>
        <a:spcAft>
          <a:spcPct val="0"/>
        </a:spcAft>
        <a:buChar char="»"/>
        <a:defRPr sz="1800" baseline="0">
          <a:solidFill>
            <a:schemeClr val="tx1"/>
          </a:solidFill>
          <a:latin typeface="+mj-ea"/>
          <a:ea typeface="+mj-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hyperlink" Target="../DS%20python%20code/DSchap6.ipynb"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F10BE1E-9EC5-4566-B41A-7F4293ACDB72}" type="slidenum">
              <a:rPr lang="en-US" altLang="zh-CN"/>
              <a:t>1</a:t>
            </a:fld>
            <a:endParaRPr lang="en-US" altLang="zh-CN"/>
          </a:p>
        </p:txBody>
      </p:sp>
      <p:sp>
        <p:nvSpPr>
          <p:cNvPr id="2050" name="Rectangle 2"/>
          <p:cNvSpPr>
            <a:spLocks noGrp="1" noChangeArrowheads="1"/>
          </p:cNvSpPr>
          <p:nvPr>
            <p:ph type="ctrTitle"/>
          </p:nvPr>
        </p:nvSpPr>
        <p:spPr>
          <a:xfrm>
            <a:off x="3635896" y="1629866"/>
            <a:ext cx="3600450" cy="935038"/>
          </a:xfrm>
        </p:spPr>
        <p:txBody>
          <a:bodyPr/>
          <a:lstStyle/>
          <a:p>
            <a:pPr>
              <a:lnSpc>
                <a:spcPct val="160000"/>
              </a:lnSpc>
            </a:pPr>
            <a:r>
              <a:rPr lang="zh-CN" altLang="en-US" sz="3600" dirty="0">
                <a:latin typeface="Courier New" panose="02070309020205020404" pitchFamily="49" charset="0"/>
              </a:rPr>
              <a:t>数据科学导论</a:t>
            </a:r>
          </a:p>
        </p:txBody>
      </p:sp>
      <p:pic>
        <p:nvPicPr>
          <p:cNvPr id="2056" name="Picture 8" descr="logo"/>
          <p:cNvPicPr>
            <a:picLocks noChangeAspect="1" noChangeArrowheads="1"/>
          </p:cNvPicPr>
          <p:nvPr/>
        </p:nvPicPr>
        <p:blipFill>
          <a:blip r:embed="rId2" cstate="print"/>
          <a:srcRect/>
          <a:stretch>
            <a:fillRect/>
          </a:stretch>
        </p:blipFill>
        <p:spPr bwMode="auto">
          <a:xfrm>
            <a:off x="1317524" y="1753678"/>
            <a:ext cx="1233284" cy="922426"/>
          </a:xfrm>
          <a:prstGeom prst="rect">
            <a:avLst/>
          </a:prstGeom>
          <a:noFill/>
        </p:spPr>
      </p:pic>
      <p:sp>
        <p:nvSpPr>
          <p:cNvPr id="2060" name="Text Box 12"/>
          <p:cNvSpPr txBox="1">
            <a:spLocks noChangeArrowheads="1"/>
          </p:cNvSpPr>
          <p:nvPr/>
        </p:nvSpPr>
        <p:spPr bwMode="auto">
          <a:xfrm>
            <a:off x="900113" y="3021013"/>
            <a:ext cx="7559675" cy="533400"/>
          </a:xfrm>
          <a:prstGeom prst="rect">
            <a:avLst/>
          </a:prstGeom>
          <a:noFill/>
          <a:ln w="9525" algn="ctr">
            <a:noFill/>
            <a:miter lim="800000"/>
          </a:ln>
          <a:effectLst/>
        </p:spPr>
        <p:txBody>
          <a:bodyPr anchor="b">
            <a:spAutoFit/>
          </a:bodyPr>
          <a:lstStyle/>
          <a:p>
            <a:pPr>
              <a:spcBef>
                <a:spcPct val="50000"/>
              </a:spcBef>
            </a:pPr>
            <a:r>
              <a:rPr lang="en-US" altLang="zh-CN" sz="2900" dirty="0">
                <a:solidFill>
                  <a:srgbClr val="333399"/>
                </a:solidFill>
                <a:ea typeface="黑体" panose="02010609060101010101" pitchFamily="49" charset="-122"/>
                <a:cs typeface="Times New Roman" panose="02020603050405020304" pitchFamily="18" charset="0"/>
              </a:rPr>
              <a:t>—</a:t>
            </a:r>
            <a:r>
              <a:rPr lang="zh-CN" altLang="en-US" sz="2900" dirty="0">
                <a:solidFill>
                  <a:srgbClr val="333399"/>
                </a:solidFill>
                <a:ea typeface="黑体" panose="02010609060101010101" pitchFamily="49" charset="-122"/>
                <a:cs typeface="Times New Roman" panose="02020603050405020304" pitchFamily="18" charset="0"/>
              </a:rPr>
              <a:t>第二章  </a:t>
            </a:r>
            <a:r>
              <a:rPr lang="en-US" altLang="zh-CN" sz="2900" dirty="0">
                <a:solidFill>
                  <a:srgbClr val="333399"/>
                </a:solidFill>
                <a:ea typeface="黑体" panose="02010609060101010101" pitchFamily="49" charset="-122"/>
                <a:cs typeface="Times New Roman" panose="02020603050405020304" pitchFamily="18" charset="0"/>
              </a:rPr>
              <a:t>Python </a:t>
            </a:r>
            <a:r>
              <a:rPr lang="zh-CN" altLang="en-US" sz="2900" dirty="0">
                <a:solidFill>
                  <a:srgbClr val="333399"/>
                </a:solidFill>
                <a:latin typeface="黑体" panose="02010609060101010101" pitchFamily="49" charset="-122"/>
                <a:ea typeface="黑体" panose="02010609060101010101" pitchFamily="49" charset="-122"/>
              </a:rPr>
              <a:t>入门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1718220"/>
            <a:ext cx="1296144" cy="989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Anaconda</a:t>
            </a:r>
            <a:r>
              <a:rPr lang="zh-CN" altLang="en-US" dirty="0"/>
              <a:t>测试</a:t>
            </a:r>
          </a:p>
        </p:txBody>
      </p:sp>
      <p:sp>
        <p:nvSpPr>
          <p:cNvPr id="3" name="内容占位符 2"/>
          <p:cNvSpPr>
            <a:spLocks noGrp="1"/>
          </p:cNvSpPr>
          <p:nvPr>
            <p:ph sz="half" idx="1"/>
          </p:nvPr>
        </p:nvSpPr>
        <p:spPr>
          <a:xfrm>
            <a:off x="457200" y="1600200"/>
            <a:ext cx="4038600" cy="4525963"/>
          </a:xfrm>
        </p:spPr>
        <p:txBody>
          <a:bodyPr/>
          <a:lstStyle/>
          <a:p>
            <a:r>
              <a:rPr lang="zh-CN" altLang="en-US" sz="2400" dirty="0">
                <a:latin typeface="Times New Roman" panose="02020603050405020304" pitchFamily="18" charset="0"/>
                <a:ea typeface="+mj-ea"/>
                <a:cs typeface="Times New Roman" panose="02020603050405020304" pitchFamily="18" charset="0"/>
              </a:rPr>
              <a:t>安装完</a:t>
            </a:r>
            <a:r>
              <a:rPr lang="en-US" altLang="zh-CN" sz="2400" dirty="0">
                <a:latin typeface="Times New Roman" panose="02020603050405020304" pitchFamily="18" charset="0"/>
                <a:ea typeface="+mj-ea"/>
                <a:cs typeface="Times New Roman" panose="02020603050405020304" pitchFamily="18" charset="0"/>
              </a:rPr>
              <a:t>Anaconda </a:t>
            </a:r>
            <a:r>
              <a:rPr lang="zh-CN" altLang="en-US" sz="2400" dirty="0">
                <a:latin typeface="Times New Roman" panose="02020603050405020304" pitchFamily="18" charset="0"/>
                <a:ea typeface="+mj-ea"/>
                <a:cs typeface="Times New Roman" panose="02020603050405020304" pitchFamily="18" charset="0"/>
              </a:rPr>
              <a:t>后</a:t>
            </a:r>
            <a:r>
              <a:rPr lang="en-US" altLang="zh-CN" sz="2400" dirty="0">
                <a:latin typeface="Times New Roman" panose="02020603050405020304" pitchFamily="18" charset="0"/>
                <a:ea typeface="+mj-ea"/>
                <a:cs typeface="Times New Roman" panose="02020603050405020304" pitchFamily="18" charset="0"/>
              </a:rPr>
              <a:t>, </a:t>
            </a:r>
            <a:r>
              <a:rPr lang="zh-CN" altLang="en-US" sz="2400" dirty="0">
                <a:latin typeface="Times New Roman" panose="02020603050405020304" pitchFamily="18" charset="0"/>
                <a:ea typeface="+mj-ea"/>
                <a:cs typeface="Times New Roman" panose="02020603050405020304" pitchFamily="18" charset="0"/>
              </a:rPr>
              <a:t>就可以在开始菜单栏中运行</a:t>
            </a:r>
            <a:r>
              <a:rPr lang="en-US" altLang="zh-CN" sz="2400" dirty="0" err="1">
                <a:latin typeface="Times New Roman" panose="02020603050405020304" pitchFamily="18" charset="0"/>
                <a:ea typeface="+mj-ea"/>
                <a:cs typeface="Times New Roman" panose="02020603050405020304" pitchFamily="18" charset="0"/>
              </a:rPr>
              <a:t>Jupyter</a:t>
            </a:r>
            <a:r>
              <a:rPr lang="en-US" altLang="zh-CN" sz="2400" dirty="0">
                <a:latin typeface="Times New Roman" panose="02020603050405020304" pitchFamily="18" charset="0"/>
                <a:ea typeface="+mj-ea"/>
                <a:cs typeface="Times New Roman" panose="02020603050405020304" pitchFamily="18" charset="0"/>
              </a:rPr>
              <a:t> Notebook </a:t>
            </a:r>
            <a:r>
              <a:rPr lang="zh-CN" altLang="en-US" sz="2400" dirty="0">
                <a:latin typeface="Times New Roman" panose="02020603050405020304" pitchFamily="18" charset="0"/>
                <a:ea typeface="+mj-ea"/>
                <a:cs typeface="Times New Roman" panose="02020603050405020304" pitchFamily="18" charset="0"/>
              </a:rPr>
              <a:t>了</a:t>
            </a:r>
            <a:r>
              <a:rPr lang="en-US" altLang="zh-CN" sz="2400" dirty="0">
                <a:latin typeface="Times New Roman" panose="02020603050405020304" pitchFamily="18" charset="0"/>
                <a:ea typeface="+mj-ea"/>
                <a:cs typeface="Times New Roman" panose="02020603050405020304" pitchFamily="18" charset="0"/>
              </a:rPr>
              <a:t>. </a:t>
            </a:r>
          </a:p>
          <a:p>
            <a:r>
              <a:rPr lang="zh-CN" altLang="en-US" sz="2400" dirty="0">
                <a:latin typeface="Times New Roman" panose="02020603050405020304" pitchFamily="18" charset="0"/>
                <a:ea typeface="+mj-ea"/>
                <a:cs typeface="Times New Roman" panose="02020603050405020304" pitchFamily="18" charset="0"/>
              </a:rPr>
              <a:t>也可以通过终端键入</a:t>
            </a:r>
            <a:r>
              <a:rPr lang="en-US" altLang="zh-CN" sz="2400" dirty="0">
                <a:latin typeface="Times New Roman" panose="02020603050405020304" pitchFamily="18" charset="0"/>
                <a:ea typeface="+mj-ea"/>
                <a:cs typeface="Times New Roman" panose="02020603050405020304" pitchFamily="18" charset="0"/>
              </a:rPr>
              <a:t>cd Python Work </a:t>
            </a:r>
            <a:r>
              <a:rPr lang="zh-CN" altLang="en-US" sz="2400" dirty="0">
                <a:latin typeface="Times New Roman" panose="02020603050405020304" pitchFamily="18" charset="0"/>
                <a:ea typeface="+mj-ea"/>
                <a:cs typeface="Times New Roman" panose="02020603050405020304" pitchFamily="18" charset="0"/>
              </a:rPr>
              <a:t>到达工作目录</a:t>
            </a:r>
            <a:r>
              <a:rPr lang="en-US" altLang="zh-CN" sz="2400" dirty="0">
                <a:latin typeface="Times New Roman" panose="02020603050405020304" pitchFamily="18" charset="0"/>
                <a:ea typeface="+mj-ea"/>
                <a:cs typeface="Times New Roman" panose="02020603050405020304" pitchFamily="18" charset="0"/>
              </a:rPr>
              <a:t>, </a:t>
            </a:r>
            <a:r>
              <a:rPr lang="zh-CN" altLang="en-US" sz="2400" dirty="0">
                <a:latin typeface="Times New Roman" panose="02020603050405020304" pitchFamily="18" charset="0"/>
                <a:ea typeface="+mj-ea"/>
                <a:cs typeface="Times New Roman" panose="02020603050405020304" pitchFamily="18" charset="0"/>
              </a:rPr>
              <a:t>再键入</a:t>
            </a:r>
            <a:r>
              <a:rPr lang="en-US" altLang="zh-CN" sz="2400" dirty="0" err="1">
                <a:latin typeface="Times New Roman" panose="02020603050405020304" pitchFamily="18" charset="0"/>
                <a:ea typeface="+mj-ea"/>
                <a:cs typeface="Times New Roman" panose="02020603050405020304" pitchFamily="18" charset="0"/>
              </a:rPr>
              <a:t>jupyter</a:t>
            </a:r>
            <a:r>
              <a:rPr lang="en-US" altLang="zh-CN" sz="2400" dirty="0">
                <a:latin typeface="Times New Roman" panose="02020603050405020304" pitchFamily="18" charset="0"/>
                <a:ea typeface="+mj-ea"/>
                <a:cs typeface="Times New Roman" panose="02020603050405020304" pitchFamily="18" charset="0"/>
              </a:rPr>
              <a:t> notebook </a:t>
            </a:r>
            <a:r>
              <a:rPr lang="zh-CN" altLang="en-US" sz="2400" dirty="0">
                <a:latin typeface="Times New Roman" panose="02020603050405020304" pitchFamily="18" charset="0"/>
                <a:ea typeface="+mj-ea"/>
                <a:cs typeface="Times New Roman" panose="02020603050405020304" pitchFamily="18" charset="0"/>
              </a:rPr>
              <a:t>在默认浏览器产生一个工作界面</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称为“</a:t>
            </a:r>
            <a:r>
              <a:rPr lang="en-US" altLang="zh-CN" sz="2400" dirty="0">
                <a:latin typeface="Times New Roman" panose="02020603050405020304" pitchFamily="18" charset="0"/>
                <a:ea typeface="+mj-ea"/>
                <a:cs typeface="Times New Roman" panose="02020603050405020304" pitchFamily="18" charset="0"/>
              </a:rPr>
              <a:t>Home”).</a:t>
            </a:r>
            <a:endParaRPr lang="zh-CN" altLang="en-US" sz="2400" dirty="0">
              <a:latin typeface="Times New Roman" panose="02020603050405020304" pitchFamily="18" charset="0"/>
              <a:ea typeface="+mj-ea"/>
              <a:cs typeface="Times New Roman" panose="02020603050405020304" pitchFamily="18" charset="0"/>
            </a:endParaRPr>
          </a:p>
        </p:txBody>
      </p:sp>
      <p:sp>
        <p:nvSpPr>
          <p:cNvPr id="7" name="内容占位符 6"/>
          <p:cNvSpPr>
            <a:spLocks noGrp="1"/>
          </p:cNvSpPr>
          <p:nvPr>
            <p:ph sz="half" idx="2"/>
          </p:nvPr>
        </p:nvSpPr>
        <p:spPr/>
        <p:txBody>
          <a:bodyPr/>
          <a:lstStyle/>
          <a:p>
            <a:endParaRPr lang="zh-CN" altLang="en-US"/>
          </a:p>
        </p:txBody>
      </p:sp>
      <p:sp>
        <p:nvSpPr>
          <p:cNvPr id="4" name="灯片编号占位符 3"/>
          <p:cNvSpPr>
            <a:spLocks noGrp="1"/>
          </p:cNvSpPr>
          <p:nvPr>
            <p:ph type="sldNum" sz="quarter" idx="12"/>
          </p:nvPr>
        </p:nvSpPr>
        <p:spPr/>
        <p:txBody>
          <a:bodyPr/>
          <a:lstStyle/>
          <a:p>
            <a:fld id="{98975ED6-D9A9-4BBF-981C-AD74D34F2C85}" type="slidenum">
              <a:rPr lang="en-US" altLang="zh-CN" smtClean="0"/>
              <a:t>10</a:t>
            </a:fld>
            <a:endParaRPr lang="en-US" altLang="zh-CN"/>
          </a:p>
        </p:txBody>
      </p:sp>
      <p:pic>
        <p:nvPicPr>
          <p:cNvPr id="2" name="图片 1"/>
          <p:cNvPicPr>
            <a:picLocks noChangeAspect="1"/>
          </p:cNvPicPr>
          <p:nvPr/>
        </p:nvPicPr>
        <p:blipFill rotWithShape="1">
          <a:blip r:embed="rId2"/>
          <a:srcRect t="30137" r="75987" b="9400"/>
          <a:stretch>
            <a:fillRect/>
          </a:stretch>
        </p:blipFill>
        <p:spPr>
          <a:xfrm>
            <a:off x="5005028" y="1629543"/>
            <a:ext cx="3239380" cy="4588135"/>
          </a:xfrm>
          <a:prstGeom prst="rect">
            <a:avLst/>
          </a:prstGeom>
        </p:spPr>
      </p:pic>
      <p:cxnSp>
        <p:nvCxnSpPr>
          <p:cNvPr id="9" name="直接箭头连接符 8"/>
          <p:cNvCxnSpPr/>
          <p:nvPr/>
        </p:nvCxnSpPr>
        <p:spPr bwMode="auto">
          <a:xfrm>
            <a:off x="3923928" y="2348880"/>
            <a:ext cx="1800200" cy="280831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Jupyter</a:t>
            </a:r>
            <a:r>
              <a:rPr lang="en-US" altLang="zh-CN" dirty="0"/>
              <a:t> Notebook</a:t>
            </a:r>
            <a:endParaRPr lang="zh-CN" altLang="en-US" dirty="0"/>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8975ED6-D9A9-4BBF-981C-AD74D34F2C85}" type="slidenum">
              <a:rPr lang="en-US" altLang="zh-CN" smtClean="0"/>
              <a:t>11</a:t>
            </a:fld>
            <a:endParaRPr lang="en-US" altLang="zh-CN"/>
          </a:p>
        </p:txBody>
      </p:sp>
      <p:pic>
        <p:nvPicPr>
          <p:cNvPr id="2" name="图片 1"/>
          <p:cNvPicPr>
            <a:picLocks noChangeAspect="1"/>
          </p:cNvPicPr>
          <p:nvPr/>
        </p:nvPicPr>
        <p:blipFill rotWithShape="1">
          <a:blip r:embed="rId2"/>
          <a:srcRect t="3550" r="6288" b="8456"/>
          <a:stretch>
            <a:fillRect/>
          </a:stretch>
        </p:blipFill>
        <p:spPr>
          <a:xfrm>
            <a:off x="323528" y="1628800"/>
            <a:ext cx="8568952" cy="45259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创建一个新的</a:t>
            </a:r>
            <a:r>
              <a:rPr lang="en-US" altLang="zh-CN" dirty="0"/>
              <a:t>. </a:t>
            </a:r>
            <a:r>
              <a:rPr lang="en-US" altLang="zh-CN" dirty="0" err="1"/>
              <a:t>ipynb</a:t>
            </a:r>
            <a:r>
              <a:rPr lang="zh-CN" altLang="en-US" dirty="0"/>
              <a:t>文件</a:t>
            </a:r>
          </a:p>
        </p:txBody>
      </p:sp>
      <p:sp>
        <p:nvSpPr>
          <p:cNvPr id="6" name="内容占位符 5"/>
          <p:cNvSpPr>
            <a:spLocks noGrp="1"/>
          </p:cNvSpPr>
          <p:nvPr>
            <p:ph idx="1"/>
          </p:nvPr>
        </p:nvSpPr>
        <p:spPr/>
        <p:txBody>
          <a:bodyPr/>
          <a:lstStyle/>
          <a:p>
            <a:r>
              <a:rPr lang="zh-CN" altLang="en-US" dirty="0"/>
              <a:t>点击右上角</a:t>
            </a:r>
            <a:r>
              <a:rPr lang="en-US" altLang="zh-CN" dirty="0"/>
              <a:t>New </a:t>
            </a:r>
            <a:r>
              <a:rPr lang="zh-CN" altLang="en-US" dirty="0"/>
              <a:t>并选择</a:t>
            </a:r>
            <a:r>
              <a:rPr lang="en-US" altLang="zh-CN" dirty="0"/>
              <a:t>Python3,</a:t>
            </a:r>
            <a:r>
              <a:rPr lang="zh-CN" altLang="en-US" dirty="0"/>
              <a:t>则产生一个没有名字的</a:t>
            </a:r>
            <a:r>
              <a:rPr lang="en-US" altLang="zh-CN" dirty="0"/>
              <a:t>(</a:t>
            </a:r>
            <a:r>
              <a:rPr lang="zh-CN" altLang="en-US" dirty="0"/>
              <a:t>默认是</a:t>
            </a:r>
            <a:r>
              <a:rPr lang="en-US" altLang="zh-CN" dirty="0"/>
              <a:t>Untitled) </a:t>
            </a:r>
            <a:r>
              <a:rPr lang="zh-CN" altLang="en-US" dirty="0"/>
              <a:t>以</a:t>
            </a:r>
            <a:r>
              <a:rPr lang="en-US" altLang="zh-CN" dirty="0"/>
              <a:t>.</a:t>
            </a:r>
            <a:r>
              <a:rPr lang="en-US" altLang="zh-CN" dirty="0" err="1"/>
              <a:t>ipynb</a:t>
            </a:r>
            <a:r>
              <a:rPr lang="en-US" altLang="zh-CN" dirty="0"/>
              <a:t> </a:t>
            </a:r>
            <a:r>
              <a:rPr lang="zh-CN" altLang="en-US" dirty="0"/>
              <a:t>为扩展名的文件</a:t>
            </a:r>
            <a:r>
              <a:rPr lang="en-US" altLang="zh-CN" dirty="0"/>
              <a:t>.</a:t>
            </a:r>
          </a:p>
          <a:p>
            <a:endParaRPr lang="en-US" altLang="zh-CN" dirty="0"/>
          </a:p>
          <a:p>
            <a:endParaRPr lang="en-US" altLang="zh-CN" dirty="0"/>
          </a:p>
          <a:p>
            <a:endParaRPr lang="en-US" altLang="zh-CN" dirty="0"/>
          </a:p>
          <a:p>
            <a:r>
              <a:rPr lang="zh-CN" altLang="en-US" sz="2000" dirty="0"/>
              <a:t>出现</a:t>
            </a:r>
            <a:r>
              <a:rPr lang="en-US" altLang="zh-CN" sz="2000" dirty="0"/>
              <a:t>In [ ]: </a:t>
            </a:r>
            <a:r>
              <a:rPr lang="zh-CN" altLang="en-US" sz="2000" dirty="0"/>
              <a:t>标记</a:t>
            </a:r>
            <a:r>
              <a:rPr lang="en-US" altLang="zh-CN" sz="2000" dirty="0"/>
              <a:t>, </a:t>
            </a:r>
            <a:r>
              <a:rPr lang="zh-CN" altLang="en-US" sz="2000" dirty="0"/>
              <a:t>在其右边的框中输入代码</a:t>
            </a:r>
            <a:r>
              <a:rPr lang="en-US" altLang="zh-CN" sz="2000" dirty="0"/>
              <a:t>, </a:t>
            </a:r>
            <a:r>
              <a:rPr lang="zh-CN" altLang="en-US" sz="2000" dirty="0"/>
              <a:t>然后得到的结果就出现在代码</a:t>
            </a:r>
            <a:r>
              <a:rPr lang="en-US" altLang="zh-CN" sz="2000" dirty="0"/>
              <a:t>(</a:t>
            </a:r>
            <a:r>
              <a:rPr lang="zh-CN" altLang="en-US" sz="2000" dirty="0"/>
              <a:t>代码所在的框称为“</a:t>
            </a:r>
            <a:r>
              <a:rPr lang="en-US" altLang="zh-CN" sz="2000" dirty="0"/>
              <a:t>Cell”) </a:t>
            </a:r>
            <a:r>
              <a:rPr lang="zh-CN" altLang="en-US" sz="2000" dirty="0"/>
              <a:t>下面的地方</a:t>
            </a:r>
            <a:r>
              <a:rPr lang="en-US" altLang="zh-CN" sz="2000" dirty="0"/>
              <a:t>. </a:t>
            </a:r>
            <a:endParaRPr lang="zh-CN" altLang="en-US" sz="2000" dirty="0"/>
          </a:p>
          <a:p>
            <a:endParaRPr lang="en-US" altLang="zh-CN"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12</a:t>
            </a:fld>
            <a:endParaRPr lang="en-US" altLang="zh-CN"/>
          </a:p>
        </p:txBody>
      </p:sp>
      <p:grpSp>
        <p:nvGrpSpPr>
          <p:cNvPr id="10" name="组合 9"/>
          <p:cNvGrpSpPr/>
          <p:nvPr/>
        </p:nvGrpSpPr>
        <p:grpSpPr>
          <a:xfrm>
            <a:off x="455191" y="2766125"/>
            <a:ext cx="8229600" cy="2179718"/>
            <a:chOff x="455191" y="2766125"/>
            <a:chExt cx="8229600" cy="2179718"/>
          </a:xfrm>
        </p:grpSpPr>
        <p:pic>
          <p:nvPicPr>
            <p:cNvPr id="2" name="图片 1"/>
            <p:cNvPicPr>
              <a:picLocks noChangeAspect="1"/>
            </p:cNvPicPr>
            <p:nvPr/>
          </p:nvPicPr>
          <p:blipFill rotWithShape="1">
            <a:blip r:embed="rId3"/>
            <a:srcRect l="3031" t="3175" r="3668" b="54737"/>
            <a:stretch>
              <a:fillRect/>
            </a:stretch>
          </p:blipFill>
          <p:spPr>
            <a:xfrm>
              <a:off x="455191" y="2766125"/>
              <a:ext cx="8229600" cy="2088232"/>
            </a:xfrm>
            <a:prstGeom prst="rect">
              <a:avLst/>
            </a:prstGeom>
          </p:spPr>
        </p:pic>
        <p:sp>
          <p:nvSpPr>
            <p:cNvPr id="9" name="箭头: 下 8"/>
            <p:cNvSpPr/>
            <p:nvPr/>
          </p:nvSpPr>
          <p:spPr bwMode="auto">
            <a:xfrm>
              <a:off x="1115616" y="4365104"/>
              <a:ext cx="216024" cy="580739"/>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输入和输出测试</a:t>
            </a:r>
          </a:p>
        </p:txBody>
      </p:sp>
      <p:sp>
        <p:nvSpPr>
          <p:cNvPr id="6" name="内容占位符 5"/>
          <p:cNvSpPr>
            <a:spLocks noGrp="1"/>
          </p:cNvSpPr>
          <p:nvPr>
            <p:ph idx="1"/>
          </p:nvPr>
        </p:nvSpPr>
        <p:spPr/>
        <p:txBody>
          <a:bodyPr/>
          <a:lstStyle/>
          <a:p>
            <a:r>
              <a:rPr lang="zh-CN" altLang="en-US" dirty="0"/>
              <a:t>在</a:t>
            </a:r>
            <a:r>
              <a:rPr lang="en-US" altLang="zh-CN" dirty="0"/>
              <a:t>Cell</a:t>
            </a:r>
            <a:r>
              <a:rPr lang="zh-CN" altLang="en-US" dirty="0"/>
              <a:t>中 输入    </a:t>
            </a:r>
            <a:r>
              <a:rPr lang="en-US" altLang="zh-CN" b="1" dirty="0">
                <a:solidFill>
                  <a:srgbClr val="FF0000"/>
                </a:solidFill>
                <a:latin typeface="Courier New" panose="02070309020205020404" pitchFamily="49" charset="0"/>
                <a:cs typeface="Courier New" panose="02070309020205020404" pitchFamily="49" charset="0"/>
              </a:rPr>
              <a:t>3*' Python is easy!’</a:t>
            </a:r>
          </a:p>
          <a:p>
            <a:r>
              <a:rPr lang="en-US" altLang="zh-CN" dirty="0" err="1"/>
              <a:t>Ctrl+Enter</a:t>
            </a:r>
            <a:r>
              <a:rPr lang="en-US" altLang="zh-CN" dirty="0"/>
              <a:t> </a:t>
            </a:r>
            <a:r>
              <a:rPr lang="zh-CN" altLang="en-US" dirty="0"/>
              <a:t>输出  </a:t>
            </a:r>
            <a:endParaRPr lang="en-US" altLang="zh-CN" dirty="0"/>
          </a:p>
          <a:p>
            <a:pPr marL="0" indent="0">
              <a:buNone/>
            </a:pPr>
            <a:r>
              <a:rPr lang="en-US" altLang="zh-CN" sz="2000" b="1" dirty="0">
                <a:latin typeface="Courier New" panose="02070309020205020404" pitchFamily="49" charset="0"/>
                <a:cs typeface="Courier New" panose="02070309020205020404" pitchFamily="49" charset="0"/>
              </a:rPr>
              <a:t>' Python is easy! Python is easy! Python is easy!‘</a:t>
            </a:r>
          </a:p>
          <a:p>
            <a:r>
              <a:rPr lang="zh-CN" altLang="en-US" dirty="0"/>
              <a:t>一个</a:t>
            </a:r>
            <a:r>
              <a:rPr lang="en-US" altLang="zh-CN" dirty="0"/>
              <a:t>Cell </a:t>
            </a:r>
            <a:r>
              <a:rPr lang="zh-CN" altLang="en-US" dirty="0"/>
              <a:t>中</a:t>
            </a:r>
            <a:r>
              <a:rPr lang="en-US" altLang="zh-CN" dirty="0"/>
              <a:t>, </a:t>
            </a:r>
            <a:r>
              <a:rPr lang="zh-CN" altLang="en-US" dirty="0"/>
              <a:t>可以一行输入几个简单</a:t>
            </a:r>
            <a:r>
              <a:rPr lang="en-US" altLang="zh-CN" dirty="0"/>
              <a:t>(</a:t>
            </a:r>
            <a:r>
              <a:rPr lang="zh-CN" altLang="en-US" dirty="0"/>
              <a:t>不分行的</a:t>
            </a:r>
            <a:r>
              <a:rPr lang="en-US" altLang="zh-CN" dirty="0"/>
              <a:t>) </a:t>
            </a:r>
            <a:r>
              <a:rPr lang="zh-CN" altLang="en-US" dirty="0"/>
              <a:t>命令</a:t>
            </a:r>
            <a:r>
              <a:rPr lang="en-US" altLang="zh-CN" dirty="0"/>
              <a:t>, </a:t>
            </a:r>
            <a:r>
              <a:rPr lang="zh-CN" altLang="en-US" dirty="0"/>
              <a:t>用分号分隔</a:t>
            </a:r>
            <a:r>
              <a:rPr lang="en-US" altLang="zh-CN" dirty="0"/>
              <a:t>. </a:t>
            </a:r>
          </a:p>
          <a:p>
            <a:r>
              <a:rPr lang="zh-CN" altLang="en-US" dirty="0"/>
              <a:t>要注意</a:t>
            </a:r>
            <a:r>
              <a:rPr lang="en-US" altLang="zh-CN" dirty="0"/>
              <a:t>,</a:t>
            </a:r>
            <a:r>
              <a:rPr lang="en-US" altLang="zh-CN" b="1" dirty="0">
                <a:solidFill>
                  <a:srgbClr val="0033CC"/>
                </a:solidFill>
              </a:rPr>
              <a:t>Python </a:t>
            </a:r>
            <a:r>
              <a:rPr lang="zh-CN" altLang="en-US" b="1" dirty="0">
                <a:solidFill>
                  <a:srgbClr val="0033CC"/>
                </a:solidFill>
              </a:rPr>
              <a:t>和</a:t>
            </a:r>
            <a:r>
              <a:rPr lang="en-US" altLang="zh-CN" b="1" dirty="0">
                <a:solidFill>
                  <a:srgbClr val="0033CC"/>
                </a:solidFill>
              </a:rPr>
              <a:t>R </a:t>
            </a:r>
            <a:r>
              <a:rPr lang="zh-CN" altLang="en-US" b="1" dirty="0">
                <a:solidFill>
                  <a:srgbClr val="0033CC"/>
                </a:solidFill>
              </a:rPr>
              <a:t>的代码一样是分大小写的</a:t>
            </a:r>
            <a:r>
              <a:rPr lang="en-US" altLang="zh-CN" dirty="0"/>
              <a:t>. Python </a:t>
            </a:r>
            <a:r>
              <a:rPr lang="zh-CN" altLang="en-US" dirty="0"/>
              <a:t>与</a:t>
            </a:r>
            <a:r>
              <a:rPr lang="en-US" altLang="zh-CN" dirty="0"/>
              <a:t>R </a:t>
            </a:r>
            <a:r>
              <a:rPr lang="zh-CN" altLang="en-US" dirty="0"/>
              <a:t>的注释一样</a:t>
            </a:r>
            <a:r>
              <a:rPr lang="en-US" altLang="zh-CN" dirty="0"/>
              <a:t>, </a:t>
            </a:r>
            <a:r>
              <a:rPr lang="zh-CN" altLang="en-US" dirty="0"/>
              <a:t>在</a:t>
            </a:r>
            <a:r>
              <a:rPr lang="en-US" altLang="zh-CN" dirty="0"/>
              <a:t># </a:t>
            </a:r>
            <a:r>
              <a:rPr lang="zh-CN" altLang="en-US" dirty="0"/>
              <a:t>号后面的符号不会当成代码执行</a:t>
            </a:r>
            <a:r>
              <a:rPr lang="en-US" altLang="zh-CN" dirty="0"/>
              <a:t>.</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查看和修改工作目录</a:t>
            </a:r>
          </a:p>
        </p:txBody>
      </p:sp>
      <p:sp>
        <p:nvSpPr>
          <p:cNvPr id="6" name="内容占位符 5"/>
          <p:cNvSpPr>
            <a:spLocks noGrp="1"/>
          </p:cNvSpPr>
          <p:nvPr>
            <p:ph idx="1"/>
          </p:nvPr>
        </p:nvSpPr>
        <p:spPr/>
        <p:txBody>
          <a:bodyPr/>
          <a:lstStyle/>
          <a:p>
            <a:r>
              <a:rPr lang="en-US" altLang="zh-CN" b="1" dirty="0">
                <a:solidFill>
                  <a:srgbClr val="FF0000"/>
                </a:solidFill>
                <a:latin typeface="Courier New" panose="02070309020205020404" pitchFamily="49" charset="0"/>
                <a:cs typeface="Courier New" panose="02070309020205020404" pitchFamily="49" charset="0"/>
              </a:rPr>
              <a:t>import </a:t>
            </a:r>
            <a:r>
              <a:rPr lang="en-US" altLang="zh-CN" b="1" dirty="0" err="1">
                <a:solidFill>
                  <a:srgbClr val="FF0000"/>
                </a:solidFill>
                <a:latin typeface="Courier New" panose="02070309020205020404" pitchFamily="49" charset="0"/>
                <a:cs typeface="Courier New" panose="02070309020205020404" pitchFamily="49" charset="0"/>
              </a:rPr>
              <a:t>os</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print (</a:t>
            </a:r>
            <a:r>
              <a:rPr lang="en-US" altLang="zh-CN" b="1" dirty="0" err="1">
                <a:solidFill>
                  <a:srgbClr val="FF0000"/>
                </a:solidFill>
                <a:latin typeface="Courier New" panose="02070309020205020404" pitchFamily="49" charset="0"/>
                <a:cs typeface="Courier New" panose="02070309020205020404" pitchFamily="49" charset="0"/>
              </a:rPr>
              <a:t>os.getcwd</a:t>
            </a:r>
            <a:r>
              <a:rPr lang="en-US" altLang="zh-CN" b="1" dirty="0">
                <a:solidFill>
                  <a:srgbClr val="FF0000"/>
                </a:solidFill>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查看目录</a:t>
            </a:r>
          </a:p>
          <a:p>
            <a:r>
              <a:rPr lang="en-US" altLang="zh-CN" b="1" dirty="0" err="1">
                <a:solidFill>
                  <a:srgbClr val="FF0000"/>
                </a:solidFill>
                <a:latin typeface="Courier New" panose="02070309020205020404" pitchFamily="49" charset="0"/>
                <a:cs typeface="Courier New" panose="02070309020205020404" pitchFamily="49" charset="0"/>
              </a:rPr>
              <a:t>os.chdir</a:t>
            </a:r>
            <a:r>
              <a:rPr lang="en-US" altLang="zh-CN" b="1" dirty="0">
                <a:solidFill>
                  <a:srgbClr val="FF0000"/>
                </a:solidFill>
                <a:latin typeface="Courier New" panose="02070309020205020404" pitchFamily="49" charset="0"/>
                <a:cs typeface="Courier New" panose="02070309020205020404" pitchFamily="49" charset="0"/>
              </a:rPr>
              <a:t>('D:/Python work’) </a:t>
            </a:r>
          </a:p>
          <a:p>
            <a:r>
              <a:rPr lang="en-US" altLang="zh-CN" dirty="0">
                <a:latin typeface="Courier New" panose="02070309020205020404" pitchFamily="49" charset="0"/>
                <a:cs typeface="Courier New" panose="02070309020205020404" pitchFamily="49" charset="0"/>
              </a:rPr>
              <a:t>#Windows</a:t>
            </a:r>
            <a:r>
              <a:rPr lang="zh-CN" altLang="en-US" dirty="0">
                <a:latin typeface="Courier New" panose="02070309020205020404" pitchFamily="49" charset="0"/>
                <a:cs typeface="Courier New" panose="02070309020205020404" pitchFamily="49" charset="0"/>
              </a:rPr>
              <a:t>系统中改变工作目录</a:t>
            </a:r>
          </a:p>
          <a:p>
            <a:r>
              <a:rPr lang="en-US" altLang="zh-CN" b="1" dirty="0" err="1">
                <a:solidFill>
                  <a:srgbClr val="FF0000"/>
                </a:solidFill>
                <a:latin typeface="Courier New" panose="02070309020205020404" pitchFamily="49" charset="0"/>
                <a:cs typeface="Courier New" panose="02070309020205020404" pitchFamily="49" charset="0"/>
              </a:rPr>
              <a:t>os.chdir</a:t>
            </a:r>
            <a:r>
              <a:rPr lang="en-US" altLang="zh-CN" b="1" dirty="0">
                <a:solidFill>
                  <a:srgbClr val="FF0000"/>
                </a:solidFill>
                <a:latin typeface="Courier New" panose="02070309020205020404" pitchFamily="49" charset="0"/>
                <a:cs typeface="Courier New" panose="02070309020205020404" pitchFamily="49" charset="0"/>
              </a:rPr>
              <a:t>('/users/Python work’) </a:t>
            </a:r>
          </a:p>
          <a:p>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OSx</a:t>
            </a:r>
            <a:r>
              <a:rPr lang="zh-CN" altLang="en-US" dirty="0">
                <a:latin typeface="Courier New" panose="02070309020205020404" pitchFamily="49" charset="0"/>
                <a:cs typeface="Courier New" panose="02070309020205020404" pitchFamily="49" charset="0"/>
              </a:rPr>
              <a:t>系统中改变工作目录</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查看文件路径</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os</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from </a:t>
            </a:r>
            <a:r>
              <a:rPr lang="en-US" altLang="zh-CN" sz="2000" b="1" dirty="0" err="1">
                <a:latin typeface="Courier New" panose="02070309020205020404" pitchFamily="49" charset="0"/>
                <a:cs typeface="Courier New" panose="02070309020205020404" pitchFamily="49" charset="0"/>
              </a:rPr>
              <a:t>os.path</a:t>
            </a:r>
            <a:r>
              <a:rPr lang="en-US" altLang="zh-CN" sz="2000" b="1" dirty="0">
                <a:latin typeface="Courier New" panose="02070309020205020404" pitchFamily="49" charset="0"/>
                <a:cs typeface="Courier New" panose="02070309020205020404" pitchFamily="49" charset="0"/>
              </a:rPr>
              <a:t> import join</a:t>
            </a:r>
          </a:p>
          <a:p>
            <a:r>
              <a:rPr lang="en-US" altLang="zh-CN" sz="2000" b="1" dirty="0">
                <a:latin typeface="Courier New" panose="02070309020205020404" pitchFamily="49" charset="0"/>
                <a:cs typeface="Courier New" panose="02070309020205020404" pitchFamily="49" charset="0"/>
              </a:rPr>
              <a:t>for (</a:t>
            </a:r>
            <a:r>
              <a:rPr lang="en-US" altLang="zh-CN" sz="2000" b="1" dirty="0" err="1">
                <a:latin typeface="Courier New" panose="02070309020205020404" pitchFamily="49" charset="0"/>
                <a:cs typeface="Courier New" panose="02070309020205020404" pitchFamily="49" charset="0"/>
              </a:rPr>
              <a:t>dirname</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dirs</a:t>
            </a:r>
            <a:r>
              <a:rPr lang="en-US" altLang="zh-CN" sz="2000" b="1" dirty="0">
                <a:latin typeface="Courier New" panose="02070309020205020404" pitchFamily="49" charset="0"/>
                <a:cs typeface="Courier New" panose="02070309020205020404" pitchFamily="49" charset="0"/>
              </a:rPr>
              <a:t>, files) in </a:t>
            </a:r>
            <a:r>
              <a:rPr lang="en-US" altLang="zh-CN" sz="2000" b="1" dirty="0" err="1">
                <a:latin typeface="Courier New" panose="02070309020205020404" pitchFamily="49" charset="0"/>
                <a:cs typeface="Courier New" panose="02070309020205020404" pitchFamily="49" charset="0"/>
              </a:rPr>
              <a:t>os.walk</a:t>
            </a:r>
            <a:r>
              <a:rPr lang="en-US" altLang="zh-CN" sz="2000" b="1" dirty="0">
                <a:latin typeface="Courier New" panose="02070309020205020404" pitchFamily="49" charset="0"/>
                <a:cs typeface="Courier New" panose="02070309020205020404" pitchFamily="49" charset="0"/>
              </a:rPr>
              <a:t>('/users/work/'):</a:t>
            </a:r>
          </a:p>
          <a:p>
            <a:r>
              <a:rPr lang="en-US" altLang="zh-CN" sz="2000" b="1" dirty="0">
                <a:latin typeface="Courier New" panose="02070309020205020404" pitchFamily="49" charset="0"/>
                <a:cs typeface="Courier New" panose="02070309020205020404" pitchFamily="49" charset="0"/>
              </a:rPr>
              <a:t>for filename in files:</a:t>
            </a:r>
          </a:p>
          <a:p>
            <a:r>
              <a:rPr lang="en-US" altLang="zh-CN" sz="2000" b="1" dirty="0">
                <a:latin typeface="Courier New" panose="02070309020205020404" pitchFamily="49" charset="0"/>
                <a:cs typeface="Courier New" panose="02070309020205020404" pitchFamily="49" charset="0"/>
              </a:rPr>
              <a:t>if </a:t>
            </a:r>
            <a:r>
              <a:rPr lang="en-US" altLang="zh-CN" sz="2000" b="1" dirty="0" err="1">
                <a:latin typeface="Courier New" panose="02070309020205020404" pitchFamily="49" charset="0"/>
                <a:cs typeface="Courier New" panose="02070309020205020404" pitchFamily="49" charset="0"/>
              </a:rPr>
              <a:t>filename.endswith</a:t>
            </a:r>
            <a:r>
              <a:rPr lang="en-US" altLang="zh-CN" sz="2000" b="1" dirty="0">
                <a:latin typeface="Courier New" panose="02070309020205020404" pitchFamily="49" charset="0"/>
                <a:cs typeface="Courier New" panose="02070309020205020404" pitchFamily="49" charset="0"/>
              </a:rPr>
              <a:t>('.csv') :</a:t>
            </a:r>
          </a:p>
          <a:p>
            <a:r>
              <a:rPr lang="en-US" altLang="zh-CN" sz="2000" b="1" dirty="0" err="1">
                <a:latin typeface="Courier New" panose="02070309020205020404" pitchFamily="49" charset="0"/>
                <a:cs typeface="Courier New" panose="02070309020205020404" pitchFamily="49" charset="0"/>
              </a:rPr>
              <a:t>thefile</a:t>
            </a:r>
            <a:r>
              <a:rPr lang="en-US" altLang="zh-CN" sz="2000" b="1" dirty="0">
                <a:latin typeface="Courier New" panose="02070309020205020404" pitchFamily="49" charset="0"/>
                <a:cs typeface="Courier New" panose="02070309020205020404" pitchFamily="49" charset="0"/>
              </a:rPr>
              <a:t> = </a:t>
            </a:r>
            <a:r>
              <a:rPr lang="en-US" altLang="zh-CN" sz="2000" b="1" dirty="0" err="1">
                <a:latin typeface="Courier New" panose="02070309020205020404" pitchFamily="49" charset="0"/>
                <a:cs typeface="Courier New" panose="02070309020205020404" pitchFamily="49" charset="0"/>
              </a:rPr>
              <a:t>os.path.join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dirname,filename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thefile,os.path.getsize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thefile</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16</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buFontTx/>
              <a:buNone/>
            </a:pPr>
            <a:r>
              <a:rPr lang="zh-CN" altLang="en-US" dirty="0">
                <a:ea typeface="黑体" panose="02010609060101010101" pitchFamily="49" charset="-122"/>
              </a:rPr>
              <a:t>三   试试</a:t>
            </a:r>
            <a:r>
              <a:rPr lang="en-US" altLang="zh-CN" dirty="0">
                <a:ea typeface="黑体" panose="02010609060101010101" pitchFamily="49" charset="-122"/>
              </a:rPr>
              <a:t>Python </a:t>
            </a:r>
            <a:r>
              <a:rPr lang="zh-CN" altLang="en-US" dirty="0">
                <a:ea typeface="黑体" panose="02010609060101010101" pitchFamily="49" charset="-122"/>
              </a:rPr>
              <a:t>编程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a typeface="黑体" panose="02010609060101010101" pitchFamily="49" charset="-122"/>
              </a:rPr>
              <a:t>试试</a:t>
            </a:r>
            <a:r>
              <a:rPr lang="en-US" altLang="zh-CN" dirty="0">
                <a:ea typeface="黑体" panose="02010609060101010101" pitchFamily="49" charset="-122"/>
              </a:rPr>
              <a:t>Python </a:t>
            </a:r>
            <a:r>
              <a:rPr lang="zh-CN" altLang="en-US" dirty="0">
                <a:ea typeface="黑体" panose="02010609060101010101" pitchFamily="49" charset="-122"/>
              </a:rPr>
              <a:t>编程</a:t>
            </a:r>
            <a:endParaRPr lang="zh-CN" altLang="en-US" dirty="0"/>
          </a:p>
        </p:txBody>
      </p:sp>
      <p:sp>
        <p:nvSpPr>
          <p:cNvPr id="6" name="内容占位符 5"/>
          <p:cNvSpPr>
            <a:spLocks noGrp="1"/>
          </p:cNvSpPr>
          <p:nvPr>
            <p:ph idx="1"/>
          </p:nvPr>
        </p:nvSpPr>
        <p:spPr/>
        <p:txBody>
          <a:bodyPr/>
          <a:lstStyle/>
          <a:p>
            <a:r>
              <a:rPr lang="en-US" altLang="zh-CN" dirty="0"/>
              <a:t>Python </a:t>
            </a:r>
            <a:r>
              <a:rPr lang="zh-CN" altLang="en-US" dirty="0"/>
              <a:t>中的向量、矩阵、列表或其他多元素对象的下标是从</a:t>
            </a:r>
            <a:r>
              <a:rPr lang="en-US" altLang="zh-CN" dirty="0"/>
              <a:t>0 </a:t>
            </a:r>
            <a:r>
              <a:rPr lang="zh-CN" altLang="en-US" dirty="0"/>
              <a:t>开始</a:t>
            </a:r>
            <a:r>
              <a:rPr lang="en-US" altLang="zh-CN" dirty="0"/>
              <a:t>, </a:t>
            </a:r>
            <a:r>
              <a:rPr lang="zh-CN" altLang="en-US" dirty="0"/>
              <a:t>请输入下面代码并看输出</a:t>
            </a:r>
            <a:r>
              <a:rPr lang="en-US" altLang="zh-CN" dirty="0"/>
              <a:t>:</a:t>
            </a:r>
          </a:p>
          <a:p>
            <a:r>
              <a:rPr lang="en-US" altLang="zh-CN" b="1" dirty="0">
                <a:latin typeface="Courier New" panose="02070309020205020404" pitchFamily="49" charset="0"/>
                <a:cs typeface="Courier New" panose="02070309020205020404" pitchFamily="49" charset="0"/>
              </a:rPr>
              <a:t>y=[[1,2],[1,2,3],['ss','</a:t>
            </a:r>
            <a:r>
              <a:rPr lang="en-US" altLang="zh-CN" b="1" dirty="0" err="1">
                <a:latin typeface="Courier New" panose="02070309020205020404" pitchFamily="49" charset="0"/>
                <a:cs typeface="Courier New" panose="02070309020205020404" pitchFamily="49" charset="0"/>
              </a:rPr>
              <a:t>swa</a:t>
            </a:r>
            <a:r>
              <a:rPr lang="en-US" altLang="zh-CN" b="1" dirty="0">
                <a:latin typeface="Courier New" panose="02070309020205020404" pitchFamily="49" charset="0"/>
                <a:cs typeface="Courier New" panose="02070309020205020404" pitchFamily="49" charset="0"/>
              </a:rPr>
              <a:t>','stick']]</a:t>
            </a:r>
          </a:p>
          <a:p>
            <a:r>
              <a:rPr lang="es-ES" altLang="zh-CN" b="1" dirty="0">
                <a:solidFill>
                  <a:srgbClr val="FF0000"/>
                </a:solidFill>
                <a:latin typeface="Courier New" panose="02070309020205020404" pitchFamily="49" charset="0"/>
                <a:cs typeface="Courier New" panose="02070309020205020404" pitchFamily="49" charset="0"/>
              </a:rPr>
              <a:t>y[2],y[2][:2],y[1][1:]</a:t>
            </a:r>
          </a:p>
          <a:p>
            <a:r>
              <a:rPr lang="en-US" altLang="zh-CN" b="1" dirty="0">
                <a:latin typeface="Courier New" panose="02070309020205020404" pitchFamily="49" charset="0"/>
                <a:cs typeface="Courier New" panose="02070309020205020404" pitchFamily="49" charset="0"/>
              </a:rPr>
              <a:t>x='A poet can survive everything but a misprint.'</a:t>
            </a:r>
          </a:p>
          <a:p>
            <a:r>
              <a:rPr lang="en-US" altLang="zh-CN" b="1" dirty="0">
                <a:solidFill>
                  <a:srgbClr val="FF0000"/>
                </a:solidFill>
                <a:latin typeface="Courier New" panose="02070309020205020404" pitchFamily="49" charset="0"/>
                <a:cs typeface="Courier New" panose="02070309020205020404" pitchFamily="49" charset="0"/>
              </a:rPr>
              <a:t>x[:10]+x[10:20]+x[20:30]+x[30:40]+x[40:]</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17</a:t>
            </a:fld>
            <a:endParaRPr lang="en-US" altLang="zh-CN"/>
          </a:p>
        </p:txBody>
      </p:sp>
      <p:sp>
        <p:nvSpPr>
          <p:cNvPr id="2" name="矩形 1"/>
          <p:cNvSpPr/>
          <p:nvPr/>
        </p:nvSpPr>
        <p:spPr bwMode="auto">
          <a:xfrm>
            <a:off x="5364088" y="4869160"/>
            <a:ext cx="3384376"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首尾连接的下标区间</a:t>
            </a:r>
          </a:p>
        </p:txBody>
      </p:sp>
      <p:sp>
        <p:nvSpPr>
          <p:cNvPr id="3" name="箭头: 下 2"/>
          <p:cNvSpPr/>
          <p:nvPr/>
        </p:nvSpPr>
        <p:spPr bwMode="auto">
          <a:xfrm>
            <a:off x="6804248" y="5301208"/>
            <a:ext cx="360040" cy="360040"/>
          </a:xfrm>
          <a:prstGeom prst="downArrow">
            <a:avLst/>
          </a:prstGeom>
          <a:solidFill>
            <a:srgbClr val="FF33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append, extend </a:t>
            </a:r>
            <a:r>
              <a:rPr lang="zh-CN" altLang="en-US" dirty="0"/>
              <a:t>和</a:t>
            </a:r>
            <a:r>
              <a:rPr lang="en-US" altLang="zh-CN" dirty="0"/>
              <a:t>pop</a:t>
            </a:r>
            <a:endParaRPr lang="zh-CN" altLang="en-US" dirty="0"/>
          </a:p>
        </p:txBody>
      </p:sp>
      <p:sp>
        <p:nvSpPr>
          <p:cNvPr id="6" name="内容占位符 5"/>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x=[[1,2],[3,5,7],'Oscar Wilde']</a:t>
            </a:r>
          </a:p>
          <a:p>
            <a:r>
              <a:rPr lang="en-US" altLang="zh-CN" b="1" dirty="0">
                <a:latin typeface="Courier New" panose="02070309020205020404" pitchFamily="49" charset="0"/>
                <a:cs typeface="Courier New" panose="02070309020205020404" pitchFamily="49" charset="0"/>
              </a:rPr>
              <a:t>y=['</a:t>
            </a:r>
            <a:r>
              <a:rPr lang="en-US" altLang="zh-CN" b="1" dirty="0" err="1">
                <a:latin typeface="Courier New" panose="02070309020205020404" pitchFamily="49" charset="0"/>
                <a:cs typeface="Courier New" panose="02070309020205020404" pitchFamily="49" charset="0"/>
              </a:rPr>
              <a:t>save','the</a:t>
            </a:r>
            <a:r>
              <a:rPr lang="en-US" altLang="zh-CN" b="1" dirty="0">
                <a:latin typeface="Courier New" panose="02070309020205020404" pitchFamily="49" charset="0"/>
                <a:cs typeface="Courier New" panose="02070309020205020404" pitchFamily="49" charset="0"/>
              </a:rPr>
              <a:t> world']</a:t>
            </a:r>
          </a:p>
          <a:p>
            <a:r>
              <a:rPr lang="en-US" altLang="zh-CN" b="1" dirty="0" err="1">
                <a:solidFill>
                  <a:srgbClr val="FF0000"/>
                </a:solidFill>
                <a:latin typeface="Courier New" panose="02070309020205020404" pitchFamily="49" charset="0"/>
                <a:cs typeface="Courier New" panose="02070309020205020404" pitchFamily="49" charset="0"/>
              </a:rPr>
              <a:t>x.append</a:t>
            </a:r>
            <a:r>
              <a:rPr lang="en-US" altLang="zh-CN" b="1" dirty="0">
                <a:latin typeface="Courier New" panose="02070309020205020404" pitchFamily="49" charset="0"/>
                <a:cs typeface="Courier New" panose="02070309020205020404" pitchFamily="49" charset="0"/>
              </a:rPr>
              <a:t>(y);print(x)</a:t>
            </a:r>
          </a:p>
          <a:p>
            <a:r>
              <a:rPr lang="en-US" altLang="zh-CN" b="1" dirty="0" err="1">
                <a:solidFill>
                  <a:srgbClr val="FF0000"/>
                </a:solidFill>
                <a:latin typeface="Courier New" panose="02070309020205020404" pitchFamily="49" charset="0"/>
                <a:cs typeface="Courier New" panose="02070309020205020404" pitchFamily="49" charset="0"/>
              </a:rPr>
              <a:t>x.extend</a:t>
            </a:r>
            <a:r>
              <a:rPr lang="en-US" altLang="zh-CN" b="1" dirty="0">
                <a:latin typeface="Courier New" panose="02070309020205020404" pitchFamily="49" charset="0"/>
                <a:cs typeface="Courier New" panose="02070309020205020404" pitchFamily="49" charset="0"/>
              </a:rPr>
              <a:t>(y);print(x)</a:t>
            </a:r>
          </a:p>
          <a:p>
            <a:r>
              <a:rPr lang="en-US" altLang="zh-CN" b="1" dirty="0" err="1">
                <a:solidFill>
                  <a:srgbClr val="FF0000"/>
                </a:solidFill>
                <a:latin typeface="Courier New" panose="02070309020205020404" pitchFamily="49" charset="0"/>
                <a:cs typeface="Courier New" panose="02070309020205020404" pitchFamily="49" charset="0"/>
              </a:rPr>
              <a:t>x.pop</a:t>
            </a:r>
            <a:r>
              <a:rPr lang="en-US" altLang="zh-CN" b="1" dirty="0">
                <a:latin typeface="Courier New" panose="02070309020205020404" pitchFamily="49" charset="0"/>
                <a:cs typeface="Courier New" panose="02070309020205020404" pitchFamily="49" charset="0"/>
              </a:rPr>
              <a:t>();print(x)</a:t>
            </a:r>
          </a:p>
          <a:p>
            <a:r>
              <a:rPr lang="en-US" altLang="zh-CN" b="1" dirty="0" err="1">
                <a:latin typeface="Courier New" panose="02070309020205020404" pitchFamily="49" charset="0"/>
                <a:cs typeface="Courier New" panose="02070309020205020404" pitchFamily="49" charset="0"/>
              </a:rPr>
              <a:t>x.pop</a:t>
            </a:r>
            <a:r>
              <a:rPr lang="en-US" altLang="zh-CN" b="1" dirty="0">
                <a:latin typeface="Courier New" panose="02070309020205020404" pitchFamily="49" charset="0"/>
                <a:cs typeface="Courier New" panose="02070309020205020404" pitchFamily="49" charset="0"/>
              </a:rPr>
              <a:t>(2);print(x)</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关于</a:t>
            </a:r>
            <a:r>
              <a:rPr lang="en-US" altLang="zh-CN" dirty="0"/>
              <a:t>remove </a:t>
            </a:r>
            <a:r>
              <a:rPr lang="zh-CN" altLang="en-US" dirty="0"/>
              <a:t>和</a:t>
            </a:r>
            <a:r>
              <a:rPr lang="en-US" altLang="zh-CN" dirty="0"/>
              <a:t>del</a:t>
            </a:r>
            <a:endParaRPr lang="zh-CN" altLang="en-US" dirty="0"/>
          </a:p>
        </p:txBody>
      </p:sp>
      <p:sp>
        <p:nvSpPr>
          <p:cNvPr id="6" name="内容占位符 5"/>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print (2**0.5,2.0**(1/2),2**(1/2.))</a:t>
            </a:r>
          </a:p>
          <a:p>
            <a:r>
              <a:rPr lang="en-US" altLang="zh-CN" b="1" dirty="0">
                <a:latin typeface="Courier New" panose="02070309020205020404" pitchFamily="49" charset="0"/>
                <a:cs typeface="Courier New" panose="02070309020205020404" pitchFamily="49" charset="0"/>
              </a:rPr>
              <a:t>print( 4/3,4./3 )</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x=[0,1,4,23]</a:t>
            </a:r>
          </a:p>
          <a:p>
            <a:r>
              <a:rPr lang="en-US" altLang="zh-CN" b="1" dirty="0" err="1">
                <a:solidFill>
                  <a:srgbClr val="FF0000"/>
                </a:solidFill>
                <a:latin typeface="Courier New" panose="02070309020205020404" pitchFamily="49" charset="0"/>
                <a:cs typeface="Courier New" panose="02070309020205020404" pitchFamily="49" charset="0"/>
              </a:rPr>
              <a:t>x.remove</a:t>
            </a:r>
            <a:r>
              <a:rPr lang="en-US" altLang="zh-CN" b="1" dirty="0">
                <a:latin typeface="Courier New" panose="02070309020205020404" pitchFamily="49" charset="0"/>
                <a:cs typeface="Courier New" panose="02070309020205020404" pitchFamily="49" charset="0"/>
              </a:rPr>
              <a:t>(4);print(x)</a:t>
            </a:r>
          </a:p>
          <a:p>
            <a:r>
              <a:rPr lang="en-US" altLang="zh-CN" b="1" dirty="0">
                <a:solidFill>
                  <a:srgbClr val="FF0000"/>
                </a:solidFill>
                <a:latin typeface="Courier New" panose="02070309020205020404" pitchFamily="49" charset="0"/>
                <a:cs typeface="Courier New" panose="02070309020205020404" pitchFamily="49" charset="0"/>
              </a:rPr>
              <a:t>del </a:t>
            </a:r>
            <a:r>
              <a:rPr lang="en-US" altLang="zh-CN" b="1" dirty="0">
                <a:latin typeface="Courier New" panose="02070309020205020404" pitchFamily="49" charset="0"/>
                <a:cs typeface="Courier New" panose="02070309020205020404" pitchFamily="49" charset="0"/>
              </a:rPr>
              <a:t>x[0];print (x, type(x))</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E992BF3-AFF8-444A-9C3F-188EDA5CDA34}" type="slidenum">
              <a:rPr lang="en-US" altLang="zh-CN"/>
              <a:t>2</a:t>
            </a:fld>
            <a:endParaRPr lang="en-US" altLang="zh-CN"/>
          </a:p>
        </p:txBody>
      </p:sp>
      <p:sp>
        <p:nvSpPr>
          <p:cNvPr id="331778" name="Rectangle 2"/>
          <p:cNvSpPr>
            <a:spLocks noGrp="1" noChangeArrowheads="1"/>
          </p:cNvSpPr>
          <p:nvPr>
            <p:ph type="title"/>
          </p:nvPr>
        </p:nvSpPr>
        <p:spPr>
          <a:xfrm>
            <a:off x="250825" y="404813"/>
            <a:ext cx="8229600" cy="725487"/>
          </a:xfrm>
        </p:spPr>
        <p:txBody>
          <a:bodyPr/>
          <a:lstStyle/>
          <a:p>
            <a:pPr>
              <a:lnSpc>
                <a:spcPct val="160000"/>
              </a:lnSpc>
            </a:pPr>
            <a:r>
              <a:rPr lang="zh-CN" altLang="en-US" sz="4000" dirty="0">
                <a:latin typeface="Courier New" panose="02070309020205020404" pitchFamily="49" charset="0"/>
              </a:rPr>
              <a:t>主要内容</a:t>
            </a:r>
          </a:p>
        </p:txBody>
      </p:sp>
      <p:sp>
        <p:nvSpPr>
          <p:cNvPr id="331779" name="Rectangle 3"/>
          <p:cNvSpPr>
            <a:spLocks noGrp="1" noChangeArrowheads="1"/>
          </p:cNvSpPr>
          <p:nvPr>
            <p:ph type="body" idx="1"/>
          </p:nvPr>
        </p:nvSpPr>
        <p:spPr>
          <a:xfrm>
            <a:off x="2930525" y="1847850"/>
            <a:ext cx="3586163" cy="3886200"/>
          </a:xfrm>
        </p:spPr>
        <p:txBody>
          <a:bodyPr/>
          <a:lstStyle/>
          <a:p>
            <a:pPr>
              <a:lnSpc>
                <a:spcPct val="160000"/>
              </a:lnSpc>
              <a:buFontTx/>
              <a:buNone/>
            </a:pPr>
            <a:r>
              <a:rPr lang="zh-CN" altLang="en-US" dirty="0">
                <a:solidFill>
                  <a:srgbClr val="333399"/>
                </a:solidFill>
                <a:latin typeface="Courier New" panose="02070309020205020404" pitchFamily="49" charset="0"/>
                <a:ea typeface="黑体" panose="02010609060101010101" pitchFamily="49" charset="-122"/>
              </a:rPr>
              <a:t>一 </a:t>
            </a:r>
            <a:r>
              <a:rPr lang="en-US" altLang="zh-CN" dirty="0">
                <a:solidFill>
                  <a:srgbClr val="333399"/>
                </a:solidFill>
                <a:ea typeface="黑体" panose="02010609060101010101" pitchFamily="49" charset="-122"/>
              </a:rPr>
              <a:t>Python </a:t>
            </a:r>
            <a:r>
              <a:rPr lang="zh-CN" altLang="en-US" dirty="0">
                <a:solidFill>
                  <a:srgbClr val="333399"/>
                </a:solidFill>
                <a:ea typeface="黑体" panose="02010609060101010101" pitchFamily="49" charset="-122"/>
              </a:rPr>
              <a:t>简介</a:t>
            </a:r>
          </a:p>
          <a:p>
            <a:pPr>
              <a:lnSpc>
                <a:spcPct val="160000"/>
              </a:lnSpc>
              <a:buFontTx/>
              <a:buNone/>
            </a:pPr>
            <a:r>
              <a:rPr lang="zh-CN" altLang="en-US" dirty="0">
                <a:solidFill>
                  <a:srgbClr val="333399"/>
                </a:solidFill>
                <a:latin typeface="Courier New" panose="02070309020205020404" pitchFamily="49" charset="0"/>
                <a:ea typeface="黑体" panose="02010609060101010101" pitchFamily="49" charset="-122"/>
              </a:rPr>
              <a:t>二 </a:t>
            </a:r>
            <a:r>
              <a:rPr lang="zh-CN" altLang="en-US" dirty="0">
                <a:solidFill>
                  <a:srgbClr val="333399"/>
                </a:solidFill>
                <a:ea typeface="黑体" panose="02010609060101010101" pitchFamily="49" charset="-122"/>
              </a:rPr>
              <a:t>安装和运行</a:t>
            </a:r>
            <a:endParaRPr lang="en-US" altLang="zh-CN" dirty="0">
              <a:solidFill>
                <a:srgbClr val="333399"/>
              </a:solidFill>
              <a:ea typeface="黑体" panose="02010609060101010101" pitchFamily="49" charset="-122"/>
            </a:endParaRPr>
          </a:p>
          <a:p>
            <a:pPr>
              <a:lnSpc>
                <a:spcPct val="160000"/>
              </a:lnSpc>
              <a:buFontTx/>
              <a:buNone/>
            </a:pPr>
            <a:r>
              <a:rPr lang="zh-CN" altLang="en-US" dirty="0">
                <a:solidFill>
                  <a:srgbClr val="333399"/>
                </a:solidFill>
                <a:ea typeface="黑体" panose="02010609060101010101" pitchFamily="49" charset="-122"/>
              </a:rPr>
              <a:t>三   试试</a:t>
            </a:r>
            <a:r>
              <a:rPr lang="en-US" altLang="zh-CN" dirty="0">
                <a:solidFill>
                  <a:srgbClr val="333399"/>
                </a:solidFill>
                <a:ea typeface="黑体" panose="02010609060101010101" pitchFamily="49" charset="-122"/>
              </a:rPr>
              <a:t>Python </a:t>
            </a:r>
            <a:r>
              <a:rPr lang="zh-CN" altLang="en-US" dirty="0">
                <a:solidFill>
                  <a:srgbClr val="333399"/>
                </a:solidFill>
                <a:ea typeface="黑体" panose="02010609060101010101" pitchFamily="49" charset="-122"/>
              </a:rPr>
              <a:t>编程</a:t>
            </a:r>
          </a:p>
          <a:p>
            <a:pPr>
              <a:lnSpc>
                <a:spcPct val="160000"/>
              </a:lnSpc>
              <a:buFontTx/>
              <a:buNone/>
            </a:pPr>
            <a:r>
              <a:rPr lang="zh-CN" altLang="en-US" dirty="0">
                <a:solidFill>
                  <a:srgbClr val="333399"/>
                </a:solidFill>
                <a:ea typeface="黑体" panose="02010609060101010101" pitchFamily="49" charset="-122"/>
              </a:rPr>
              <a:t>四 </a:t>
            </a:r>
            <a:r>
              <a:rPr lang="en-US" altLang="zh-CN" dirty="0">
                <a:solidFill>
                  <a:srgbClr val="333399"/>
                </a:solidFill>
                <a:ea typeface="黑体" panose="02010609060101010101" pitchFamily="49" charset="-122"/>
              </a:rPr>
              <a:t>  </a:t>
            </a:r>
            <a:r>
              <a:rPr lang="en-US" altLang="zh-CN" dirty="0" err="1">
                <a:solidFill>
                  <a:srgbClr val="333399"/>
                </a:solidFill>
                <a:ea typeface="黑体" panose="02010609060101010101" pitchFamily="49" charset="-122"/>
              </a:rPr>
              <a:t>Numpy</a:t>
            </a:r>
            <a:r>
              <a:rPr lang="en-US" altLang="zh-CN" dirty="0">
                <a:solidFill>
                  <a:srgbClr val="333399"/>
                </a:solidFill>
                <a:ea typeface="黑体" panose="02010609060101010101" pitchFamily="49" charset="-122"/>
              </a:rPr>
              <a:t> </a:t>
            </a:r>
            <a:r>
              <a:rPr lang="zh-CN" altLang="en-US" dirty="0">
                <a:solidFill>
                  <a:srgbClr val="333399"/>
                </a:solidFill>
                <a:ea typeface="黑体" panose="02010609060101010101" pitchFamily="49" charset="-122"/>
              </a:rPr>
              <a:t>模块</a:t>
            </a:r>
          </a:p>
          <a:p>
            <a:pPr>
              <a:lnSpc>
                <a:spcPct val="160000"/>
              </a:lnSpc>
              <a:buFontTx/>
              <a:buNone/>
            </a:pPr>
            <a:r>
              <a:rPr lang="zh-CN" altLang="en-US" dirty="0">
                <a:solidFill>
                  <a:srgbClr val="333399"/>
                </a:solidFill>
                <a:ea typeface="黑体" panose="02010609060101010101" pitchFamily="49" charset="-122"/>
              </a:rPr>
              <a:t>五   </a:t>
            </a:r>
            <a:r>
              <a:rPr lang="en-US" altLang="zh-CN" dirty="0">
                <a:solidFill>
                  <a:srgbClr val="333399"/>
                </a:solidFill>
                <a:ea typeface="黑体" panose="02010609060101010101" pitchFamily="49" charset="-122"/>
              </a:rPr>
              <a:t>Pandas </a:t>
            </a:r>
            <a:r>
              <a:rPr lang="zh-CN" altLang="en-US" dirty="0">
                <a:solidFill>
                  <a:srgbClr val="333399"/>
                </a:solidFill>
                <a:ea typeface="黑体" panose="02010609060101010101" pitchFamily="49" charset="-122"/>
              </a:rPr>
              <a:t>模块</a:t>
            </a:r>
          </a:p>
          <a:p>
            <a:pPr>
              <a:lnSpc>
                <a:spcPct val="160000"/>
              </a:lnSpc>
              <a:buFontTx/>
              <a:buNone/>
            </a:pPr>
            <a:r>
              <a:rPr lang="zh-CN" altLang="en-US" dirty="0">
                <a:solidFill>
                  <a:srgbClr val="333399"/>
                </a:solidFill>
                <a:ea typeface="黑体" panose="02010609060101010101" pitchFamily="49" charset="-122"/>
              </a:rPr>
              <a:t>六   </a:t>
            </a:r>
            <a:r>
              <a:rPr lang="en-US" altLang="zh-CN" dirty="0">
                <a:solidFill>
                  <a:srgbClr val="333399"/>
                </a:solidFill>
                <a:ea typeface="黑体" panose="02010609060101010101" pitchFamily="49" charset="-122"/>
              </a:rPr>
              <a:t>Matplotlib </a:t>
            </a:r>
            <a:r>
              <a:rPr lang="zh-CN" altLang="en-US" dirty="0">
                <a:solidFill>
                  <a:srgbClr val="333399"/>
                </a:solidFill>
                <a:ea typeface="黑体" panose="02010609060101010101" pitchFamily="49" charset="-122"/>
              </a:rPr>
              <a:t>模块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关于</a:t>
            </a:r>
            <a:r>
              <a:rPr lang="en-US" altLang="zh-CN" dirty="0"/>
              <a:t>tuple</a:t>
            </a:r>
            <a:endParaRPr lang="zh-CN" altLang="en-US" dirty="0"/>
          </a:p>
        </p:txBody>
      </p:sp>
      <p:sp>
        <p:nvSpPr>
          <p:cNvPr id="6" name="内容占位符 5"/>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x =(0,12,345,67,8,9,'we','they')</a:t>
            </a:r>
          </a:p>
          <a:p>
            <a:r>
              <a:rPr lang="nb-NO" altLang="zh-CN" b="1" dirty="0">
                <a:solidFill>
                  <a:srgbClr val="FF0000"/>
                </a:solidFill>
                <a:latin typeface="Courier New" panose="02070309020205020404" pitchFamily="49" charset="0"/>
                <a:cs typeface="Courier New" panose="02070309020205020404" pitchFamily="49" charset="0"/>
              </a:rPr>
              <a:t>print (type(x),x[-4:-1])</a:t>
            </a:r>
          </a:p>
          <a:p>
            <a:endParaRPr lang="nb-NO"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x=</a:t>
            </a:r>
            <a:r>
              <a:rPr lang="en-US" altLang="zh-CN" b="1" dirty="0">
                <a:solidFill>
                  <a:srgbClr val="FF0000"/>
                </a:solidFill>
                <a:latin typeface="Courier New" panose="02070309020205020404" pitchFamily="49" charset="0"/>
                <a:cs typeface="Courier New" panose="02070309020205020404" pitchFamily="49" charset="0"/>
              </a:rPr>
              <a:t>range</a:t>
            </a:r>
            <a:r>
              <a:rPr lang="en-US" altLang="zh-CN" b="1" dirty="0">
                <a:latin typeface="Courier New" panose="02070309020205020404" pitchFamily="49" charset="0"/>
                <a:cs typeface="Courier New" panose="02070309020205020404" pitchFamily="49" charset="0"/>
              </a:rPr>
              <a:t>(2,11,2)</a:t>
            </a:r>
          </a:p>
          <a:p>
            <a:r>
              <a:rPr lang="en-US" altLang="zh-CN" b="1" dirty="0">
                <a:latin typeface="Courier New" panose="02070309020205020404" pitchFamily="49" charset="0"/>
                <a:cs typeface="Courier New" panose="02070309020205020404" pitchFamily="49" charset="0"/>
              </a:rPr>
              <a:t>print ('x={}, list(x)={}'.format(</a:t>
            </a:r>
            <a:r>
              <a:rPr lang="en-US" altLang="zh-CN" b="1" dirty="0" err="1">
                <a:latin typeface="Courier New" panose="02070309020205020404" pitchFamily="49" charset="0"/>
                <a:cs typeface="Courier New" panose="02070309020205020404" pitchFamily="49" charset="0"/>
              </a:rPr>
              <a:t>x,list</a:t>
            </a:r>
            <a:r>
              <a:rPr lang="en-US" altLang="zh-CN" b="1" dirty="0">
                <a:latin typeface="Courier New" panose="02070309020205020404" pitchFamily="49" charset="0"/>
                <a:cs typeface="Courier New" panose="02070309020205020404" pitchFamily="49" charset="0"/>
              </a:rPr>
              <a:t>(x)))</a:t>
            </a:r>
          </a:p>
          <a:p>
            <a:r>
              <a:rPr lang="en-US" altLang="zh-CN" b="1" dirty="0">
                <a:latin typeface="Courier New" panose="02070309020205020404" pitchFamily="49" charset="0"/>
                <a:cs typeface="Courier New" panose="02070309020205020404" pitchFamily="49" charset="0"/>
              </a:rPr>
              <a:t>print ('type of x is {}'.format(type(x)))</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dictionary(</a:t>
            </a:r>
            <a:r>
              <a:rPr lang="zh-CN" altLang="en-US" dirty="0"/>
              <a:t>字典</a:t>
            </a:r>
            <a:r>
              <a:rPr lang="en-US" altLang="zh-CN" dirty="0"/>
              <a:t>) </a:t>
            </a:r>
            <a:r>
              <a:rPr lang="zh-CN" altLang="en-US" dirty="0"/>
              <a:t>类型</a:t>
            </a:r>
          </a:p>
        </p:txBody>
      </p:sp>
      <p:sp>
        <p:nvSpPr>
          <p:cNvPr id="6" name="内容占位符 5"/>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data = {'age': 34, 'Children' : [1,2], 1: '</a:t>
            </a:r>
            <a:r>
              <a:rPr lang="en-US" altLang="zh-CN" b="1" dirty="0" err="1">
                <a:latin typeface="Courier New" panose="02070309020205020404" pitchFamily="49" charset="0"/>
                <a:cs typeface="Courier New" panose="02070309020205020404" pitchFamily="49" charset="0"/>
              </a:rPr>
              <a:t>apple','zip</a:t>
            </a:r>
            <a:r>
              <a:rPr lang="en-US" altLang="zh-CN" b="1" dirty="0">
                <a:latin typeface="Courier New" panose="02070309020205020404" pitchFamily="49" charset="0"/>
                <a:cs typeface="Courier New" panose="02070309020205020404" pitchFamily="49" charset="0"/>
              </a:rPr>
              <a:t>': 'NA'}</a:t>
            </a:r>
          </a:p>
          <a:p>
            <a:r>
              <a:rPr lang="en-US" altLang="zh-CN" b="1" dirty="0">
                <a:latin typeface="Courier New" panose="02070309020205020404" pitchFamily="49" charset="0"/>
                <a:cs typeface="Courier New" panose="02070309020205020404" pitchFamily="49" charset="0"/>
              </a:rPr>
              <a:t>print (type(data))</a:t>
            </a:r>
          </a:p>
          <a:p>
            <a:r>
              <a:rPr lang="en-US" altLang="zh-CN" b="1" dirty="0">
                <a:latin typeface="Courier New" panose="02070309020205020404" pitchFamily="49" charset="0"/>
                <a:cs typeface="Courier New" panose="02070309020205020404" pitchFamily="49" charset="0"/>
              </a:rPr>
              <a:t>print ('age=',data['age'])</a:t>
            </a:r>
          </a:p>
          <a:p>
            <a:r>
              <a:rPr lang="en-US" altLang="zh-CN" b="1" dirty="0">
                <a:latin typeface="Courier New" panose="02070309020205020404" pitchFamily="49" charset="0"/>
                <a:cs typeface="Courier New" panose="02070309020205020404" pitchFamily="49" charset="0"/>
              </a:rPr>
              <a:t>data['age'] = '99'</a:t>
            </a:r>
          </a:p>
          <a:p>
            <a:r>
              <a:rPr lang="en-US" altLang="zh-CN" b="1" dirty="0">
                <a:latin typeface="Courier New" panose="02070309020205020404" pitchFamily="49" charset="0"/>
                <a:cs typeface="Courier New" panose="02070309020205020404" pitchFamily="49" charset="0"/>
              </a:rPr>
              <a:t>data['name'] = '</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cs typeface="Courier New" panose="02070309020205020404" pitchFamily="49" charset="0"/>
              </a:rPr>
              <a:t>'</a:t>
            </a:r>
          </a:p>
          <a:p>
            <a:r>
              <a:rPr lang="en-US" altLang="zh-CN" b="1" dirty="0">
                <a:latin typeface="Courier New" panose="02070309020205020404" pitchFamily="49" charset="0"/>
                <a:cs typeface="Courier New" panose="02070309020205020404" pitchFamily="49" charset="0"/>
              </a:rPr>
              <a:t>print (data)</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集合运算</a:t>
            </a:r>
          </a:p>
        </p:txBody>
      </p:sp>
      <p:sp>
        <p:nvSpPr>
          <p:cNvPr id="6" name="内容占位符 5"/>
          <p:cNvSpPr>
            <a:spLocks noGrp="1"/>
          </p:cNvSpPr>
          <p:nvPr>
            <p:ph idx="1"/>
          </p:nvPr>
        </p:nvSpPr>
        <p:spPr/>
        <p:txBody>
          <a:bodyPr/>
          <a:lstStyle/>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x=set(['</a:t>
            </a:r>
            <a:r>
              <a:rPr lang="en-US" altLang="zh-CN" sz="2000" b="1" dirty="0" err="1">
                <a:latin typeface="Courier New" panose="02070309020205020404" pitchFamily="49" charset="0"/>
                <a:cs typeface="Courier New" panose="02070309020205020404" pitchFamily="49" charset="0"/>
              </a:rPr>
              <a:t>we','you','he','I','they</a:t>
            </a:r>
            <a:r>
              <a:rPr lang="en-US" altLang="zh-CN" sz="2000" b="1" dirty="0">
                <a:latin typeface="Courier New" panose="02070309020205020404" pitchFamily="49" charset="0"/>
                <a:cs typeface="Courier New" panose="02070309020205020404" pitchFamily="49" charset="0"/>
              </a:rPr>
              <a:t>']);y=set(['</a:t>
            </a:r>
            <a:r>
              <a:rPr lang="en-US" altLang="zh-CN" sz="2000" b="1" dirty="0" err="1">
                <a:latin typeface="Courier New" panose="02070309020205020404" pitchFamily="49" charset="0"/>
                <a:cs typeface="Courier New" panose="02070309020205020404" pitchFamily="49" charset="0"/>
              </a:rPr>
              <a:t>I','we','us</a:t>
            </a:r>
            <a:r>
              <a:rPr lang="en-US" altLang="zh-CN" sz="2000" b="1"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nb-NO" altLang="zh-CN" sz="2000" b="1" dirty="0">
                <a:latin typeface="Courier New" panose="02070309020205020404" pitchFamily="49" charset="0"/>
                <a:cs typeface="Courier New" panose="02070309020205020404" pitchFamily="49" charset="0"/>
              </a:rPr>
              <a:t>x.add('all');print (x,type(x),len(x))</a:t>
            </a:r>
          </a:p>
          <a:p>
            <a:pPr>
              <a:buFont typeface="Arial" panose="020B0604020202020204" pitchFamily="34" charset="0"/>
              <a:buChar char="•"/>
            </a:pPr>
            <a:r>
              <a:rPr lang="en-US" altLang="zh-CN" sz="2000" b="1" dirty="0" err="1">
                <a:latin typeface="Courier New" panose="02070309020205020404" pitchFamily="49" charset="0"/>
                <a:cs typeface="Courier New" panose="02070309020205020404" pitchFamily="49" charset="0"/>
              </a:rPr>
              <a:t>set.add</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x,'none</a:t>
            </a:r>
            <a:r>
              <a:rPr lang="en-US" altLang="zh-CN" sz="2000" b="1" dirty="0">
                <a:latin typeface="Courier New" panose="02070309020205020404" pitchFamily="49" charset="0"/>
                <a:cs typeface="Courier New" panose="02070309020205020404" pitchFamily="49" charset="0"/>
              </a:rPr>
              <a:t>');print (x)</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set.difference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set.difference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set.union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set.union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fr-FR" altLang="zh-CN" sz="2000" b="1" dirty="0">
                <a:latin typeface="Courier New" panose="02070309020205020404" pitchFamily="49" charset="0"/>
                <a:cs typeface="Courier New" panose="02070309020205020404" pitchFamily="49" charset="0"/>
              </a:rPr>
              <a:t>print ('set.intersection(x,y)=',set.intersection(x,y))</a:t>
            </a:r>
          </a:p>
          <a:p>
            <a:pPr>
              <a:buFont typeface="Arial" panose="020B0604020202020204" pitchFamily="34" charset="0"/>
              <a:buChar char="•"/>
            </a:pPr>
            <a:r>
              <a:rPr lang="en-US" altLang="zh-CN" sz="2000" b="1" dirty="0" err="1">
                <a:latin typeface="Courier New" panose="02070309020205020404" pitchFamily="49" charset="0"/>
                <a:cs typeface="Courier New" panose="02070309020205020404" pitchFamily="49" charset="0"/>
              </a:rPr>
              <a:t>x.remove</a:t>
            </a:r>
            <a:r>
              <a:rPr lang="en-US" altLang="zh-CN" sz="2000" b="1" dirty="0">
                <a:latin typeface="Courier New" panose="02070309020205020404" pitchFamily="49" charset="0"/>
                <a:cs typeface="Courier New" panose="02070309020205020404" pitchFamily="49" charset="0"/>
              </a:rPr>
              <a:t>(‘none‘);</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 ('x=',x,'\</a:t>
            </a:r>
            <a:r>
              <a:rPr lang="en-US" altLang="zh-CN" sz="2000" b="1" dirty="0" err="1">
                <a:latin typeface="Courier New" panose="02070309020205020404" pitchFamily="49" charset="0"/>
                <a:cs typeface="Courier New" panose="02070309020205020404" pitchFamily="49" charset="0"/>
              </a:rPr>
              <a:t>n','y</a:t>
            </a:r>
            <a:r>
              <a:rPr lang="en-US" altLang="zh-CN" sz="2000" b="1" dirty="0">
                <a:latin typeface="Courier New" panose="02070309020205020404" pitchFamily="49" charset="0"/>
                <a:cs typeface="Courier New" panose="02070309020205020404" pitchFamily="49" charset="0"/>
              </a:rPr>
              <a:t>=', y)</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Id  </a:t>
            </a:r>
            <a:r>
              <a:rPr lang="zh-CN" altLang="en-US" dirty="0"/>
              <a:t>函数</a:t>
            </a:r>
          </a:p>
        </p:txBody>
      </p:sp>
      <p:sp>
        <p:nvSpPr>
          <p:cNvPr id="6" name="内容占位符 5"/>
          <p:cNvSpPr>
            <a:spLocks noGrp="1"/>
          </p:cNvSpPr>
          <p:nvPr>
            <p:ph idx="1"/>
          </p:nvPr>
        </p:nvSpPr>
        <p:spPr/>
        <p:txBody>
          <a:bodyPr/>
          <a:lstStyle/>
          <a:p>
            <a:r>
              <a:rPr lang="es-ES" altLang="zh-CN" sz="2000" b="1" dirty="0">
                <a:latin typeface="Courier New" panose="02070309020205020404" pitchFamily="49" charset="0"/>
                <a:cs typeface="Courier New" panose="02070309020205020404" pitchFamily="49" charset="0"/>
              </a:rPr>
              <a:t>x=1;y=x;print (x,y,id(x),id(y))</a:t>
            </a:r>
          </a:p>
          <a:p>
            <a:r>
              <a:rPr lang="es-ES" altLang="zh-CN" sz="2000" b="1" dirty="0">
                <a:latin typeface="Courier New" panose="02070309020205020404" pitchFamily="49" charset="0"/>
                <a:cs typeface="Courier New" panose="02070309020205020404" pitchFamily="49" charset="0"/>
              </a:rPr>
              <a:t>x=2.0;print (x,y,id(x),id(y))</a:t>
            </a:r>
          </a:p>
          <a:p>
            <a:r>
              <a:rPr lang="pl-PL" altLang="zh-CN" sz="2000" b="1" dirty="0">
                <a:latin typeface="Courier New" panose="02070309020205020404" pitchFamily="49" charset="0"/>
                <a:cs typeface="Courier New" panose="02070309020205020404" pitchFamily="49" charset="0"/>
              </a:rPr>
              <a:t>x = [1, 2, 3];y = x;y[0] = 10</a:t>
            </a:r>
          </a:p>
          <a:p>
            <a:r>
              <a:rPr lang="es-ES" altLang="zh-CN" sz="2000" b="1" dirty="0">
                <a:latin typeface="Courier New" panose="02070309020205020404" pitchFamily="49" charset="0"/>
                <a:cs typeface="Courier New" panose="02070309020205020404" pitchFamily="49" charset="0"/>
              </a:rPr>
              <a:t>print (x,y,id(x),id(y))</a:t>
            </a:r>
          </a:p>
          <a:p>
            <a:r>
              <a:rPr lang="pl-PL" altLang="zh-CN" sz="2000" b="1" dirty="0">
                <a:latin typeface="Courier New" panose="02070309020205020404" pitchFamily="49" charset="0"/>
                <a:cs typeface="Courier New" panose="02070309020205020404" pitchFamily="49" charset="0"/>
              </a:rPr>
              <a:t>x = [1, 2, 3];y = x[:]</a:t>
            </a:r>
          </a:p>
          <a:p>
            <a:r>
              <a:rPr lang="es-ES" altLang="zh-CN" sz="2000" b="1" dirty="0">
                <a:latin typeface="Courier New" panose="02070309020205020404" pitchFamily="49" charset="0"/>
                <a:cs typeface="Courier New" panose="02070309020205020404" pitchFamily="49" charset="0"/>
              </a:rPr>
              <a:t>print (x,y,id(x)==id(y),id(x[0])==id(y[0]))</a:t>
            </a:r>
          </a:p>
          <a:p>
            <a:r>
              <a:rPr lang="es-ES" altLang="zh-CN" sz="2000" b="1" dirty="0">
                <a:latin typeface="Courier New" panose="02070309020205020404" pitchFamily="49" charset="0"/>
                <a:cs typeface="Courier New" panose="02070309020205020404" pitchFamily="49" charset="0"/>
              </a:rPr>
              <a:t>print (id(x[1])==id(y[1]),id(x[2])==id(y[2]))</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函数的简单定义</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def f(x): return x**2-x</a:t>
            </a:r>
          </a:p>
          <a:p>
            <a:r>
              <a:rPr lang="en-US" altLang="zh-CN" sz="2000" b="1" dirty="0">
                <a:latin typeface="Courier New" panose="02070309020205020404" pitchFamily="49" charset="0"/>
                <a:cs typeface="Courier New" panose="02070309020205020404" pitchFamily="49" charset="0"/>
              </a:rPr>
              <a:t>g=lambda x: max(x**2,x**3)</a:t>
            </a:r>
          </a:p>
          <a:p>
            <a:r>
              <a:rPr lang="en-US" altLang="zh-CN" sz="2000" b="1" dirty="0">
                <a:latin typeface="Courier New" panose="02070309020205020404" pitchFamily="49" charset="0"/>
                <a:cs typeface="Courier New" panose="02070309020205020404" pitchFamily="49" charset="0"/>
              </a:rPr>
              <a:t>print (list(map(lambda x: x**2+1-abs(x), [1.2,5.7,23.6,6])))</a:t>
            </a:r>
          </a:p>
          <a:p>
            <a:r>
              <a:rPr lang="en-US" altLang="zh-CN" sz="2000" b="1" dirty="0">
                <a:latin typeface="Courier New" panose="02070309020205020404" pitchFamily="49" charset="0"/>
                <a:cs typeface="Courier New" panose="02070309020205020404" pitchFamily="49" charset="0"/>
              </a:rPr>
              <a:t>print (f(10),g(-3.4))</a:t>
            </a:r>
          </a:p>
          <a:p>
            <a:r>
              <a:rPr lang="fr-FR" altLang="zh-CN" sz="2000" b="1" dirty="0">
                <a:latin typeface="Courier New" panose="02070309020205020404" pitchFamily="49" charset="0"/>
                <a:cs typeface="Courier New" panose="02070309020205020404" pitchFamily="49" charset="0"/>
              </a:rPr>
              <a:t>print (list(range(-10,10,2)),'\n', list(filter(lambda x: x&gt;0,range(-10,10,2))))</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注意函数中的符号和缩进</a:t>
            </a:r>
          </a:p>
        </p:txBody>
      </p:sp>
      <p:pic>
        <p:nvPicPr>
          <p:cNvPr id="2" name="内容占位符 1"/>
          <p:cNvPicPr>
            <a:picLocks noGrp="1" noChangeAspect="1"/>
          </p:cNvPicPr>
          <p:nvPr>
            <p:ph idx="1"/>
          </p:nvPr>
        </p:nvPicPr>
        <p:blipFill>
          <a:blip r:embed="rId2"/>
          <a:stretch>
            <a:fillRect/>
          </a:stretch>
        </p:blipFill>
        <p:spPr>
          <a:xfrm>
            <a:off x="971600" y="1252836"/>
            <a:ext cx="4230264" cy="5157192"/>
          </a:xfrm>
          <a:prstGeom prst="rect">
            <a:avLst/>
          </a:prstGeom>
        </p:spPr>
      </p:pic>
      <p:sp>
        <p:nvSpPr>
          <p:cNvPr id="4" name="灯片编号占位符 3"/>
          <p:cNvSpPr>
            <a:spLocks noGrp="1"/>
          </p:cNvSpPr>
          <p:nvPr>
            <p:ph type="sldNum" sz="quarter" idx="12"/>
          </p:nvPr>
        </p:nvSpPr>
        <p:spPr/>
        <p:txBody>
          <a:bodyPr/>
          <a:lstStyle/>
          <a:p>
            <a:fld id="{98975ED6-D9A9-4BBF-981C-AD74D34F2C85}" type="slidenum">
              <a:rPr lang="en-US" altLang="zh-CN" smtClean="0"/>
              <a:t>25</a:t>
            </a:fld>
            <a:endParaRPr lang="en-US" altLang="zh-CN"/>
          </a:p>
        </p:txBody>
      </p:sp>
      <p:sp>
        <p:nvSpPr>
          <p:cNvPr id="3" name="矩形 2"/>
          <p:cNvSpPr/>
          <p:nvPr/>
        </p:nvSpPr>
        <p:spPr bwMode="auto">
          <a:xfrm>
            <a:off x="5716264" y="2060848"/>
            <a:ext cx="2952328" cy="30243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l"/>
            <a:r>
              <a:rPr lang="zh-CN" altLang="en-US" dirty="0">
                <a:solidFill>
                  <a:srgbClr val="FF0000"/>
                </a:solidFill>
                <a:latin typeface="+mj-ea"/>
                <a:ea typeface="+mj-ea"/>
              </a:rPr>
              <a:t>在</a:t>
            </a:r>
            <a:r>
              <a:rPr lang="en-US" altLang="zh-CN" dirty="0">
                <a:solidFill>
                  <a:srgbClr val="FF0000"/>
                </a:solidFill>
                <a:latin typeface="+mj-ea"/>
                <a:ea typeface="+mj-ea"/>
              </a:rPr>
              <a:t>python </a:t>
            </a:r>
            <a:r>
              <a:rPr lang="zh-CN" altLang="en-US" dirty="0">
                <a:solidFill>
                  <a:srgbClr val="FF0000"/>
                </a:solidFill>
                <a:latin typeface="+mj-ea"/>
                <a:ea typeface="+mj-ea"/>
              </a:rPr>
              <a:t>中</a:t>
            </a:r>
            <a:r>
              <a:rPr lang="en-US" altLang="zh-CN" dirty="0">
                <a:solidFill>
                  <a:srgbClr val="FF0000"/>
                </a:solidFill>
                <a:latin typeface="+mj-ea"/>
                <a:ea typeface="+mj-ea"/>
              </a:rPr>
              <a:t>, </a:t>
            </a:r>
            <a:r>
              <a:rPr lang="zh-CN" altLang="en-US" dirty="0">
                <a:solidFill>
                  <a:srgbClr val="FF0000"/>
                </a:solidFill>
                <a:latin typeface="+mj-ea"/>
                <a:ea typeface="+mj-ea"/>
              </a:rPr>
              <a:t>函数</a:t>
            </a:r>
            <a:r>
              <a:rPr lang="en-US" altLang="zh-CN" dirty="0">
                <a:solidFill>
                  <a:srgbClr val="FF0000"/>
                </a:solidFill>
                <a:latin typeface="+mj-ea"/>
                <a:ea typeface="+mj-ea"/>
              </a:rPr>
              <a:t>, </a:t>
            </a:r>
            <a:r>
              <a:rPr lang="zh-CN" altLang="en-US" dirty="0">
                <a:solidFill>
                  <a:srgbClr val="FF0000"/>
                </a:solidFill>
                <a:latin typeface="+mj-ea"/>
                <a:ea typeface="+mj-ea"/>
              </a:rPr>
              <a:t>类</a:t>
            </a:r>
            <a:r>
              <a:rPr lang="en-US" altLang="zh-CN" dirty="0">
                <a:solidFill>
                  <a:srgbClr val="FF0000"/>
                </a:solidFill>
                <a:latin typeface="+mj-ea"/>
                <a:ea typeface="+mj-ea"/>
              </a:rPr>
              <a:t>, </a:t>
            </a:r>
            <a:r>
              <a:rPr lang="zh-CN" altLang="en-US" dirty="0">
                <a:solidFill>
                  <a:srgbClr val="FF0000"/>
                </a:solidFill>
                <a:latin typeface="+mj-ea"/>
                <a:ea typeface="+mj-ea"/>
              </a:rPr>
              <a:t>条件和循环等语句后面有冒号“</a:t>
            </a:r>
            <a:r>
              <a:rPr lang="en-US" altLang="zh-CN" dirty="0">
                <a:solidFill>
                  <a:srgbClr val="FF0000"/>
                </a:solidFill>
                <a:latin typeface="+mj-ea"/>
                <a:ea typeface="+mj-ea"/>
              </a:rPr>
              <a:t>:”.</a:t>
            </a:r>
          </a:p>
          <a:p>
            <a:pPr algn="l"/>
            <a:endParaRPr lang="en-US" altLang="zh-CN" dirty="0">
              <a:solidFill>
                <a:srgbClr val="FF0000"/>
              </a:solidFill>
              <a:latin typeface="+mj-ea"/>
              <a:ea typeface="+mj-ea"/>
            </a:endParaRPr>
          </a:p>
          <a:p>
            <a:pPr algn="l"/>
            <a:endParaRPr lang="en-US" altLang="zh-CN" dirty="0">
              <a:solidFill>
                <a:srgbClr val="FF0000"/>
              </a:solidFill>
              <a:latin typeface="+mj-ea"/>
              <a:ea typeface="+mj-ea"/>
            </a:endParaRPr>
          </a:p>
          <a:p>
            <a:pPr algn="l"/>
            <a:r>
              <a:rPr lang="zh-CN" altLang="en-US" dirty="0">
                <a:solidFill>
                  <a:srgbClr val="FF0000"/>
                </a:solidFill>
                <a:latin typeface="+mj-ea"/>
                <a:ea typeface="+mj-ea"/>
              </a:rPr>
              <a:t>而随后的行</a:t>
            </a:r>
            <a:r>
              <a:rPr lang="en-US" altLang="zh-CN" dirty="0">
                <a:solidFill>
                  <a:srgbClr val="FF0000"/>
                </a:solidFill>
                <a:latin typeface="+mj-ea"/>
                <a:ea typeface="+mj-ea"/>
              </a:rPr>
              <a:t>, </a:t>
            </a:r>
            <a:r>
              <a:rPr lang="zh-CN" altLang="en-US" dirty="0">
                <a:solidFill>
                  <a:srgbClr val="FF0000"/>
                </a:solidFill>
                <a:latin typeface="+mj-ea"/>
                <a:ea typeface="+mj-ea"/>
              </a:rPr>
              <a:t>要缩进确定数目的若干空格</a:t>
            </a:r>
            <a:r>
              <a:rPr lang="en-US" altLang="zh-CN" dirty="0">
                <a:solidFill>
                  <a:srgbClr val="FF0000"/>
                </a:solidFill>
                <a:latin typeface="+mj-ea"/>
                <a:ea typeface="+mj-ea"/>
              </a:rPr>
              <a:t>, </a:t>
            </a:r>
            <a:r>
              <a:rPr lang="zh-CN" altLang="en-US" dirty="0">
                <a:solidFill>
                  <a:srgbClr val="FF0000"/>
                </a:solidFill>
                <a:latin typeface="+mj-ea"/>
                <a:ea typeface="+mj-ea"/>
              </a:rPr>
              <a:t>和</a:t>
            </a:r>
            <a:r>
              <a:rPr lang="en-US" altLang="zh-CN" dirty="0">
                <a:solidFill>
                  <a:srgbClr val="FF0000"/>
                </a:solidFill>
                <a:latin typeface="+mj-ea"/>
                <a:ea typeface="+mj-ea"/>
              </a:rPr>
              <a:t>R </a:t>
            </a:r>
            <a:r>
              <a:rPr lang="zh-CN" altLang="en-US" dirty="0">
                <a:solidFill>
                  <a:srgbClr val="FF0000"/>
                </a:solidFill>
                <a:latin typeface="+mj-ea"/>
                <a:ea typeface="+mj-ea"/>
              </a:rPr>
              <a:t>中的花括号作用类似</a:t>
            </a:r>
            <a:r>
              <a:rPr lang="en-US" altLang="zh-CN" dirty="0">
                <a:solidFill>
                  <a:schemeClr val="accent2"/>
                </a:solidFill>
                <a:latin typeface="+mj-ea"/>
                <a:ea typeface="+mj-ea"/>
              </a:rPr>
              <a:t>.</a:t>
            </a:r>
            <a:endParaRPr kumimoji="0" lang="zh-CN" altLang="en-US" sz="2400" b="0" i="0" u="none" strike="noStrike" cap="none" normalizeH="0" baseline="0" dirty="0">
              <a:ln>
                <a:noFill/>
              </a:ln>
              <a:solidFill>
                <a:schemeClr val="accent2"/>
              </a:solidFill>
              <a:effectLst/>
              <a:latin typeface="+mj-ea"/>
              <a:ea typeface="+mj-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循环和条件的例子</a:t>
            </a:r>
          </a:p>
        </p:txBody>
      </p:sp>
      <p:sp>
        <p:nvSpPr>
          <p:cNvPr id="6" name="内容占位符 5"/>
          <p:cNvSpPr>
            <a:spLocks noGrp="1"/>
          </p:cNvSpPr>
          <p:nvPr>
            <p:ph idx="1"/>
          </p:nvPr>
        </p:nvSpPr>
        <p:spPr/>
        <p:txBody>
          <a:bodyPr/>
          <a:lstStyle/>
          <a:p>
            <a:r>
              <a:rPr lang="en-US" altLang="zh-CN" dirty="0"/>
              <a:t># </a:t>
            </a:r>
            <a:r>
              <a:rPr lang="zh-CN" altLang="en-US" dirty="0"/>
              <a:t>例</a:t>
            </a:r>
            <a:r>
              <a:rPr lang="en-US" altLang="zh-CN" dirty="0"/>
              <a:t>1</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for line in open("UN.txt"):</a:t>
            </a:r>
          </a:p>
          <a:p>
            <a:pPr marL="457200" lvl="1" indent="0">
              <a:buNone/>
            </a:pPr>
            <a:r>
              <a:rPr lang="en-US" altLang="zh-CN" sz="2000" b="1" dirty="0">
                <a:latin typeface="Courier New" panose="02070309020205020404" pitchFamily="49" charset="0"/>
                <a:cs typeface="Courier New" panose="02070309020205020404" pitchFamily="49" charset="0"/>
              </a:rPr>
              <a:t>      for word in </a:t>
            </a:r>
            <a:r>
              <a:rPr lang="en-US" altLang="zh-CN" sz="2000" b="1" dirty="0" err="1">
                <a:latin typeface="Courier New" panose="02070309020205020404" pitchFamily="49" charset="0"/>
                <a:cs typeface="Courier New" panose="02070309020205020404" pitchFamily="49" charset="0"/>
              </a:rPr>
              <a:t>line.split</a:t>
            </a:r>
            <a:r>
              <a:rPr lang="en-US" altLang="zh-CN" sz="2000" b="1" dirty="0">
                <a:latin typeface="Courier New" panose="02070309020205020404" pitchFamily="49" charset="0"/>
                <a:cs typeface="Courier New" panose="02070309020205020404" pitchFamily="49" charset="0"/>
              </a:rPr>
              <a:t>():</a:t>
            </a:r>
          </a:p>
          <a:p>
            <a:pPr marL="457200" lvl="1" indent="0">
              <a:buNone/>
            </a:pPr>
            <a:r>
              <a:rPr lang="en-US" altLang="zh-CN" sz="2000" b="1" dirty="0">
                <a:latin typeface="Courier New" panose="02070309020205020404" pitchFamily="49" charset="0"/>
                <a:cs typeface="Courier New" panose="02070309020205020404" pitchFamily="49" charset="0"/>
              </a:rPr>
              <a:t>            if </a:t>
            </a:r>
            <a:r>
              <a:rPr lang="en-US" altLang="zh-CN" sz="2000" b="1" dirty="0" err="1">
                <a:latin typeface="Courier New" panose="02070309020205020404" pitchFamily="49" charset="0"/>
                <a:cs typeface="Courier New" panose="02070309020205020404" pitchFamily="49" charset="0"/>
              </a:rPr>
              <a:t>word.endswith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er</a:t>
            </a:r>
            <a:r>
              <a:rPr lang="en-US" altLang="zh-CN" sz="2000" b="1" dirty="0">
                <a:latin typeface="Courier New" panose="02070309020205020404" pitchFamily="49" charset="0"/>
                <a:cs typeface="Courier New" panose="02070309020205020404" pitchFamily="49" charset="0"/>
              </a:rPr>
              <a:t>’):</a:t>
            </a:r>
          </a:p>
          <a:p>
            <a:pPr marL="457200" lvl="1" indent="0">
              <a:buNone/>
            </a:pPr>
            <a:r>
              <a:rPr lang="en-US" altLang="zh-CN" sz="2000" b="1" dirty="0">
                <a:latin typeface="Courier New" panose="02070309020205020404" pitchFamily="49" charset="0"/>
                <a:cs typeface="Courier New" panose="02070309020205020404" pitchFamily="49" charset="0"/>
              </a:rPr>
              <a:t>                  print (word)</a:t>
            </a: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循环和条件的例子</a:t>
            </a:r>
          </a:p>
        </p:txBody>
      </p:sp>
      <p:sp>
        <p:nvSpPr>
          <p:cNvPr id="6" name="内容占位符 5"/>
          <p:cNvSpPr>
            <a:spLocks noGrp="1"/>
          </p:cNvSpPr>
          <p:nvPr>
            <p:ph idx="1"/>
          </p:nvPr>
        </p:nvSpPr>
        <p:spPr/>
        <p:txBody>
          <a:bodyPr/>
          <a:lstStyle/>
          <a:p>
            <a:pPr marL="0" indent="0">
              <a:buNone/>
            </a:pPr>
            <a:r>
              <a:rPr lang="en-US" altLang="zh-CN" dirty="0"/>
              <a:t># </a:t>
            </a:r>
            <a:r>
              <a:rPr lang="zh-CN" altLang="en-US" dirty="0"/>
              <a:t>例</a:t>
            </a:r>
            <a:r>
              <a:rPr lang="en-US" altLang="zh-CN" dirty="0"/>
              <a:t>2</a:t>
            </a:r>
          </a:p>
          <a:p>
            <a:pPr marL="1257300" lvl="3" indent="0">
              <a:buNone/>
            </a:pPr>
            <a:r>
              <a:rPr lang="en-US" altLang="zh-CN" sz="2400" b="1" dirty="0">
                <a:latin typeface="Courier New" panose="02070309020205020404" pitchFamily="49" charset="0"/>
                <a:cs typeface="Courier New" panose="02070309020205020404" pitchFamily="49" charset="0"/>
              </a:rPr>
              <a:t>with open('UN.txt') as f:</a:t>
            </a:r>
          </a:p>
          <a:p>
            <a:pPr marL="1257300" lvl="3" indent="0">
              <a:buNone/>
            </a:pPr>
            <a:r>
              <a:rPr lang="en-US" altLang="zh-CN" sz="2400" b="1" dirty="0">
                <a:latin typeface="Courier New" panose="02070309020205020404" pitchFamily="49" charset="0"/>
                <a:cs typeface="Courier New" panose="02070309020205020404" pitchFamily="49" charset="0"/>
              </a:rPr>
              <a:t>     lines=</a:t>
            </a:r>
            <a:r>
              <a:rPr lang="en-US" altLang="zh-CN" sz="2400" b="1" dirty="0" err="1">
                <a:latin typeface="Courier New" panose="02070309020205020404" pitchFamily="49" charset="0"/>
                <a:cs typeface="Courier New" panose="02070309020205020404" pitchFamily="49" charset="0"/>
              </a:rPr>
              <a:t>f.readlines</a:t>
            </a:r>
            <a:r>
              <a:rPr lang="en-US" altLang="zh-CN" sz="2400" b="1" dirty="0">
                <a:latin typeface="Courier New" panose="02070309020205020404" pitchFamily="49" charset="0"/>
                <a:cs typeface="Courier New" panose="02070309020205020404" pitchFamily="49" charset="0"/>
              </a:rPr>
              <a:t>()</a:t>
            </a:r>
          </a:p>
          <a:p>
            <a:pPr marL="1257300" lvl="3" indent="0">
              <a:buNone/>
            </a:pPr>
            <a:r>
              <a:rPr lang="en-US" altLang="zh-CN" sz="2400" b="1" dirty="0">
                <a:latin typeface="Courier New" panose="02070309020205020404" pitchFamily="49" charset="0"/>
                <a:cs typeface="Courier New" panose="02070309020205020404" pitchFamily="49" charset="0"/>
              </a:rPr>
              <a:t>lines[1:20]</a:t>
            </a:r>
          </a:p>
          <a:p>
            <a:pPr marL="0" indent="0">
              <a:buNone/>
            </a:pPr>
            <a:r>
              <a:rPr lang="en-US" altLang="zh-CN" dirty="0"/>
              <a:t># </a:t>
            </a:r>
            <a:r>
              <a:rPr lang="zh-CN" altLang="en-US" dirty="0"/>
              <a:t>例</a:t>
            </a:r>
            <a:r>
              <a:rPr lang="en-US" altLang="zh-CN" dirty="0"/>
              <a:t>3</a:t>
            </a:r>
          </a:p>
          <a:p>
            <a:pPr marL="1257300" lvl="3" indent="0">
              <a:buNone/>
            </a:pPr>
            <a:r>
              <a:rPr lang="en-US" altLang="zh-CN" sz="2400" b="1" dirty="0">
                <a:latin typeface="Courier New" panose="02070309020205020404" pitchFamily="49" charset="0"/>
                <a:cs typeface="Courier New" panose="02070309020205020404" pitchFamily="49" charset="0"/>
              </a:rPr>
              <a:t>x='Just a word’</a:t>
            </a:r>
          </a:p>
          <a:p>
            <a:pPr marL="1257300" lvl="3" indent="0">
              <a:buNone/>
            </a:pPr>
            <a:r>
              <a:rPr lang="en-US" altLang="zh-CN" sz="2400" b="1" dirty="0">
                <a:latin typeface="Courier New" panose="02070309020205020404" pitchFamily="49" charset="0"/>
                <a:cs typeface="Courier New" panose="02070309020205020404" pitchFamily="49" charset="0"/>
              </a:rPr>
              <a:t>for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in x:</a:t>
            </a:r>
          </a:p>
          <a:p>
            <a:pPr marL="1257300" lvl="3" indent="0">
              <a:buNone/>
            </a:pPr>
            <a:r>
              <a:rPr lang="en-US" altLang="zh-CN" sz="2400" b="1" dirty="0">
                <a:latin typeface="Courier New" panose="02070309020205020404" pitchFamily="49" charset="0"/>
                <a:cs typeface="Courier New" panose="02070309020205020404" pitchFamily="49" charset="0"/>
              </a:rPr>
              <a:t>    print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a:p>
            <a:pPr marL="0" indent="0">
              <a:buNone/>
            </a:pP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循环和条件的例子</a:t>
            </a:r>
          </a:p>
        </p:txBody>
      </p:sp>
      <p:sp>
        <p:nvSpPr>
          <p:cNvPr id="3" name="内容占位符 2"/>
          <p:cNvSpPr>
            <a:spLocks noGrp="1"/>
          </p:cNvSpPr>
          <p:nvPr>
            <p:ph idx="1"/>
          </p:nvPr>
        </p:nvSpPr>
        <p:spPr/>
        <p:txBody>
          <a:bodyPr/>
          <a:lstStyle/>
          <a:p>
            <a:pPr marL="0" indent="0">
              <a:buNone/>
            </a:pP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例</a:t>
            </a:r>
            <a:r>
              <a:rPr lang="en-US" altLang="zh-CN" sz="2000" b="1" dirty="0">
                <a:latin typeface="Courier New" panose="02070309020205020404" pitchFamily="49" charset="0"/>
                <a:cs typeface="Courier New" panose="02070309020205020404" pitchFamily="49" charset="0"/>
              </a:rPr>
              <a:t>4   for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in </a:t>
            </a:r>
            <a:r>
              <a:rPr lang="en-US" altLang="zh-CN" sz="2000" b="1" dirty="0" err="1">
                <a:latin typeface="Courier New" panose="02070309020205020404" pitchFamily="49" charset="0"/>
                <a:cs typeface="Courier New" panose="02070309020205020404" pitchFamily="49" charset="0"/>
              </a:rPr>
              <a:t>x.split</a:t>
            </a:r>
            <a:r>
              <a:rPr lang="en-US" altLang="zh-CN" sz="2000" b="1" dirty="0">
                <a:latin typeface="Courier New" panose="02070309020205020404" pitchFamily="49" charset="0"/>
                <a:cs typeface="Courier New" panose="02070309020205020404" pitchFamily="49" charset="0"/>
              </a:rPr>
              <a:t>():</a:t>
            </a:r>
          </a:p>
          <a:p>
            <a:pPr marL="1714500" lvl="4" indent="0">
              <a:buNone/>
            </a:pPr>
            <a:r>
              <a:rPr lang="en-US" altLang="zh-CN" sz="2000" b="1" dirty="0">
                <a:latin typeface="Courier New" panose="02070309020205020404" pitchFamily="49" charset="0"/>
                <a:cs typeface="Courier New" panose="02070309020205020404" pitchFamily="49" charset="0"/>
              </a:rPr>
              <a:t>    print (</a:t>
            </a:r>
            <a:r>
              <a:rPr lang="en-US" altLang="zh-CN" sz="2000" b="1" dirty="0" err="1">
                <a:latin typeface="Courier New" panose="02070309020205020404" pitchFamily="49" charset="0"/>
                <a:cs typeface="Courier New" panose="02070309020205020404" pitchFamily="49" charset="0"/>
              </a:rPr>
              <a:t>i,len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例</a:t>
            </a:r>
            <a:r>
              <a:rPr lang="en-US" altLang="zh-CN" sz="2000" b="1" dirty="0">
                <a:latin typeface="Courier New" panose="02070309020205020404" pitchFamily="49" charset="0"/>
                <a:cs typeface="Courier New" panose="02070309020205020404" pitchFamily="49" charset="0"/>
              </a:rPr>
              <a:t>5   </a:t>
            </a:r>
            <a:r>
              <a:rPr lang="nn-NO" altLang="zh-CN" sz="2000" b="1" dirty="0">
                <a:latin typeface="Courier New" panose="02070309020205020404" pitchFamily="49" charset="0"/>
                <a:cs typeface="Courier New" panose="02070309020205020404" pitchFamily="49" charset="0"/>
              </a:rPr>
              <a:t>for i in [-1,4,2,27,-34]:</a:t>
            </a:r>
          </a:p>
          <a:p>
            <a:pPr marL="0" indent="0">
              <a:buNone/>
            </a:pPr>
            <a:r>
              <a:rPr lang="en-US" altLang="zh-CN" sz="2000" b="1" dirty="0">
                <a:latin typeface="Courier New" panose="02070309020205020404" pitchFamily="49" charset="0"/>
                <a:cs typeface="Courier New" panose="02070309020205020404" pitchFamily="49" charset="0"/>
              </a:rPr>
              <a:t>            if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&gt;0 and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&lt;15:</a:t>
            </a:r>
          </a:p>
          <a:p>
            <a:pPr marL="0" indent="0">
              <a:buNone/>
            </a:pPr>
            <a:r>
              <a:rPr lang="nn-NO" altLang="zh-CN" sz="2000" b="1" dirty="0">
                <a:latin typeface="Courier New" panose="02070309020205020404" pitchFamily="49" charset="0"/>
                <a:cs typeface="Courier New" panose="02070309020205020404" pitchFamily="49" charset="0"/>
              </a:rPr>
              <a:t>                print (i,i**2+i/.5)</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elif</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&lt;0 and abs(</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)&gt;5:</a:t>
            </a:r>
          </a:p>
          <a:p>
            <a:pPr marL="0" indent="0">
              <a:buNone/>
            </a:pPr>
            <a:r>
              <a:rPr lang="en-US" altLang="zh-CN" sz="2000" b="1" dirty="0">
                <a:latin typeface="Courier New" panose="02070309020205020404" pitchFamily="49" charset="0"/>
                <a:cs typeface="Courier New" panose="02070309020205020404" pitchFamily="49" charset="0"/>
              </a:rPr>
              <a:t>                print (abs(</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else:</a:t>
            </a:r>
          </a:p>
          <a:p>
            <a:pPr marL="0" indent="0">
              <a:buNone/>
            </a:pPr>
            <a:r>
              <a:rPr lang="en-US" altLang="zh-CN" sz="2000" b="1" dirty="0">
                <a:latin typeface="Courier New" panose="02070309020205020404" pitchFamily="49" charset="0"/>
                <a:cs typeface="Courier New" panose="02070309020205020404" pitchFamily="49" charset="0"/>
              </a:rPr>
              <a:t>                print (4.5**</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关于</a:t>
            </a:r>
            <a:r>
              <a:rPr lang="en-US" altLang="zh-CN" dirty="0"/>
              <a:t>list</a:t>
            </a:r>
            <a:endParaRPr lang="zh-CN" altLang="en-US" dirty="0"/>
          </a:p>
        </p:txBody>
      </p:sp>
      <p:sp>
        <p:nvSpPr>
          <p:cNvPr id="6" name="内容占位符 5"/>
          <p:cNvSpPr>
            <a:spLocks noGrp="1"/>
          </p:cNvSpPr>
          <p:nvPr>
            <p:ph idx="1"/>
          </p:nvPr>
        </p:nvSpPr>
        <p:spPr/>
        <p:txBody>
          <a:bodyPr/>
          <a:lstStyle/>
          <a:p>
            <a:pPr marL="0" indent="0">
              <a:buNone/>
            </a:pPr>
            <a:r>
              <a:rPr lang="en-US" altLang="zh-CN" sz="2000" b="1" dirty="0">
                <a:latin typeface="Courier New" panose="02070309020205020404" pitchFamily="49" charset="0"/>
                <a:cs typeface="Courier New" panose="02070309020205020404" pitchFamily="49" charset="0"/>
              </a:rPr>
              <a:t>x = range(5)</a:t>
            </a:r>
          </a:p>
          <a:p>
            <a:pPr marL="0" indent="0">
              <a:buNone/>
            </a:pPr>
            <a:r>
              <a:rPr lang="en-US" altLang="zh-CN" sz="2000" b="1" dirty="0">
                <a:latin typeface="Courier New" panose="02070309020205020404" pitchFamily="49" charset="0"/>
                <a:cs typeface="Courier New" panose="02070309020205020404" pitchFamily="49" charset="0"/>
              </a:rPr>
              <a:t>y = []</a:t>
            </a:r>
          </a:p>
          <a:p>
            <a:pPr marL="0" indent="0">
              <a:buNone/>
            </a:pPr>
            <a:r>
              <a:rPr lang="en-US" altLang="zh-CN" sz="2000" b="1" dirty="0">
                <a:latin typeface="Courier New" panose="02070309020205020404" pitchFamily="49" charset="0"/>
                <a:cs typeface="Courier New" panose="02070309020205020404" pitchFamily="49" charset="0"/>
              </a:rPr>
              <a:t>for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in range(</a:t>
            </a:r>
            <a:r>
              <a:rPr lang="en-US" altLang="zh-CN" sz="2000" b="1" dirty="0" err="1">
                <a:latin typeface="Courier New" panose="02070309020205020404" pitchFamily="49" charset="0"/>
                <a:cs typeface="Courier New" panose="02070309020205020404" pitchFamily="49" charset="0"/>
              </a:rPr>
              <a:t>len</a:t>
            </a:r>
            <a:r>
              <a:rPr lang="en-US" altLang="zh-CN" sz="2000" b="1" dirty="0">
                <a:latin typeface="Courier New" panose="02070309020205020404" pitchFamily="49" charset="0"/>
                <a:cs typeface="Courier New" panose="02070309020205020404" pitchFamily="49" charset="0"/>
              </a:rPr>
              <a:t>(x)):</a:t>
            </a:r>
          </a:p>
          <a:p>
            <a:pPr marL="0" indent="0">
              <a:buNone/>
            </a:pPr>
            <a:r>
              <a:rPr lang="en-US" altLang="zh-CN" sz="2000" b="1" dirty="0">
                <a:latin typeface="Courier New" panose="02070309020205020404" pitchFamily="49" charset="0"/>
                <a:cs typeface="Courier New" panose="02070309020205020404" pitchFamily="49" charset="0"/>
              </a:rPr>
              <a:t>    if float(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y.append</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a:t>
            </a:r>
          </a:p>
          <a:p>
            <a:pPr marL="0" indent="0">
              <a:buNone/>
            </a:pPr>
            <a:r>
              <a:rPr lang="en-US" altLang="zh-CN" sz="2000" b="1" dirty="0">
                <a:latin typeface="Courier New" panose="02070309020205020404" pitchFamily="49" charset="0"/>
                <a:cs typeface="Courier New" panose="02070309020205020404" pitchFamily="49" charset="0"/>
              </a:rPr>
              <a:t>       print ('y', y)</a:t>
            </a:r>
          </a:p>
          <a:p>
            <a:pPr marL="0" indent="0">
              <a:buNone/>
            </a:pPr>
            <a:r>
              <a:rPr lang="en-US" altLang="zh-CN" sz="2000" b="1" dirty="0">
                <a:latin typeface="Courier New" panose="02070309020205020404" pitchFamily="49" charset="0"/>
                <a:cs typeface="Courier New" panose="02070309020205020404" pitchFamily="49" charset="0"/>
              </a:rPr>
              <a:t>z=[x[</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 for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in range(</a:t>
            </a:r>
            <a:r>
              <a:rPr lang="en-US" altLang="zh-CN" sz="2000" b="1" dirty="0" err="1">
                <a:latin typeface="Courier New" panose="02070309020205020404" pitchFamily="49" charset="0"/>
                <a:cs typeface="Courier New" panose="02070309020205020404" pitchFamily="49" charset="0"/>
              </a:rPr>
              <a:t>len</a:t>
            </a:r>
            <a:r>
              <a:rPr lang="en-US" altLang="zh-CN" sz="2000" b="1" dirty="0">
                <a:latin typeface="Courier New" panose="02070309020205020404" pitchFamily="49" charset="0"/>
                <a:cs typeface="Courier New" panose="02070309020205020404" pitchFamily="49" charset="0"/>
              </a:rPr>
              <a:t>(x)) if float(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/2]</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z',z</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3</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pPr>
            <a:r>
              <a:rPr lang="zh-CN" altLang="en-US" sz="4000" dirty="0">
                <a:latin typeface="Courier New" panose="02070309020205020404" pitchFamily="49" charset="0"/>
              </a:rPr>
              <a:t>一 </a:t>
            </a:r>
            <a:r>
              <a:rPr lang="en-US" altLang="zh-CN" sz="4000" dirty="0">
                <a:ea typeface="黑体" panose="02010609060101010101" pitchFamily="49" charset="-122"/>
              </a:rPr>
              <a:t>Python</a:t>
            </a:r>
            <a:r>
              <a:rPr lang="en-US" altLang="zh-CN" sz="4000" dirty="0"/>
              <a:t> </a:t>
            </a:r>
            <a:r>
              <a:rPr lang="zh-CN" altLang="en-US" sz="4000" dirty="0"/>
              <a:t>简介</a:t>
            </a:r>
            <a:endParaRPr lang="zh-CN" alt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30</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buFontTx/>
              <a:buNone/>
            </a:pPr>
            <a:r>
              <a:rPr lang="zh-CN" altLang="en-US" dirty="0">
                <a:ea typeface="黑体" panose="02010609060101010101" pitchFamily="49" charset="-122"/>
              </a:rPr>
              <a:t>四 </a:t>
            </a:r>
            <a:r>
              <a:rPr lang="en-US" altLang="zh-CN" dirty="0">
                <a:ea typeface="黑体" panose="02010609060101010101" pitchFamily="49" charset="-122"/>
              </a:rPr>
              <a:t>  </a:t>
            </a:r>
            <a:r>
              <a:rPr lang="en-US" altLang="zh-CN" dirty="0" err="1">
                <a:ea typeface="黑体" panose="02010609060101010101" pitchFamily="49" charset="-122"/>
              </a:rPr>
              <a:t>Numpy</a:t>
            </a:r>
            <a:r>
              <a:rPr lang="en-US" altLang="zh-CN" dirty="0">
                <a:ea typeface="黑体" panose="02010609060101010101" pitchFamily="49" charset="-122"/>
              </a:rPr>
              <a:t> </a:t>
            </a:r>
            <a:r>
              <a:rPr lang="zh-CN" altLang="en-US" dirty="0">
                <a:ea typeface="黑体" panose="02010609060101010101" pitchFamily="49" charset="-122"/>
              </a:rPr>
              <a:t>模块</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ea typeface="黑体" panose="02010609060101010101" pitchFamily="49" charset="-122"/>
              </a:rPr>
              <a:t>Numpy</a:t>
            </a:r>
            <a:r>
              <a:rPr lang="en-US" altLang="zh-CN" dirty="0">
                <a:ea typeface="黑体" panose="02010609060101010101" pitchFamily="49" charset="-122"/>
              </a:rPr>
              <a:t> </a:t>
            </a:r>
            <a:r>
              <a:rPr lang="zh-CN" altLang="en-US" dirty="0">
                <a:ea typeface="黑体" panose="02010609060101010101" pitchFamily="49" charset="-122"/>
              </a:rPr>
              <a:t>模块</a:t>
            </a:r>
            <a:endParaRPr lang="zh-CN" altLang="en-US" dirty="0"/>
          </a:p>
        </p:txBody>
      </p:sp>
      <p:sp>
        <p:nvSpPr>
          <p:cNvPr id="6" name="内容占位符 5"/>
          <p:cNvSpPr>
            <a:spLocks noGrp="1"/>
          </p:cNvSpPr>
          <p:nvPr>
            <p:ph idx="1"/>
          </p:nvPr>
        </p:nvSpPr>
        <p:spPr/>
        <p:txBody>
          <a:bodyPr/>
          <a:lstStyle/>
          <a:p>
            <a:r>
              <a:rPr lang="en-US" altLang="zh-CN" dirty="0" err="1"/>
              <a:t>Numpy</a:t>
            </a:r>
            <a:r>
              <a:rPr lang="en-US" altLang="zh-CN" dirty="0"/>
              <a:t> </a:t>
            </a:r>
            <a:r>
              <a:rPr lang="zh-CN" altLang="en-US" dirty="0"/>
              <a:t>是高性能科学计算和数据分析的基础包；它是</a:t>
            </a:r>
            <a:r>
              <a:rPr lang="en-US" altLang="zh-CN" dirty="0"/>
              <a:t>pandas</a:t>
            </a:r>
            <a:r>
              <a:rPr lang="zh-CN" altLang="en-US" dirty="0"/>
              <a:t>等其他工具的基础。内容包括：</a:t>
            </a:r>
            <a:endParaRPr lang="en-US" altLang="zh-CN" dirty="0"/>
          </a:p>
          <a:p>
            <a:pPr lvl="1"/>
            <a:r>
              <a:rPr lang="zh-CN" altLang="en-US" dirty="0"/>
              <a:t>强大的</a:t>
            </a:r>
            <a:r>
              <a:rPr lang="en-US" altLang="zh-CN" dirty="0"/>
              <a:t>N</a:t>
            </a:r>
            <a:r>
              <a:rPr lang="zh-CN" altLang="en-US" dirty="0"/>
              <a:t>维数组对象</a:t>
            </a:r>
            <a:r>
              <a:rPr lang="en-US" altLang="zh-CN" dirty="0"/>
              <a:t>Array</a:t>
            </a:r>
            <a:r>
              <a:rPr lang="zh-CN" altLang="en-US" dirty="0"/>
              <a:t>；</a:t>
            </a:r>
          </a:p>
          <a:p>
            <a:pPr lvl="1"/>
            <a:r>
              <a:rPr lang="zh-CN" altLang="en-US" dirty="0"/>
              <a:t>比较成熟的函数库；</a:t>
            </a:r>
          </a:p>
          <a:p>
            <a:pPr lvl="1"/>
            <a:r>
              <a:rPr lang="zh-CN" altLang="en-US" dirty="0"/>
              <a:t>用于整合</a:t>
            </a:r>
            <a:r>
              <a:rPr lang="en-US" altLang="zh-CN" dirty="0"/>
              <a:t>C/C++</a:t>
            </a:r>
            <a:r>
              <a:rPr lang="zh-CN" altLang="en-US" dirty="0"/>
              <a:t>和</a:t>
            </a:r>
            <a:r>
              <a:rPr lang="en-US" altLang="zh-CN" dirty="0"/>
              <a:t>Fortran</a:t>
            </a:r>
            <a:r>
              <a:rPr lang="zh-CN" altLang="en-US" dirty="0"/>
              <a:t>代码的工具包；</a:t>
            </a:r>
          </a:p>
          <a:p>
            <a:pPr lvl="1"/>
            <a:r>
              <a:rPr lang="zh-CN" altLang="en-US" dirty="0"/>
              <a:t>实用的线性代数、傅里叶变换和随机数生成函数等。</a:t>
            </a: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ea typeface="黑体" panose="02010609060101010101" pitchFamily="49" charset="-122"/>
              </a:rPr>
              <a:t>Numpy</a:t>
            </a:r>
            <a:r>
              <a:rPr lang="en-US" altLang="zh-CN" dirty="0">
                <a:ea typeface="黑体" panose="02010609060101010101" pitchFamily="49" charset="-122"/>
              </a:rPr>
              <a:t> </a:t>
            </a:r>
            <a:r>
              <a:rPr lang="zh-CN" altLang="en-US" dirty="0">
                <a:ea typeface="黑体" panose="02010609060101010101" pitchFamily="49" charset="-122"/>
              </a:rPr>
              <a:t>模块</a:t>
            </a:r>
            <a:endParaRPr lang="zh-CN" altLang="en-US" dirty="0"/>
          </a:p>
        </p:txBody>
      </p:sp>
      <p:sp>
        <p:nvSpPr>
          <p:cNvPr id="6" name="内容占位符 5"/>
          <p:cNvSpPr>
            <a:spLocks noGrp="1"/>
          </p:cNvSpPr>
          <p:nvPr>
            <p:ph idx="1"/>
          </p:nvPr>
        </p:nvSpPr>
        <p:spPr/>
        <p:txBody>
          <a:bodyPr/>
          <a:lstStyle/>
          <a:p>
            <a:r>
              <a:rPr lang="zh-CN" altLang="en-US" dirty="0"/>
              <a:t>导入模块</a:t>
            </a:r>
            <a:r>
              <a:rPr lang="en-US" altLang="zh-CN" dirty="0"/>
              <a:t>: </a:t>
            </a:r>
            <a:r>
              <a:rPr lang="zh-CN" altLang="en-US" dirty="0"/>
              <a:t>  </a:t>
            </a:r>
            <a:r>
              <a:rPr lang="en-US" altLang="zh-CN" b="1" dirty="0">
                <a:latin typeface="Courier New" panose="02070309020205020404" pitchFamily="49" charset="0"/>
                <a:cs typeface="Courier New" panose="02070309020205020404" pitchFamily="49" charset="0"/>
              </a:rPr>
              <a:t>import </a:t>
            </a:r>
            <a:r>
              <a:rPr lang="en-US" altLang="zh-CN" b="1" dirty="0" err="1">
                <a:latin typeface="Courier New" panose="02070309020205020404" pitchFamily="49" charset="0"/>
                <a:cs typeface="Courier New" panose="02070309020205020404" pitchFamily="49" charset="0"/>
              </a:rPr>
              <a:t>numpy</a:t>
            </a:r>
            <a:r>
              <a:rPr lang="en-US" altLang="zh-CN" dirty="0"/>
              <a:t>, </a:t>
            </a:r>
          </a:p>
          <a:p>
            <a:r>
              <a:rPr lang="zh-CN" altLang="en-US" dirty="0"/>
              <a:t>凡是该模块的命令</a:t>
            </a:r>
            <a:r>
              <a:rPr lang="en-US" altLang="zh-CN" dirty="0"/>
              <a:t>(</a:t>
            </a:r>
            <a:r>
              <a:rPr lang="zh-CN" altLang="en-US" dirty="0"/>
              <a:t>比如</a:t>
            </a:r>
            <a:r>
              <a:rPr lang="en-US" altLang="zh-CN" dirty="0"/>
              <a:t>array) </a:t>
            </a:r>
            <a:r>
              <a:rPr lang="zh-CN" altLang="en-US" dirty="0"/>
              <a:t>都要加上 </a:t>
            </a:r>
            <a:r>
              <a:rPr lang="en-US" altLang="zh-CN" b="1" dirty="0" err="1">
                <a:latin typeface="Courier New" panose="02070309020205020404" pitchFamily="49" charset="0"/>
                <a:cs typeface="Courier New" panose="02070309020205020404" pitchFamily="49" charset="0"/>
              </a:rPr>
              <a:t>numpy</a:t>
            </a:r>
            <a:r>
              <a:rPr lang="en-US" altLang="zh-CN" b="1" dirty="0">
                <a:latin typeface="Courier New" panose="02070309020205020404" pitchFamily="49" charset="0"/>
                <a:cs typeface="Courier New" panose="02070309020205020404" pitchFamily="49" charset="0"/>
              </a:rPr>
              <a:t> </a:t>
            </a:r>
            <a:r>
              <a:rPr lang="zh-CN" altLang="en-US" dirty="0"/>
              <a:t>成为</a:t>
            </a:r>
            <a:r>
              <a:rPr lang="en-US" altLang="zh-CN" b="1" dirty="0" err="1">
                <a:latin typeface="Courier New" panose="02070309020205020404" pitchFamily="49" charset="0"/>
                <a:cs typeface="Courier New" panose="02070309020205020404" pitchFamily="49" charset="0"/>
              </a:rPr>
              <a:t>numpy.array</a:t>
            </a:r>
            <a:r>
              <a:rPr lang="en-US" altLang="zh-CN" dirty="0"/>
              <a:t>. </a:t>
            </a:r>
          </a:p>
          <a:p>
            <a:r>
              <a:rPr lang="zh-CN" altLang="en-US" dirty="0"/>
              <a:t>简写形式</a:t>
            </a:r>
            <a:r>
              <a:rPr lang="en-US" altLang="zh-CN" dirty="0"/>
              <a:t>:  </a:t>
            </a:r>
            <a:r>
              <a:rPr lang="zh-CN" altLang="en-US" dirty="0"/>
              <a:t>输入时敲入   </a:t>
            </a:r>
            <a:r>
              <a:rPr lang="en-US" altLang="zh-CN" b="1" dirty="0">
                <a:latin typeface="Courier New" panose="02070309020205020404" pitchFamily="49" charset="0"/>
                <a:cs typeface="Courier New" panose="02070309020205020404" pitchFamily="49" charset="0"/>
              </a:rPr>
              <a:t>import </a:t>
            </a:r>
            <a:r>
              <a:rPr lang="en-US" altLang="zh-CN" b="1" dirty="0" err="1">
                <a:latin typeface="Courier New" panose="02070309020205020404" pitchFamily="49" charset="0"/>
                <a:cs typeface="Courier New" panose="02070309020205020404" pitchFamily="49" charset="0"/>
              </a:rPr>
              <a:t>numpy</a:t>
            </a:r>
            <a:r>
              <a:rPr lang="en-US" altLang="zh-CN" b="1" dirty="0">
                <a:latin typeface="Courier New" panose="02070309020205020404" pitchFamily="49" charset="0"/>
                <a:cs typeface="Courier New" panose="02070309020205020404" pitchFamily="49" charset="0"/>
              </a:rPr>
              <a:t> as np </a:t>
            </a:r>
          </a:p>
          <a:p>
            <a:r>
              <a:rPr lang="en-US" altLang="zh-CN" b="1" dirty="0" err="1">
                <a:latin typeface="Courier New" panose="02070309020205020404" pitchFamily="49" charset="0"/>
                <a:cs typeface="Courier New" panose="02070309020205020404" pitchFamily="49" charset="0"/>
              </a:rPr>
              <a:t>numpy.array</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np.array</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32</a:t>
            </a:fld>
            <a:endParaRPr lang="en-US" altLang="zh-CN"/>
          </a:p>
        </p:txBody>
      </p:sp>
      <p:sp>
        <p:nvSpPr>
          <p:cNvPr id="2" name="箭头: 右 1"/>
          <p:cNvSpPr/>
          <p:nvPr/>
        </p:nvSpPr>
        <p:spPr bwMode="auto">
          <a:xfrm>
            <a:off x="3059832" y="4437112"/>
            <a:ext cx="720080" cy="36004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数据文件存取</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numpy</a:t>
            </a:r>
            <a:r>
              <a:rPr lang="en-US" altLang="zh-CN" sz="2000" b="1" dirty="0">
                <a:latin typeface="Courier New" panose="02070309020205020404" pitchFamily="49" charset="0"/>
                <a:cs typeface="Courier New" panose="02070309020205020404" pitchFamily="49" charset="0"/>
              </a:rPr>
              <a:t> as np</a:t>
            </a:r>
          </a:p>
          <a:p>
            <a:r>
              <a:rPr lang="sv-SE" altLang="zh-CN" sz="2000" b="1" dirty="0">
                <a:latin typeface="Courier New" panose="02070309020205020404" pitchFamily="49" charset="0"/>
                <a:cs typeface="Courier New" panose="02070309020205020404" pitchFamily="49" charset="0"/>
              </a:rPr>
              <a:t>x = np.random.randn(25,5)</a:t>
            </a:r>
          </a:p>
          <a:p>
            <a:r>
              <a:rPr lang="en-US" altLang="zh-CN" sz="2000" b="1" dirty="0" err="1">
                <a:latin typeface="Courier New" panose="02070309020205020404" pitchFamily="49" charset="0"/>
                <a:cs typeface="Courier New" panose="02070309020205020404" pitchFamily="49" charset="0"/>
              </a:rPr>
              <a:t>np.savetxt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tabs.txt’,x</a:t>
            </a:r>
            <a:r>
              <a:rPr lang="en-US" altLang="zh-CN" sz="2000" b="1"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存成制表符分隔的文件</a:t>
            </a:r>
          </a:p>
          <a:p>
            <a:r>
              <a:rPr lang="en-US" altLang="zh-CN" sz="2000" b="1" dirty="0" err="1">
                <a:latin typeface="Courier New" panose="02070309020205020404" pitchFamily="49" charset="0"/>
                <a:cs typeface="Courier New" panose="02070309020205020404" pitchFamily="49" charset="0"/>
              </a:rPr>
              <a:t>np.savetxt</a:t>
            </a:r>
            <a:r>
              <a:rPr lang="en-US" altLang="zh-CN" sz="2000" b="1" dirty="0">
                <a:latin typeface="Courier New" panose="02070309020205020404" pitchFamily="49" charset="0"/>
                <a:cs typeface="Courier New" panose="02070309020205020404" pitchFamily="49" charset="0"/>
              </a:rPr>
              <a:t>('commas.csv',</a:t>
            </a:r>
            <a:r>
              <a:rPr lang="en-US" altLang="zh-CN" sz="2000" b="1" dirty="0" err="1">
                <a:latin typeface="Courier New" panose="02070309020205020404" pitchFamily="49" charset="0"/>
                <a:cs typeface="Courier New" panose="02070309020205020404" pitchFamily="49" charset="0"/>
              </a:rPr>
              <a:t>x,delimiter</a:t>
            </a:r>
            <a:r>
              <a:rPr lang="en-US" altLang="zh-CN" sz="2000" b="1"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存成逗号分隔的文件</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如</a:t>
            </a:r>
            <a:r>
              <a:rPr lang="en-US" altLang="zh-CN" sz="2000" dirty="0">
                <a:latin typeface="Courier New" panose="02070309020205020404" pitchFamily="49" charset="0"/>
                <a:cs typeface="Courier New" panose="02070309020205020404" pitchFamily="49" charset="0"/>
              </a:rPr>
              <a:t>csv)</a:t>
            </a:r>
          </a:p>
          <a:p>
            <a:r>
              <a:rPr lang="en-US" altLang="zh-CN" sz="2000" b="1" dirty="0">
                <a:latin typeface="Courier New" panose="02070309020205020404" pitchFamily="49" charset="0"/>
                <a:cs typeface="Courier New" panose="02070309020205020404" pitchFamily="49" charset="0"/>
              </a:rPr>
              <a:t>u = </a:t>
            </a:r>
            <a:r>
              <a:rPr lang="en-US" altLang="zh-CN" sz="2000" b="1" dirty="0" err="1">
                <a:latin typeface="Courier New" panose="02070309020205020404" pitchFamily="49" charset="0"/>
                <a:cs typeface="Courier New" panose="02070309020205020404" pitchFamily="49" charset="0"/>
              </a:rPr>
              <a:t>np.loadtxt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commas.csv',delimiter</a:t>
            </a:r>
            <a:r>
              <a:rPr lang="en-US" altLang="zh-CN" sz="2000" b="1"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读取逗号分隔文件</a:t>
            </a:r>
          </a:p>
          <a:p>
            <a:r>
              <a:rPr lang="en-US" altLang="zh-CN" sz="2000" b="1" dirty="0">
                <a:latin typeface="Courier New" panose="02070309020205020404" pitchFamily="49" charset="0"/>
                <a:cs typeface="Courier New" panose="02070309020205020404" pitchFamily="49" charset="0"/>
              </a:rPr>
              <a:t>v = </a:t>
            </a:r>
            <a:r>
              <a:rPr lang="en-US" altLang="zh-CN" sz="2000" b="1" dirty="0" err="1">
                <a:latin typeface="Courier New" panose="02070309020205020404" pitchFamily="49" charset="0"/>
                <a:cs typeface="Courier New" panose="02070309020205020404" pitchFamily="49" charset="0"/>
              </a:rPr>
              <a:t>np.loadtxt</a:t>
            </a:r>
            <a:r>
              <a:rPr lang="en-US" altLang="zh-CN" sz="2000" b="1" dirty="0">
                <a:latin typeface="Courier New" panose="02070309020205020404" pitchFamily="49" charset="0"/>
                <a:cs typeface="Courier New" panose="02070309020205020404" pitchFamily="49" charset="0"/>
              </a:rPr>
              <a:t>('tabs.txt’)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读取逗号分隔文件</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矩阵和数组</a:t>
            </a:r>
          </a:p>
        </p:txBody>
      </p:sp>
      <p:sp>
        <p:nvSpPr>
          <p:cNvPr id="6" name="内容占位符 5"/>
          <p:cNvSpPr>
            <a:spLocks noGrp="1"/>
          </p:cNvSpPr>
          <p:nvPr>
            <p:ph idx="1"/>
          </p:nvPr>
        </p:nvSpPr>
        <p:spPr/>
        <p:txBody>
          <a:bodyPr/>
          <a:lstStyle/>
          <a:p>
            <a:pPr marL="0" indent="0">
              <a:buNone/>
            </a:pPr>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numpy</a:t>
            </a:r>
            <a:r>
              <a:rPr lang="en-US" altLang="zh-CN" sz="2000" b="1" dirty="0">
                <a:latin typeface="Courier New" panose="02070309020205020404" pitchFamily="49" charset="0"/>
                <a:cs typeface="Courier New" panose="02070309020205020404" pitchFamily="49" charset="0"/>
              </a:rPr>
              <a:t> as np</a:t>
            </a:r>
          </a:p>
          <a:p>
            <a:pPr marL="0" indent="0">
              <a:buNone/>
            </a:pPr>
            <a:r>
              <a:rPr lang="es-ES" altLang="zh-CN" sz="2000" b="1" dirty="0">
                <a:solidFill>
                  <a:srgbClr val="FF0000"/>
                </a:solidFill>
                <a:latin typeface="Courier New" panose="02070309020205020404" pitchFamily="49" charset="0"/>
                <a:cs typeface="Courier New" panose="02070309020205020404" pitchFamily="49" charset="0"/>
              </a:rPr>
              <a:t>y = np.array([[[1,4,7],[2,5,8]],[[3,6,9],</a:t>
            </a:r>
          </a:p>
          <a:p>
            <a:pPr marL="0" indent="0">
              <a:buNone/>
            </a:pPr>
            <a:r>
              <a:rPr lang="es-ES" altLang="zh-CN" sz="2000" b="1" dirty="0">
                <a:solidFill>
                  <a:srgbClr val="FF0000"/>
                </a:solidFill>
                <a:latin typeface="Courier New" panose="02070309020205020404" pitchFamily="49" charset="0"/>
                <a:cs typeface="Courier New" panose="02070309020205020404" pitchFamily="49" charset="0"/>
              </a:rPr>
              <a:t>  [10,100,1000]]])</a:t>
            </a:r>
          </a:p>
          <a:p>
            <a:pPr marL="0" indent="0">
              <a:buNone/>
            </a:pPr>
            <a:r>
              <a:rPr lang="en-US" altLang="zh-CN" sz="2000" b="1" dirty="0">
                <a:latin typeface="Courier New" panose="02070309020205020404" pitchFamily="49" charset="0"/>
                <a:cs typeface="Courier New" panose="02070309020205020404" pitchFamily="49" charset="0"/>
              </a:rPr>
              <a:t>print (y)</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np.shape</a:t>
            </a:r>
            <a:r>
              <a:rPr lang="en-US" altLang="zh-CN" sz="2000" b="1" dirty="0">
                <a:latin typeface="Courier New" panose="02070309020205020404" pitchFamily="49" charset="0"/>
                <a:cs typeface="Courier New" panose="02070309020205020404" pitchFamily="49" charset="0"/>
              </a:rPr>
              <a:t>(y))</a:t>
            </a:r>
          </a:p>
          <a:p>
            <a:pPr marL="0" indent="0">
              <a:buNone/>
            </a:pPr>
            <a:r>
              <a:rPr lang="en-US" altLang="zh-CN" sz="2000" b="1" dirty="0">
                <a:latin typeface="Courier New" panose="02070309020205020404" pitchFamily="49" charset="0"/>
                <a:cs typeface="Courier New" panose="02070309020205020404" pitchFamily="49" charset="0"/>
              </a:rPr>
              <a:t>print (type(y),</a:t>
            </a:r>
            <a:r>
              <a:rPr lang="en-US" altLang="zh-CN" sz="2000" b="1" dirty="0" err="1">
                <a:latin typeface="Courier New" panose="02070309020205020404" pitchFamily="49" charset="0"/>
                <a:cs typeface="Courier New" panose="02070309020205020404" pitchFamily="49" charset="0"/>
              </a:rPr>
              <a:t>y.dtype</a:t>
            </a:r>
            <a:r>
              <a:rPr lang="en-US" altLang="zh-CN" sz="2000" b="1" dirty="0">
                <a:latin typeface="Courier New" panose="02070309020205020404" pitchFamily="49" charset="0"/>
                <a:cs typeface="Courier New" panose="02070309020205020404" pitchFamily="49" charset="0"/>
              </a:rPr>
              <a:t>)</a:t>
            </a:r>
          </a:p>
          <a:p>
            <a:pPr marL="0" indent="0">
              <a:buNone/>
            </a:pPr>
            <a:r>
              <a:rPr lang="es-ES" altLang="zh-CN" sz="2000" b="1" dirty="0">
                <a:latin typeface="Courier New" panose="02070309020205020404" pitchFamily="49" charset="0"/>
                <a:cs typeface="Courier New" panose="02070309020205020404" pitchFamily="49" charset="0"/>
              </a:rPr>
              <a:t>print (y[1,0,0],y[0,1,:])</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整形和浮点型数组</a:t>
            </a:r>
            <a:r>
              <a:rPr lang="en-US" altLang="zh-CN" b="1" dirty="0"/>
              <a:t>(</a:t>
            </a:r>
            <a:r>
              <a:rPr lang="zh-CN" altLang="en-US" dirty="0"/>
              <a:t>向量</a:t>
            </a:r>
            <a:r>
              <a:rPr lang="en-US" altLang="zh-CN" b="1" dirty="0"/>
              <a:t>) </a:t>
            </a:r>
            <a:r>
              <a:rPr lang="zh-CN" altLang="en-US" dirty="0"/>
              <a:t>运算</a:t>
            </a:r>
          </a:p>
        </p:txBody>
      </p:sp>
      <p:sp>
        <p:nvSpPr>
          <p:cNvPr id="6" name="内容占位符 5"/>
          <p:cNvSpPr>
            <a:spLocks noGrp="1"/>
          </p:cNvSpPr>
          <p:nvPr>
            <p:ph idx="1"/>
          </p:nvPr>
        </p:nvSpPr>
        <p:spPr/>
        <p:txBody>
          <a:bodyPr/>
          <a:lstStyle/>
          <a:p>
            <a:pPr marL="0" indent="0">
              <a:buNone/>
            </a:pPr>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numpy</a:t>
            </a:r>
            <a:r>
              <a:rPr lang="en-US" altLang="zh-CN" sz="2000" b="1" dirty="0">
                <a:latin typeface="Courier New" panose="02070309020205020404" pitchFamily="49" charset="0"/>
                <a:cs typeface="Courier New" panose="02070309020205020404" pitchFamily="49" charset="0"/>
              </a:rPr>
              <a:t> as np</a:t>
            </a:r>
          </a:p>
          <a:p>
            <a:pPr marL="0" indent="0">
              <a:buNone/>
            </a:pPr>
            <a:r>
              <a:rPr lang="pl-PL" altLang="zh-CN" sz="2000" b="1" dirty="0">
                <a:latin typeface="Courier New" panose="02070309020205020404" pitchFamily="49" charset="0"/>
                <a:cs typeface="Courier New" panose="02070309020205020404" pitchFamily="49" charset="0"/>
              </a:rPr>
              <a:t>u = [0, 1, 2];v=[5,2,7]</a:t>
            </a:r>
          </a:p>
          <a:p>
            <a:pPr marL="0" indent="0">
              <a:buNone/>
            </a:pPr>
            <a:r>
              <a:rPr lang="en-US" altLang="zh-CN" sz="2000" b="1" dirty="0">
                <a:latin typeface="Courier New" panose="02070309020205020404" pitchFamily="49" charset="0"/>
                <a:cs typeface="Courier New" panose="02070309020205020404" pitchFamily="49" charset="0"/>
              </a:rPr>
              <a:t>u=</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(u);v=</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(v)</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u.shape,v.shape</a:t>
            </a:r>
            <a:r>
              <a:rPr lang="en-US" altLang="zh-CN" sz="2000" b="1" dirty="0">
                <a:latin typeface="Courier New" panose="02070309020205020404" pitchFamily="49" charset="0"/>
                <a:cs typeface="Courier New" panose="02070309020205020404" pitchFamily="49" charset="0"/>
              </a:rPr>
              <a:t>)</a:t>
            </a:r>
          </a:p>
          <a:p>
            <a:pPr marL="0" indent="0">
              <a:buNone/>
            </a:pPr>
            <a:r>
              <a:rPr lang="pl-PL" altLang="zh-CN" sz="2000" b="1" dirty="0">
                <a:latin typeface="Courier New" panose="02070309020205020404" pitchFamily="49" charset="0"/>
                <a:cs typeface="Courier New" panose="02070309020205020404" pitchFamily="49" charset="0"/>
              </a:rPr>
              <a:t>print (u+v,u/v,np.dot(u,v))</a:t>
            </a:r>
          </a:p>
          <a:p>
            <a:pPr marL="0" indent="0">
              <a:buNone/>
            </a:pPr>
            <a:r>
              <a:rPr lang="pl-PL" altLang="zh-CN" sz="2000" b="1" dirty="0">
                <a:latin typeface="Courier New" panose="02070309020205020404" pitchFamily="49" charset="0"/>
                <a:cs typeface="Courier New" panose="02070309020205020404" pitchFamily="49" charset="0"/>
              </a:rPr>
              <a:t>u = [0.0, 1, 2];v=[5,2,7]</a:t>
            </a:r>
          </a:p>
          <a:p>
            <a:pPr marL="0" indent="0">
              <a:buNone/>
            </a:pPr>
            <a:r>
              <a:rPr lang="en-US" altLang="zh-CN" sz="2000" b="1" dirty="0">
                <a:latin typeface="Courier New" panose="02070309020205020404" pitchFamily="49" charset="0"/>
                <a:cs typeface="Courier New" panose="02070309020205020404" pitchFamily="49" charset="0"/>
              </a:rPr>
              <a:t>u=</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(u);v=</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(v);  </a:t>
            </a:r>
            <a:r>
              <a:rPr lang="nl-NL" altLang="zh-CN" sz="2000" b="1" dirty="0">
                <a:latin typeface="Courier New" panose="02070309020205020404" pitchFamily="49" charset="0"/>
                <a:cs typeface="Courier New" panose="02070309020205020404" pitchFamily="49" charset="0"/>
              </a:rPr>
              <a:t>print (u+v,u/v)</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 (v/3, v/3.,v/float(3),(v-2.5)**2)</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向量和矩阵的运算</a:t>
            </a:r>
          </a:p>
        </p:txBody>
      </p:sp>
      <p:sp>
        <p:nvSpPr>
          <p:cNvPr id="3" name="内容占位符 2"/>
          <p:cNvSpPr>
            <a:spLocks noGrp="1"/>
          </p:cNvSpPr>
          <p:nvPr>
            <p:ph idx="1"/>
          </p:nvPr>
        </p:nvSpPr>
        <p:spPr/>
        <p:txBody>
          <a:bodyPr/>
          <a:lstStyle/>
          <a:p>
            <a:pPr marL="0" indent="0">
              <a:buNone/>
            </a:pP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(3,5,.5)</a:t>
            </a:r>
          </a:p>
          <a:p>
            <a:pPr marL="0" indent="0">
              <a:buNone/>
            </a:pPr>
            <a:r>
              <a:rPr lang="en-US" altLang="zh-CN" sz="2000" b="1" dirty="0">
                <a:latin typeface="Courier New" panose="02070309020205020404" pitchFamily="49" charset="0"/>
                <a:cs typeface="Courier New" panose="02070309020205020404" pitchFamily="49" charset="0"/>
              </a:rPr>
              <a:t>y=</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(4)</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x,y,x+y,x</a:t>
            </a:r>
            <a:r>
              <a:rPr lang="en-US" altLang="zh-CN" sz="2000" b="1" dirty="0">
                <a:latin typeface="Courier New" panose="02070309020205020404" pitchFamily="49" charset="0"/>
                <a:cs typeface="Courier New" panose="02070309020205020404" pitchFamily="49" charset="0"/>
              </a:rPr>
              <a:t>*y) #</a:t>
            </a:r>
            <a:r>
              <a:rPr lang="zh-CN" altLang="en-US" sz="2000" b="1" dirty="0">
                <a:latin typeface="Courier New" panose="02070309020205020404" pitchFamily="49" charset="0"/>
                <a:cs typeface="Courier New" panose="02070309020205020404" pitchFamily="49" charset="0"/>
              </a:rPr>
              <a:t>向量计算</a:t>
            </a:r>
          </a:p>
          <a:p>
            <a:pPr marL="0" indent="0">
              <a:buNone/>
            </a:pPr>
            <a:r>
              <a:rPr lang="en-US" altLang="zh-CN" sz="2000" b="1" dirty="0">
                <a:latin typeface="Courier New" panose="02070309020205020404" pitchFamily="49" charset="0"/>
                <a:cs typeface="Courier New" panose="02070309020205020404" pitchFamily="49" charset="0"/>
              </a:rPr>
              <a:t>print (x[:,</a:t>
            </a:r>
            <a:r>
              <a:rPr lang="en-US" altLang="zh-CN" sz="2000" b="1" dirty="0" err="1">
                <a:latin typeface="Courier New" panose="02070309020205020404" pitchFamily="49" charset="0"/>
                <a:cs typeface="Courier New" panose="02070309020205020404" pitchFamily="49" charset="0"/>
              </a:rPr>
              <a:t>np.newaxis</a:t>
            </a:r>
            <a:r>
              <a:rPr lang="en-US" altLang="zh-CN" sz="2000" b="1" dirty="0">
                <a:latin typeface="Courier New" panose="02070309020205020404" pitchFamily="49" charset="0"/>
                <a:cs typeface="Courier New" panose="02070309020205020404" pitchFamily="49" charset="0"/>
              </a:rPr>
              <a:t>].dot(y[</a:t>
            </a:r>
            <a:r>
              <a:rPr lang="en-US" altLang="zh-CN" sz="2000" b="1" dirty="0" err="1">
                <a:latin typeface="Courier New" panose="02070309020205020404" pitchFamily="49" charset="0"/>
                <a:cs typeface="Courier New" panose="02070309020205020404" pitchFamily="49" charset="0"/>
              </a:rPr>
              <a:t>np.newaxis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np.shape</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np.shape</a:t>
            </a:r>
            <a:r>
              <a:rPr lang="en-US" altLang="zh-CN" sz="2000" b="1" dirty="0">
                <a:latin typeface="Courier New" panose="02070309020205020404" pitchFamily="49" charset="0"/>
                <a:cs typeface="Courier New" panose="02070309020205020404" pitchFamily="49" charset="0"/>
              </a:rPr>
              <a:t>(y))</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np.shape</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np.newaxis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np.shape</a:t>
            </a:r>
            <a:r>
              <a:rPr lang="en-US" altLang="zh-CN" sz="2000" b="1" dirty="0">
                <a:latin typeface="Courier New" panose="02070309020205020404" pitchFamily="49" charset="0"/>
                <a:cs typeface="Courier New" panose="02070309020205020404" pitchFamily="49" charset="0"/>
              </a:rPr>
              <a:t>(y[</a:t>
            </a:r>
            <a:r>
              <a:rPr lang="en-US" altLang="zh-CN" sz="2000" b="1" dirty="0" err="1">
                <a:latin typeface="Courier New" panose="02070309020205020404" pitchFamily="49" charset="0"/>
                <a:cs typeface="Courier New" panose="02070309020205020404" pitchFamily="49" charset="0"/>
              </a:rPr>
              <a:t>np.newaxis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print (np.dot(</a:t>
            </a:r>
            <a:r>
              <a:rPr lang="en-US" altLang="zh-CN" sz="2000" b="1" dirty="0" err="1">
                <a:latin typeface="Courier New" panose="02070309020205020404" pitchFamily="49" charset="0"/>
                <a:cs typeface="Courier New" panose="02070309020205020404" pitchFamily="49" charset="0"/>
              </a:rPr>
              <a:t>x.reshape</a:t>
            </a:r>
            <a:r>
              <a:rPr lang="en-US" altLang="zh-CN" sz="2000" b="1" dirty="0">
                <a:latin typeface="Courier New" panose="02070309020205020404" pitchFamily="49" charset="0"/>
                <a:cs typeface="Courier New" panose="02070309020205020404" pitchFamily="49" charset="0"/>
              </a:rPr>
              <a:t>(4,1),</a:t>
            </a:r>
            <a:r>
              <a:rPr lang="en-US" altLang="zh-CN" sz="2000" b="1" dirty="0" err="1">
                <a:latin typeface="Courier New" panose="02070309020205020404" pitchFamily="49" charset="0"/>
                <a:cs typeface="Courier New" panose="02070309020205020404" pitchFamily="49" charset="0"/>
              </a:rPr>
              <a:t>y.reshape</a:t>
            </a:r>
            <a:r>
              <a:rPr lang="en-US" altLang="zh-CN" sz="2000" b="1" dirty="0">
                <a:latin typeface="Courier New" panose="02070309020205020404" pitchFamily="49" charset="0"/>
                <a:cs typeface="Courier New" panose="02070309020205020404" pitchFamily="49" charset="0"/>
              </a:rPr>
              <a:t>(1,4)))</a:t>
            </a:r>
          </a:p>
          <a:p>
            <a:pPr marL="0" indent="0">
              <a:buNone/>
            </a:pPr>
            <a:r>
              <a:rPr lang="en-US" altLang="zh-CN" sz="2000" b="1" dirty="0" err="1">
                <a:latin typeface="Courier New" panose="02070309020205020404" pitchFamily="49" charset="0"/>
                <a:cs typeface="Courier New" panose="02070309020205020404" pitchFamily="49" charset="0"/>
              </a:rPr>
              <a:t>x.shape</a:t>
            </a:r>
            <a:r>
              <a:rPr lang="en-US" altLang="zh-CN" sz="2000" b="1" dirty="0">
                <a:latin typeface="Courier New" panose="02070309020205020404" pitchFamily="49" charset="0"/>
                <a:cs typeface="Courier New" panose="02070309020205020404" pitchFamily="49" charset="0"/>
              </a:rPr>
              <a:t>=4,1;y.shape=1,4</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向量和矩阵的运算</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 (x.dot(y)); </a:t>
            </a:r>
            <a:r>
              <a:rPr lang="fr-FR" altLang="zh-CN" sz="2000" b="1" dirty="0">
                <a:latin typeface="Courier New" panose="02070309020205020404" pitchFamily="49" charset="0"/>
                <a:cs typeface="Courier New" panose="02070309020205020404" pitchFamily="49" charset="0"/>
              </a:rPr>
              <a:t>print (np.dot(x,y))</a:t>
            </a:r>
          </a:p>
          <a:p>
            <a:r>
              <a:rPr lang="en-US" altLang="zh-CN" sz="2000" b="1" dirty="0">
                <a:latin typeface="Courier New" panose="02070309020205020404" pitchFamily="49" charset="0"/>
                <a:cs typeface="Courier New" panose="02070309020205020404" pitchFamily="49" charset="0"/>
              </a:rPr>
              <a:t>print (np.dot(</a:t>
            </a:r>
            <a:r>
              <a:rPr lang="en-US" altLang="zh-CN" sz="2000" b="1" dirty="0" err="1">
                <a:latin typeface="Courier New" panose="02070309020205020404" pitchFamily="49" charset="0"/>
                <a:cs typeface="Courier New" panose="02070309020205020404" pitchFamily="49" charset="0"/>
              </a:rPr>
              <a:t>x.T,y.T</a:t>
            </a:r>
            <a:r>
              <a:rPr lang="en-US" altLang="zh-CN" sz="2000" b="1" dirty="0">
                <a:latin typeface="Courier New" panose="02070309020205020404" pitchFamily="49" charset="0"/>
                <a:cs typeface="Courier New" panose="02070309020205020404" pitchFamily="49" charset="0"/>
              </a:rPr>
              <a:t>), x.T.dot(</a:t>
            </a:r>
            <a:r>
              <a:rPr lang="en-US" altLang="zh-CN" sz="2000" b="1" dirty="0" err="1">
                <a:latin typeface="Courier New" panose="02070309020205020404" pitchFamily="49" charset="0"/>
                <a:cs typeface="Courier New" panose="02070309020205020404" pitchFamily="49" charset="0"/>
              </a:rPr>
              <a:t>y.T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x.T</a:t>
            </a:r>
            <a:r>
              <a:rPr lang="zh-CN" altLang="en-US" sz="2000" b="1" dirty="0">
                <a:latin typeface="Courier New" panose="02070309020205020404" pitchFamily="49" charset="0"/>
                <a:cs typeface="Courier New" panose="02070309020205020404" pitchFamily="49" charset="0"/>
              </a:rPr>
              <a:t>是</a:t>
            </a:r>
            <a:r>
              <a:rPr lang="en-US" altLang="zh-CN" sz="2000" b="1" dirty="0">
                <a:latin typeface="Courier New" panose="02070309020205020404" pitchFamily="49" charset="0"/>
                <a:cs typeface="Courier New" panose="02070309020205020404" pitchFamily="49" charset="0"/>
              </a:rPr>
              <a:t>x</a:t>
            </a:r>
            <a:r>
              <a:rPr lang="zh-CN" altLang="en-US" sz="2000" b="1" dirty="0">
                <a:latin typeface="Courier New" panose="02070309020205020404" pitchFamily="49" charset="0"/>
                <a:cs typeface="Courier New" panose="02070309020205020404" pitchFamily="49" charset="0"/>
              </a:rPr>
              <a:t>的转置</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x.reshape</a:t>
            </a:r>
            <a:r>
              <a:rPr lang="en-US" altLang="zh-CN" sz="2000" b="1" dirty="0">
                <a:latin typeface="Courier New" panose="02070309020205020404" pitchFamily="49" charset="0"/>
                <a:cs typeface="Courier New" panose="02070309020205020404" pitchFamily="49" charset="0"/>
              </a:rPr>
              <a:t>(2,2).dot(</a:t>
            </a:r>
            <a:r>
              <a:rPr lang="en-US" altLang="zh-CN" sz="2000" b="1" dirty="0" err="1">
                <a:latin typeface="Courier New" panose="02070309020205020404" pitchFamily="49" charset="0"/>
                <a:cs typeface="Courier New" panose="02070309020205020404" pitchFamily="49" charset="0"/>
              </a:rPr>
              <a:t>np.reshape</a:t>
            </a:r>
            <a:r>
              <a:rPr lang="en-US" altLang="zh-CN" sz="2000" b="1" dirty="0">
                <a:latin typeface="Courier New" panose="02070309020205020404" pitchFamily="49" charset="0"/>
                <a:cs typeface="Courier New" panose="02070309020205020404" pitchFamily="49" charset="0"/>
              </a:rPr>
              <a:t>(y,(2,2))))</a:t>
            </a:r>
          </a:p>
          <a:p>
            <a:r>
              <a:rPr lang="en-US" altLang="zh-CN" sz="2000" b="1" dirty="0">
                <a:latin typeface="Courier New" panose="02070309020205020404" pitchFamily="49" charset="0"/>
                <a:cs typeface="Courier New" panose="02070309020205020404" pitchFamily="49" charset="0"/>
              </a:rPr>
              <a:t>x=[[2,3],[7,5]]</a:t>
            </a:r>
          </a:p>
          <a:p>
            <a:r>
              <a:rPr lang="en-US" altLang="zh-CN" sz="2000" b="1" dirty="0">
                <a:latin typeface="Courier New" panose="02070309020205020404" pitchFamily="49" charset="0"/>
                <a:cs typeface="Courier New" panose="02070309020205020404" pitchFamily="49" charset="0"/>
              </a:rPr>
              <a:t>z = </a:t>
            </a:r>
            <a:r>
              <a:rPr lang="en-US" altLang="zh-CN" sz="2000" b="1" dirty="0" err="1">
                <a:latin typeface="Courier New" panose="02070309020205020404" pitchFamily="49" charset="0"/>
                <a:cs typeface="Courier New" panose="02070309020205020404" pitchFamily="49" charset="0"/>
              </a:rPr>
              <a:t>np.asmatrix</a:t>
            </a:r>
            <a:r>
              <a:rPr lang="en-US" altLang="zh-CN" sz="2000" b="1" dirty="0">
                <a:latin typeface="Courier New" panose="02070309020205020404" pitchFamily="49" charset="0"/>
                <a:cs typeface="Courier New" panose="02070309020205020404" pitchFamily="49" charset="0"/>
              </a:rPr>
              <a:t>(x)</a:t>
            </a:r>
          </a:p>
          <a:p>
            <a:r>
              <a:rPr lang="en-US" altLang="zh-CN" sz="2000" b="1" dirty="0">
                <a:latin typeface="Courier New" panose="02070309020205020404" pitchFamily="49" charset="0"/>
                <a:cs typeface="Courier New" panose="02070309020205020404" pitchFamily="49" charset="0"/>
              </a:rPr>
              <a:t>print (z, type(z));print (</a:t>
            </a:r>
            <a:r>
              <a:rPr lang="en-US" altLang="zh-CN" sz="2000" b="1" dirty="0" err="1">
                <a:latin typeface="Courier New" panose="02070309020205020404" pitchFamily="49" charset="0"/>
                <a:cs typeface="Courier New" panose="02070309020205020404" pitchFamily="49" charset="0"/>
              </a:rPr>
              <a:t>z.transpose</a:t>
            </a:r>
            <a:r>
              <a:rPr lang="en-US" altLang="zh-CN" sz="2000" b="1" dirty="0">
                <a:latin typeface="Courier New" panose="02070309020205020404" pitchFamily="49" charset="0"/>
                <a:cs typeface="Courier New" panose="02070309020205020404" pitchFamily="49" charset="0"/>
              </a:rPr>
              <a:t>() * z )</a:t>
            </a:r>
          </a:p>
          <a:p>
            <a:r>
              <a:rPr lang="pl-PL" altLang="zh-CN" sz="2000" b="1" dirty="0">
                <a:latin typeface="Courier New" panose="02070309020205020404" pitchFamily="49" charset="0"/>
                <a:cs typeface="Courier New" panose="02070309020205020404" pitchFamily="49" charset="0"/>
              </a:rPr>
              <a:t>print (z.T*z== z.T.dot(z),z.transpose()*z==z.T*z)</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np.ndim</a:t>
            </a:r>
            <a:r>
              <a:rPr lang="en-US" altLang="zh-CN" sz="2000" b="1" dirty="0">
                <a:latin typeface="Courier New" panose="02070309020205020404" pitchFamily="49" charset="0"/>
                <a:cs typeface="Courier New" panose="02070309020205020404" pitchFamily="49" charset="0"/>
              </a:rPr>
              <a:t>(z),</a:t>
            </a:r>
            <a:r>
              <a:rPr lang="en-US" altLang="zh-CN" sz="2000" b="1" dirty="0" err="1">
                <a:latin typeface="Courier New" panose="02070309020205020404" pitchFamily="49" charset="0"/>
                <a:cs typeface="Courier New" panose="02070309020205020404" pitchFamily="49" charset="0"/>
              </a:rPr>
              <a:t>z.shape</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按行或列合并矩阵</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([[1.0,2.0],[3.0,4.0]])</a:t>
            </a:r>
          </a:p>
          <a:p>
            <a:r>
              <a:rPr lang="es-ES" altLang="zh-CN" sz="2000" b="1" dirty="0">
                <a:latin typeface="Courier New" panose="02070309020205020404" pitchFamily="49" charset="0"/>
                <a:cs typeface="Courier New" panose="02070309020205020404" pitchFamily="49" charset="0"/>
              </a:rPr>
              <a:t>y = np.array([[5.0,6.0],[7.0,8.0]])</a:t>
            </a:r>
          </a:p>
          <a:p>
            <a:r>
              <a:rPr lang="es-ES" altLang="zh-CN" sz="2000" b="1" dirty="0">
                <a:latin typeface="Courier New" panose="02070309020205020404" pitchFamily="49" charset="0"/>
                <a:cs typeface="Courier New" panose="02070309020205020404" pitchFamily="49" charset="0"/>
              </a:rPr>
              <a:t>z = </a:t>
            </a:r>
            <a:r>
              <a:rPr lang="es-ES" altLang="zh-CN" sz="2000" b="1" dirty="0">
                <a:solidFill>
                  <a:srgbClr val="FF0000"/>
                </a:solidFill>
                <a:latin typeface="Courier New" panose="02070309020205020404" pitchFamily="49" charset="0"/>
                <a:cs typeface="Courier New" panose="02070309020205020404" pitchFamily="49" charset="0"/>
              </a:rPr>
              <a:t>np.concatenate</a:t>
            </a:r>
            <a:r>
              <a:rPr lang="es-ES" altLang="zh-CN" sz="2000" b="1" dirty="0">
                <a:latin typeface="Courier New" panose="02070309020205020404" pitchFamily="49" charset="0"/>
                <a:cs typeface="Courier New" panose="02070309020205020404" pitchFamily="49" charset="0"/>
              </a:rPr>
              <a:t>((x,y),axis = 0)</a:t>
            </a:r>
          </a:p>
          <a:p>
            <a:r>
              <a:rPr lang="es-ES" altLang="zh-CN" sz="2000" b="1" dirty="0">
                <a:latin typeface="Courier New" panose="02070309020205020404" pitchFamily="49" charset="0"/>
                <a:cs typeface="Courier New" panose="02070309020205020404" pitchFamily="49" charset="0"/>
              </a:rPr>
              <a:t>z1 = </a:t>
            </a:r>
            <a:r>
              <a:rPr lang="es-ES" altLang="zh-CN" sz="2000" b="1" dirty="0">
                <a:solidFill>
                  <a:srgbClr val="FF0000"/>
                </a:solidFill>
                <a:latin typeface="Courier New" panose="02070309020205020404" pitchFamily="49" charset="0"/>
                <a:cs typeface="Courier New" panose="02070309020205020404" pitchFamily="49" charset="0"/>
              </a:rPr>
              <a:t>np.concatenate</a:t>
            </a:r>
            <a:r>
              <a:rPr lang="es-ES" altLang="zh-CN" sz="2000" b="1" dirty="0">
                <a:latin typeface="Courier New" panose="02070309020205020404" pitchFamily="49" charset="0"/>
                <a:cs typeface="Courier New" panose="02070309020205020404" pitchFamily="49" charset="0"/>
              </a:rPr>
              <a:t>((x,y),axis = 1)</a:t>
            </a:r>
          </a:p>
          <a:p>
            <a:r>
              <a:rPr lang="en-US" altLang="zh-CN" sz="2000" b="1" dirty="0">
                <a:latin typeface="Courier New" panose="02070309020205020404" pitchFamily="49" charset="0"/>
                <a:cs typeface="Courier New" panose="02070309020205020404" pitchFamily="49" charset="0"/>
              </a:rPr>
              <a:t>print (z,"\n" ,z1,"\n",</a:t>
            </a:r>
            <a:r>
              <a:rPr lang="en-US" altLang="zh-CN" sz="2000" b="1" dirty="0" err="1">
                <a:latin typeface="Courier New" panose="02070309020205020404" pitchFamily="49" charset="0"/>
                <a:cs typeface="Courier New" panose="02070309020205020404" pitchFamily="49" charset="0"/>
              </a:rPr>
              <a:t>z.transpose</a:t>
            </a:r>
            <a:r>
              <a:rPr lang="en-US" altLang="zh-CN" sz="2000" b="1" dirty="0">
                <a:latin typeface="Courier New" panose="02070309020205020404" pitchFamily="49" charset="0"/>
                <a:cs typeface="Courier New" panose="02070309020205020404" pitchFamily="49" charset="0"/>
              </a:rPr>
              <a:t>()*z1)</a:t>
            </a:r>
          </a:p>
          <a:p>
            <a:r>
              <a:rPr lang="en-US" altLang="zh-CN" sz="2000" b="1" dirty="0">
                <a:latin typeface="Courier New" panose="02070309020205020404" pitchFamily="49" charset="0"/>
                <a:cs typeface="Courier New" panose="02070309020205020404" pitchFamily="49" charset="0"/>
              </a:rPr>
              <a:t>z = </a:t>
            </a:r>
            <a:r>
              <a:rPr lang="en-US" altLang="zh-CN" sz="2000" b="1" dirty="0" err="1">
                <a:solidFill>
                  <a:srgbClr val="FF0000"/>
                </a:solidFill>
                <a:latin typeface="Courier New" panose="02070309020205020404" pitchFamily="49" charset="0"/>
                <a:cs typeface="Courier New" panose="02070309020205020404" pitchFamily="49" charset="0"/>
              </a:rPr>
              <a:t>np.vstack</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latin typeface="Courier New" panose="02070309020205020404" pitchFamily="49" charset="0"/>
                <a:cs typeface="Courier New" panose="02070309020205020404" pitchFamily="49" charset="0"/>
              </a:rPr>
              <a:t>  # Same as z = concatenate((</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),axis = 0)</a:t>
            </a:r>
          </a:p>
          <a:p>
            <a:r>
              <a:rPr lang="pl-PL" altLang="zh-CN" sz="2000" b="1" dirty="0">
                <a:latin typeface="Courier New" panose="02070309020205020404" pitchFamily="49" charset="0"/>
                <a:cs typeface="Courier New" panose="02070309020205020404" pitchFamily="49" charset="0"/>
              </a:rPr>
              <a:t>z1 = np.hstack((x,y))</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 (z,"\n",z1)</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数组赋值</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np.ones</a:t>
            </a:r>
            <a:r>
              <a:rPr lang="en-US" altLang="zh-CN" sz="2000" b="1" dirty="0">
                <a:latin typeface="Courier New" panose="02070309020205020404" pitchFamily="49" charset="0"/>
                <a:cs typeface="Courier New" panose="02070309020205020404" pitchFamily="49" charset="0"/>
              </a:rPr>
              <a:t>((2,2,3)),</a:t>
            </a:r>
            <a:r>
              <a:rPr lang="en-US" altLang="zh-CN" sz="2000" b="1" dirty="0" err="1">
                <a:latin typeface="Courier New" panose="02070309020205020404" pitchFamily="49" charset="0"/>
                <a:cs typeface="Courier New" panose="02070309020205020404" pitchFamily="49" charset="0"/>
              </a:rPr>
              <a:t>np.zeros</a:t>
            </a:r>
            <a:r>
              <a:rPr lang="en-US" altLang="zh-CN" sz="2000" b="1" dirty="0">
                <a:latin typeface="Courier New" panose="02070309020205020404" pitchFamily="49" charset="0"/>
                <a:cs typeface="Courier New" panose="02070309020205020404" pitchFamily="49" charset="0"/>
              </a:rPr>
              <a:t>((2,2,3)),</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np.empty</a:t>
            </a:r>
            <a:r>
              <a:rPr lang="en-US" altLang="zh-CN" sz="2000" b="1" dirty="0">
                <a:latin typeface="Courier New" panose="02070309020205020404" pitchFamily="49" charset="0"/>
                <a:cs typeface="Courier New" panose="02070309020205020404" pitchFamily="49" charset="0"/>
              </a:rPr>
              <a:t>((2,2,3)))</a:t>
            </a:r>
          </a:p>
          <a:p>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(20).reshape(2,2,5);print (x)</a:t>
            </a:r>
          </a:p>
          <a:p>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(20).reshape(4,5)</a:t>
            </a:r>
          </a:p>
          <a:p>
            <a:r>
              <a:rPr lang="en-US" altLang="zh-CN" sz="2000" b="1" dirty="0">
                <a:latin typeface="Courier New" panose="02070309020205020404" pitchFamily="49" charset="0"/>
                <a:cs typeface="Courier New" panose="02070309020205020404" pitchFamily="49" charset="0"/>
              </a:rPr>
              <a:t>x[0,:]=</a:t>
            </a:r>
            <a:r>
              <a:rPr lang="en-US" altLang="zh-CN" sz="2000" b="1" dirty="0" err="1">
                <a:latin typeface="Courier New" panose="02070309020205020404" pitchFamily="49" charset="0"/>
                <a:cs typeface="Courier New" panose="02070309020205020404" pitchFamily="49" charset="0"/>
              </a:rPr>
              <a:t>np.pi</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 (x)</a:t>
            </a:r>
          </a:p>
          <a:p>
            <a:r>
              <a:rPr lang="en-US" altLang="zh-CN" sz="2000" b="1" dirty="0">
                <a:latin typeface="Courier New" panose="02070309020205020404" pitchFamily="49" charset="0"/>
                <a:cs typeface="Courier New" panose="02070309020205020404" pitchFamily="49" charset="0"/>
              </a:rPr>
              <a:t>x[0:2,0:2]=0;  print (x)</a:t>
            </a:r>
          </a:p>
          <a:p>
            <a:r>
              <a:rPr lang="en-US" altLang="zh-CN" sz="2000" b="1" dirty="0">
                <a:latin typeface="Courier New" panose="02070309020205020404" pitchFamily="49" charset="0"/>
                <a:cs typeface="Courier New" panose="02070309020205020404" pitchFamily="49" charset="0"/>
              </a:rPr>
              <a:t>x[:,4]=</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(4);  print (x)</a:t>
            </a:r>
          </a:p>
          <a:p>
            <a:r>
              <a:rPr lang="en-US" altLang="zh-CN" sz="2000" b="1" dirty="0">
                <a:latin typeface="Courier New" panose="02070309020205020404" pitchFamily="49" charset="0"/>
                <a:cs typeface="Courier New" panose="02070309020205020404" pitchFamily="49" charset="0"/>
              </a:rPr>
              <a:t>x[1:3,2:4]=</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([[1,2],[3,4]]);</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 (x)</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黑体" panose="02010609060101010101" pitchFamily="49" charset="-122"/>
              </a:rPr>
              <a:t>Python</a:t>
            </a:r>
            <a:r>
              <a:rPr lang="en-US" altLang="zh-CN" dirty="0"/>
              <a:t> </a:t>
            </a:r>
            <a:r>
              <a:rPr lang="zh-CN" altLang="en-US" dirty="0"/>
              <a:t>简介</a:t>
            </a:r>
          </a:p>
        </p:txBody>
      </p:sp>
      <p:sp>
        <p:nvSpPr>
          <p:cNvPr id="3" name="灯片编号占位符 2"/>
          <p:cNvSpPr>
            <a:spLocks noGrp="1"/>
          </p:cNvSpPr>
          <p:nvPr>
            <p:ph type="sldNum" sz="quarter" idx="12"/>
          </p:nvPr>
        </p:nvSpPr>
        <p:spPr/>
        <p:txBody>
          <a:bodyPr/>
          <a:lstStyle/>
          <a:p>
            <a:fld id="{CBA6C769-E718-422C-B4D3-60C03A9AF24C}" type="slidenum">
              <a:rPr lang="en-US" altLang="zh-CN" smtClean="0"/>
              <a:t>4</a:t>
            </a:fld>
            <a:endParaRPr lang="en-US" altLang="zh-CN"/>
          </a:p>
        </p:txBody>
      </p:sp>
      <p:pic>
        <p:nvPicPr>
          <p:cNvPr id="4" name="图片 3"/>
          <p:cNvPicPr>
            <a:picLocks noChangeAspect="1"/>
          </p:cNvPicPr>
          <p:nvPr/>
        </p:nvPicPr>
        <p:blipFill rotWithShape="1">
          <a:blip r:embed="rId2"/>
          <a:srcRect l="3538" t="4693" r="24801" b="6600"/>
          <a:stretch>
            <a:fillRect/>
          </a:stretch>
        </p:blipFill>
        <p:spPr>
          <a:xfrm>
            <a:off x="971600" y="1707780"/>
            <a:ext cx="7200800" cy="45513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行列序列的定义</a:t>
            </a:r>
          </a:p>
        </p:txBody>
      </p:sp>
      <p:sp>
        <p:nvSpPr>
          <p:cNvPr id="3" name="内容占位符 2"/>
          <p:cNvSpPr>
            <a:spLocks noGrp="1"/>
          </p:cNvSpPr>
          <p:nvPr>
            <p:ph idx="1"/>
          </p:nvPr>
        </p:nvSpPr>
        <p:spPr/>
        <p:txBody>
          <a:bodyPr/>
          <a:lstStyle/>
          <a:p>
            <a:r>
              <a:rPr lang="zh-CN" altLang="en-US" dirty="0">
                <a:latin typeface="Courier New" panose="02070309020205020404" pitchFamily="49" charset="0"/>
                <a:cs typeface="Courier New" panose="02070309020205020404" pitchFamily="49" charset="0"/>
              </a:rPr>
              <a:t>这里</a:t>
            </a:r>
            <a:r>
              <a:rPr lang="en-US" altLang="zh-CN" b="1" dirty="0" err="1">
                <a:latin typeface="Courier New" panose="02070309020205020404" pitchFamily="49" charset="0"/>
                <a:cs typeface="Courier New" panose="02070309020205020404" pitchFamily="49" charset="0"/>
              </a:rPr>
              <a:t>np.c</a:t>
            </a:r>
            <a:r>
              <a:rPr lang="en-US" altLang="zh-CN" b="1" dirty="0">
                <a:latin typeface="Courier New" panose="02070309020205020404" pitchFamily="49" charset="0"/>
                <a:cs typeface="Courier New" panose="02070309020205020404" pitchFamily="49" charset="0"/>
              </a:rPr>
              <a:t>_[0:10:2] </a:t>
            </a:r>
            <a:r>
              <a:rPr lang="zh-CN" altLang="en-US" dirty="0">
                <a:latin typeface="Courier New" panose="02070309020205020404" pitchFamily="49" charset="0"/>
                <a:cs typeface="Courier New" panose="02070309020205020404" pitchFamily="49" charset="0"/>
              </a:rPr>
              <a:t>是从</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到</a:t>
            </a:r>
            <a:r>
              <a:rPr lang="en-US" altLang="zh-CN" dirty="0">
                <a:latin typeface="Courier New" panose="02070309020205020404" pitchFamily="49" charset="0"/>
                <a:cs typeface="Courier New" panose="02070309020205020404" pitchFamily="49" charset="0"/>
              </a:rPr>
              <a:t>10, </a:t>
            </a:r>
            <a:r>
              <a:rPr lang="zh-CN" altLang="en-US" dirty="0">
                <a:latin typeface="Courier New" panose="02070309020205020404" pitchFamily="49" charset="0"/>
                <a:cs typeface="Courier New" panose="02070309020205020404" pitchFamily="49" charset="0"/>
              </a:rPr>
              <a:t>间隔</a:t>
            </a:r>
            <a:r>
              <a:rPr lang="en-US" altLang="zh-CN" dirty="0">
                <a:latin typeface="Courier New" panose="02070309020205020404" pitchFamily="49" charset="0"/>
                <a:cs typeface="Courier New" panose="02070309020205020404" pitchFamily="49" charset="0"/>
              </a:rPr>
              <a:t>2 </a:t>
            </a:r>
            <a:r>
              <a:rPr lang="zh-CN" altLang="en-US" dirty="0">
                <a:latin typeface="Courier New" panose="02070309020205020404" pitchFamily="49" charset="0"/>
                <a:cs typeface="Courier New" panose="02070309020205020404" pitchFamily="49" charset="0"/>
              </a:rPr>
              <a:t>的列</a:t>
            </a:r>
            <a:r>
              <a:rPr lang="en-US" altLang="zh-CN" dirty="0">
                <a:latin typeface="Courier New" panose="02070309020205020404" pitchFamily="49" charset="0"/>
                <a:cs typeface="Courier New" panose="02070309020205020404" pitchFamily="49" charset="0"/>
              </a:rPr>
              <a:t>(c) </a:t>
            </a:r>
            <a:r>
              <a:rPr lang="zh-CN" altLang="en-US" dirty="0">
                <a:latin typeface="Courier New" panose="02070309020205020404" pitchFamily="49" charset="0"/>
                <a:cs typeface="Courier New" panose="02070309020205020404" pitchFamily="49" charset="0"/>
              </a:rPr>
              <a:t>序列</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而</a:t>
            </a:r>
            <a:r>
              <a:rPr lang="en-US" altLang="zh-CN" b="1" dirty="0" err="1">
                <a:latin typeface="Courier New" panose="02070309020205020404" pitchFamily="49" charset="0"/>
                <a:cs typeface="Courier New" panose="02070309020205020404" pitchFamily="49" charset="0"/>
              </a:rPr>
              <a:t>np.r</a:t>
            </a:r>
            <a:r>
              <a:rPr lang="en-US" altLang="zh-CN" b="1" dirty="0">
                <a:latin typeface="Courier New" panose="02070309020205020404" pitchFamily="49" charset="0"/>
                <a:cs typeface="Courier New" panose="02070309020205020404" pitchFamily="49" charset="0"/>
              </a:rPr>
              <a:t>_[1:5:4j] </a:t>
            </a:r>
            <a:r>
              <a:rPr lang="zh-CN" altLang="en-US" dirty="0">
                <a:latin typeface="Courier New" panose="02070309020205020404" pitchFamily="49" charset="0"/>
                <a:cs typeface="Courier New" panose="02070309020205020404" pitchFamily="49" charset="0"/>
              </a:rPr>
              <a:t>是从</a:t>
            </a:r>
            <a:r>
              <a:rPr lang="en-US" altLang="zh-CN" dirty="0">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到</a:t>
            </a:r>
            <a:r>
              <a:rPr lang="en-US" altLang="zh-CN" dirty="0">
                <a:latin typeface="Courier New" panose="02070309020205020404" pitchFamily="49" charset="0"/>
                <a:cs typeface="Courier New" panose="02070309020205020404" pitchFamily="49" charset="0"/>
              </a:rPr>
              <a:t>5, </a:t>
            </a:r>
            <a:r>
              <a:rPr lang="zh-CN" altLang="en-US" dirty="0">
                <a:latin typeface="Courier New" panose="02070309020205020404" pitchFamily="49" charset="0"/>
                <a:cs typeface="Courier New" panose="02070309020205020404" pitchFamily="49" charset="0"/>
              </a:rPr>
              <a:t>等间隔地分为</a:t>
            </a:r>
            <a:r>
              <a:rPr lang="en-US" altLang="zh-CN" dirty="0">
                <a:latin typeface="Courier New" panose="02070309020205020404" pitchFamily="49" charset="0"/>
                <a:cs typeface="Courier New" panose="02070309020205020404" pitchFamily="49" charset="0"/>
              </a:rPr>
              <a:t>4 </a:t>
            </a:r>
            <a:r>
              <a:rPr lang="zh-CN" altLang="en-US" dirty="0">
                <a:latin typeface="Courier New" panose="02070309020205020404" pitchFamily="49" charset="0"/>
                <a:cs typeface="Courier New" panose="02070309020205020404" pitchFamily="49" charset="0"/>
              </a:rPr>
              <a:t>行的</a:t>
            </a:r>
            <a:r>
              <a:rPr lang="en-US" altLang="zh-CN" dirty="0">
                <a:latin typeface="Courier New" panose="02070309020205020404" pitchFamily="49" charset="0"/>
                <a:cs typeface="Courier New" panose="02070309020205020404" pitchFamily="49" charset="0"/>
              </a:rPr>
              <a:t>(r) </a:t>
            </a:r>
            <a:r>
              <a:rPr lang="zh-CN" altLang="en-US" dirty="0">
                <a:latin typeface="Courier New" panose="02070309020205020404" pitchFamily="49" charset="0"/>
                <a:cs typeface="Courier New" panose="02070309020205020404" pitchFamily="49" charset="0"/>
              </a:rPr>
              <a:t>序列</a:t>
            </a:r>
            <a:r>
              <a:rPr lang="en-US" altLang="zh-CN" dirty="0">
                <a:latin typeface="Courier New" panose="02070309020205020404" pitchFamily="49" charset="0"/>
                <a:cs typeface="Courier New" panose="02070309020205020404" pitchFamily="49" charset="0"/>
              </a:rPr>
              <a:t>.</a:t>
            </a:r>
          </a:p>
          <a:p>
            <a:pPr marL="0" indent="0">
              <a:buNone/>
            </a:pPr>
            <a:r>
              <a:rPr lang="en-US" altLang="zh-CN" b="1" dirty="0">
                <a:solidFill>
                  <a:srgbClr val="FF0000"/>
                </a:solidFill>
                <a:latin typeface="Courier New" panose="02070309020205020404" pitchFamily="49" charset="0"/>
                <a:cs typeface="Courier New" panose="02070309020205020404" pitchFamily="49" charset="0"/>
              </a:rPr>
              <a:t>print (</a:t>
            </a:r>
            <a:r>
              <a:rPr lang="en-US" altLang="zh-CN" b="1" dirty="0" err="1">
                <a:solidFill>
                  <a:srgbClr val="FF0000"/>
                </a:solidFill>
                <a:latin typeface="Courier New" panose="02070309020205020404" pitchFamily="49" charset="0"/>
                <a:cs typeface="Courier New" panose="02070309020205020404" pitchFamily="49" charset="0"/>
              </a:rPr>
              <a:t>np.c</a:t>
            </a:r>
            <a:r>
              <a:rPr lang="en-US" altLang="zh-CN" b="1" dirty="0">
                <a:solidFill>
                  <a:srgbClr val="FF0000"/>
                </a:solidFill>
                <a:latin typeface="Courier New" panose="02070309020205020404" pitchFamily="49" charset="0"/>
                <a:cs typeface="Courier New" panose="02070309020205020404" pitchFamily="49" charset="0"/>
              </a:rPr>
              <a:t>_[0:10:2],</a:t>
            </a:r>
            <a:r>
              <a:rPr lang="en-US" altLang="zh-CN" b="1" dirty="0" err="1">
                <a:solidFill>
                  <a:srgbClr val="FF0000"/>
                </a:solidFill>
                <a:latin typeface="Courier New" panose="02070309020205020404" pitchFamily="49" charset="0"/>
                <a:cs typeface="Courier New" panose="02070309020205020404" pitchFamily="49" charset="0"/>
              </a:rPr>
              <a:t>np.c</a:t>
            </a:r>
            <a:r>
              <a:rPr lang="en-US" altLang="zh-CN" b="1" dirty="0">
                <a:solidFill>
                  <a:srgbClr val="FF0000"/>
                </a:solidFill>
                <a:latin typeface="Courier New" panose="02070309020205020404" pitchFamily="49" charset="0"/>
                <a:cs typeface="Courier New" panose="02070309020205020404" pitchFamily="49" charset="0"/>
              </a:rPr>
              <a:t>_[0:10:2].shape)</a:t>
            </a:r>
          </a:p>
          <a:p>
            <a:pPr marL="0" indent="0">
              <a:buNone/>
            </a:pPr>
            <a:r>
              <a:rPr lang="en-US" altLang="zh-CN" b="1" dirty="0">
                <a:solidFill>
                  <a:srgbClr val="FF0000"/>
                </a:solidFill>
                <a:latin typeface="Courier New" panose="02070309020205020404" pitchFamily="49" charset="0"/>
                <a:cs typeface="Courier New" panose="02070309020205020404" pitchFamily="49" charset="0"/>
              </a:rPr>
              <a:t>print (</a:t>
            </a:r>
            <a:r>
              <a:rPr lang="en-US" altLang="zh-CN" b="1" dirty="0" err="1">
                <a:solidFill>
                  <a:srgbClr val="FF0000"/>
                </a:solidFill>
                <a:latin typeface="Courier New" panose="02070309020205020404" pitchFamily="49" charset="0"/>
                <a:cs typeface="Courier New" panose="02070309020205020404" pitchFamily="49" charset="0"/>
              </a:rPr>
              <a:t>np.c</a:t>
            </a:r>
            <a:r>
              <a:rPr lang="en-US" altLang="zh-CN" b="1" dirty="0">
                <a:solidFill>
                  <a:srgbClr val="FF0000"/>
                </a:solidFill>
                <a:latin typeface="Courier New" panose="02070309020205020404" pitchFamily="49" charset="0"/>
                <a:cs typeface="Courier New" panose="02070309020205020404" pitchFamily="49" charset="0"/>
              </a:rPr>
              <a:t>_[1:5:4j],</a:t>
            </a:r>
            <a:r>
              <a:rPr lang="en-US" altLang="zh-CN" b="1" dirty="0" err="1">
                <a:solidFill>
                  <a:srgbClr val="FF0000"/>
                </a:solidFill>
                <a:latin typeface="Courier New" panose="02070309020205020404" pitchFamily="49" charset="0"/>
                <a:cs typeface="Courier New" panose="02070309020205020404" pitchFamily="49" charset="0"/>
              </a:rPr>
              <a:t>np.c</a:t>
            </a:r>
            <a:r>
              <a:rPr lang="en-US" altLang="zh-CN" b="1" dirty="0">
                <a:solidFill>
                  <a:srgbClr val="FF0000"/>
                </a:solidFill>
                <a:latin typeface="Courier New" panose="02070309020205020404" pitchFamily="49" charset="0"/>
                <a:cs typeface="Courier New" panose="02070309020205020404" pitchFamily="49" charset="0"/>
              </a:rPr>
              <a:t>_[1:5:4j].shape)</a:t>
            </a:r>
          </a:p>
          <a:p>
            <a:pPr marL="0" indent="0">
              <a:buNone/>
            </a:pPr>
            <a:r>
              <a:rPr lang="en-US" altLang="zh-CN" b="1" dirty="0">
                <a:solidFill>
                  <a:srgbClr val="FF0000"/>
                </a:solidFill>
                <a:latin typeface="Courier New" panose="02070309020205020404" pitchFamily="49" charset="0"/>
                <a:cs typeface="Courier New" panose="02070309020205020404" pitchFamily="49" charset="0"/>
              </a:rPr>
              <a:t>print (</a:t>
            </a:r>
            <a:r>
              <a:rPr lang="en-US" altLang="zh-CN" b="1" dirty="0" err="1">
                <a:solidFill>
                  <a:srgbClr val="FF0000"/>
                </a:solidFill>
                <a:latin typeface="Courier New" panose="02070309020205020404" pitchFamily="49" charset="0"/>
                <a:cs typeface="Courier New" panose="02070309020205020404" pitchFamily="49" charset="0"/>
              </a:rPr>
              <a:t>np.r</a:t>
            </a:r>
            <a:r>
              <a:rPr lang="en-US" altLang="zh-CN" b="1" dirty="0">
                <a:solidFill>
                  <a:srgbClr val="FF0000"/>
                </a:solidFill>
                <a:latin typeface="Courier New" panose="02070309020205020404" pitchFamily="49" charset="0"/>
                <a:cs typeface="Courier New" panose="02070309020205020404" pitchFamily="49" charset="0"/>
              </a:rPr>
              <a:t>_[1:5:4j],</a:t>
            </a:r>
            <a:r>
              <a:rPr lang="en-US" altLang="zh-CN" b="1" dirty="0" err="1">
                <a:solidFill>
                  <a:srgbClr val="FF0000"/>
                </a:solidFill>
                <a:latin typeface="Courier New" panose="02070309020205020404" pitchFamily="49" charset="0"/>
                <a:cs typeface="Courier New" panose="02070309020205020404" pitchFamily="49" charset="0"/>
              </a:rPr>
              <a:t>np.r</a:t>
            </a:r>
            <a:r>
              <a:rPr lang="en-US" altLang="zh-CN" b="1" dirty="0">
                <a:solidFill>
                  <a:srgbClr val="FF0000"/>
                </a:solidFill>
                <a:latin typeface="Courier New" panose="02070309020205020404" pitchFamily="49" charset="0"/>
                <a:cs typeface="Courier New" panose="02070309020205020404" pitchFamily="49" charset="0"/>
              </a:rPr>
              <a:t>_[1:5:4j].shape)</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抽取数组</a:t>
            </a:r>
            <a:r>
              <a:rPr lang="en-US" altLang="zh-CN" b="1" dirty="0"/>
              <a:t>(</a:t>
            </a:r>
            <a:r>
              <a:rPr lang="zh-CN" altLang="en-US" dirty="0"/>
              <a:t>矩阵</a:t>
            </a:r>
            <a:r>
              <a:rPr lang="en-US" altLang="zh-CN" b="1" dirty="0"/>
              <a:t>) </a:t>
            </a:r>
            <a:r>
              <a:rPr lang="zh-CN" altLang="en-US" dirty="0"/>
              <a:t>的子数组</a:t>
            </a:r>
          </a:p>
        </p:txBody>
      </p:sp>
      <p:sp>
        <p:nvSpPr>
          <p:cNvPr id="3" name="内容占位符 2"/>
          <p:cNvSpPr>
            <a:spLocks noGrp="1"/>
          </p:cNvSpPr>
          <p:nvPr>
            <p:ph idx="1"/>
          </p:nvPr>
        </p:nvSpPr>
        <p:spPr>
          <a:xfrm>
            <a:off x="-36512" y="1600200"/>
            <a:ext cx="9227368" cy="4525963"/>
          </a:xfrm>
        </p:spPr>
        <p:txBody>
          <a:bodyPr/>
          <a:lstStyle/>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np.ogrid</a:t>
            </a:r>
            <a:r>
              <a:rPr lang="en-US" altLang="zh-CN" sz="2000" b="1" dirty="0">
                <a:latin typeface="Courier New" panose="02070309020205020404" pitchFamily="49" charset="0"/>
                <a:cs typeface="Courier New" panose="02070309020205020404" pitchFamily="49" charset="0"/>
              </a:rPr>
              <a:t>[0:3,0:2:.5],'\n',</a:t>
            </a:r>
            <a:r>
              <a:rPr lang="en-US" altLang="zh-CN" sz="2000" b="1" dirty="0" err="1">
                <a:latin typeface="Courier New" panose="02070309020205020404" pitchFamily="49" charset="0"/>
                <a:cs typeface="Courier New" panose="02070309020205020404" pitchFamily="49" charset="0"/>
              </a:rPr>
              <a:t>np.mgrid</a:t>
            </a:r>
            <a:r>
              <a:rPr lang="en-US" altLang="zh-CN" sz="2000" b="1" dirty="0">
                <a:latin typeface="Courier New" panose="02070309020205020404" pitchFamily="49" charset="0"/>
                <a:cs typeface="Courier New" panose="02070309020205020404" pitchFamily="49" charset="0"/>
              </a:rPr>
              <a:t>[0:3,0:2:.5])</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np.ogrid</a:t>
            </a:r>
            <a:r>
              <a:rPr lang="en-US" altLang="zh-CN" sz="2000" b="1" dirty="0">
                <a:latin typeface="Courier New" panose="02070309020205020404" pitchFamily="49" charset="0"/>
                <a:cs typeface="Courier New" panose="02070309020205020404" pitchFamily="49" charset="0"/>
              </a:rPr>
              <a:t>[0:3:3j,0:2:5j],'\n',</a:t>
            </a:r>
            <a:r>
              <a:rPr lang="en-US" altLang="zh-CN" sz="2000" b="1" dirty="0" err="1">
                <a:latin typeface="Courier New" panose="02070309020205020404" pitchFamily="49" charset="0"/>
                <a:cs typeface="Courier New" panose="02070309020205020404" pitchFamily="49" charset="0"/>
              </a:rPr>
              <a:t>np.mgrid</a:t>
            </a:r>
            <a:r>
              <a:rPr lang="en-US" altLang="zh-CN" sz="2000" b="1" dirty="0">
                <a:latin typeface="Courier New" panose="02070309020205020404" pitchFamily="49" charset="0"/>
                <a:cs typeface="Courier New" panose="02070309020205020404" pitchFamily="49" charset="0"/>
              </a:rPr>
              <a:t>[0:3:3j,0:2:5j])</a:t>
            </a:r>
          </a:p>
          <a:p>
            <a:pPr marL="0" indent="0">
              <a:buNone/>
            </a:pPr>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np.reshape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(25.0),(5,5))</a:t>
            </a:r>
          </a:p>
          <a:p>
            <a:pPr marL="0" indent="0">
              <a:buNone/>
            </a:pPr>
            <a:r>
              <a:rPr lang="en-US" altLang="zh-CN" sz="2000" b="1" dirty="0">
                <a:latin typeface="Courier New" panose="02070309020205020404" pitchFamily="49" charset="0"/>
                <a:cs typeface="Courier New" panose="02070309020205020404" pitchFamily="49" charset="0"/>
              </a:rPr>
              <a:t>print ('x=\</a:t>
            </a:r>
            <a:r>
              <a:rPr lang="en-US" altLang="zh-CN" sz="2000" b="1" dirty="0" err="1">
                <a:latin typeface="Courier New" panose="02070309020205020404" pitchFamily="49" charset="0"/>
                <a:cs typeface="Courier New" panose="02070309020205020404" pitchFamily="49" charset="0"/>
              </a:rPr>
              <a:t>n',x</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np.ix</a:t>
            </a:r>
            <a:r>
              <a:rPr lang="en-US" altLang="zh-CN" sz="2000" b="1" dirty="0">
                <a:latin typeface="Courier New" panose="02070309020205020404" pitchFamily="49" charset="0"/>
                <a:cs typeface="Courier New" panose="02070309020205020404" pitchFamily="49" charset="0"/>
              </a:rPr>
              <a:t>_(</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(2,4),[0,1,2])=\n',</a:t>
            </a:r>
            <a:r>
              <a:rPr lang="en-US" altLang="zh-CN" sz="2000" b="1" dirty="0" err="1">
                <a:latin typeface="Courier New" panose="02070309020205020404" pitchFamily="49" charset="0"/>
                <a:cs typeface="Courier New" panose="02070309020205020404" pitchFamily="49" charset="0"/>
              </a:rPr>
              <a:t>np.ix</a:t>
            </a:r>
            <a:r>
              <a:rPr lang="en-US" altLang="zh-CN" sz="2000" b="1" dirty="0">
                <a:latin typeface="Courier New" panose="02070309020205020404" pitchFamily="49" charset="0"/>
                <a:cs typeface="Courier New" panose="02070309020205020404" pitchFamily="49" charset="0"/>
              </a:rPr>
              <a:t>_(</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(2,4),[0,1,2]))</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抽取数组</a:t>
            </a:r>
            <a:r>
              <a:rPr lang="en-US" altLang="zh-CN" b="1" dirty="0"/>
              <a:t>(</a:t>
            </a:r>
            <a:r>
              <a:rPr lang="zh-CN" altLang="en-US" dirty="0"/>
              <a:t>矩阵</a:t>
            </a:r>
            <a:r>
              <a:rPr lang="en-US" altLang="zh-CN" b="1" dirty="0"/>
              <a:t>) </a:t>
            </a:r>
            <a:r>
              <a:rPr lang="zh-CN" altLang="en-US" dirty="0"/>
              <a:t>的子数组</a:t>
            </a:r>
          </a:p>
        </p:txBody>
      </p:sp>
      <p:sp>
        <p:nvSpPr>
          <p:cNvPr id="3" name="内容占位符 2"/>
          <p:cNvSpPr>
            <a:spLocks noGrp="1"/>
          </p:cNvSpPr>
          <p:nvPr>
            <p:ph idx="1"/>
          </p:nvPr>
        </p:nvSpPr>
        <p:spPr/>
        <p:txBody>
          <a:bodyPr/>
          <a:lstStyle/>
          <a:p>
            <a:pPr>
              <a:buFont typeface="Arial" panose="020B0604020202020204" pitchFamily="34" charset="0"/>
              <a:buChar char="•"/>
            </a:pPr>
            <a:r>
              <a:rPr lang="fr-FR" altLang="zh-CN" sz="2000" b="1" dirty="0">
                <a:latin typeface="Courier New" panose="02070309020205020404" pitchFamily="49" charset="0"/>
                <a:cs typeface="Courier New" panose="02070309020205020404" pitchFamily="49" charset="0"/>
              </a:rPr>
              <a:t>print ('ix_([2,3],[0,1,2])=\n',np.ix_([2,3],</a:t>
            </a:r>
          </a:p>
          <a:p>
            <a:pPr marL="0" indent="0">
              <a:buNone/>
            </a:pPr>
            <a:r>
              <a:rPr lang="fr-FR" altLang="zh-CN" sz="2000" b="1" dirty="0">
                <a:latin typeface="Courier New" panose="02070309020205020404" pitchFamily="49" charset="0"/>
                <a:cs typeface="Courier New" panose="02070309020205020404" pitchFamily="49" charset="0"/>
              </a:rPr>
              <a:t>  [0,1,2]))</a:t>
            </a:r>
          </a:p>
          <a:p>
            <a:pPr>
              <a:buFont typeface="Arial" panose="020B0604020202020204" pitchFamily="34" charset="0"/>
              <a:buChar char="•"/>
            </a:pPr>
            <a:r>
              <a:rPr lang="fr-FR" altLang="zh-CN" sz="2000" b="1" dirty="0">
                <a:latin typeface="Courier New" panose="02070309020205020404" pitchFamily="49" charset="0"/>
                <a:cs typeface="Courier New" panose="02070309020205020404" pitchFamily="49" charset="0"/>
              </a:rPr>
              <a:t>print ('x[np.ix_(np.arange(2,4),[0,1,2])]=\n’,</a:t>
            </a:r>
          </a:p>
          <a:p>
            <a:pPr marL="0" indent="0">
              <a:buNone/>
            </a:pPr>
            <a:r>
              <a:rPr lang="en-US" altLang="zh-CN" sz="2000" b="1" dirty="0">
                <a:latin typeface="Courier New" panose="02070309020205020404" pitchFamily="49" charset="0"/>
                <a:cs typeface="Courier New" panose="02070309020205020404" pitchFamily="49" charset="0"/>
              </a:rPr>
              <a:t>  x[</a:t>
            </a:r>
            <a:r>
              <a:rPr lang="en-US" altLang="zh-CN" sz="2000" b="1" dirty="0" err="1">
                <a:latin typeface="Courier New" panose="02070309020205020404" pitchFamily="49" charset="0"/>
                <a:cs typeface="Courier New" panose="02070309020205020404" pitchFamily="49" charset="0"/>
              </a:rPr>
              <a:t>np.ix</a:t>
            </a:r>
            <a:r>
              <a:rPr lang="en-US" altLang="zh-CN" sz="2000" b="1" dirty="0">
                <a:latin typeface="Courier New" panose="02070309020205020404" pitchFamily="49" charset="0"/>
                <a:cs typeface="Courier New" panose="02070309020205020404" pitchFamily="49" charset="0"/>
              </a:rPr>
              <a:t>_(</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(2,4),[0,1,2])]) </a:t>
            </a:r>
          </a:p>
          <a:p>
            <a:pPr>
              <a:buFont typeface="Arial" panose="020B0604020202020204" pitchFamily="34" charset="0"/>
              <a:buChar char="•"/>
            </a:pPr>
            <a:r>
              <a:rPr lang="fr-FR" altLang="zh-CN" sz="2000" b="1" dirty="0">
                <a:latin typeface="Courier New" panose="02070309020205020404" pitchFamily="49" charset="0"/>
                <a:cs typeface="Courier New" panose="02070309020205020404" pitchFamily="49" charset="0"/>
              </a:rPr>
              <a:t>print ('x[ix_([3,0],[1,4,2])]=\n', x[np.ix_([3,0],[1,4,2])])</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('x[2:4,:3]=\</a:t>
            </a:r>
            <a:r>
              <a:rPr lang="en-US" altLang="zh-CN" sz="2000" b="1" dirty="0" err="1">
                <a:latin typeface="Courier New" panose="02070309020205020404" pitchFamily="49" charset="0"/>
                <a:cs typeface="Courier New" panose="02070309020205020404" pitchFamily="49" charset="0"/>
              </a:rPr>
              <a:t>n',x</a:t>
            </a:r>
            <a:r>
              <a:rPr lang="en-US" altLang="zh-CN" sz="2000" b="1" dirty="0">
                <a:latin typeface="Courier New" panose="02070309020205020404" pitchFamily="49" charset="0"/>
                <a:cs typeface="Courier New" panose="02070309020205020404" pitchFamily="49" charset="0"/>
              </a:rPr>
              <a:t>[2:4,:3])</a:t>
            </a:r>
          </a:p>
          <a:p>
            <a:pPr>
              <a:buFont typeface="Arial" panose="020B0604020202020204" pitchFamily="34" charset="0"/>
              <a:buChar char="•"/>
            </a:pPr>
            <a:r>
              <a:rPr lang="fr-FR" altLang="zh-CN" sz="2000" b="1" dirty="0">
                <a:latin typeface="Courier New" panose="02070309020205020404" pitchFamily="49" charset="0"/>
                <a:cs typeface="Courier New" panose="02070309020205020404" pitchFamily="49" charset="0"/>
              </a:rPr>
              <a:t>print ('x[ix_([0,3],[0,1,4])]=\n',x[np.ix_([0,3],</a:t>
            </a:r>
          </a:p>
          <a:p>
            <a:pPr marL="0" indent="0">
              <a:buNone/>
            </a:pPr>
            <a:r>
              <a:rPr lang="fr-FR" altLang="zh-CN" sz="2000" b="1" dirty="0">
                <a:latin typeface="Courier New" panose="02070309020205020404" pitchFamily="49" charset="0"/>
                <a:cs typeface="Courier New" panose="02070309020205020404" pitchFamily="49" charset="0"/>
              </a:rPr>
              <a:t>  [0,1,4])])</a:t>
            </a:r>
            <a:endParaRPr lang="zh-CN" altLang="en-US" sz="2000" b="1" dirty="0">
              <a:latin typeface="Courier New" panose="02070309020205020404" pitchFamily="49" charset="0"/>
              <a:cs typeface="Courier New" panose="02070309020205020404" pitchFamily="49" charset="0"/>
            </a:endParaRPr>
          </a:p>
          <a:p>
            <a:pPr>
              <a:buFont typeface="Arial" panose="020B0604020202020204" pitchFamily="34" charset="0"/>
              <a:buChar char="•"/>
            </a:pPr>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向量和数组的数学运算</a:t>
            </a:r>
          </a:p>
        </p:txBody>
      </p:sp>
      <p:sp>
        <p:nvSpPr>
          <p:cNvPr id="3" name="内容占位符 2"/>
          <p:cNvSpPr>
            <a:spLocks noGrp="1"/>
          </p:cNvSpPr>
          <p:nvPr>
            <p:ph idx="1"/>
          </p:nvPr>
        </p:nvSpPr>
        <p:spPr/>
        <p:txBody>
          <a:bodyPr/>
          <a:lstStyle/>
          <a:p>
            <a:pPr>
              <a:buFont typeface="Arial" panose="020B0604020202020204" pitchFamily="34" charset="0"/>
              <a:buChar char="•"/>
            </a:pPr>
            <a:r>
              <a:rPr lang="sv-SE" altLang="zh-CN" sz="2000" b="1" dirty="0">
                <a:latin typeface="Courier New" panose="02070309020205020404" pitchFamily="49" charset="0"/>
                <a:cs typeface="Courier New" panose="02070309020205020404" pitchFamily="49" charset="0"/>
              </a:rPr>
              <a:t>x = np.random.randn(3)</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np.round</a:t>
            </a:r>
            <a:r>
              <a:rPr lang="en-US" altLang="zh-CN" sz="2000" b="1" dirty="0">
                <a:latin typeface="Courier New" panose="02070309020205020404" pitchFamily="49" charset="0"/>
                <a:cs typeface="Courier New" panose="02070309020205020404" pitchFamily="49" charset="0"/>
              </a:rPr>
              <a:t>(x,2)={},</a:t>
            </a:r>
            <a:r>
              <a:rPr lang="en-US" altLang="zh-CN" sz="2000" b="1" dirty="0" err="1">
                <a:latin typeface="Courier New" panose="02070309020205020404" pitchFamily="49" charset="0"/>
                <a:cs typeface="Courier New" panose="02070309020205020404" pitchFamily="49" charset="0"/>
              </a:rPr>
              <a:t>np.round</a:t>
            </a:r>
            <a:r>
              <a:rPr lang="en-US" altLang="zh-CN" sz="2000" b="1" dirty="0">
                <a:latin typeface="Courier New" panose="02070309020205020404" pitchFamily="49" charset="0"/>
                <a:cs typeface="Courier New" panose="02070309020205020404" pitchFamily="49" charset="0"/>
              </a:rPr>
              <a:t>(x, 4)={}'.format(</a:t>
            </a:r>
            <a:r>
              <a:rPr lang="en-US" altLang="zh-CN" sz="2000" b="1" dirty="0" err="1">
                <a:latin typeface="Courier New" panose="02070309020205020404" pitchFamily="49" charset="0"/>
                <a:cs typeface="Courier New" panose="02070309020205020404" pitchFamily="49" charset="0"/>
              </a:rPr>
              <a:t>np.round</a:t>
            </a:r>
            <a:r>
              <a:rPr lang="en-US" altLang="zh-CN" sz="2000" b="1" dirty="0">
                <a:latin typeface="Courier New" panose="02070309020205020404" pitchFamily="49" charset="0"/>
                <a:cs typeface="Courier New" panose="02070309020205020404" pitchFamily="49" charset="0"/>
              </a:rPr>
              <a:t>(x,2),</a:t>
            </a:r>
            <a:r>
              <a:rPr lang="en-US" altLang="zh-CN" sz="2000" b="1" dirty="0" err="1">
                <a:latin typeface="Courier New" panose="02070309020205020404" pitchFamily="49" charset="0"/>
                <a:cs typeface="Courier New" panose="02070309020205020404" pitchFamily="49" charset="0"/>
              </a:rPr>
              <a:t>np.round</a:t>
            </a:r>
            <a:r>
              <a:rPr lang="en-US" altLang="zh-CN" sz="2000" b="1" dirty="0">
                <a:latin typeface="Courier New" panose="02070309020205020404" pitchFamily="49" charset="0"/>
                <a:cs typeface="Courier New" panose="02070309020205020404" pitchFamily="49" charset="0"/>
              </a:rPr>
              <a:t>(x, 4)))</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np.around</a:t>
            </a:r>
            <a:r>
              <a:rPr lang="en-US" altLang="zh-CN" sz="2000" b="1" dirty="0">
                <a:latin typeface="Courier New" panose="02070309020205020404" pitchFamily="49" charset="0"/>
                <a:cs typeface="Courier New" panose="02070309020205020404" pitchFamily="49" charset="0"/>
              </a:rPr>
              <a:t>(np.pi,4)=', </a:t>
            </a:r>
            <a:r>
              <a:rPr lang="en-US" altLang="zh-CN" sz="2000" b="1" dirty="0" err="1">
                <a:latin typeface="Courier New" panose="02070309020205020404" pitchFamily="49" charset="0"/>
                <a:cs typeface="Courier New" panose="02070309020205020404" pitchFamily="49" charset="0"/>
              </a:rPr>
              <a:t>np.around</a:t>
            </a:r>
            <a:r>
              <a:rPr lang="en-US" altLang="zh-CN" sz="2000" b="1" dirty="0">
                <a:latin typeface="Courier New" panose="02070309020205020404" pitchFamily="49" charset="0"/>
                <a:cs typeface="Courier New" panose="02070309020205020404" pitchFamily="49" charset="0"/>
              </a:rPr>
              <a:t>(np.pi,4))</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np.around</a:t>
            </a:r>
            <a:r>
              <a:rPr lang="en-US" altLang="zh-CN" sz="2000" b="1" dirty="0">
                <a:latin typeface="Courier New" panose="02070309020205020404" pitchFamily="49" charset="0"/>
                <a:cs typeface="Courier New" panose="02070309020205020404" pitchFamily="49" charset="0"/>
              </a:rPr>
              <a:t>(x,3)=', </a:t>
            </a:r>
            <a:r>
              <a:rPr lang="en-US" altLang="zh-CN" sz="2000" b="1" dirty="0" err="1">
                <a:latin typeface="Courier New" panose="02070309020205020404" pitchFamily="49" charset="0"/>
                <a:cs typeface="Courier New" panose="02070309020205020404" pitchFamily="49" charset="0"/>
              </a:rPr>
              <a:t>np.around</a:t>
            </a:r>
            <a:r>
              <a:rPr lang="en-US" altLang="zh-CN" sz="2000" b="1" dirty="0">
                <a:latin typeface="Courier New" panose="02070309020205020404" pitchFamily="49" charset="0"/>
                <a:cs typeface="Courier New" panose="02070309020205020404" pitchFamily="49" charset="0"/>
              </a:rPr>
              <a:t>(x,3))</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x.round</a:t>
            </a:r>
            <a:r>
              <a:rPr lang="en-US" altLang="zh-CN" sz="2000" b="1" dirty="0">
                <a:latin typeface="Courier New" panose="02070309020205020404" pitchFamily="49" charset="0"/>
                <a:cs typeface="Courier New" panose="02070309020205020404" pitchFamily="49" charset="0"/>
              </a:rPr>
              <a:t>(3)={},</a:t>
            </a:r>
            <a:r>
              <a:rPr lang="en-US" altLang="zh-CN" sz="2000" b="1" dirty="0" err="1">
                <a:latin typeface="Courier New" panose="02070309020205020404" pitchFamily="49" charset="0"/>
                <a:cs typeface="Courier New" panose="02070309020205020404" pitchFamily="49" charset="0"/>
              </a:rPr>
              <a:t>np.floor</a:t>
            </a:r>
            <a:r>
              <a:rPr lang="en-US" altLang="zh-CN" sz="2000" b="1" dirty="0">
                <a:latin typeface="Courier New" panose="02070309020205020404" pitchFamily="49" charset="0"/>
                <a:cs typeface="Courier New" panose="02070309020205020404" pitchFamily="49" charset="0"/>
              </a:rPr>
              <a:t>(x)={}’.</a:t>
            </a:r>
          </a:p>
          <a:p>
            <a:pPr marL="0" indent="0">
              <a:buNone/>
            </a:pPr>
            <a:r>
              <a:rPr lang="en-US" altLang="zh-CN" sz="2000" b="1" dirty="0">
                <a:latin typeface="Courier New" panose="02070309020205020404" pitchFamily="49" charset="0"/>
                <a:cs typeface="Courier New" panose="02070309020205020404" pitchFamily="49" charset="0"/>
              </a:rPr>
              <a:t>   format(</a:t>
            </a:r>
            <a:r>
              <a:rPr lang="en-US" altLang="zh-CN" sz="2000" b="1" dirty="0" err="1">
                <a:latin typeface="Courier New" panose="02070309020205020404" pitchFamily="49" charset="0"/>
                <a:cs typeface="Courier New" panose="02070309020205020404" pitchFamily="49" charset="0"/>
              </a:rPr>
              <a:t>x.round</a:t>
            </a:r>
            <a:r>
              <a:rPr lang="en-US" altLang="zh-CN" sz="2000" b="1" dirty="0">
                <a:latin typeface="Courier New" panose="02070309020205020404" pitchFamily="49" charset="0"/>
                <a:cs typeface="Courier New" panose="02070309020205020404" pitchFamily="49" charset="0"/>
              </a:rPr>
              <a:t>(3),</a:t>
            </a:r>
            <a:r>
              <a:rPr lang="en-US" altLang="zh-CN" sz="2000" b="1" dirty="0" err="1">
                <a:latin typeface="Courier New" panose="02070309020205020404" pitchFamily="49" charset="0"/>
                <a:cs typeface="Courier New" panose="02070309020205020404" pitchFamily="49" charset="0"/>
              </a:rPr>
              <a:t>np.floor</a:t>
            </a:r>
            <a:r>
              <a:rPr lang="en-US" altLang="zh-CN" sz="2000" b="1" dirty="0">
                <a:latin typeface="Courier New" panose="02070309020205020404" pitchFamily="49" charset="0"/>
                <a:cs typeface="Courier New" panose="02070309020205020404" pitchFamily="49" charset="0"/>
              </a:rPr>
              <a:t>(x)))</a:t>
            </a:r>
          </a:p>
          <a:p>
            <a:pPr>
              <a:buFont typeface="Arial" panose="020B0604020202020204" pitchFamily="34" charset="0"/>
              <a:buChar char="•"/>
            </a:pPr>
            <a:r>
              <a:rPr lang="en-US" altLang="zh-CN" sz="2000" b="1" dirty="0">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一些函数的操作</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np.repeat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(3),(2))</a:t>
            </a:r>
          </a:p>
          <a:p>
            <a:r>
              <a:rPr lang="en-US" altLang="zh-CN" sz="2000" b="1" dirty="0">
                <a:latin typeface="Courier New" panose="02070309020205020404" pitchFamily="49" charset="0"/>
                <a:cs typeface="Courier New" panose="02070309020205020404" pitchFamily="49" charset="0"/>
              </a:rPr>
              <a:t>print (x)</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np.unique</a:t>
            </a:r>
            <a:r>
              <a:rPr lang="en-US" altLang="zh-CN" sz="2000" b="1" dirty="0">
                <a:latin typeface="Courier New" panose="02070309020205020404" pitchFamily="49" charset="0"/>
                <a:cs typeface="Courier New" panose="02070309020205020404" pitchFamily="49" charset="0"/>
              </a:rPr>
              <a:t>(x))</a:t>
            </a:r>
          </a:p>
          <a:p>
            <a:r>
              <a:rPr lang="fr-FR" altLang="zh-CN" sz="2000" b="1" dirty="0">
                <a:latin typeface="Courier New" panose="02070309020205020404" pitchFamily="49" charset="0"/>
                <a:cs typeface="Courier New" panose="02070309020205020404" pitchFamily="49" charset="0"/>
              </a:rPr>
              <a:t>y,ind = (np.unique(x, True))</a:t>
            </a:r>
          </a:p>
          <a:p>
            <a:r>
              <a:rPr lang="da-DK" altLang="zh-CN" sz="2000" b="1" dirty="0">
                <a:latin typeface="Courier New" panose="02070309020205020404" pitchFamily="49" charset="0"/>
                <a:cs typeface="Courier New" panose="02070309020205020404" pitchFamily="49" charset="0"/>
              </a:rPr>
              <a:t>print ('y={},ind={},x[ind]={},x.flat[ind]={}’.</a:t>
            </a:r>
          </a:p>
          <a:p>
            <a:pPr marL="0" indent="0">
              <a:buNone/>
            </a:pPr>
            <a:r>
              <a:rPr lang="da-DK" altLang="zh-CN" sz="2000" b="1" dirty="0">
                <a:latin typeface="Courier New" panose="02070309020205020404" pitchFamily="49" charset="0"/>
                <a:cs typeface="Courier New" panose="02070309020205020404" pitchFamily="49" charset="0"/>
              </a:rPr>
              <a:t>  format(y,ind,x[ind],x.flat[ind]))</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一些函数的操作</a:t>
            </a:r>
          </a:p>
        </p:txBody>
      </p:sp>
      <p:sp>
        <p:nvSpPr>
          <p:cNvPr id="3" name="内容占位符 2"/>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x = </a:t>
            </a:r>
            <a:r>
              <a:rPr lang="en-US" altLang="zh-CN" b="1" dirty="0" err="1">
                <a:latin typeface="Courier New" panose="02070309020205020404" pitchFamily="49" charset="0"/>
                <a:cs typeface="Courier New" panose="02070309020205020404" pitchFamily="49" charset="0"/>
              </a:rPr>
              <a:t>np.arange</a:t>
            </a:r>
            <a:r>
              <a:rPr lang="en-US" altLang="zh-CN" b="1" dirty="0">
                <a:latin typeface="Courier New" panose="02070309020205020404" pitchFamily="49" charset="0"/>
                <a:cs typeface="Courier New" panose="02070309020205020404" pitchFamily="49" charset="0"/>
              </a:rPr>
              <a:t>(10.0)</a:t>
            </a:r>
          </a:p>
          <a:p>
            <a:r>
              <a:rPr lang="en-US" altLang="zh-CN" b="1" dirty="0">
                <a:latin typeface="Courier New" panose="02070309020205020404" pitchFamily="49" charset="0"/>
                <a:cs typeface="Courier New" panose="02070309020205020404" pitchFamily="49" charset="0"/>
              </a:rPr>
              <a:t>y = </a:t>
            </a:r>
            <a:r>
              <a:rPr lang="en-US" altLang="zh-CN" b="1" dirty="0" err="1">
                <a:latin typeface="Courier New" panose="02070309020205020404" pitchFamily="49" charset="0"/>
                <a:cs typeface="Courier New" panose="02070309020205020404" pitchFamily="49" charset="0"/>
              </a:rPr>
              <a:t>np.arange</a:t>
            </a:r>
            <a:r>
              <a:rPr lang="en-US" altLang="zh-CN" b="1" dirty="0">
                <a:latin typeface="Courier New" panose="02070309020205020404" pitchFamily="49" charset="0"/>
                <a:cs typeface="Courier New" panose="02070309020205020404" pitchFamily="49" charset="0"/>
              </a:rPr>
              <a:t>(5.0,15.0)</a:t>
            </a:r>
          </a:p>
          <a:p>
            <a:r>
              <a:rPr lang="es-ES" altLang="zh-CN" b="1" dirty="0">
                <a:latin typeface="Courier New" panose="02070309020205020404" pitchFamily="49" charset="0"/>
                <a:cs typeface="Courier New" panose="02070309020205020404" pitchFamily="49" charset="0"/>
              </a:rPr>
              <a:t>print ('np.in1d(x,y)=', np.in1d(x,y))</a:t>
            </a:r>
          </a:p>
          <a:p>
            <a:r>
              <a:rPr lang="en-US" altLang="zh-CN" b="1" dirty="0">
                <a:latin typeface="Courier New" panose="02070309020205020404" pitchFamily="49" charset="0"/>
                <a:cs typeface="Courier New" panose="02070309020205020404" pitchFamily="49" charset="0"/>
              </a:rPr>
              <a:t>print ('np.intersect1d(</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 np.intersect1d(</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a:t>
            </a:r>
          </a:p>
          <a:p>
            <a:r>
              <a:rPr lang="en-US" altLang="zh-CN" b="1" dirty="0">
                <a:latin typeface="Courier New" panose="02070309020205020404" pitchFamily="49" charset="0"/>
                <a:cs typeface="Courier New" panose="02070309020205020404" pitchFamily="49" charset="0"/>
              </a:rPr>
              <a:t>print ('np.union1d(</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 np.union1d(</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一些函数的操作</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 ('np.setdiff1d(</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 , np.setdiff1d(</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p>
          <a:p>
            <a:r>
              <a:rPr lang="es-ES" altLang="zh-CN" sz="2000" b="1" dirty="0">
                <a:latin typeface="Courier New" panose="02070309020205020404" pitchFamily="49" charset="0"/>
                <a:cs typeface="Courier New" panose="02070309020205020404" pitchFamily="49" charset="0"/>
              </a:rPr>
              <a:t>print ('np.setxor1d(x,y)=',np.setxor1d(x,y))</a:t>
            </a:r>
          </a:p>
          <a:p>
            <a:r>
              <a:rPr lang="sv-SE" altLang="zh-CN" sz="2000" b="1" dirty="0">
                <a:latin typeface="Courier New" panose="02070309020205020404" pitchFamily="49" charset="0"/>
                <a:cs typeface="Courier New" panose="02070309020205020404" pitchFamily="49" charset="0"/>
              </a:rPr>
              <a:t>x=np.random.randn(4,2)</a:t>
            </a:r>
          </a:p>
          <a:p>
            <a:r>
              <a:rPr lang="en-US" altLang="zh-CN" sz="2000" b="1" dirty="0">
                <a:latin typeface="Courier New" panose="02070309020205020404" pitchFamily="49" charset="0"/>
                <a:cs typeface="Courier New" panose="02070309020205020404" pitchFamily="49" charset="0"/>
              </a:rPr>
              <a:t>print (x,'\n','\n',</a:t>
            </a:r>
            <a:r>
              <a:rPr lang="en-US" altLang="zh-CN" sz="2000" b="1" dirty="0" err="1">
                <a:latin typeface="Courier New" panose="02070309020205020404" pitchFamily="49" charset="0"/>
                <a:cs typeface="Courier New" panose="02070309020205020404" pitchFamily="49" charset="0"/>
              </a:rPr>
              <a:t>np.sort</a:t>
            </a:r>
            <a:r>
              <a:rPr lang="en-US" altLang="zh-CN" sz="2000" b="1" dirty="0">
                <a:latin typeface="Courier New" panose="02070309020205020404" pitchFamily="49" charset="0"/>
                <a:cs typeface="Courier New" panose="02070309020205020404" pitchFamily="49" charset="0"/>
              </a:rPr>
              <a:t>(x,1),'\n’,</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np.sort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x,axis</a:t>
            </a:r>
            <a:r>
              <a:rPr lang="en-US" altLang="zh-CN" sz="2000" b="1" dirty="0">
                <a:latin typeface="Courier New" panose="02070309020205020404" pitchFamily="49" charset="0"/>
                <a:cs typeface="Courier New" panose="02070309020205020404" pitchFamily="49" charset="0"/>
              </a:rPr>
              <a:t>=None))</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np.sort</a:t>
            </a:r>
            <a:r>
              <a:rPr lang="en-US" altLang="zh-CN" sz="2000" b="1" dirty="0">
                <a:latin typeface="Courier New" panose="02070309020205020404" pitchFamily="49" charset="0"/>
                <a:cs typeface="Courier New" panose="02070309020205020404" pitchFamily="49" charset="0"/>
              </a:rPr>
              <a:t>(x,0)',</a:t>
            </a:r>
            <a:r>
              <a:rPr lang="en-US" altLang="zh-CN" sz="2000" b="1" dirty="0" err="1">
                <a:latin typeface="Courier New" panose="02070309020205020404" pitchFamily="49" charset="0"/>
                <a:cs typeface="Courier New" panose="02070309020205020404" pitchFamily="49" charset="0"/>
              </a:rPr>
              <a:t>np.sort</a:t>
            </a:r>
            <a:r>
              <a:rPr lang="en-US" altLang="zh-CN" sz="2000" b="1" dirty="0">
                <a:latin typeface="Courier New" panose="02070309020205020404" pitchFamily="49" charset="0"/>
                <a:cs typeface="Courier New" panose="02070309020205020404" pitchFamily="49" charset="0"/>
              </a:rPr>
              <a:t>(x,0))</a:t>
            </a:r>
            <a:endParaRPr lang="zh-CN" altLang="en-US" sz="2000" b="1"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一些函数的操作</a:t>
            </a:r>
          </a:p>
        </p:txBody>
      </p:sp>
      <p:sp>
        <p:nvSpPr>
          <p:cNvPr id="6" name="内容占位符 5"/>
          <p:cNvSpPr>
            <a:spLocks noGrp="1"/>
          </p:cNvSpPr>
          <p:nvPr>
            <p:ph idx="1"/>
          </p:nvPr>
        </p:nvSpPr>
        <p:spPr/>
        <p:txBody>
          <a:bodyPr/>
          <a:lstStyle/>
          <a:p>
            <a:r>
              <a:rPr lang="fr-FR" altLang="zh-CN" sz="2000" b="1" dirty="0">
                <a:latin typeface="Courier New" panose="02070309020205020404" pitchFamily="49" charset="0"/>
                <a:cs typeface="Courier New" panose="02070309020205020404" pitchFamily="49" charset="0"/>
              </a:rPr>
              <a:t>print ('x.sort(0)',x.sort(axis=0) )</a:t>
            </a:r>
          </a:p>
          <a:p>
            <a:r>
              <a:rPr lang="sv-SE" altLang="zh-CN" sz="2000" b="1" dirty="0">
                <a:latin typeface="Courier New" panose="02070309020205020404" pitchFamily="49" charset="0"/>
                <a:cs typeface="Courier New" panose="02070309020205020404" pitchFamily="49" charset="0"/>
              </a:rPr>
              <a:t>x=np.random.randn(3)</a:t>
            </a:r>
          </a:p>
          <a:p>
            <a:r>
              <a:rPr lang="en-US" altLang="zh-CN" sz="2000" b="1" dirty="0">
                <a:latin typeface="Courier New" panose="02070309020205020404" pitchFamily="49" charset="0"/>
                <a:cs typeface="Courier New" panose="02070309020205020404" pitchFamily="49" charset="0"/>
              </a:rPr>
              <a:t>x[0]=</a:t>
            </a:r>
            <a:r>
              <a:rPr lang="en-US" altLang="zh-CN" sz="2000" b="1" dirty="0" err="1">
                <a:latin typeface="Courier New" panose="02070309020205020404" pitchFamily="49" charset="0"/>
                <a:cs typeface="Courier New" panose="02070309020205020404" pitchFamily="49" charset="0"/>
              </a:rPr>
              <a:t>np.nan</a:t>
            </a: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赋缺失值</a:t>
            </a:r>
          </a:p>
          <a:p>
            <a:r>
              <a:rPr lang="en-US" altLang="zh-CN" sz="2000" b="1" dirty="0">
                <a:latin typeface="Courier New" panose="02070309020205020404" pitchFamily="49" charset="0"/>
                <a:cs typeface="Courier New" panose="02070309020205020404" pitchFamily="49" charset="0"/>
              </a:rPr>
              <a:t>print ('x{}\</a:t>
            </a:r>
            <a:r>
              <a:rPr lang="en-US" altLang="zh-CN" sz="2000" b="1" dirty="0" err="1">
                <a:latin typeface="Courier New" panose="02070309020205020404" pitchFamily="49" charset="0"/>
                <a:cs typeface="Courier New" panose="02070309020205020404" pitchFamily="49" charset="0"/>
              </a:rPr>
              <a:t>nsum</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nnp.nansum</a:t>
            </a:r>
            <a:r>
              <a:rPr lang="en-US" altLang="zh-CN" sz="2000" b="1" dirty="0">
                <a:latin typeface="Courier New" panose="02070309020205020404" pitchFamily="49" charset="0"/>
                <a:cs typeface="Courier New" panose="02070309020205020404" pitchFamily="49" charset="0"/>
              </a:rPr>
              <a:t>(x)={}’.</a:t>
            </a:r>
          </a:p>
          <a:p>
            <a:r>
              <a:rPr lang="en-US" altLang="zh-CN" sz="2000" b="1" dirty="0">
                <a:latin typeface="Courier New" panose="02070309020205020404" pitchFamily="49" charset="0"/>
                <a:cs typeface="Courier New" panose="02070309020205020404" pitchFamily="49" charset="0"/>
              </a:rPr>
              <a:t>format(</a:t>
            </a:r>
            <a:r>
              <a:rPr lang="en-US" altLang="zh-CN" sz="2000" b="1" dirty="0" err="1">
                <a:latin typeface="Courier New" panose="02070309020205020404" pitchFamily="49" charset="0"/>
                <a:cs typeface="Courier New" panose="02070309020205020404" pitchFamily="49" charset="0"/>
              </a:rPr>
              <a:t>x,sum</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np.nansum</a:t>
            </a:r>
            <a:r>
              <a:rPr lang="en-US" altLang="zh-CN" sz="2000" b="1" dirty="0">
                <a:latin typeface="Courier New" panose="02070309020205020404" pitchFamily="49" charset="0"/>
                <a:cs typeface="Courier New" panose="02070309020205020404" pitchFamily="49" charset="0"/>
              </a:rPr>
              <a:t>(x)))</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np.nansum</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np.nanmax</a:t>
            </a:r>
            <a:r>
              <a:rPr lang="en-US" altLang="zh-CN" sz="2000" b="1" dirty="0">
                <a:latin typeface="Courier New" panose="02070309020205020404" pitchFamily="49" charset="0"/>
                <a:cs typeface="Courier New" panose="02070309020205020404" pitchFamily="49" charset="0"/>
              </a:rPr>
              <a:t>(x)=', </a:t>
            </a:r>
            <a:r>
              <a:rPr lang="en-US" altLang="zh-CN" sz="2000" b="1" dirty="0" err="1">
                <a:latin typeface="Courier New" panose="02070309020205020404" pitchFamily="49" charset="0"/>
                <a:cs typeface="Courier New" panose="02070309020205020404" pitchFamily="49" charset="0"/>
              </a:rPr>
              <a:t>np.nansum</a:t>
            </a:r>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np.nanmax</a:t>
            </a:r>
            <a:r>
              <a:rPr lang="en-US" altLang="zh-CN" sz="2000" b="1" dirty="0">
                <a:latin typeface="Courier New" panose="02070309020205020404" pitchFamily="49" charset="0"/>
                <a:cs typeface="Courier New" panose="02070309020205020404" pitchFamily="49" charset="0"/>
              </a:rPr>
              <a:t>(x))</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分割数组</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np.reshape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(24),(4,6))</a:t>
            </a:r>
          </a:p>
          <a:p>
            <a:r>
              <a:rPr lang="en-US" altLang="zh-CN" sz="2000" b="1" dirty="0">
                <a:latin typeface="Courier New" panose="02070309020205020404" pitchFamily="49" charset="0"/>
                <a:cs typeface="Courier New" panose="02070309020205020404" pitchFamily="49" charset="0"/>
              </a:rPr>
              <a:t>y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np.vsplit</a:t>
            </a:r>
            <a:r>
              <a:rPr lang="en-US" altLang="zh-CN" sz="2000" b="1" dirty="0">
                <a:latin typeface="Courier New" panose="02070309020205020404" pitchFamily="49" charset="0"/>
                <a:cs typeface="Courier New" panose="02070309020205020404" pitchFamily="49" charset="0"/>
              </a:rPr>
              <a:t>(x,2))</a:t>
            </a:r>
          </a:p>
          <a:p>
            <a:r>
              <a:rPr lang="en-US" altLang="zh-CN" sz="2000" b="1" dirty="0">
                <a:latin typeface="Courier New" panose="02070309020205020404" pitchFamily="49" charset="0"/>
                <a:cs typeface="Courier New" panose="02070309020205020404" pitchFamily="49" charset="0"/>
              </a:rPr>
              <a:t>z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np.hsplit</a:t>
            </a:r>
            <a:r>
              <a:rPr lang="en-US" altLang="zh-CN" sz="2000" b="1" dirty="0">
                <a:latin typeface="Courier New" panose="02070309020205020404" pitchFamily="49" charset="0"/>
                <a:cs typeface="Courier New" panose="02070309020205020404" pitchFamily="49" charset="0"/>
              </a:rPr>
              <a:t>(x,3))</a:t>
            </a:r>
          </a:p>
          <a:p>
            <a:r>
              <a:rPr lang="en-US" altLang="zh-CN" sz="2000" b="1" dirty="0">
                <a:latin typeface="Courier New" panose="02070309020205020404" pitchFamily="49" charset="0"/>
                <a:cs typeface="Courier New" panose="02070309020205020404" pitchFamily="49" charset="0"/>
              </a:rPr>
              <a:t>print ('x={}\</a:t>
            </a:r>
            <a:r>
              <a:rPr lang="en-US" altLang="zh-CN" sz="2000" b="1" dirty="0" err="1">
                <a:latin typeface="Courier New" panose="02070309020205020404" pitchFamily="49" charset="0"/>
                <a:cs typeface="Courier New" panose="02070309020205020404" pitchFamily="49" charset="0"/>
              </a:rPr>
              <a:t>ny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nz</a:t>
            </a:r>
            <a:r>
              <a:rPr lang="en-US" altLang="zh-CN" sz="2000" b="1" dirty="0">
                <a:latin typeface="Courier New" panose="02070309020205020404" pitchFamily="49" charset="0"/>
                <a:cs typeface="Courier New" panose="02070309020205020404" pitchFamily="49" charset="0"/>
              </a:rPr>
              <a:t>={}'.format(</a:t>
            </a:r>
            <a:r>
              <a:rPr lang="en-US" altLang="zh-CN" sz="2000" b="1" dirty="0" err="1">
                <a:latin typeface="Courier New" panose="02070309020205020404" pitchFamily="49" charset="0"/>
                <a:cs typeface="Courier New" panose="02070309020205020404" pitchFamily="49" charset="0"/>
              </a:rPr>
              <a:t>x,y,z</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x.shape,y.shape,z.shape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np.delete</a:t>
            </a:r>
            <a:r>
              <a:rPr lang="en-US" altLang="zh-CN" sz="2000" b="1" dirty="0">
                <a:latin typeface="Courier New" panose="02070309020205020404" pitchFamily="49" charset="0"/>
                <a:cs typeface="Courier New" panose="02070309020205020404" pitchFamily="49" charset="0"/>
              </a:rPr>
              <a:t>(x,1,axis=0))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删除</a:t>
            </a:r>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第</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行</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np.delete</a:t>
            </a:r>
            <a:r>
              <a:rPr lang="en-US" altLang="zh-CN" sz="2000" b="1" dirty="0">
                <a:latin typeface="Courier New" panose="02070309020205020404" pitchFamily="49" charset="0"/>
                <a:cs typeface="Courier New" panose="02070309020205020404" pitchFamily="49" charset="0"/>
              </a:rPr>
              <a:t>(x,[2,3],axis=1))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删除</a:t>
            </a:r>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第</a:t>
            </a:r>
            <a:r>
              <a:rPr lang="en-US" altLang="zh-CN" sz="2000" dirty="0">
                <a:latin typeface="Courier New" panose="02070309020205020404" pitchFamily="49" charset="0"/>
                <a:cs typeface="Courier New" panose="02070309020205020404" pitchFamily="49" charset="0"/>
              </a:rPr>
              <a:t>3,4</a:t>
            </a:r>
            <a:r>
              <a:rPr lang="zh-CN" altLang="en-US" sz="2000" dirty="0">
                <a:latin typeface="Courier New" panose="02070309020205020404" pitchFamily="49" charset="0"/>
                <a:cs typeface="Courier New" panose="02070309020205020404" pitchFamily="49" charset="0"/>
              </a:rPr>
              <a:t>列</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x.flat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x.flat</a:t>
            </a:r>
            <a:r>
              <a:rPr lang="en-US" altLang="zh-CN" sz="2000" b="1" dirty="0">
                <a:latin typeface="Courier New" panose="02070309020205020404" pitchFamily="49" charset="0"/>
                <a:cs typeface="Courier New" panose="02070309020205020404" pitchFamily="49" charset="0"/>
              </a:rPr>
              <a:t>[:4])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把</a:t>
            </a:r>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变成向量</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矩阵的对角线元素与对角线矩阵</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([[10,2,7],[3,5,4],[45,76,100],</a:t>
            </a:r>
          </a:p>
          <a:p>
            <a:pPr marL="0" indent="0">
              <a:buNone/>
            </a:pPr>
            <a:r>
              <a:rPr lang="en-US" altLang="zh-CN" sz="2000" b="1" dirty="0">
                <a:latin typeface="Courier New" panose="02070309020205020404" pitchFamily="49" charset="0"/>
                <a:cs typeface="Courier New" panose="02070309020205020404" pitchFamily="49" charset="0"/>
              </a:rPr>
              <a:t>     [30,2,0]])          </a:t>
            </a:r>
            <a:r>
              <a:rPr lang="en-US" altLang="zh-CN" sz="2000" dirty="0">
                <a:latin typeface="Courier New" panose="02070309020205020404" pitchFamily="49" charset="0"/>
                <a:cs typeface="Courier New" panose="02070309020205020404" pitchFamily="49" charset="0"/>
              </a:rPr>
              <a:t>#same as R</a:t>
            </a:r>
          </a:p>
          <a:p>
            <a:r>
              <a:rPr lang="en-US" altLang="zh-CN" sz="2000" b="1" dirty="0">
                <a:latin typeface="Courier New" panose="02070309020205020404" pitchFamily="49" charset="0"/>
                <a:cs typeface="Courier New" panose="02070309020205020404" pitchFamily="49" charset="0"/>
              </a:rPr>
              <a:t>y=</a:t>
            </a:r>
            <a:r>
              <a:rPr lang="en-US" altLang="zh-CN" sz="2000" b="1" dirty="0" err="1">
                <a:latin typeface="Courier New" panose="02070309020205020404" pitchFamily="49" charset="0"/>
                <a:cs typeface="Courier New" panose="02070309020205020404" pitchFamily="49" charset="0"/>
              </a:rPr>
              <a:t>np.diag</a:t>
            </a:r>
            <a:r>
              <a:rPr lang="en-US" altLang="zh-CN" sz="2000" b="1" dirty="0">
                <a:latin typeface="Courier New" panose="02070309020205020404" pitchFamily="49" charset="0"/>
                <a:cs typeface="Courier New" panose="02070309020205020404" pitchFamily="49" charset="0"/>
              </a:rPr>
              <a:t>(x)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对角线元素</a:t>
            </a:r>
          </a:p>
          <a:p>
            <a:r>
              <a:rPr lang="en-US" altLang="zh-CN" sz="2000" b="1" dirty="0">
                <a:latin typeface="Courier New" panose="02070309020205020404" pitchFamily="49" charset="0"/>
                <a:cs typeface="Courier New" panose="02070309020205020404" pitchFamily="49" charset="0"/>
              </a:rPr>
              <a:t>print ('x={}\</a:t>
            </a:r>
            <a:r>
              <a:rPr lang="en-US" altLang="zh-CN" sz="2000" b="1" dirty="0" err="1">
                <a:latin typeface="Courier New" panose="02070309020205020404" pitchFamily="49" charset="0"/>
                <a:cs typeface="Courier New" panose="02070309020205020404" pitchFamily="49" charset="0"/>
              </a:rPr>
              <a:t>ny</a:t>
            </a:r>
            <a:r>
              <a:rPr lang="en-US" altLang="zh-CN" sz="2000" b="1" dirty="0">
                <a:latin typeface="Courier New" panose="02070309020205020404" pitchFamily="49" charset="0"/>
                <a:cs typeface="Courier New" panose="02070309020205020404" pitchFamily="49" charset="0"/>
              </a:rPr>
              <a:t>={}'.format(</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np.diag</a:t>
            </a:r>
            <a:r>
              <a:rPr lang="en-US" altLang="zh-CN" sz="2000" b="1" dirty="0">
                <a:latin typeface="Courier New" panose="02070309020205020404" pitchFamily="49" charset="0"/>
                <a:cs typeface="Courier New" panose="02070309020205020404" pitchFamily="49" charset="0"/>
              </a:rPr>
              <a:t>(y)=\n',</a:t>
            </a:r>
            <a:r>
              <a:rPr lang="en-US" altLang="zh-CN" sz="2000" b="1" dirty="0" err="1">
                <a:latin typeface="Courier New" panose="02070309020205020404" pitchFamily="49" charset="0"/>
                <a:cs typeface="Courier New" panose="02070309020205020404" pitchFamily="49" charset="0"/>
              </a:rPr>
              <a:t>np.diag</a:t>
            </a:r>
            <a:r>
              <a:rPr lang="en-US" altLang="zh-CN" sz="2000" b="1" dirty="0">
                <a:latin typeface="Courier New" panose="02070309020205020404" pitchFamily="49" charset="0"/>
                <a:cs typeface="Courier New" panose="02070309020205020404" pitchFamily="49" charset="0"/>
              </a:rPr>
              <a:t>(y)) </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由向量形成对角线方阵</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np.triu</a:t>
            </a:r>
            <a:r>
              <a:rPr lang="en-US" altLang="zh-CN" sz="2000" b="1" dirty="0">
                <a:latin typeface="Courier New" panose="02070309020205020404" pitchFamily="49" charset="0"/>
                <a:cs typeface="Courier New" panose="02070309020205020404" pitchFamily="49" charset="0"/>
              </a:rPr>
              <a:t>(x)=\n' ,</a:t>
            </a:r>
            <a:r>
              <a:rPr lang="en-US" altLang="zh-CN" sz="2000" b="1" dirty="0" err="1">
                <a:latin typeface="Courier New" panose="02070309020205020404" pitchFamily="49" charset="0"/>
                <a:cs typeface="Courier New" panose="02070309020205020404" pitchFamily="49" charset="0"/>
              </a:rPr>
              <a:t>np.triu</a:t>
            </a:r>
            <a:r>
              <a:rPr lang="en-US" altLang="zh-CN" sz="2000" b="1" dirty="0">
                <a:latin typeface="Courier New" panose="02070309020205020404" pitchFamily="49" charset="0"/>
                <a:cs typeface="Courier New" panose="02070309020205020404" pitchFamily="49" charset="0"/>
              </a:rPr>
              <a:t>(x))  </a:t>
            </a:r>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上三角阵</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np.tril</a:t>
            </a:r>
            <a:r>
              <a:rPr lang="en-US" altLang="zh-CN" sz="2000" b="1" dirty="0">
                <a:latin typeface="Courier New" panose="02070309020205020404" pitchFamily="49" charset="0"/>
                <a:cs typeface="Courier New" panose="02070309020205020404" pitchFamily="49" charset="0"/>
              </a:rPr>
              <a:t>(x)=\n',</a:t>
            </a:r>
            <a:r>
              <a:rPr lang="en-US" altLang="zh-CN" sz="2000" b="1" dirty="0" err="1">
                <a:latin typeface="Courier New" panose="02070309020205020404" pitchFamily="49" charset="0"/>
                <a:cs typeface="Courier New" panose="02070309020205020404" pitchFamily="49" charset="0"/>
              </a:rPr>
              <a:t>np.tril</a:t>
            </a:r>
            <a:r>
              <a:rPr lang="en-US" altLang="zh-CN" sz="2000" b="1" dirty="0">
                <a:latin typeface="Courier New" panose="02070309020205020404" pitchFamily="49" charset="0"/>
                <a:cs typeface="Courier New" panose="02070309020205020404" pitchFamily="49" charset="0"/>
              </a:rPr>
              <a:t>(x))   </a:t>
            </a:r>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下三角阵</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5590CBC-4A27-4B81-96FD-463735B17710}" type="slidenum">
              <a:rPr lang="en-US" altLang="zh-CN"/>
              <a:t>5</a:t>
            </a:fld>
            <a:endParaRPr lang="en-US" altLang="zh-CN"/>
          </a:p>
        </p:txBody>
      </p:sp>
      <p:sp>
        <p:nvSpPr>
          <p:cNvPr id="28674" name="Rectangle 2"/>
          <p:cNvSpPr>
            <a:spLocks noGrp="1" noChangeArrowheads="1"/>
          </p:cNvSpPr>
          <p:nvPr>
            <p:ph type="title"/>
          </p:nvPr>
        </p:nvSpPr>
        <p:spPr/>
        <p:txBody>
          <a:bodyPr/>
          <a:lstStyle/>
          <a:p>
            <a:pPr>
              <a:lnSpc>
                <a:spcPct val="160000"/>
              </a:lnSpc>
            </a:pPr>
            <a:r>
              <a:rPr lang="en-US" altLang="zh-CN" sz="4000" dirty="0"/>
              <a:t>Python</a:t>
            </a:r>
            <a:r>
              <a:rPr lang="zh-CN" altLang="en-US" sz="4000" dirty="0"/>
              <a:t>和</a:t>
            </a:r>
            <a:r>
              <a:rPr lang="en-US" altLang="zh-CN" sz="4000" dirty="0"/>
              <a:t>R</a:t>
            </a:r>
            <a:r>
              <a:rPr lang="zh-CN" altLang="en-US" sz="4000" dirty="0"/>
              <a:t>的异同</a:t>
            </a:r>
          </a:p>
        </p:txBody>
      </p:sp>
      <p:sp>
        <p:nvSpPr>
          <p:cNvPr id="28675" name="Rectangle 3"/>
          <p:cNvSpPr>
            <a:spLocks noGrp="1" noChangeArrowheads="1"/>
          </p:cNvSpPr>
          <p:nvPr>
            <p:ph type="body" idx="1"/>
          </p:nvPr>
        </p:nvSpPr>
        <p:spPr>
          <a:xfrm>
            <a:off x="601663" y="1268413"/>
            <a:ext cx="7931150" cy="4895850"/>
          </a:xfrm>
        </p:spPr>
        <p:txBody>
          <a:bodyPr/>
          <a:lstStyle/>
          <a:p>
            <a:pPr marL="0" indent="0">
              <a:lnSpc>
                <a:spcPct val="160000"/>
              </a:lnSpc>
              <a:spcBef>
                <a:spcPct val="30000"/>
              </a:spcBef>
              <a:buFontTx/>
              <a:buNone/>
            </a:pPr>
            <a:r>
              <a:rPr lang="zh-CN" altLang="en-US" sz="2000" dirty="0">
                <a:solidFill>
                  <a:schemeClr val="accent2"/>
                </a:solidFill>
                <a:latin typeface="Times New Roman" panose="02020603050405020304" pitchFamily="18" charset="0"/>
                <a:ea typeface="黑体" panose="02010609060101010101" pitchFamily="49" charset="-122"/>
              </a:rPr>
              <a:t>管理和运行模型</a:t>
            </a:r>
            <a:endParaRPr lang="en-US" altLang="zh-CN" sz="2000" dirty="0">
              <a:solidFill>
                <a:schemeClr val="accent2"/>
              </a:solidFill>
              <a:latin typeface="Times New Roman" panose="02020603050405020304" pitchFamily="18" charset="0"/>
              <a:ea typeface="黑体" panose="02010609060101010101" pitchFamily="49" charset="-122"/>
            </a:endParaRPr>
          </a:p>
          <a:p>
            <a:pPr marL="0" indent="0">
              <a:lnSpc>
                <a:spcPct val="160000"/>
              </a:lnSpc>
              <a:spcBef>
                <a:spcPct val="30000"/>
              </a:spcBef>
              <a:buFontTx/>
              <a:buNone/>
            </a:pPr>
            <a:r>
              <a:rPr lang="en-US" altLang="zh-CN" sz="2000" dirty="0">
                <a:latin typeface="Times New Roman" panose="02020603050405020304" pitchFamily="18" charset="0"/>
                <a:ea typeface="黑体" panose="02010609060101010101" pitchFamily="49" charset="-122"/>
              </a:rPr>
              <a:t>        R</a:t>
            </a:r>
            <a:r>
              <a:rPr lang="zh-CN" altLang="en-US" sz="2000" dirty="0">
                <a:latin typeface="Times New Roman" panose="02020603050405020304" pitchFamily="18" charset="0"/>
                <a:ea typeface="黑体" panose="02010609060101010101" pitchFamily="49" charset="-122"/>
              </a:rPr>
              <a:t>有统一的志愿团队管理</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语法相对一致</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安装程序包很简单</a:t>
            </a:r>
            <a:endParaRPr lang="en-US" altLang="zh-CN" sz="2000" dirty="0">
              <a:latin typeface="Times New Roman" panose="02020603050405020304" pitchFamily="18" charset="0"/>
              <a:ea typeface="黑体" panose="02010609060101010101" pitchFamily="49" charset="-122"/>
            </a:endParaRPr>
          </a:p>
          <a:p>
            <a:pPr marL="0" indent="0">
              <a:lnSpc>
                <a:spcPct val="160000"/>
              </a:lnSpc>
              <a:spcBef>
                <a:spcPct val="30000"/>
              </a:spcBef>
              <a:buNone/>
            </a:pPr>
            <a:r>
              <a:rPr lang="en-US" altLang="zh-CN" sz="2000" dirty="0">
                <a:latin typeface="Times New Roman" panose="02020603050405020304" pitchFamily="18" charset="0"/>
                <a:ea typeface="黑体" panose="02010609060101010101" pitchFamily="49" charset="-122"/>
              </a:rPr>
              <a:t>        Python </a:t>
            </a:r>
            <a:r>
              <a:rPr lang="zh-CN" altLang="en-US" sz="2000" dirty="0">
                <a:latin typeface="Times New Roman" panose="02020603050405020304" pitchFamily="18" charset="0"/>
                <a:ea typeface="黑体" panose="02010609060101010101" pitchFamily="49" charset="-122"/>
              </a:rPr>
              <a:t>是一个通用软件</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没有统一团队管理</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针对不同</a:t>
            </a:r>
            <a:r>
              <a:rPr lang="en-US" altLang="zh-CN" sz="2000" dirty="0">
                <a:latin typeface="Times New Roman" panose="02020603050405020304" pitchFamily="18" charset="0"/>
                <a:ea typeface="黑体" panose="02010609060101010101" pitchFamily="49" charset="-122"/>
              </a:rPr>
              <a:t>Python </a:t>
            </a:r>
            <a:r>
              <a:rPr lang="zh-CN" altLang="en-US" sz="2000" dirty="0">
                <a:latin typeface="Times New Roman" panose="02020603050405020304" pitchFamily="18" charset="0"/>
                <a:ea typeface="黑体" panose="02010609060101010101" pitchFamily="49" charset="-122"/>
              </a:rPr>
              <a:t>版本的模块非常多</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不同的计算机操作系统</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不同版本的</a:t>
            </a:r>
            <a:r>
              <a:rPr lang="en-US" altLang="zh-CN" sz="2000" dirty="0">
                <a:latin typeface="Times New Roman" panose="02020603050405020304" pitchFamily="18" charset="0"/>
                <a:ea typeface="黑体" panose="02010609060101010101" pitchFamily="49" charset="-122"/>
              </a:rPr>
              <a:t>Python,  </a:t>
            </a:r>
            <a:r>
              <a:rPr lang="zh-CN" altLang="en-US" sz="2000" dirty="0">
                <a:latin typeface="Times New Roman" panose="02020603050405020304" pitchFamily="18" charset="0"/>
                <a:ea typeface="黑体" panose="02010609060101010101" pitchFamily="49" charset="-122"/>
              </a:rPr>
              <a:t>不同的模块</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安装过程多种多样</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相对复杂</a:t>
            </a:r>
            <a:r>
              <a:rPr lang="en-US" altLang="zh-CN" sz="2000" dirty="0">
                <a:latin typeface="Times New Roman" panose="02020603050405020304" pitchFamily="18" charset="0"/>
                <a:ea typeface="黑体" panose="02010609060101010101" pitchFamily="49" charset="-122"/>
              </a:rPr>
              <a:t>. </a:t>
            </a:r>
          </a:p>
          <a:p>
            <a:pPr marL="0" indent="0">
              <a:lnSpc>
                <a:spcPct val="160000"/>
              </a:lnSpc>
              <a:spcBef>
                <a:spcPct val="30000"/>
              </a:spcBef>
              <a:buFontTx/>
              <a:buNone/>
            </a:pPr>
            <a:r>
              <a:rPr lang="zh-CN" altLang="en-US" sz="2000" dirty="0">
                <a:solidFill>
                  <a:schemeClr val="accent2"/>
                </a:solidFill>
                <a:latin typeface="Times New Roman" panose="02020603050405020304" pitchFamily="18" charset="0"/>
                <a:ea typeface="黑体" panose="02010609060101010101" pitchFamily="49" charset="-122"/>
              </a:rPr>
              <a:t>统计模型</a:t>
            </a:r>
          </a:p>
          <a:p>
            <a:pPr marL="0" indent="0">
              <a:lnSpc>
                <a:spcPct val="160000"/>
              </a:lnSpc>
              <a:spcBef>
                <a:spcPct val="30000"/>
              </a:spcBef>
              <a:buNone/>
            </a:pPr>
            <a:r>
              <a:rPr lang="zh-CN" altLang="en-US" sz="2000"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R </a:t>
            </a:r>
            <a:r>
              <a:rPr lang="zh-CN" altLang="en-US" sz="2000" dirty="0">
                <a:latin typeface="Times New Roman" panose="02020603050405020304" pitchFamily="18" charset="0"/>
                <a:ea typeface="黑体" panose="02010609060101010101" pitchFamily="49" charset="-122"/>
              </a:rPr>
              <a:t>主要用于数据分析</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有统计背景的人员会更加偏爱</a:t>
            </a:r>
            <a:r>
              <a:rPr lang="en-US" altLang="zh-CN" sz="2000" dirty="0">
                <a:latin typeface="Times New Roman" panose="02020603050405020304" pitchFamily="18" charset="0"/>
                <a:ea typeface="黑体" panose="02010609060101010101" pitchFamily="49" charset="-122"/>
              </a:rPr>
              <a:t>. Python </a:t>
            </a:r>
            <a:r>
              <a:rPr lang="zh-CN" altLang="en-US" sz="2000" dirty="0">
                <a:latin typeface="Times New Roman" panose="02020603050405020304" pitchFamily="18" charset="0"/>
                <a:ea typeface="黑体" panose="02010609060101010101" pitchFamily="49" charset="-122"/>
              </a:rPr>
              <a:t>的统计模型不如</a:t>
            </a:r>
            <a:r>
              <a:rPr lang="en-US" altLang="zh-CN" sz="2000" dirty="0">
                <a:latin typeface="Times New Roman" panose="02020603050405020304" pitchFamily="18" charset="0"/>
                <a:ea typeface="黑体" panose="02010609060101010101" pitchFamily="49" charset="-122"/>
              </a:rPr>
              <a:t>R </a:t>
            </a:r>
            <a:r>
              <a:rPr lang="zh-CN" altLang="en-US" sz="2000" dirty="0">
                <a:latin typeface="Times New Roman" panose="02020603050405020304" pitchFamily="18" charset="0"/>
                <a:ea typeface="黑体" panose="02010609060101010101" pitchFamily="49" charset="-122"/>
              </a:rPr>
              <a:t>那么多</a:t>
            </a: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但从其基本语法所产生的成千上万的模块使得它可以做几乎任何想做的事情</a:t>
            </a:r>
            <a:r>
              <a:rPr lang="en-US" altLang="zh-CN" sz="2000" dirty="0">
                <a:latin typeface="Times New Roman" panose="02020603050405020304" pitchFamily="18" charset="0"/>
                <a:ea typeface="黑体" panose="02010609060101010101" pitchFamily="49" charset="-122"/>
              </a:rPr>
              <a:t>.   </a:t>
            </a:r>
            <a:endParaRPr lang="zh-CN" altLang="en-US" sz="2000" dirty="0">
              <a:latin typeface="Times New Roman" panose="02020603050405020304" pitchFamily="18" charset="0"/>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随机数的产生</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(2,3))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随机标准正态</a:t>
            </a:r>
            <a:r>
              <a:rPr lang="en-US" altLang="zh-CN" sz="2000" dirty="0">
                <a:latin typeface="Courier New" panose="02070309020205020404" pitchFamily="49" charset="0"/>
                <a:cs typeface="Courier New" panose="02070309020205020404" pitchFamily="49" charset="0"/>
              </a:rPr>
              <a:t>2x3</a:t>
            </a:r>
            <a:r>
              <a:rPr lang="zh-CN" altLang="en-US" sz="2000" dirty="0">
                <a:latin typeface="Courier New" panose="02070309020205020404" pitchFamily="49" charset="0"/>
                <a:cs typeface="Courier New" panose="02070309020205020404" pitchFamily="49" charset="0"/>
              </a:rPr>
              <a:t>矩阵</a:t>
            </a:r>
          </a:p>
          <a:p>
            <a:pPr marL="0" indent="0">
              <a:buNone/>
            </a:pPr>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给定均值矩阵和标准差矩阵的随机正态矩阵</a:t>
            </a:r>
            <a:r>
              <a:rPr lang="en-US" altLang="zh-CN" sz="2000"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np.random.normal</a:t>
            </a:r>
            <a:r>
              <a:rPr lang="en-US" altLang="zh-CN" sz="2000" b="1" dirty="0">
                <a:latin typeface="Courier New" panose="02070309020205020404" pitchFamily="49" charset="0"/>
                <a:cs typeface="Courier New" panose="02070309020205020404" pitchFamily="49" charset="0"/>
              </a:rPr>
              <a:t>([[1,0,3],[3,2,1]],[[1,1,2],</a:t>
            </a:r>
          </a:p>
          <a:p>
            <a:pPr marL="0" indent="0">
              <a:buNone/>
            </a:pPr>
            <a:r>
              <a:rPr lang="en-US" altLang="zh-CN" sz="2000" b="1" dirty="0">
                <a:latin typeface="Courier New" panose="02070309020205020404" pitchFamily="49" charset="0"/>
                <a:cs typeface="Courier New" panose="02070309020205020404" pitchFamily="49" charset="0"/>
              </a:rPr>
              <a:t>   [2,1,1]]))</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np.random.normal</a:t>
            </a:r>
            <a:r>
              <a:rPr lang="en-US" altLang="zh-CN" sz="2000" b="1" dirty="0">
                <a:latin typeface="Courier New" panose="02070309020205020404" pitchFamily="49" charset="0"/>
                <a:cs typeface="Courier New" panose="02070309020205020404" pitchFamily="49" charset="0"/>
              </a:rPr>
              <a:t>((2,3),(3,1)))</a:t>
            </a:r>
          </a:p>
          <a:p>
            <a:pPr marL="0" indent="0">
              <a:buNone/>
            </a:pPr>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均值为</a:t>
            </a:r>
            <a:r>
              <a:rPr lang="en-US" altLang="zh-CN" sz="2000" dirty="0">
                <a:latin typeface="Courier New" panose="02070309020205020404" pitchFamily="49" charset="0"/>
                <a:cs typeface="Courier New" panose="02070309020205020404" pitchFamily="49" charset="0"/>
              </a:rPr>
              <a:t>2,3</a:t>
            </a:r>
            <a:r>
              <a:rPr lang="zh-CN" altLang="en-US" sz="2000" dirty="0">
                <a:latin typeface="Courier New" panose="02070309020205020404" pitchFamily="49" charset="0"/>
                <a:cs typeface="Courier New" panose="02070309020205020404" pitchFamily="49" charset="0"/>
              </a:rPr>
              <a:t>标准差为</a:t>
            </a:r>
            <a:r>
              <a:rPr lang="en-US" altLang="zh-CN" sz="2000" dirty="0">
                <a:latin typeface="Courier New" panose="02070309020205020404" pitchFamily="49" charset="0"/>
                <a:cs typeface="Courier New" panose="02070309020205020404" pitchFamily="49" charset="0"/>
              </a:rPr>
              <a:t>3,1</a:t>
            </a:r>
            <a:r>
              <a:rPr lang="zh-CN" altLang="en-US" sz="2000" dirty="0">
                <a:latin typeface="Courier New" panose="02070309020205020404" pitchFamily="49" charset="0"/>
                <a:cs typeface="Courier New" panose="02070309020205020404" pitchFamily="49" charset="0"/>
              </a:rPr>
              <a:t>的</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个随机正态数</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np.random.uniform</a:t>
            </a:r>
            <a:r>
              <a:rPr lang="en-US" altLang="zh-CN" sz="2000" b="1" dirty="0">
                <a:latin typeface="Courier New" panose="02070309020205020404" pitchFamily="49" charset="0"/>
                <a:cs typeface="Courier New" panose="02070309020205020404" pitchFamily="49" charset="0"/>
              </a:rPr>
              <a:t>(2,3))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均匀</a:t>
            </a:r>
            <a:r>
              <a:rPr lang="en-US" altLang="zh-CN" sz="2000" dirty="0">
                <a:latin typeface="Courier New" panose="02070309020205020404" pitchFamily="49" charset="0"/>
                <a:cs typeface="Courier New" panose="02070309020205020404" pitchFamily="49" charset="0"/>
              </a:rPr>
              <a:t>U[2,3]</a:t>
            </a:r>
            <a:r>
              <a:rPr lang="zh-CN" altLang="en-US" sz="2000" dirty="0">
                <a:latin typeface="Courier New" panose="02070309020205020404" pitchFamily="49" charset="0"/>
                <a:cs typeface="Courier New" panose="02070309020205020404" pitchFamily="49" charset="0"/>
              </a:rPr>
              <a:t>随机数</a:t>
            </a:r>
          </a:p>
          <a:p>
            <a:endParaRPr lang="zh-CN" altLang="en-US" sz="20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随机数的产生</a:t>
            </a:r>
          </a:p>
        </p:txBody>
      </p:sp>
      <p:sp>
        <p:nvSpPr>
          <p:cNvPr id="6" name="内容占位符 5"/>
          <p:cNvSpPr>
            <a:spLocks noGrp="1"/>
          </p:cNvSpPr>
          <p:nvPr>
            <p:ph idx="1"/>
          </p:nvPr>
        </p:nvSpPr>
        <p:spPr>
          <a:xfrm>
            <a:off x="457200" y="1412776"/>
            <a:ext cx="8229600" cy="4525963"/>
          </a:xfrm>
        </p:spPr>
        <p:txBody>
          <a:bodyPr/>
          <a:lstStyle/>
          <a:p>
            <a:r>
              <a:rPr lang="en-US" altLang="zh-CN" sz="2000" b="1" dirty="0" err="1">
                <a:latin typeface="Courier New" panose="02070309020205020404" pitchFamily="49" charset="0"/>
                <a:cs typeface="Courier New" panose="02070309020205020404" pitchFamily="49" charset="0"/>
              </a:rPr>
              <a:t>np.random.seed</a:t>
            </a:r>
            <a:r>
              <a:rPr lang="en-US" altLang="zh-CN" sz="2000" b="1" dirty="0">
                <a:latin typeface="Courier New" panose="02070309020205020404" pitchFamily="49" charset="0"/>
                <a:cs typeface="Courier New" panose="02070309020205020404" pitchFamily="49" charset="0"/>
              </a:rPr>
              <a:t>(1010)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随机种子</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np.random.random</a:t>
            </a:r>
            <a:r>
              <a:rPr lang="en-US" altLang="zh-CN" sz="2000" b="1" dirty="0">
                <a:latin typeface="Courier New" panose="02070309020205020404" pitchFamily="49" charset="0"/>
                <a:cs typeface="Courier New" panose="02070309020205020404" pitchFamily="49" charset="0"/>
              </a:rPr>
              <a:t>(10)) </a:t>
            </a:r>
            <a:r>
              <a:rPr lang="en-US" altLang="zh-CN" sz="2000" dirty="0">
                <a:latin typeface="Courier New" panose="02070309020205020404" pitchFamily="49" charset="0"/>
                <a:cs typeface="Courier New" panose="02070309020205020404" pitchFamily="49" charset="0"/>
              </a:rPr>
              <a:t>#10</a:t>
            </a:r>
            <a:r>
              <a:rPr lang="zh-CN" altLang="en-US" sz="2000" dirty="0">
                <a:latin typeface="Courier New" panose="02070309020205020404" pitchFamily="49" charset="0"/>
                <a:cs typeface="Courier New" panose="02070309020205020404" pitchFamily="49" charset="0"/>
              </a:rPr>
              <a:t>个随机数</a:t>
            </a:r>
            <a:r>
              <a:rPr lang="en-US" altLang="zh-CN" sz="2000" dirty="0">
                <a:latin typeface="Courier New" panose="02070309020205020404" pitchFamily="49" charset="0"/>
                <a:cs typeface="Courier New" panose="02070309020205020404" pitchFamily="49" charset="0"/>
              </a:rPr>
              <a:t>(0-1</a:t>
            </a:r>
            <a:r>
              <a:rPr lang="zh-CN" altLang="en-US" sz="2000" dirty="0">
                <a:latin typeface="Courier New" panose="02070309020205020404" pitchFamily="49" charset="0"/>
                <a:cs typeface="Courier New" panose="02070309020205020404" pitchFamily="49" charset="0"/>
              </a:rPr>
              <a:t>之间</a:t>
            </a:r>
            <a:r>
              <a:rPr lang="en-US" altLang="zh-CN" sz="2000"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np.random.randint</a:t>
            </a:r>
            <a:r>
              <a:rPr lang="en-US" altLang="zh-CN" sz="2000" b="1" dirty="0">
                <a:latin typeface="Courier New" panose="02070309020205020404" pitchFamily="49" charset="0"/>
                <a:cs typeface="Courier New" panose="02070309020205020404" pitchFamily="49" charset="0"/>
              </a:rPr>
              <a:t>(20,100))</a:t>
            </a:r>
          </a:p>
          <a:p>
            <a:pPr marL="0" indent="0">
              <a:buNone/>
            </a:pPr>
            <a:r>
              <a:rPr lang="en-US" altLang="zh-CN" sz="2000" dirty="0">
                <a:latin typeface="Courier New" panose="02070309020205020404" pitchFamily="49" charset="0"/>
                <a:cs typeface="Courier New" panose="02070309020205020404" pitchFamily="49" charset="0"/>
              </a:rPr>
              <a:t>   #20</a:t>
            </a:r>
            <a:r>
              <a:rPr lang="zh-CN" altLang="en-US" sz="2000" dirty="0">
                <a:latin typeface="Courier New" panose="02070309020205020404" pitchFamily="49" charset="0"/>
                <a:cs typeface="Courier New" panose="02070309020205020404" pitchFamily="49" charset="0"/>
              </a:rPr>
              <a:t>到</a:t>
            </a:r>
            <a:r>
              <a:rPr lang="en-US" altLang="zh-CN" sz="2000" dirty="0">
                <a:latin typeface="Courier New" panose="02070309020205020404" pitchFamily="49" charset="0"/>
                <a:cs typeface="Courier New" panose="02070309020205020404" pitchFamily="49" charset="0"/>
              </a:rPr>
              <a:t>100</a:t>
            </a:r>
            <a:r>
              <a:rPr lang="zh-CN" altLang="en-US" sz="2000" dirty="0">
                <a:latin typeface="Courier New" panose="02070309020205020404" pitchFamily="49" charset="0"/>
                <a:cs typeface="Courier New" panose="02070309020205020404" pitchFamily="49" charset="0"/>
              </a:rPr>
              <a:t>之间的随机整数</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np.random.randint</a:t>
            </a:r>
            <a:r>
              <a:rPr lang="en-US" altLang="zh-CN" sz="2000" b="1" dirty="0">
                <a:latin typeface="Courier New" panose="02070309020205020404" pitchFamily="49" charset="0"/>
                <a:cs typeface="Courier New" panose="02070309020205020404" pitchFamily="49" charset="0"/>
              </a:rPr>
              <a:t>(20,100,10))</a:t>
            </a:r>
          </a:p>
          <a:p>
            <a:pPr marL="0" indent="0">
              <a:buNone/>
            </a:pPr>
            <a:r>
              <a:rPr lang="en-US" altLang="zh-CN" sz="2000" dirty="0">
                <a:latin typeface="Courier New" panose="02070309020205020404" pitchFamily="49" charset="0"/>
                <a:cs typeface="Courier New" panose="02070309020205020404" pitchFamily="49" charset="0"/>
              </a:rPr>
              <a:t>   #20</a:t>
            </a:r>
            <a:r>
              <a:rPr lang="zh-CN" altLang="en-US" sz="2000" dirty="0">
                <a:latin typeface="Courier New" panose="02070309020205020404" pitchFamily="49" charset="0"/>
                <a:cs typeface="Courier New" panose="02070309020205020404" pitchFamily="49" charset="0"/>
              </a:rPr>
              <a:t>到</a:t>
            </a:r>
            <a:r>
              <a:rPr lang="en-US" altLang="zh-CN" sz="2000" dirty="0">
                <a:latin typeface="Courier New" panose="02070309020205020404" pitchFamily="49" charset="0"/>
                <a:cs typeface="Courier New" panose="02070309020205020404" pitchFamily="49" charset="0"/>
              </a:rPr>
              <a:t>100</a:t>
            </a:r>
            <a:r>
              <a:rPr lang="zh-CN" altLang="en-US" sz="2000" dirty="0">
                <a:latin typeface="Courier New" panose="02070309020205020404" pitchFamily="49" charset="0"/>
                <a:cs typeface="Courier New" panose="02070309020205020404" pitchFamily="49" charset="0"/>
              </a:rPr>
              <a:t>之间的</a:t>
            </a:r>
            <a:r>
              <a:rPr lang="en-US" altLang="zh-CN" sz="2000" dirty="0">
                <a:latin typeface="Courier New" panose="02070309020205020404" pitchFamily="49" charset="0"/>
                <a:cs typeface="Courier New" panose="02070309020205020404" pitchFamily="49" charset="0"/>
              </a:rPr>
              <a:t>10</a:t>
            </a:r>
            <a:r>
              <a:rPr lang="zh-CN" altLang="en-US" sz="2000" dirty="0">
                <a:latin typeface="Courier New" panose="02070309020205020404" pitchFamily="49" charset="0"/>
                <a:cs typeface="Courier New" panose="02070309020205020404" pitchFamily="49" charset="0"/>
              </a:rPr>
              <a:t>个随机整数</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np.random.choice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(-10,10,3)))</a:t>
            </a:r>
          </a:p>
          <a:p>
            <a:pPr marL="0" indent="0">
              <a:buNone/>
            </a:pPr>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从序列随机选一个</a:t>
            </a:r>
          </a:p>
          <a:p>
            <a:r>
              <a:rPr lang="en-US" altLang="zh-CN" sz="2000" b="1" dirty="0">
                <a:latin typeface="Courier New" panose="02070309020205020404" pitchFamily="49" charset="0"/>
                <a:cs typeface="Courier New" panose="02070309020205020404" pitchFamily="49" charset="0"/>
              </a:rPr>
              <a:t>x=</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(10);</a:t>
            </a:r>
            <a:r>
              <a:rPr lang="en-US" altLang="zh-CN" sz="2000" b="1" dirty="0" err="1">
                <a:latin typeface="Courier New" panose="02070309020205020404" pitchFamily="49" charset="0"/>
                <a:cs typeface="Courier New" panose="02070309020205020404" pitchFamily="49" charset="0"/>
              </a:rPr>
              <a:t>np.random.shuffle</a:t>
            </a:r>
            <a:r>
              <a:rPr lang="en-US" altLang="zh-CN" sz="2000" b="1" dirty="0">
                <a:latin typeface="Courier New" panose="02070309020205020404" pitchFamily="49" charset="0"/>
                <a:cs typeface="Courier New" panose="02070309020205020404" pitchFamily="49" charset="0"/>
              </a:rPr>
              <a:t>(x);print (x)</a:t>
            </a:r>
            <a:endParaRPr lang="zh-CN" altLang="en-US" sz="2000" b="1"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线性代数运算</a:t>
            </a:r>
          </a:p>
        </p:txBody>
      </p:sp>
      <p:sp>
        <p:nvSpPr>
          <p:cNvPr id="6" name="内容占位符 5"/>
          <p:cNvSpPr>
            <a:spLocks noGrp="1"/>
          </p:cNvSpPr>
          <p:nvPr>
            <p:ph idx="1"/>
          </p:nvPr>
        </p:nvSpPr>
        <p:spPr/>
        <p:txBody>
          <a:bodyPr/>
          <a:lstStyle/>
          <a:p>
            <a:pPr>
              <a:lnSpc>
                <a:spcPct val="140000"/>
              </a:lnSpc>
            </a:pPr>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numpy</a:t>
            </a:r>
            <a:r>
              <a:rPr lang="en-US" altLang="zh-CN" sz="2000" b="1" dirty="0">
                <a:latin typeface="Courier New" panose="02070309020205020404" pitchFamily="49" charset="0"/>
                <a:cs typeface="Courier New" panose="02070309020205020404" pitchFamily="49" charset="0"/>
              </a:rPr>
              <a:t> as np</a:t>
            </a:r>
          </a:p>
          <a:p>
            <a:pPr>
              <a:lnSpc>
                <a:spcPct val="140000"/>
              </a:lnSpc>
            </a:pPr>
            <a:r>
              <a:rPr lang="sv-SE" altLang="zh-CN" sz="2000" b="1" dirty="0">
                <a:latin typeface="Courier New" panose="02070309020205020404" pitchFamily="49" charset="0"/>
                <a:cs typeface="Courier New" panose="02070309020205020404" pitchFamily="49" charset="0"/>
              </a:rPr>
              <a:t>x=np.random.randn(3,4)</a:t>
            </a:r>
          </a:p>
          <a:p>
            <a:pPr>
              <a:lnSpc>
                <a:spcPct val="140000"/>
              </a:lnSpc>
            </a:pPr>
            <a:r>
              <a:rPr lang="en-US" altLang="zh-CN" sz="2000" b="1" dirty="0">
                <a:latin typeface="Courier New" panose="02070309020205020404" pitchFamily="49" charset="0"/>
                <a:cs typeface="Courier New" panose="02070309020205020404" pitchFamily="49" charset="0"/>
              </a:rPr>
              <a:t>print (x)</a:t>
            </a:r>
          </a:p>
          <a:p>
            <a:pPr>
              <a:lnSpc>
                <a:spcPct val="140000"/>
              </a:lnSpc>
            </a:pPr>
            <a:r>
              <a:rPr lang="pl-PL" altLang="zh-CN" sz="2000" b="1" dirty="0">
                <a:latin typeface="Courier New" panose="02070309020205020404" pitchFamily="49" charset="0"/>
                <a:cs typeface="Courier New" panose="02070309020205020404" pitchFamily="49" charset="0"/>
              </a:rPr>
              <a:t>u,s,v= np.linalg.svd(x)</a:t>
            </a:r>
            <a:r>
              <a:rPr lang="en-US" altLang="zh-CN" sz="2000" b="1" dirty="0">
                <a:latin typeface="Courier New" panose="02070309020205020404" pitchFamily="49" charset="0"/>
                <a:cs typeface="Courier New" panose="02070309020205020404" pitchFamily="49" charset="0"/>
              </a:rPr>
              <a:t>                 </a:t>
            </a:r>
            <a:r>
              <a:rPr lang="pl-PL" altLang="zh-CN" sz="2000" dirty="0">
                <a:latin typeface="Courier New" panose="02070309020205020404" pitchFamily="49" charset="0"/>
                <a:cs typeface="Courier New" panose="02070309020205020404" pitchFamily="49" charset="0"/>
              </a:rPr>
              <a:t>#</a:t>
            </a:r>
            <a:r>
              <a:rPr lang="zh-CN" altLang="pl-PL" sz="2000" dirty="0">
                <a:latin typeface="Courier New" panose="02070309020205020404" pitchFamily="49" charset="0"/>
                <a:cs typeface="Courier New" panose="02070309020205020404" pitchFamily="49" charset="0"/>
              </a:rPr>
              <a:t>奇异值分解</a:t>
            </a:r>
          </a:p>
          <a:p>
            <a:pPr>
              <a:lnSpc>
                <a:spcPct val="140000"/>
              </a:lnSpc>
            </a:pPr>
            <a:r>
              <a:rPr lang="pl-PL" altLang="zh-CN" sz="2000" b="1" dirty="0">
                <a:latin typeface="Courier New" panose="02070309020205020404" pitchFamily="49" charset="0"/>
                <a:cs typeface="Courier New" panose="02070309020205020404" pitchFamily="49" charset="0"/>
              </a:rPr>
              <a:t>Z=np.array([[1,-2j],[2j,5]])</a:t>
            </a:r>
          </a:p>
          <a:p>
            <a:pPr>
              <a:lnSpc>
                <a:spcPct val="140000"/>
              </a:lnSpc>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Cholsky</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np.linalg.cholesky</a:t>
            </a:r>
            <a:r>
              <a:rPr lang="en-US" altLang="zh-CN" sz="2000" b="1" dirty="0">
                <a:latin typeface="Courier New" panose="02070309020205020404" pitchFamily="49" charset="0"/>
                <a:cs typeface="Courier New" panose="02070309020205020404" pitchFamily="49" charset="0"/>
              </a:rPr>
              <a:t>(Z))  #</a:t>
            </a:r>
            <a:r>
              <a:rPr lang="en-US" altLang="zh-CN" sz="2000" b="1" dirty="0" err="1">
                <a:latin typeface="Courier New" panose="02070309020205020404" pitchFamily="49" charset="0"/>
                <a:cs typeface="Courier New" panose="02070309020205020404" pitchFamily="49" charset="0"/>
              </a:rPr>
              <a:t>Cholsky</a:t>
            </a:r>
            <a:r>
              <a:rPr lang="zh-CN" altLang="en-US" sz="2000" dirty="0">
                <a:latin typeface="Courier New" panose="02070309020205020404" pitchFamily="49" charset="0"/>
                <a:cs typeface="Courier New" panose="02070309020205020404" pitchFamily="49" charset="0"/>
              </a:rPr>
              <a:t>分解</a:t>
            </a:r>
          </a:p>
          <a:p>
            <a:pPr>
              <a:lnSpc>
                <a:spcPct val="140000"/>
              </a:lnSpc>
            </a:pPr>
            <a:r>
              <a:rPr lang="en-US" altLang="zh-CN" sz="2000" b="1" dirty="0">
                <a:latin typeface="Courier New" panose="02070309020205020404" pitchFamily="49" charset="0"/>
                <a:cs typeface="Courier New" panose="02070309020205020404" pitchFamily="49" charset="0"/>
              </a:rPr>
              <a:t>print ('x={}\nu={}\</a:t>
            </a:r>
            <a:r>
              <a:rPr lang="en-US" altLang="zh-CN" sz="2000" b="1" dirty="0" err="1">
                <a:latin typeface="Courier New" panose="02070309020205020404" pitchFamily="49" charset="0"/>
                <a:cs typeface="Courier New" panose="02070309020205020404" pitchFamily="49" charset="0"/>
              </a:rPr>
              <a:t>ndiag</a:t>
            </a:r>
            <a:r>
              <a:rPr lang="en-US" altLang="zh-CN" sz="2000" b="1" dirty="0">
                <a:latin typeface="Courier New" panose="02070309020205020404" pitchFamily="49" charset="0"/>
                <a:cs typeface="Courier New" panose="02070309020205020404" pitchFamily="49" charset="0"/>
              </a:rPr>
              <a:t>(s)={}\</a:t>
            </a:r>
            <a:r>
              <a:rPr lang="en-US" altLang="zh-CN" sz="2000" b="1" dirty="0" err="1">
                <a:latin typeface="Courier New" panose="02070309020205020404" pitchFamily="49" charset="0"/>
                <a:cs typeface="Courier New" panose="02070309020205020404" pitchFamily="49" charset="0"/>
              </a:rPr>
              <a:t>nv</a:t>
            </a:r>
            <a:r>
              <a:rPr lang="en-US" altLang="zh-CN" sz="2000" b="1" dirty="0">
                <a:latin typeface="Courier New" panose="02070309020205020404" pitchFamily="49" charset="0"/>
                <a:cs typeface="Courier New" panose="02070309020205020404" pitchFamily="49" charset="0"/>
              </a:rPr>
              <a:t>={}'.format</a:t>
            </a:r>
          </a:p>
          <a:p>
            <a:pPr marL="0" indent="0">
              <a:lnSpc>
                <a:spcPct val="140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x,u,np.diag</a:t>
            </a:r>
            <a:r>
              <a:rPr lang="en-US" altLang="zh-CN" sz="2000" b="1" dirty="0">
                <a:latin typeface="Courier New" panose="02070309020205020404" pitchFamily="49" charset="0"/>
                <a:cs typeface="Courier New" panose="02070309020205020404" pitchFamily="49" charset="0"/>
              </a:rPr>
              <a:t>(s),v))</a:t>
            </a:r>
          </a:p>
          <a:p>
            <a:pPr>
              <a:lnSpc>
                <a:spcPct val="140000"/>
              </a:lnSpc>
            </a:pPr>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np.linalg.cond</a:t>
            </a:r>
            <a:r>
              <a:rPr lang="en-US" altLang="zh-CN" sz="2000" b="1" dirty="0">
                <a:latin typeface="Courier New" panose="02070309020205020404" pitchFamily="49" charset="0"/>
                <a:cs typeface="Courier New" panose="02070309020205020404" pitchFamily="49" charset="0"/>
              </a:rPr>
              <a:t>(x))                   #</a:t>
            </a:r>
            <a:r>
              <a:rPr lang="zh-CN" altLang="en-US" sz="2000" b="1" dirty="0">
                <a:latin typeface="Courier New" panose="02070309020205020404" pitchFamily="49" charset="0"/>
                <a:cs typeface="Courier New" panose="02070309020205020404" pitchFamily="49" charset="0"/>
              </a:rPr>
              <a:t>条件数</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线性代数运算</a:t>
            </a:r>
          </a:p>
        </p:txBody>
      </p:sp>
      <p:sp>
        <p:nvSpPr>
          <p:cNvPr id="3" name="内容占位符 2"/>
          <p:cNvSpPr>
            <a:spLocks noGrp="1"/>
          </p:cNvSpPr>
          <p:nvPr>
            <p:ph idx="1"/>
          </p:nvPr>
        </p:nvSpPr>
        <p:spPr/>
        <p:txBody>
          <a:bodyPr/>
          <a:lstStyle/>
          <a:p>
            <a:r>
              <a:rPr lang="sv-SE" altLang="zh-CN" b="1" dirty="0">
                <a:latin typeface="Courier New" panose="02070309020205020404" pitchFamily="49" charset="0"/>
                <a:cs typeface="Courier New" panose="02070309020205020404" pitchFamily="49" charset="0"/>
              </a:rPr>
              <a:t>x=np.random.randn(3,3)</a:t>
            </a:r>
          </a:p>
          <a:p>
            <a:r>
              <a:rPr lang="en-US" altLang="zh-CN" b="1" dirty="0">
                <a:latin typeface="Courier New" panose="02070309020205020404" pitchFamily="49" charset="0"/>
                <a:cs typeface="Courier New" panose="02070309020205020404" pitchFamily="49" charset="0"/>
              </a:rPr>
              <a:t>print (</a:t>
            </a:r>
            <a:r>
              <a:rPr lang="en-US" altLang="zh-CN" b="1" dirty="0" err="1">
                <a:latin typeface="Courier New" panose="02070309020205020404" pitchFamily="49" charset="0"/>
                <a:cs typeface="Courier New" panose="02070309020205020404" pitchFamily="49" charset="0"/>
              </a:rPr>
              <a:t>np.linalg.slogdet</a:t>
            </a:r>
            <a:r>
              <a:rPr lang="en-US" altLang="zh-CN" b="1" dirty="0">
                <a:latin typeface="Courier New" panose="02070309020205020404" pitchFamily="49" charset="0"/>
                <a:cs typeface="Courier New" panose="02070309020205020404" pitchFamily="49" charset="0"/>
              </a:rPr>
              <a:t>(x))</a:t>
            </a:r>
          </a:p>
          <a:p>
            <a:pPr marL="0" indent="0">
              <a:buNone/>
            </a:pP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行列式的对数</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及符号</a:t>
            </a:r>
            <a:r>
              <a:rPr lang="en-US" altLang="zh-CN" dirty="0">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为正</a:t>
            </a:r>
            <a:r>
              <a:rPr lang="en-US" altLang="zh-CN" dirty="0">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为负</a:t>
            </a:r>
            <a:r>
              <a:rPr lang="en-US" altLang="zh-CN" dirty="0">
                <a:latin typeface="Courier New" panose="02070309020205020404" pitchFamily="49" charset="0"/>
                <a:cs typeface="Courier New" panose="02070309020205020404" pitchFamily="49" charset="0"/>
              </a:rPr>
              <a:t>)</a:t>
            </a:r>
          </a:p>
          <a:p>
            <a:r>
              <a:rPr lang="en-US" altLang="zh-CN" b="1" dirty="0">
                <a:latin typeface="Courier New" panose="02070309020205020404" pitchFamily="49" charset="0"/>
                <a:cs typeface="Courier New" panose="02070309020205020404" pitchFamily="49" charset="0"/>
              </a:rPr>
              <a:t>print (</a:t>
            </a:r>
            <a:r>
              <a:rPr lang="en-US" altLang="zh-CN" b="1" dirty="0" err="1">
                <a:latin typeface="Courier New" panose="02070309020205020404" pitchFamily="49" charset="0"/>
                <a:cs typeface="Courier New" panose="02070309020205020404" pitchFamily="49" charset="0"/>
              </a:rPr>
              <a:t>np.linalg.det</a:t>
            </a:r>
            <a:r>
              <a:rPr lang="en-US" altLang="zh-CN" b="1" dirty="0">
                <a:latin typeface="Courier New" panose="02070309020205020404" pitchFamily="49" charset="0"/>
                <a:cs typeface="Courier New" panose="02070309020205020404" pitchFamily="49" charset="0"/>
              </a:rPr>
              <a:t>(x))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行列式</a:t>
            </a:r>
          </a:p>
          <a:p>
            <a:r>
              <a:rPr lang="es-ES" altLang="zh-CN" b="1" dirty="0">
                <a:latin typeface="Courier New" panose="02070309020205020404" pitchFamily="49" charset="0"/>
                <a:cs typeface="Courier New" panose="02070309020205020404" pitchFamily="49" charset="0"/>
              </a:rPr>
              <a:t>y=np.random.randn(3)</a:t>
            </a:r>
          </a:p>
          <a:p>
            <a:r>
              <a:rPr lang="en-US" altLang="zh-CN" b="1" dirty="0">
                <a:latin typeface="Courier New" panose="02070309020205020404" pitchFamily="49" charset="0"/>
                <a:cs typeface="Courier New" panose="02070309020205020404" pitchFamily="49" charset="0"/>
              </a:rPr>
              <a:t>print (</a:t>
            </a:r>
            <a:r>
              <a:rPr lang="en-US" altLang="zh-CN" b="1" dirty="0" err="1">
                <a:latin typeface="Courier New" panose="02070309020205020404" pitchFamily="49" charset="0"/>
                <a:cs typeface="Courier New" panose="02070309020205020404" pitchFamily="49" charset="0"/>
              </a:rPr>
              <a:t>np.linalg.solve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解联立方程</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线性代数运算</a:t>
            </a:r>
          </a:p>
        </p:txBody>
      </p:sp>
      <p:sp>
        <p:nvSpPr>
          <p:cNvPr id="3" name="内容占位符 2"/>
          <p:cNvSpPr>
            <a:spLocks noGrp="1"/>
          </p:cNvSpPr>
          <p:nvPr>
            <p:ph idx="1"/>
          </p:nvPr>
        </p:nvSpPr>
        <p:spPr/>
        <p:txBody>
          <a:bodyPr/>
          <a:lstStyle/>
          <a:p>
            <a:r>
              <a:rPr lang="sv-SE" altLang="zh-CN" sz="2000" b="1" dirty="0">
                <a:latin typeface="Courier New" panose="02070309020205020404" pitchFamily="49" charset="0"/>
                <a:cs typeface="Courier New" panose="02070309020205020404" pitchFamily="49" charset="0"/>
              </a:rPr>
              <a:t>X = np.random.randn(100,2)</a:t>
            </a:r>
          </a:p>
          <a:p>
            <a:r>
              <a:rPr lang="es-ES" altLang="zh-CN" sz="2000" b="1" dirty="0">
                <a:latin typeface="Courier New" panose="02070309020205020404" pitchFamily="49" charset="0"/>
                <a:cs typeface="Courier New" panose="02070309020205020404" pitchFamily="49" charset="0"/>
              </a:rPr>
              <a:t>y = np.random.randn(100)</a:t>
            </a:r>
          </a:p>
          <a:p>
            <a:r>
              <a:rPr lang="en-US" altLang="zh-CN" sz="2000" b="1" dirty="0">
                <a:latin typeface="Courier New" panose="02070309020205020404" pitchFamily="49" charset="0"/>
                <a:cs typeface="Courier New" panose="02070309020205020404" pitchFamily="49" charset="0"/>
              </a:rPr>
              <a:t>beta, SSR, rank, </a:t>
            </a:r>
            <a:r>
              <a:rPr lang="en-US" altLang="zh-CN" sz="2000" b="1" dirty="0" err="1">
                <a:latin typeface="Courier New" panose="02070309020205020404" pitchFamily="49" charset="0"/>
                <a:cs typeface="Courier New" panose="02070309020205020404" pitchFamily="49" charset="0"/>
              </a:rPr>
              <a:t>sv</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np.linalg.lstsq</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X,y,rcond</a:t>
            </a:r>
            <a:r>
              <a:rPr lang="en-US" altLang="zh-CN" sz="2000" b="1" dirty="0">
                <a:latin typeface="Courier New" panose="02070309020205020404" pitchFamily="49" charset="0"/>
                <a:cs typeface="Courier New" panose="02070309020205020404" pitchFamily="49" charset="0"/>
              </a:rPr>
              <a:t>=None)#</a:t>
            </a:r>
            <a:r>
              <a:rPr lang="zh-CN" altLang="en-US" sz="2000" b="1" dirty="0">
                <a:latin typeface="Courier New" panose="02070309020205020404" pitchFamily="49" charset="0"/>
                <a:cs typeface="Courier New" panose="02070309020205020404" pitchFamily="49" charset="0"/>
              </a:rPr>
              <a:t>最小二乘法</a:t>
            </a:r>
          </a:p>
          <a:p>
            <a:r>
              <a:rPr lang="en-US" altLang="zh-CN" sz="2000" b="1" dirty="0">
                <a:latin typeface="Courier New" panose="02070309020205020404" pitchFamily="49" charset="0"/>
                <a:cs typeface="Courier New" panose="02070309020205020404" pitchFamily="49" charset="0"/>
              </a:rPr>
              <a:t>print ('beta={}\</a:t>
            </a:r>
            <a:r>
              <a:rPr lang="en-US" altLang="zh-CN" sz="2000" b="1" dirty="0" err="1">
                <a:latin typeface="Courier New" panose="02070309020205020404" pitchFamily="49" charset="0"/>
                <a:cs typeface="Courier New" panose="02070309020205020404" pitchFamily="49" charset="0"/>
              </a:rPr>
              <a:t>nSSR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nrank</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nsv</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format(beta, SSR, rank, </a:t>
            </a:r>
            <a:r>
              <a:rPr lang="en-US" altLang="zh-CN" sz="2000" b="1" dirty="0" err="1">
                <a:latin typeface="Courier New" panose="02070309020205020404" pitchFamily="49" charset="0"/>
                <a:cs typeface="Courier New" panose="02070309020205020404" pitchFamily="49" charset="0"/>
              </a:rPr>
              <a:t>sv</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cov</a:t>
            </a:r>
            <a:r>
              <a:rPr lang="en-US" altLang="zh-CN" sz="2000" b="1" dirty="0">
                <a:latin typeface="Courier New" panose="02070309020205020404" pitchFamily="49" charset="0"/>
                <a:cs typeface="Courier New" panose="02070309020205020404" pitchFamily="49" charset="0"/>
              </a:rPr>
              <a:t>(x)</a:t>
            </a:r>
            <a:r>
              <a:rPr lang="zh-CN" altLang="en-US" sz="2000" b="1" dirty="0">
                <a:latin typeface="Courier New" panose="02070309020205020404" pitchFamily="49" charset="0"/>
                <a:cs typeface="Courier New" panose="02070309020205020404" pitchFamily="49" charset="0"/>
              </a:rPr>
              <a:t>方阵的特征值问题解</a:t>
            </a:r>
            <a:r>
              <a:rPr lang="en-US" altLang="zh-CN" sz="2000" b="1" dirty="0">
                <a:latin typeface="Courier New" panose="02070309020205020404" pitchFamily="49" charset="0"/>
                <a:cs typeface="Courier New" panose="02070309020205020404" pitchFamily="49" charset="0"/>
              </a:rPr>
              <a:t>:</a:t>
            </a:r>
          </a:p>
          <a:p>
            <a:r>
              <a:rPr lang="es-ES" altLang="zh-CN" sz="2000" b="1" dirty="0">
                <a:latin typeface="Courier New" panose="02070309020205020404" pitchFamily="49" charset="0"/>
                <a:cs typeface="Courier New" panose="02070309020205020404" pitchFamily="49" charset="0"/>
              </a:rPr>
              <a:t>va,ve=np.linalg.eig(np.cov(x))</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线性代数运算 续</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 ('eigen value={}\</a:t>
            </a:r>
            <a:r>
              <a:rPr lang="en-US" altLang="zh-CN" sz="2000" b="1" dirty="0" err="1">
                <a:latin typeface="Courier New" panose="02070309020205020404" pitchFamily="49" charset="0"/>
                <a:cs typeface="Courier New" panose="02070309020205020404" pitchFamily="49" charset="0"/>
              </a:rPr>
              <a:t>neigen</a:t>
            </a:r>
            <a:r>
              <a:rPr lang="en-US" altLang="zh-CN" sz="2000" b="1" dirty="0">
                <a:latin typeface="Courier New" panose="02070309020205020404" pitchFamily="49" charset="0"/>
                <a:cs typeface="Courier New" panose="02070309020205020404" pitchFamily="49" charset="0"/>
              </a:rPr>
              <a:t> vectors={}'.format(</a:t>
            </a:r>
            <a:r>
              <a:rPr lang="en-US" altLang="zh-CN" sz="2000" b="1" dirty="0" err="1">
                <a:latin typeface="Courier New" panose="02070309020205020404" pitchFamily="49" charset="0"/>
                <a:cs typeface="Courier New" panose="02070309020205020404" pitchFamily="49" charset="0"/>
              </a:rPr>
              <a:t>va,ve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([[1,.5],[.5,1]])</a:t>
            </a:r>
          </a:p>
          <a:p>
            <a:r>
              <a:rPr lang="en-US" altLang="zh-CN" sz="2000" b="1" dirty="0">
                <a:latin typeface="Courier New" panose="02070309020205020404" pitchFamily="49" charset="0"/>
                <a:cs typeface="Courier New" panose="02070309020205020404" pitchFamily="49" charset="0"/>
              </a:rPr>
              <a:t>print ('x inverse=', </a:t>
            </a:r>
            <a:r>
              <a:rPr lang="en-US" altLang="zh-CN" sz="2000" b="1" dirty="0" err="1">
                <a:latin typeface="Courier New" panose="02070309020205020404" pitchFamily="49" charset="0"/>
                <a:cs typeface="Courier New" panose="02070309020205020404" pitchFamily="49" charset="0"/>
              </a:rPr>
              <a:t>np.linalg.inv</a:t>
            </a:r>
            <a:r>
              <a:rPr lang="en-US" altLang="zh-CN" sz="2000" b="1" dirty="0">
                <a:latin typeface="Courier New" panose="02070309020205020404" pitchFamily="49" charset="0"/>
                <a:cs typeface="Courier New" panose="02070309020205020404" pitchFamily="49" charset="0"/>
              </a:rPr>
              <a:t>(x))      </a:t>
            </a:r>
          </a:p>
          <a:p>
            <a:pPr marL="0" indent="0">
              <a:buNone/>
            </a:pPr>
            <a:r>
              <a:rPr lang="en-US" altLang="zh-CN" sz="2000" b="1">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矩阵的逆</a:t>
            </a:r>
          </a:p>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np.asmatrix</a:t>
            </a:r>
            <a:r>
              <a:rPr lang="en-US" altLang="zh-CN" sz="2000" b="1" dirty="0">
                <a:latin typeface="Courier New" panose="02070309020205020404" pitchFamily="49" charset="0"/>
                <a:cs typeface="Courier New" panose="02070309020205020404" pitchFamily="49" charset="0"/>
              </a:rPr>
              <a:t>(x)</a:t>
            </a:r>
          </a:p>
          <a:p>
            <a:r>
              <a:rPr lang="en-US" altLang="zh-CN" sz="2000" b="1" dirty="0">
                <a:latin typeface="Courier New" panose="02070309020205020404" pitchFamily="49" charset="0"/>
                <a:cs typeface="Courier New" panose="02070309020205020404" pitchFamily="49" charset="0"/>
              </a:rPr>
              <a:t>print ('x inverse=', </a:t>
            </a:r>
            <a:r>
              <a:rPr lang="en-US" altLang="zh-CN" sz="2000" b="1" dirty="0" err="1">
                <a:latin typeface="Courier New" panose="02070309020205020404" pitchFamily="49" charset="0"/>
                <a:cs typeface="Courier New" panose="02070309020205020404" pitchFamily="49" charset="0"/>
              </a:rPr>
              <a:t>np.asmatrix</a:t>
            </a:r>
            <a:r>
              <a:rPr lang="en-US" altLang="zh-CN" sz="2000" b="1" dirty="0">
                <a:latin typeface="Courier New" panose="02070309020205020404" pitchFamily="49" charset="0"/>
                <a:cs typeface="Courier New" panose="02070309020205020404" pitchFamily="49" charset="0"/>
              </a:rPr>
              <a:t>(x)**(-1)) </a:t>
            </a:r>
          </a:p>
          <a:p>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注意使用**</a:t>
            </a:r>
            <a:r>
              <a:rPr lang="en-US" altLang="zh-CN" sz="2000" b="1" dirty="0">
                <a:latin typeface="Courier New" panose="02070309020205020404" pitchFamily="49" charset="0"/>
                <a:cs typeface="Courier New" panose="02070309020205020404" pitchFamily="49" charset="0"/>
              </a:rPr>
              <a:t>(-1)</a:t>
            </a:r>
            <a:r>
              <a:rPr lang="zh-CN" altLang="en-US" sz="2000" b="1" dirty="0">
                <a:latin typeface="Courier New" panose="02070309020205020404" pitchFamily="49" charset="0"/>
                <a:cs typeface="Courier New" panose="02070309020205020404" pitchFamily="49" charset="0"/>
              </a:rPr>
              <a:t>的限制</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线性代数运算 续</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z = </a:t>
            </a:r>
            <a:r>
              <a:rPr lang="en-US" altLang="zh-CN" sz="2000" b="1" dirty="0" err="1">
                <a:latin typeface="Courier New" panose="02070309020205020404" pitchFamily="49" charset="0"/>
                <a:cs typeface="Courier New" panose="02070309020205020404" pitchFamily="49" charset="0"/>
              </a:rPr>
              <a:t>np.kron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np.eye</a:t>
            </a:r>
            <a:r>
              <a:rPr lang="en-US" altLang="zh-CN" sz="2000" b="1" dirty="0">
                <a:latin typeface="Courier New" panose="02070309020205020404" pitchFamily="49" charset="0"/>
                <a:cs typeface="Courier New" panose="02070309020205020404" pitchFamily="49" charset="0"/>
              </a:rPr>
              <a:t>(3),</a:t>
            </a:r>
            <a:r>
              <a:rPr lang="en-US" altLang="zh-CN" sz="2000" b="1" dirty="0" err="1">
                <a:latin typeface="Courier New" panose="02070309020205020404" pitchFamily="49" charset="0"/>
                <a:cs typeface="Courier New" panose="02070309020205020404" pitchFamily="49" charset="0"/>
              </a:rPr>
              <a:t>np.ones</a:t>
            </a:r>
            <a:r>
              <a:rPr lang="en-US" altLang="zh-CN" sz="2000" b="1" dirty="0">
                <a:latin typeface="Courier New" panose="02070309020205020404" pitchFamily="49" charset="0"/>
                <a:cs typeface="Courier New" panose="02070309020205020404" pitchFamily="49" charset="0"/>
              </a:rPr>
              <a:t>((2,2)))     </a:t>
            </a:r>
          </a:p>
          <a:p>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单位阵和全</a:t>
            </a:r>
            <a:r>
              <a:rPr lang="en-US" altLang="zh-CN" sz="2000" b="1" dirty="0">
                <a:latin typeface="Courier New" panose="02070309020205020404" pitchFamily="49" charset="0"/>
                <a:cs typeface="Courier New" panose="02070309020205020404" pitchFamily="49" charset="0"/>
              </a:rPr>
              <a:t>1</a:t>
            </a:r>
            <a:r>
              <a:rPr lang="zh-CN" altLang="en-US" sz="2000" b="1" dirty="0">
                <a:latin typeface="Courier New" panose="02070309020205020404" pitchFamily="49" charset="0"/>
                <a:cs typeface="Courier New" panose="02070309020205020404" pitchFamily="49" charset="0"/>
              </a:rPr>
              <a:t>矩阵的</a:t>
            </a:r>
            <a:r>
              <a:rPr lang="en-US" altLang="zh-CN" sz="2000" b="1" dirty="0">
                <a:latin typeface="Courier New" panose="02070309020205020404" pitchFamily="49" charset="0"/>
                <a:cs typeface="Courier New" panose="02070309020205020404" pitchFamily="49" charset="0"/>
              </a:rPr>
              <a:t>Kronecker</a:t>
            </a:r>
            <a:r>
              <a:rPr lang="zh-CN" altLang="en-US" sz="2000" b="1" dirty="0">
                <a:latin typeface="Courier New" panose="02070309020205020404" pitchFamily="49" charset="0"/>
                <a:cs typeface="Courier New" panose="02070309020205020404" pitchFamily="49" charset="0"/>
              </a:rPr>
              <a:t>积</a:t>
            </a:r>
          </a:p>
          <a:p>
            <a:r>
              <a:rPr lang="en-US" altLang="zh-CN" sz="2000" b="1" dirty="0">
                <a:latin typeface="Courier New" panose="02070309020205020404" pitchFamily="49" charset="0"/>
                <a:cs typeface="Courier New" panose="02070309020205020404" pitchFamily="49" charset="0"/>
              </a:rPr>
              <a:t>print ('z={},</a:t>
            </a:r>
            <a:r>
              <a:rPr lang="en-US" altLang="zh-CN" sz="2000" b="1" dirty="0" err="1">
                <a:latin typeface="Courier New" panose="02070309020205020404" pitchFamily="49" charset="0"/>
                <a:cs typeface="Courier New" panose="02070309020205020404" pitchFamily="49" charset="0"/>
              </a:rPr>
              <a:t>z.shape</a:t>
            </a:r>
            <a:r>
              <a:rPr lang="en-US" altLang="zh-CN" sz="2000" b="1" dirty="0">
                <a:latin typeface="Courier New" panose="02070309020205020404" pitchFamily="49" charset="0"/>
                <a:cs typeface="Courier New" panose="02070309020205020404" pitchFamily="49" charset="0"/>
              </a:rPr>
              <a:t>={}'.format(</a:t>
            </a:r>
            <a:r>
              <a:rPr lang="en-US" altLang="zh-CN" sz="2000" b="1" dirty="0" err="1">
                <a:latin typeface="Courier New" panose="02070309020205020404" pitchFamily="49" charset="0"/>
                <a:cs typeface="Courier New" panose="02070309020205020404" pitchFamily="49" charset="0"/>
              </a:rPr>
              <a:t>z,z.shape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('trace(Z)={}, rank(Z)={}'.format(</a:t>
            </a:r>
            <a:r>
              <a:rPr lang="en-US" altLang="zh-CN" sz="2000" b="1" dirty="0" err="1">
                <a:latin typeface="Courier New" panose="02070309020205020404" pitchFamily="49" charset="0"/>
                <a:cs typeface="Courier New" panose="02070309020205020404" pitchFamily="49" charset="0"/>
              </a:rPr>
              <a:t>np.trace</a:t>
            </a:r>
            <a:r>
              <a:rPr lang="en-US" altLang="zh-CN" sz="2000" b="1" dirty="0">
                <a:latin typeface="Courier New" panose="02070309020205020404" pitchFamily="49" charset="0"/>
                <a:cs typeface="Courier New" panose="02070309020205020404" pitchFamily="49" charset="0"/>
              </a:rPr>
              <a:t>(z),</a:t>
            </a:r>
            <a:r>
              <a:rPr lang="en-US" altLang="zh-CN" sz="2000" b="1" dirty="0" err="1">
                <a:latin typeface="Courier New" panose="02070309020205020404" pitchFamily="49" charset="0"/>
                <a:cs typeface="Courier New" panose="02070309020205020404" pitchFamily="49" charset="0"/>
              </a:rPr>
              <a:t>np.linalg.matrix_rank</a:t>
            </a:r>
            <a:r>
              <a:rPr lang="en-US" altLang="zh-CN" sz="2000" b="1" dirty="0">
                <a:latin typeface="Courier New" panose="02070309020205020404" pitchFamily="49" charset="0"/>
                <a:cs typeface="Courier New" panose="02070309020205020404" pitchFamily="49" charset="0"/>
              </a:rPr>
              <a:t>(z)))</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关于日期</a:t>
            </a:r>
          </a:p>
        </p:txBody>
      </p:sp>
      <p:sp>
        <p:nvSpPr>
          <p:cNvPr id="3" name="内容占位符 2"/>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import datetime as dt</a:t>
            </a:r>
          </a:p>
          <a:p>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 = 2016, 8, 30</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dt.date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a:t>
            </a:r>
            <a:r>
              <a:rPr lang="en-US" altLang="zh-CN" sz="2000" b="1" dirty="0" err="1">
                <a:latin typeface="Courier New" panose="02070309020205020404" pitchFamily="49" charset="0"/>
                <a:cs typeface="Courier New" panose="02070309020205020404" pitchFamily="49" charset="0"/>
              </a:rPr>
              <a:t>dt.date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a:t>
            </a:r>
          </a:p>
          <a:p>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 10, 32, 10, 11</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dt.time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dt.time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dt.datetime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 </a:t>
            </a:r>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d1 = </a:t>
            </a:r>
            <a:r>
              <a:rPr lang="en-US" altLang="zh-CN" sz="2000" b="1" dirty="0" err="1">
                <a:latin typeface="Courier New" panose="02070309020205020404" pitchFamily="49" charset="0"/>
                <a:cs typeface="Courier New" panose="02070309020205020404" pitchFamily="49" charset="0"/>
              </a:rPr>
              <a:t>dt.datetime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 </a:t>
            </a:r>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d2 = </a:t>
            </a:r>
            <a:r>
              <a:rPr lang="en-US" altLang="zh-CN" sz="2000" b="1" dirty="0" err="1">
                <a:latin typeface="Courier New" panose="02070309020205020404" pitchFamily="49" charset="0"/>
                <a:cs typeface="Courier New" panose="02070309020205020404" pitchFamily="49" charset="0"/>
              </a:rPr>
              <a:t>dt.datetime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yr</a:t>
            </a:r>
            <a:r>
              <a:rPr lang="en-US" altLang="zh-CN" sz="2000" b="1" dirty="0">
                <a:latin typeface="Courier New" panose="02070309020205020404" pitchFamily="49" charset="0"/>
                <a:cs typeface="Courier New" panose="02070309020205020404" pitchFamily="49" charset="0"/>
              </a:rPr>
              <a:t> + 1, </a:t>
            </a:r>
            <a:r>
              <a:rPr lang="en-US" altLang="zh-CN" sz="2000" b="1" dirty="0" err="1">
                <a:latin typeface="Courier New" panose="02070309020205020404" pitchFamily="49" charset="0"/>
                <a:cs typeface="Courier New" panose="02070309020205020404" pitchFamily="49" charset="0"/>
              </a:rPr>
              <a:t>mo</a:t>
            </a:r>
            <a:r>
              <a:rPr lang="en-US" altLang="zh-CN" sz="2000" b="1" dirty="0">
                <a:latin typeface="Courier New" panose="02070309020205020404" pitchFamily="49" charset="0"/>
                <a:cs typeface="Courier New" panose="02070309020205020404" pitchFamily="49" charset="0"/>
              </a:rPr>
              <a:t>, dd, </a:t>
            </a:r>
            <a:r>
              <a:rPr lang="en-US" altLang="zh-CN" sz="2000" b="1" dirty="0" err="1">
                <a:latin typeface="Courier New" panose="02070309020205020404" pitchFamily="49" charset="0"/>
                <a:cs typeface="Courier New" panose="02070309020205020404" pitchFamily="49" charset="0"/>
              </a:rPr>
              <a:t>hr</a:t>
            </a:r>
            <a:r>
              <a:rPr lang="en-US" altLang="zh-CN" sz="2000" b="1" dirty="0">
                <a:latin typeface="Courier New" panose="02070309020205020404" pitchFamily="49" charset="0"/>
                <a:cs typeface="Courier New" panose="02070309020205020404" pitchFamily="49" charset="0"/>
              </a:rPr>
              <a:t>, mm, ss, </a:t>
            </a:r>
            <a:r>
              <a:rPr lang="en-US" altLang="zh-CN" sz="2000" b="1" dirty="0" err="1">
                <a:latin typeface="Courier New" panose="02070309020205020404" pitchFamily="49" charset="0"/>
                <a:cs typeface="Courier New" panose="02070309020205020404" pitchFamily="49" charset="0"/>
              </a:rPr>
              <a:t>ms</a:t>
            </a:r>
            <a:r>
              <a:rPr lang="en-US" altLang="zh-CN" sz="2000" b="1" dirty="0">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关于日期</a:t>
            </a:r>
          </a:p>
        </p:txBody>
      </p:sp>
      <p:sp>
        <p:nvSpPr>
          <p:cNvPr id="5" name="内容占位符 4"/>
          <p:cNvSpPr>
            <a:spLocks noGrp="1"/>
          </p:cNvSpPr>
          <p:nvPr>
            <p:ph idx="1"/>
          </p:nvPr>
        </p:nvSpPr>
        <p:spPr/>
        <p:txBody>
          <a:bodyPr/>
          <a:lstStyle/>
          <a:p>
            <a:r>
              <a:rPr lang="fr-FR" altLang="zh-CN" sz="2000" b="1" dirty="0">
                <a:latin typeface="Courier New" panose="02070309020205020404" pitchFamily="49" charset="0"/>
                <a:cs typeface="Courier New" panose="02070309020205020404" pitchFamily="49" charset="0"/>
              </a:rPr>
              <a:t>print (np.datetime64('2016-08-30T00','h'))</a:t>
            </a:r>
          </a:p>
          <a:p>
            <a:r>
              <a:rPr lang="fr-FR" altLang="zh-CN" sz="2000" b="1" dirty="0">
                <a:latin typeface="Courier New" panose="02070309020205020404" pitchFamily="49" charset="0"/>
                <a:cs typeface="Courier New" panose="02070309020205020404" pitchFamily="49" charset="0"/>
              </a:rPr>
              <a:t>print (np.datetime64('2016-08-30T00','s'))</a:t>
            </a:r>
          </a:p>
          <a:p>
            <a:r>
              <a:rPr lang="fr-FR" altLang="zh-CN" sz="2000" b="1" dirty="0">
                <a:latin typeface="Courier New" panose="02070309020205020404" pitchFamily="49" charset="0"/>
                <a:cs typeface="Courier New" panose="02070309020205020404" pitchFamily="49" charset="0"/>
              </a:rPr>
              <a:t>print (np.datetime64('2016-08-30T00','ms'))</a:t>
            </a:r>
          </a:p>
          <a:p>
            <a:r>
              <a:rPr lang="en-US" altLang="zh-CN" sz="2000" b="1" dirty="0">
                <a:latin typeface="Courier New" panose="02070309020205020404" pitchFamily="49" charset="0"/>
                <a:cs typeface="Courier New" panose="02070309020205020404" pitchFamily="49" charset="0"/>
              </a:rPr>
              <a:t>print (np.datetime64('2016-08-30','W'))#</a:t>
            </a:r>
            <a:r>
              <a:rPr lang="en-US" altLang="zh-CN" sz="2000" b="1" dirty="0" err="1">
                <a:latin typeface="Courier New" panose="02070309020205020404" pitchFamily="49" charset="0"/>
                <a:cs typeface="Courier New" panose="02070309020205020404" pitchFamily="49" charset="0"/>
              </a:rPr>
              <a:t>Upcase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dates = </a:t>
            </a:r>
            <a:r>
              <a:rPr lang="en-US" altLang="zh-CN" sz="2000" b="1" dirty="0" err="1">
                <a:latin typeface="Courier New" panose="02070309020205020404" pitchFamily="49" charset="0"/>
                <a:cs typeface="Courier New" panose="02070309020205020404" pitchFamily="49" charset="0"/>
              </a:rPr>
              <a:t>np.array</a:t>
            </a:r>
            <a:r>
              <a:rPr lang="en-US" altLang="zh-CN" sz="2000" b="1" dirty="0">
                <a:latin typeface="Courier New" panose="02070309020205020404" pitchFamily="49" charset="0"/>
                <a:cs typeface="Courier New" panose="02070309020205020404" pitchFamily="49" charset="0"/>
              </a:rPr>
              <a:t>(['2016-09-01','2017-09-02'],</a:t>
            </a:r>
            <a:r>
              <a:rPr lang="en-US" altLang="zh-CN" sz="2000" b="1" dirty="0" err="1">
                <a:latin typeface="Courier New" panose="02070309020205020404" pitchFamily="49" charset="0"/>
                <a:cs typeface="Courier New" panose="02070309020205020404" pitchFamily="49" charset="0"/>
              </a:rPr>
              <a:t>dtype</a:t>
            </a:r>
            <a:r>
              <a:rPr lang="en-US" altLang="zh-CN" sz="2000" b="1" dirty="0">
                <a:latin typeface="Courier New" panose="02070309020205020404" pitchFamily="49" charset="0"/>
                <a:cs typeface="Courier New" panose="02070309020205020404" pitchFamily="49" charset="0"/>
              </a:rPr>
              <a:t>='datetime64')</a:t>
            </a:r>
          </a:p>
          <a:p>
            <a:r>
              <a:rPr lang="en-US" altLang="zh-CN" sz="2000" b="1" dirty="0">
                <a:latin typeface="Courier New" panose="02070309020205020404" pitchFamily="49" charset="0"/>
                <a:cs typeface="Courier New" panose="02070309020205020404" pitchFamily="49" charset="0"/>
              </a:rPr>
              <a:t>print (dates)</a:t>
            </a:r>
          </a:p>
          <a:p>
            <a:r>
              <a:rPr lang="en-US" altLang="zh-CN" sz="2000" b="1" dirty="0">
                <a:latin typeface="Courier New" panose="02070309020205020404" pitchFamily="49" charset="0"/>
                <a:cs typeface="Courier New" panose="02070309020205020404" pitchFamily="49" charset="0"/>
              </a:rPr>
              <a:t>print (dates[0])</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关于日期</a:t>
            </a:r>
          </a:p>
        </p:txBody>
      </p:sp>
      <p:sp>
        <p:nvSpPr>
          <p:cNvPr id="5" name="内容占位符 4"/>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print ('d2-d1', d2-d1 )</a:t>
            </a:r>
          </a:p>
          <a:p>
            <a:r>
              <a:rPr lang="en-US" altLang="zh-CN" sz="2000" b="1" dirty="0">
                <a:latin typeface="Courier New" panose="02070309020205020404" pitchFamily="49" charset="0"/>
                <a:cs typeface="Courier New" panose="02070309020205020404" pitchFamily="49" charset="0"/>
              </a:rPr>
              <a:t>print (np.datetime64('2016'))</a:t>
            </a:r>
          </a:p>
          <a:p>
            <a:r>
              <a:rPr lang="en-US" altLang="zh-CN" sz="2000" b="1" dirty="0">
                <a:latin typeface="Courier New" panose="02070309020205020404" pitchFamily="49" charset="0"/>
                <a:cs typeface="Courier New" panose="02070309020205020404" pitchFamily="49" charset="0"/>
              </a:rPr>
              <a:t>print (np.datetime64('2016-08'))</a:t>
            </a:r>
          </a:p>
          <a:p>
            <a:r>
              <a:rPr lang="en-US" altLang="zh-CN" sz="2000" b="1" dirty="0">
                <a:latin typeface="Courier New" panose="02070309020205020404" pitchFamily="49" charset="0"/>
                <a:cs typeface="Courier New" panose="02070309020205020404" pitchFamily="49" charset="0"/>
              </a:rPr>
              <a:t>print (np.datetime64('2016-08-30'))</a:t>
            </a:r>
          </a:p>
          <a:p>
            <a:r>
              <a:rPr lang="en-US" altLang="zh-CN" sz="2000" b="1" dirty="0">
                <a:latin typeface="Courier New" panose="02070309020205020404" pitchFamily="49" charset="0"/>
                <a:cs typeface="Courier New" panose="02070309020205020404" pitchFamily="49" charset="0"/>
              </a:rPr>
              <a:t>print (np.datetime64('2016-08-30T12:00')) #Time</a:t>
            </a:r>
          </a:p>
          <a:p>
            <a:r>
              <a:rPr lang="fr-FR" altLang="zh-CN" sz="2000" b="1" dirty="0">
                <a:latin typeface="Courier New" panose="02070309020205020404" pitchFamily="49" charset="0"/>
                <a:cs typeface="Courier New" panose="02070309020205020404" pitchFamily="49" charset="0"/>
              </a:rPr>
              <a:t>print (np.datetime64('2016-08-30T12:00:01'))</a:t>
            </a:r>
          </a:p>
          <a:p>
            <a:r>
              <a:rPr lang="fr-FR" altLang="zh-CN" sz="2000" b="1" dirty="0">
                <a:latin typeface="Courier New" panose="02070309020205020404" pitchFamily="49" charset="0"/>
                <a:cs typeface="Courier New" panose="02070309020205020404" pitchFamily="49" charset="0"/>
              </a:rPr>
              <a:t>print (np.datetime64('2016-08-30T12:00:01.123456789')) # Nanoseconds</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6</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pPr>
            <a:r>
              <a:rPr lang="zh-CN" altLang="en-US" sz="4000" dirty="0">
                <a:latin typeface="Courier New" panose="02070309020205020404" pitchFamily="49" charset="0"/>
                <a:ea typeface="黑体" panose="02010609060101010101" pitchFamily="49" charset="-122"/>
              </a:rPr>
              <a:t>二 </a:t>
            </a:r>
            <a:r>
              <a:rPr lang="en-US" altLang="zh-CN" sz="4000" dirty="0">
                <a:latin typeface="Courier New" panose="02070309020205020404" pitchFamily="49" charset="0"/>
                <a:ea typeface="黑体" panose="02010609060101010101" pitchFamily="49" charset="-122"/>
              </a:rPr>
              <a:t>Python</a:t>
            </a:r>
            <a:r>
              <a:rPr lang="zh-CN" altLang="en-US" sz="4000" dirty="0">
                <a:ea typeface="黑体" panose="02010609060101010101" pitchFamily="49" charset="-122"/>
              </a:rPr>
              <a:t>安装和运行</a:t>
            </a:r>
            <a:endParaRPr lang="zh-CN" altLang="en-US" sz="40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60</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pPr>
            <a:r>
              <a:rPr lang="zh-CN" altLang="en-US" dirty="0">
                <a:ea typeface="黑体" panose="02010609060101010101" pitchFamily="49" charset="-122"/>
              </a:rPr>
              <a:t>五   </a:t>
            </a:r>
            <a:r>
              <a:rPr lang="en-US" altLang="zh-CN" dirty="0">
                <a:ea typeface="黑体" panose="02010609060101010101" pitchFamily="49" charset="-122"/>
              </a:rPr>
              <a:t>Pandas </a:t>
            </a:r>
            <a:r>
              <a:rPr lang="zh-CN" altLang="en-US" dirty="0">
                <a:ea typeface="黑体" panose="02010609060101010101" pitchFamily="49" charset="-122"/>
              </a:rPr>
              <a:t>模块</a:t>
            </a:r>
            <a:endParaRPr lang="zh-CN" altLang="en-US" sz="40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Pandas</a:t>
            </a:r>
            <a:r>
              <a:rPr lang="zh-CN" altLang="en-US" dirty="0"/>
              <a:t>模块简介</a:t>
            </a:r>
          </a:p>
        </p:txBody>
      </p:sp>
      <p:sp>
        <p:nvSpPr>
          <p:cNvPr id="6" name="内容占位符 5"/>
          <p:cNvSpPr>
            <a:spLocks noGrp="1"/>
          </p:cNvSpPr>
          <p:nvPr>
            <p:ph idx="1"/>
          </p:nvPr>
        </p:nvSpPr>
        <p:spPr/>
        <p:txBody>
          <a:bodyPr/>
          <a:lstStyle/>
          <a:p>
            <a:r>
              <a:rPr lang="en-US" altLang="zh-CN" b="1" dirty="0">
                <a:latin typeface="Times New Roman" panose="02020603050405020304" pitchFamily="18" charset="0"/>
                <a:ea typeface="+mj-ea"/>
                <a:cs typeface="Times New Roman" panose="02020603050405020304" pitchFamily="18" charset="0"/>
              </a:rPr>
              <a:t>Pandas</a:t>
            </a:r>
            <a:r>
              <a:rPr lang="zh-CN" altLang="en-US" b="1" dirty="0">
                <a:latin typeface="Times New Roman" panose="02020603050405020304" pitchFamily="18" charset="0"/>
                <a:ea typeface="+mj-ea"/>
                <a:cs typeface="Times New Roman" panose="02020603050405020304" pitchFamily="18" charset="0"/>
              </a:rPr>
              <a:t>模块是数据导入及整理的模块，是数据分析和建模的基础。</a:t>
            </a:r>
            <a:r>
              <a:rPr lang="zh-CN" altLang="en-US" dirty="0">
                <a:latin typeface="Times New Roman" panose="02020603050405020304" pitchFamily="18" charset="0"/>
                <a:ea typeface="+mj-ea"/>
                <a:cs typeface="Times New Roman" panose="02020603050405020304" pitchFamily="18" charset="0"/>
              </a:rPr>
              <a:t>最初由</a:t>
            </a:r>
            <a:r>
              <a:rPr lang="en-US" altLang="zh-CN" dirty="0">
                <a:latin typeface="Times New Roman" panose="02020603050405020304" pitchFamily="18" charset="0"/>
                <a:ea typeface="+mj-ea"/>
                <a:cs typeface="Times New Roman" panose="02020603050405020304" pitchFamily="18" charset="0"/>
              </a:rPr>
              <a:t>AQR Capital Management</a:t>
            </a:r>
            <a:r>
              <a:rPr lang="zh-CN" altLang="en-US" dirty="0">
                <a:latin typeface="Times New Roman" panose="02020603050405020304" pitchFamily="18" charset="0"/>
                <a:ea typeface="+mj-ea"/>
                <a:cs typeface="Times New Roman" panose="02020603050405020304" pitchFamily="18" charset="0"/>
              </a:rPr>
              <a:t>于</a:t>
            </a:r>
            <a:r>
              <a:rPr lang="en-US" altLang="zh-CN" dirty="0">
                <a:latin typeface="Times New Roman" panose="02020603050405020304" pitchFamily="18" charset="0"/>
                <a:ea typeface="+mj-ea"/>
                <a:cs typeface="Times New Roman" panose="02020603050405020304" pitchFamily="18" charset="0"/>
              </a:rPr>
              <a:t>2008</a:t>
            </a:r>
            <a:r>
              <a:rPr lang="zh-CN" altLang="en-US" dirty="0">
                <a:latin typeface="Times New Roman" panose="02020603050405020304" pitchFamily="18" charset="0"/>
                <a:ea typeface="+mj-ea"/>
                <a:cs typeface="Times New Roman" panose="02020603050405020304" pitchFamily="18" charset="0"/>
              </a:rPr>
              <a:t>年开发，属于</a:t>
            </a:r>
            <a:r>
              <a:rPr lang="en-US" altLang="zh-CN" dirty="0" err="1">
                <a:latin typeface="Times New Roman" panose="02020603050405020304" pitchFamily="18" charset="0"/>
                <a:ea typeface="+mj-ea"/>
                <a:cs typeface="Times New Roman" panose="02020603050405020304" pitchFamily="18" charset="0"/>
              </a:rPr>
              <a:t>PyData</a:t>
            </a:r>
            <a:r>
              <a:rPr lang="zh-CN" altLang="en-US" dirty="0">
                <a:latin typeface="Times New Roman" panose="02020603050405020304" pitchFamily="18" charset="0"/>
                <a:ea typeface="+mj-ea"/>
                <a:cs typeface="Times New Roman" panose="02020603050405020304" pitchFamily="18" charset="0"/>
              </a:rPr>
              <a:t>项目的一部分。</a:t>
            </a:r>
            <a:r>
              <a:rPr lang="en-US" altLang="zh-CN" dirty="0">
                <a:latin typeface="Times New Roman" panose="02020603050405020304" pitchFamily="18" charset="0"/>
                <a:ea typeface="+mj-ea"/>
                <a:cs typeface="Times New Roman" panose="02020603050405020304" pitchFamily="18" charset="0"/>
              </a:rPr>
              <a:t>Pandas</a:t>
            </a:r>
            <a:r>
              <a:rPr lang="zh-CN" altLang="en-US" dirty="0">
                <a:latin typeface="Times New Roman" panose="02020603050405020304" pitchFamily="18" charset="0"/>
                <a:ea typeface="+mj-ea"/>
                <a:cs typeface="Times New Roman" panose="02020603050405020304" pitchFamily="18" charset="0"/>
              </a:rPr>
              <a:t>名称来源</a:t>
            </a:r>
            <a:r>
              <a:rPr lang="en-US" altLang="zh-CN" dirty="0">
                <a:latin typeface="Times New Roman" panose="02020603050405020304" pitchFamily="18" charset="0"/>
                <a:ea typeface="+mj-ea"/>
                <a:cs typeface="Times New Roman" panose="02020603050405020304" pitchFamily="18" charset="0"/>
              </a:rPr>
              <a:t>:  </a:t>
            </a:r>
            <a:r>
              <a:rPr lang="zh-CN" altLang="en-US" dirty="0">
                <a:latin typeface="Times New Roman" panose="02020603050405020304" pitchFamily="18" charset="0"/>
                <a:ea typeface="+mj-ea"/>
                <a:cs typeface="Times New Roman" panose="02020603050405020304" pitchFamily="18" charset="0"/>
              </a:rPr>
              <a:t>面板数据（</a:t>
            </a:r>
            <a:r>
              <a:rPr lang="en-US" altLang="zh-CN" dirty="0">
                <a:latin typeface="Times New Roman" panose="02020603050405020304" pitchFamily="18" charset="0"/>
                <a:ea typeface="+mj-ea"/>
                <a:cs typeface="Times New Roman" panose="02020603050405020304" pitchFamily="18" charset="0"/>
              </a:rPr>
              <a:t>panel data</a:t>
            </a:r>
            <a:r>
              <a:rPr lang="zh-CN" altLang="en-US" dirty="0">
                <a:latin typeface="Times New Roman" panose="02020603050405020304" pitchFamily="18" charset="0"/>
                <a:ea typeface="+mj-ea"/>
                <a:cs typeface="Times New Roman" panose="02020603050405020304" pitchFamily="18" charset="0"/>
              </a:rPr>
              <a:t>）和数据分析（</a:t>
            </a:r>
            <a:r>
              <a:rPr lang="en-US" altLang="zh-CN" dirty="0">
                <a:latin typeface="Times New Roman" panose="02020603050405020304" pitchFamily="18" charset="0"/>
                <a:ea typeface="+mj-ea"/>
                <a:cs typeface="Times New Roman" panose="02020603050405020304" pitchFamily="18" charset="0"/>
              </a:rPr>
              <a:t>data analysis</a:t>
            </a:r>
            <a:r>
              <a:rPr lang="zh-CN" altLang="en-US" dirty="0">
                <a:latin typeface="Times New Roman" panose="02020603050405020304" pitchFamily="18" charset="0"/>
                <a:ea typeface="+mj-ea"/>
                <a:cs typeface="Times New Roman" panose="02020603050405020304" pitchFamily="18" charset="0"/>
              </a:rPr>
              <a:t>）。</a:t>
            </a:r>
            <a:endParaRPr lang="en-US" altLang="zh-CN" dirty="0">
              <a:latin typeface="Times New Roman" panose="02020603050405020304" pitchFamily="18" charset="0"/>
              <a:ea typeface="+mj-ea"/>
              <a:cs typeface="Times New Roman" panose="02020603050405020304" pitchFamily="18" charset="0"/>
            </a:endParaRPr>
          </a:p>
          <a:p>
            <a:r>
              <a:rPr lang="en-US" altLang="zh-CN" b="1" dirty="0">
                <a:latin typeface="Times New Roman" panose="02020603050405020304" pitchFamily="18" charset="0"/>
                <a:ea typeface="+mj-ea"/>
                <a:cs typeface="Times New Roman" panose="02020603050405020304" pitchFamily="18" charset="0"/>
              </a:rPr>
              <a:t>Pandas</a:t>
            </a:r>
            <a:r>
              <a:rPr lang="zh-CN" altLang="en-US" b="1" dirty="0">
                <a:latin typeface="Times New Roman" panose="02020603050405020304" pitchFamily="18" charset="0"/>
                <a:ea typeface="+mj-ea"/>
                <a:cs typeface="Times New Roman" panose="02020603050405020304" pitchFamily="18" charset="0"/>
              </a:rPr>
              <a:t>模块的数据结构主要有两：</a:t>
            </a:r>
            <a:endParaRPr lang="en-US" altLang="zh-CN" b="1" dirty="0">
              <a:latin typeface="Times New Roman" panose="02020603050405020304" pitchFamily="18" charset="0"/>
              <a:ea typeface="+mj-ea"/>
              <a:cs typeface="Times New Roman" panose="02020603050405020304" pitchFamily="18" charset="0"/>
            </a:endParaRPr>
          </a:p>
          <a:p>
            <a:r>
              <a:rPr lang="en-US" altLang="zh-CN" dirty="0">
                <a:latin typeface="Times New Roman" panose="02020603050405020304" pitchFamily="18" charset="0"/>
                <a:ea typeface="+mj-ea"/>
                <a:cs typeface="Times New Roman" panose="02020603050405020304" pitchFamily="18" charset="0"/>
              </a:rPr>
              <a:t>Series(</a:t>
            </a:r>
            <a:r>
              <a:rPr lang="zh-CN" altLang="en-US" dirty="0">
                <a:latin typeface="Times New Roman" panose="02020603050405020304" pitchFamily="18" charset="0"/>
                <a:ea typeface="+mj-ea"/>
                <a:cs typeface="Times New Roman" panose="02020603050405020304" pitchFamily="18" charset="0"/>
              </a:rPr>
              <a:t>数组</a:t>
            </a:r>
            <a:r>
              <a:rPr lang="en-US" altLang="zh-CN" dirty="0">
                <a:latin typeface="Times New Roman" panose="02020603050405020304" pitchFamily="18" charset="0"/>
                <a:ea typeface="+mj-ea"/>
                <a:cs typeface="Times New Roman" panose="02020603050405020304" pitchFamily="18" charset="0"/>
              </a:rPr>
              <a:t>),   Time- Series(</a:t>
            </a:r>
            <a:r>
              <a:rPr lang="zh-CN" altLang="en-US" dirty="0">
                <a:latin typeface="Times New Roman" panose="02020603050405020304" pitchFamily="18" charset="0"/>
                <a:ea typeface="+mj-ea"/>
                <a:cs typeface="Times New Roman" panose="02020603050405020304" pitchFamily="18" charset="0"/>
              </a:rPr>
              <a:t>时序数组</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  </a:t>
            </a:r>
            <a:r>
              <a:rPr lang="en-US" altLang="zh-CN" dirty="0" err="1">
                <a:latin typeface="Times New Roman" panose="02020603050405020304" pitchFamily="18" charset="0"/>
                <a:ea typeface="+mj-ea"/>
                <a:cs typeface="Times New Roman" panose="02020603050405020304" pitchFamily="18" charset="0"/>
              </a:rPr>
              <a:t>DataFrame</a:t>
            </a:r>
            <a:r>
              <a:rPr lang="zh-CN" altLang="en-US" dirty="0">
                <a:latin typeface="Times New Roman" panose="02020603050405020304" pitchFamily="18" charset="0"/>
                <a:ea typeface="+mj-ea"/>
                <a:cs typeface="Times New Roman" panose="02020603050405020304" pitchFamily="18" charset="0"/>
              </a:rPr>
              <a:t>（二维表格型数据）</a:t>
            </a:r>
            <a:r>
              <a:rPr lang="en-US" altLang="zh-CN" dirty="0">
                <a:latin typeface="Times New Roman" panose="02020603050405020304" pitchFamily="18" charset="0"/>
                <a:ea typeface="+mj-ea"/>
                <a:cs typeface="Times New Roman" panose="02020603050405020304" pitchFamily="18" charset="0"/>
              </a:rPr>
              <a:t>,  Panel (</a:t>
            </a:r>
            <a:r>
              <a:rPr lang="zh-CN" altLang="en-US" dirty="0">
                <a:latin typeface="Times New Roman" panose="02020603050405020304" pitchFamily="18" charset="0"/>
                <a:ea typeface="+mj-ea"/>
                <a:cs typeface="Times New Roman" panose="02020603050405020304" pitchFamily="18" charset="0"/>
              </a:rPr>
              <a:t>三维的数组</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及更高维数组</a:t>
            </a:r>
            <a:r>
              <a:rPr lang="en-US" altLang="zh-CN" dirty="0">
                <a:latin typeface="Times New Roman" panose="02020603050405020304" pitchFamily="18" charset="0"/>
                <a:ea typeface="+mj-ea"/>
                <a:cs typeface="Times New Roman" panose="02020603050405020304" pitchFamily="18" charset="0"/>
              </a:rPr>
              <a:t>. </a:t>
            </a:r>
            <a:endParaRPr lang="zh-CN" altLang="en-US" dirty="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数据框产生和存储</a:t>
            </a:r>
          </a:p>
        </p:txBody>
      </p:sp>
      <p:sp>
        <p:nvSpPr>
          <p:cNvPr id="6" name="内容占位符 5"/>
          <p:cNvSpPr>
            <a:spLocks noGrp="1"/>
          </p:cNvSpPr>
          <p:nvPr>
            <p:ph idx="1"/>
          </p:nvPr>
        </p:nvSpPr>
        <p:spPr/>
        <p:txBody>
          <a:bodyPr/>
          <a:lstStyle/>
          <a:p>
            <a:pPr>
              <a:lnSpc>
                <a:spcPct val="140000"/>
              </a:lnSpc>
            </a:pPr>
            <a:r>
              <a:rPr lang="en-US" altLang="zh-CN" sz="2000" b="1" dirty="0">
                <a:latin typeface="Courier New" panose="02070309020205020404" pitchFamily="49" charset="0"/>
                <a:cs typeface="Courier New" panose="02070309020205020404" pitchFamily="49" charset="0"/>
              </a:rPr>
              <a:t>import pandas as pd</a:t>
            </a:r>
          </a:p>
          <a:p>
            <a:pPr>
              <a:lnSpc>
                <a:spcPct val="140000"/>
              </a:lnSpc>
            </a:pPr>
            <a:r>
              <a:rPr lang="en-US" altLang="zh-CN" sz="2000" b="1" dirty="0" err="1">
                <a:latin typeface="Courier New" panose="02070309020205020404" pitchFamily="49" charset="0"/>
                <a:cs typeface="Courier New" panose="02070309020205020404" pitchFamily="49" charset="0"/>
              </a:rPr>
              <a:t>np.random.seed</a:t>
            </a:r>
            <a:r>
              <a:rPr lang="en-US" altLang="zh-CN" sz="2000" b="1" dirty="0">
                <a:latin typeface="Courier New" panose="02070309020205020404" pitchFamily="49" charset="0"/>
                <a:cs typeface="Courier New" panose="02070309020205020404" pitchFamily="49" charset="0"/>
              </a:rPr>
              <a:t>(1010)</a:t>
            </a:r>
          </a:p>
          <a:p>
            <a:pPr>
              <a:lnSpc>
                <a:spcPct val="140000"/>
              </a:lnSpc>
            </a:pPr>
            <a:r>
              <a:rPr lang="en-US" altLang="zh-CN" sz="2000" b="1" dirty="0">
                <a:latin typeface="Courier New" panose="02070309020205020404" pitchFamily="49" charset="0"/>
                <a:cs typeface="Courier New" panose="02070309020205020404" pitchFamily="49" charset="0"/>
              </a:rPr>
              <a:t>w=</a:t>
            </a:r>
            <a:r>
              <a:rPr lang="en-US" altLang="zh-CN" sz="2000" b="1" dirty="0" err="1">
                <a:latin typeface="Courier New" panose="02070309020205020404" pitchFamily="49" charset="0"/>
                <a:cs typeface="Courier New" panose="02070309020205020404" pitchFamily="49" charset="0"/>
              </a:rPr>
              <a:t>pd.DataFrame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(10,5),columns=['X1','X2','X3','X4','Y'])</a:t>
            </a:r>
          </a:p>
          <a:p>
            <a:pPr>
              <a:lnSpc>
                <a:spcPct val="140000"/>
              </a:lnSpc>
            </a:pPr>
            <a:r>
              <a:rPr lang="en-US" altLang="zh-CN" sz="2000" b="1" dirty="0">
                <a:latin typeface="Courier New" panose="02070309020205020404" pitchFamily="49" charset="0"/>
                <a:cs typeface="Courier New" panose="02070309020205020404" pitchFamily="49" charset="0"/>
              </a:rPr>
              <a:t>v=</a:t>
            </a:r>
            <a:r>
              <a:rPr lang="en-US" altLang="zh-CN" sz="2000" b="1" dirty="0" err="1">
                <a:latin typeface="Courier New" panose="02070309020205020404" pitchFamily="49" charset="0"/>
                <a:cs typeface="Courier New" panose="02070309020205020404" pitchFamily="49" charset="0"/>
              </a:rPr>
              <a:t>pd.DataFrame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(20,4),columns=['X1','X2','X3','Y'])</a:t>
            </a:r>
          </a:p>
          <a:p>
            <a:pPr>
              <a:lnSpc>
                <a:spcPct val="140000"/>
              </a:lnSpc>
            </a:pPr>
            <a:r>
              <a:rPr lang="en-US" altLang="zh-CN" sz="2000" b="1" dirty="0" err="1">
                <a:latin typeface="Courier New" panose="02070309020205020404" pitchFamily="49" charset="0"/>
                <a:cs typeface="Courier New" panose="02070309020205020404" pitchFamily="49" charset="0"/>
              </a:rPr>
              <a:t>w.to_csv</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Test.csv',index</a:t>
            </a:r>
            <a:r>
              <a:rPr lang="en-US" altLang="zh-CN" sz="2000" b="1" dirty="0">
                <a:latin typeface="Courier New" panose="02070309020205020404" pitchFamily="49" charset="0"/>
                <a:cs typeface="Courier New" panose="02070309020205020404" pitchFamily="49" charset="0"/>
              </a:rPr>
              <a:t>=False)</a:t>
            </a:r>
          </a:p>
          <a:p>
            <a:pPr>
              <a:lnSpc>
                <a:spcPct val="140000"/>
              </a:lnSpc>
            </a:pPr>
            <a:r>
              <a:rPr lang="en-US" altLang="zh-CN" sz="2000" b="1" dirty="0">
                <a:latin typeface="Courier New" panose="02070309020205020404" pitchFamily="49" charset="0"/>
                <a:cs typeface="Courier New" panose="02070309020205020404" pitchFamily="49" charset="0"/>
              </a:rPr>
              <a:t>writer=</a:t>
            </a:r>
            <a:r>
              <a:rPr lang="en-US" altLang="zh-CN" sz="2000" b="1" dirty="0" err="1">
                <a:latin typeface="Courier New" panose="02070309020205020404" pitchFamily="49" charset="0"/>
                <a:cs typeface="Courier New" panose="02070309020205020404" pitchFamily="49" charset="0"/>
              </a:rPr>
              <a:t>pd.ExcelWriter</a:t>
            </a:r>
            <a:r>
              <a:rPr lang="en-US" altLang="zh-CN" sz="2000" b="1" dirty="0">
                <a:latin typeface="Courier New" panose="02070309020205020404" pitchFamily="49" charset="0"/>
                <a:cs typeface="Courier New" panose="02070309020205020404" pitchFamily="49" charset="0"/>
              </a:rPr>
              <a:t>('Test1.xlsx')</a:t>
            </a:r>
          </a:p>
          <a:p>
            <a:pPr>
              <a:lnSpc>
                <a:spcPct val="140000"/>
              </a:lnSpc>
            </a:pPr>
            <a:r>
              <a:rPr lang="en-US" altLang="zh-CN" sz="2000" b="1" dirty="0" err="1">
                <a:latin typeface="Courier New" panose="02070309020205020404" pitchFamily="49" charset="0"/>
                <a:cs typeface="Courier New" panose="02070309020205020404" pitchFamily="49" charset="0"/>
              </a:rPr>
              <a:t>v.to_excel</a:t>
            </a:r>
            <a:r>
              <a:rPr lang="en-US" altLang="zh-CN" sz="2000" b="1" dirty="0">
                <a:latin typeface="Courier New" panose="02070309020205020404" pitchFamily="49" charset="0"/>
                <a:cs typeface="Courier New" panose="02070309020205020404" pitchFamily="49" charset="0"/>
              </a:rPr>
              <a:t>(writer,'sheet1',index=False)</a:t>
            </a:r>
          </a:p>
          <a:p>
            <a:pPr>
              <a:lnSpc>
                <a:spcPct val="140000"/>
              </a:lnSpc>
            </a:pPr>
            <a:r>
              <a:rPr lang="en-US" altLang="zh-CN" sz="2000" b="1" dirty="0" err="1">
                <a:latin typeface="Courier New" panose="02070309020205020404" pitchFamily="49" charset="0"/>
                <a:cs typeface="Courier New" panose="02070309020205020404" pitchFamily="49" charset="0"/>
              </a:rPr>
              <a:t>w.to_excel</a:t>
            </a:r>
            <a:r>
              <a:rPr lang="en-US" altLang="zh-CN" sz="2000" b="1" dirty="0">
                <a:latin typeface="Courier New" panose="02070309020205020404" pitchFamily="49" charset="0"/>
                <a:cs typeface="Courier New" panose="02070309020205020404" pitchFamily="49" charset="0"/>
              </a:rPr>
              <a:t>(writer,'sheet2')</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读入数据</a:t>
            </a:r>
          </a:p>
        </p:txBody>
      </p:sp>
      <p:sp>
        <p:nvSpPr>
          <p:cNvPr id="6" name="内容占位符 5"/>
          <p:cNvSpPr>
            <a:spLocks noGrp="1"/>
          </p:cNvSpPr>
          <p:nvPr>
            <p:ph idx="1"/>
          </p:nvPr>
        </p:nvSpPr>
        <p:spPr>
          <a:xfrm>
            <a:off x="457200" y="1484784"/>
            <a:ext cx="8229600" cy="4525963"/>
          </a:xfrm>
        </p:spPr>
        <p:txBody>
          <a:bodyPr/>
          <a:lstStyle/>
          <a:p>
            <a:r>
              <a:rPr lang="en-US" altLang="zh-CN" sz="2000" b="1" dirty="0">
                <a:latin typeface="Courier New" panose="02070309020205020404" pitchFamily="49" charset="0"/>
                <a:cs typeface="Courier New" panose="02070309020205020404" pitchFamily="49" charset="0"/>
              </a:rPr>
              <a:t>W=</a:t>
            </a:r>
            <a:r>
              <a:rPr lang="en-US" altLang="zh-CN" sz="2000" b="1" dirty="0" err="1">
                <a:latin typeface="Courier New" panose="02070309020205020404" pitchFamily="49" charset="0"/>
                <a:cs typeface="Courier New" panose="02070309020205020404" pitchFamily="49" charset="0"/>
              </a:rPr>
              <a:t>pd.read_csv</a:t>
            </a:r>
            <a:r>
              <a:rPr lang="en-US" altLang="zh-CN" sz="2000" b="1" dirty="0">
                <a:latin typeface="Courier New" panose="02070309020205020404" pitchFamily="49" charset="0"/>
                <a:cs typeface="Courier New" panose="02070309020205020404" pitchFamily="49" charset="0"/>
              </a:rPr>
              <a:t>('Test.csv')</a:t>
            </a:r>
          </a:p>
          <a:p>
            <a:r>
              <a:rPr lang="en-US" altLang="zh-CN" sz="2000" b="1" dirty="0">
                <a:latin typeface="Courier New" panose="02070309020205020404" pitchFamily="49" charset="0"/>
                <a:cs typeface="Courier New" panose="02070309020205020404" pitchFamily="49" charset="0"/>
              </a:rPr>
              <a:t>V=</a:t>
            </a:r>
            <a:r>
              <a:rPr lang="en-US" altLang="zh-CN" sz="2000" b="1" dirty="0" err="1">
                <a:latin typeface="Courier New" panose="02070309020205020404" pitchFamily="49" charset="0"/>
                <a:cs typeface="Courier New" panose="02070309020205020404" pitchFamily="49" charset="0"/>
              </a:rPr>
              <a:t>pd.read_excel</a:t>
            </a:r>
            <a:r>
              <a:rPr lang="en-US" altLang="zh-CN" sz="2000" b="1" dirty="0">
                <a:latin typeface="Courier New" panose="02070309020205020404" pitchFamily="49" charset="0"/>
                <a:cs typeface="Courier New" panose="02070309020205020404" pitchFamily="49" charset="0"/>
              </a:rPr>
              <a:t>('Test1.xlsx','sheet2')</a:t>
            </a:r>
          </a:p>
          <a:p>
            <a:r>
              <a:rPr lang="en-US" altLang="zh-CN" sz="2000" b="1" dirty="0">
                <a:latin typeface="Courier New" panose="02070309020205020404" pitchFamily="49" charset="0"/>
                <a:cs typeface="Courier New" panose="02070309020205020404" pitchFamily="49" charset="0"/>
              </a:rPr>
              <a:t>U=</a:t>
            </a:r>
            <a:r>
              <a:rPr lang="en-US" altLang="zh-CN" sz="2000" b="1" dirty="0" err="1">
                <a:latin typeface="Courier New" panose="02070309020205020404" pitchFamily="49" charset="0"/>
                <a:cs typeface="Courier New" panose="02070309020205020404" pitchFamily="49" charset="0"/>
              </a:rPr>
              <a:t>pd.read_table</a:t>
            </a:r>
            <a:r>
              <a:rPr lang="en-US" altLang="zh-CN" sz="2000" b="1" dirty="0">
                <a:latin typeface="Courier New" panose="02070309020205020404" pitchFamily="49" charset="0"/>
                <a:cs typeface="Courier New" panose="02070309020205020404" pitchFamily="49" charset="0"/>
              </a:rPr>
              <a:t>('Test.csv',</a:t>
            </a:r>
            <a:r>
              <a:rPr lang="en-US" altLang="zh-CN" sz="2000" b="1" dirty="0" err="1">
                <a:latin typeface="Courier New" panose="02070309020205020404" pitchFamily="49" charset="0"/>
                <a:cs typeface="Courier New" panose="02070309020205020404" pitchFamily="49" charset="0"/>
              </a:rPr>
              <a:t>sep</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V.head</a:t>
            </a:r>
            <a:r>
              <a:rPr lang="en-US" altLang="zh-CN" sz="2000" b="1" dirty="0">
                <a:latin typeface="Courier New" panose="02070309020205020404" pitchFamily="49" charset="0"/>
                <a:cs typeface="Courier New" panose="02070309020205020404" pitchFamily="49" charset="0"/>
              </a:rPr>
              <a:t>()=\n',</a:t>
            </a:r>
            <a:r>
              <a:rPr lang="en-US" altLang="zh-CN" sz="2000" b="1" dirty="0" err="1">
                <a:latin typeface="Courier New" panose="02070309020205020404" pitchFamily="49" charset="0"/>
                <a:cs typeface="Courier New" panose="02070309020205020404" pitchFamily="49" charset="0"/>
              </a:rPr>
              <a:t>V.head</a:t>
            </a: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头</a:t>
            </a:r>
            <a:r>
              <a:rPr lang="en-US" altLang="zh-CN" sz="2000" b="1" dirty="0">
                <a:latin typeface="Courier New" panose="02070309020205020404" pitchFamily="49" charset="0"/>
                <a:cs typeface="Courier New" panose="02070309020205020404" pitchFamily="49" charset="0"/>
              </a:rPr>
              <a:t>5</a:t>
            </a:r>
            <a:r>
              <a:rPr lang="zh-CN" altLang="en-US" sz="2000" b="1" dirty="0">
                <a:latin typeface="Courier New" panose="02070309020205020404" pitchFamily="49" charset="0"/>
                <a:cs typeface="Courier New" panose="02070309020205020404" pitchFamily="49" charset="0"/>
              </a:rPr>
              <a:t>行</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U.head</a:t>
            </a:r>
            <a:r>
              <a:rPr lang="en-US" altLang="zh-CN" sz="2000" b="1" dirty="0">
                <a:latin typeface="Courier New" panose="02070309020205020404" pitchFamily="49" charset="0"/>
                <a:cs typeface="Courier New" panose="02070309020205020404" pitchFamily="49" charset="0"/>
              </a:rPr>
              <a:t>(2)=\n',</a:t>
            </a:r>
            <a:r>
              <a:rPr lang="en-US" altLang="zh-CN" sz="2000" b="1" dirty="0" err="1">
                <a:latin typeface="Courier New" panose="02070309020205020404" pitchFamily="49" charset="0"/>
                <a:cs typeface="Courier New" panose="02070309020205020404" pitchFamily="49" charset="0"/>
              </a:rPr>
              <a:t>U.head</a:t>
            </a:r>
            <a:r>
              <a:rPr lang="en-US" altLang="zh-CN" sz="2000" b="1" dirty="0">
                <a:latin typeface="Courier New" panose="02070309020205020404" pitchFamily="49" charset="0"/>
                <a:cs typeface="Courier New" panose="02070309020205020404" pitchFamily="49" charset="0"/>
              </a:rPr>
              <a:t>(2))  #</a:t>
            </a:r>
            <a:r>
              <a:rPr lang="zh-CN" altLang="en-US" sz="2000" b="1" dirty="0">
                <a:latin typeface="Courier New" panose="02070309020205020404" pitchFamily="49" charset="0"/>
                <a:cs typeface="Courier New" panose="02070309020205020404" pitchFamily="49" charset="0"/>
              </a:rPr>
              <a:t>头</a:t>
            </a:r>
            <a:r>
              <a:rPr lang="en-US" altLang="zh-CN" sz="2000" b="1" dirty="0">
                <a:latin typeface="Courier New" panose="02070309020205020404" pitchFamily="49" charset="0"/>
                <a:cs typeface="Courier New" panose="02070309020205020404" pitchFamily="49" charset="0"/>
              </a:rPr>
              <a:t>2</a:t>
            </a:r>
            <a:r>
              <a:rPr lang="zh-CN" altLang="en-US" sz="2000" b="1" dirty="0">
                <a:latin typeface="Courier New" panose="02070309020205020404" pitchFamily="49" charset="0"/>
                <a:cs typeface="Courier New" panose="02070309020205020404" pitchFamily="49" charset="0"/>
              </a:rPr>
              <a:t>行</a:t>
            </a:r>
          </a:p>
          <a:p>
            <a:r>
              <a:rPr lang="fr-FR" altLang="zh-CN" sz="2000" b="1" dirty="0">
                <a:latin typeface="Courier New" panose="02070309020205020404" pitchFamily="49" charset="0"/>
                <a:cs typeface="Courier New" panose="02070309020205020404" pitchFamily="49" charset="0"/>
              </a:rPr>
              <a:t>print ('U.tail(3)=\n',U.tail(3))  #</a:t>
            </a:r>
            <a:r>
              <a:rPr lang="zh-CN" altLang="fr-FR" sz="2000" b="1" dirty="0">
                <a:latin typeface="Courier New" panose="02070309020205020404" pitchFamily="49" charset="0"/>
                <a:cs typeface="Courier New" panose="02070309020205020404" pitchFamily="49" charset="0"/>
              </a:rPr>
              <a:t>最后</a:t>
            </a:r>
            <a:r>
              <a:rPr lang="en-US" altLang="zh-CN" sz="2000" b="1" dirty="0">
                <a:latin typeface="Courier New" panose="02070309020205020404" pitchFamily="49" charset="0"/>
                <a:cs typeface="Courier New" panose="02070309020205020404" pitchFamily="49" charset="0"/>
              </a:rPr>
              <a:t>3</a:t>
            </a:r>
            <a:r>
              <a:rPr lang="zh-CN" altLang="fr-FR" sz="2000" b="1" dirty="0">
                <a:latin typeface="Courier New" panose="02070309020205020404" pitchFamily="49" charset="0"/>
                <a:cs typeface="Courier New" panose="02070309020205020404" pitchFamily="49" charset="0"/>
              </a:rPr>
              <a:t>行</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U.size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nU.columns</a:t>
            </a:r>
            <a:r>
              <a:rPr lang="en-US" altLang="zh-CN" sz="2000" b="1" dirty="0">
                <a:latin typeface="Courier New" panose="02070309020205020404" pitchFamily="49" charset="0"/>
                <a:cs typeface="Courier New" panose="02070309020205020404" pitchFamily="49" charset="0"/>
              </a:rPr>
              <a:t>={}'.format(</a:t>
            </a:r>
            <a:r>
              <a:rPr lang="en-US" altLang="zh-CN" sz="2000" b="1" dirty="0" err="1">
                <a:latin typeface="Courier New" panose="02070309020205020404" pitchFamily="49" charset="0"/>
                <a:cs typeface="Courier New" panose="02070309020205020404" pitchFamily="49" charset="0"/>
              </a:rPr>
              <a:t>U.size</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U.columns</a:t>
            </a:r>
            <a:r>
              <a:rPr lang="en-US" altLang="zh-CN" sz="2000" b="1" dirty="0">
                <a:latin typeface="Courier New" panose="02070309020205020404" pitchFamily="49" charset="0"/>
                <a:cs typeface="Courier New" panose="02070309020205020404" pitchFamily="49" charset="0"/>
              </a:rPr>
              <a:t>))</a:t>
            </a:r>
          </a:p>
          <a:p>
            <a:r>
              <a:rPr lang="en-US" altLang="zh-CN" sz="2000" b="1" dirty="0" err="1">
                <a:latin typeface="Courier New" panose="02070309020205020404" pitchFamily="49" charset="0"/>
                <a:cs typeface="Courier New" panose="02070309020205020404" pitchFamily="49" charset="0"/>
              </a:rPr>
              <a:t>U.describe</a:t>
            </a: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简单汇总统计量</a:t>
            </a: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一个例子</a:t>
            </a:r>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diamonds=</a:t>
            </a:r>
            <a:r>
              <a:rPr lang="en-US" altLang="zh-CN" sz="2000" b="1" dirty="0" err="1">
                <a:latin typeface="Courier New" panose="02070309020205020404" pitchFamily="49" charset="0"/>
                <a:cs typeface="Courier New" panose="02070309020205020404" pitchFamily="49" charset="0"/>
              </a:rPr>
              <a:t>pd.read_csv</a:t>
            </a:r>
            <a:r>
              <a:rPr lang="en-US" altLang="zh-CN" sz="2000" b="1" dirty="0">
                <a:latin typeface="Courier New" panose="02070309020205020404" pitchFamily="49" charset="0"/>
                <a:cs typeface="Courier New" panose="02070309020205020404" pitchFamily="49" charset="0"/>
              </a:rPr>
              <a:t>("diamonds.csv")</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diamonds.head</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diamonds.describe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diamonds.columns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diamonds.columns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('sample size=', </a:t>
            </a:r>
            <a:r>
              <a:rPr lang="en-US" altLang="zh-CN" sz="2000" b="1" dirty="0" err="1">
                <a:latin typeface="Courier New" panose="02070309020205020404" pitchFamily="49" charset="0"/>
                <a:cs typeface="Courier New" panose="02070309020205020404" pitchFamily="49" charset="0"/>
              </a:rPr>
              <a:t>len</a:t>
            </a:r>
            <a:r>
              <a:rPr lang="en-US" altLang="zh-CN" sz="2000" b="1" dirty="0">
                <a:latin typeface="Courier New" panose="02070309020205020404" pitchFamily="49" charset="0"/>
                <a:cs typeface="Courier New" panose="02070309020205020404" pitchFamily="49" charset="0"/>
              </a:rPr>
              <a:t>(diamonds)) #</a:t>
            </a:r>
            <a:r>
              <a:rPr lang="zh-CN" altLang="en-US" sz="2000" b="1" dirty="0">
                <a:latin typeface="Courier New" panose="02070309020205020404" pitchFamily="49" charset="0"/>
                <a:cs typeface="Courier New" panose="02070309020205020404" pitchFamily="49" charset="0"/>
              </a:rPr>
              <a:t>样本量</a:t>
            </a:r>
          </a:p>
          <a:p>
            <a:r>
              <a:rPr lang="en-US" altLang="zh-CN" sz="2000" b="1" dirty="0">
                <a:latin typeface="Courier New" panose="02070309020205020404" pitchFamily="49" charset="0"/>
                <a:cs typeface="Courier New" panose="02070309020205020404" pitchFamily="49" charset="0"/>
              </a:rPr>
              <a:t>cut=</a:t>
            </a:r>
            <a:r>
              <a:rPr lang="en-US" altLang="zh-CN" sz="2000" b="1" dirty="0" err="1">
                <a:latin typeface="Courier New" panose="02070309020205020404" pitchFamily="49" charset="0"/>
                <a:cs typeface="Courier New" panose="02070309020205020404" pitchFamily="49" charset="0"/>
              </a:rPr>
              <a:t>diamonds.groupby</a:t>
            </a:r>
            <a:r>
              <a:rPr lang="en-US" altLang="zh-CN" sz="2000" b="1" dirty="0">
                <a:latin typeface="Courier New" panose="02070309020205020404" pitchFamily="49" charset="0"/>
                <a:cs typeface="Courier New" panose="02070309020205020404" pitchFamily="49" charset="0"/>
              </a:rPr>
              <a:t>("cut") #</a:t>
            </a:r>
            <a:r>
              <a:rPr lang="zh-CN" altLang="en-US" sz="2000" b="1" dirty="0">
                <a:latin typeface="Courier New" panose="02070309020205020404" pitchFamily="49" charset="0"/>
                <a:cs typeface="Courier New" panose="02070309020205020404" pitchFamily="49" charset="0"/>
              </a:rPr>
              <a:t>按照变量</a:t>
            </a:r>
            <a:r>
              <a:rPr lang="en-US" altLang="zh-CN" sz="2000" b="1" dirty="0">
                <a:latin typeface="Courier New" panose="02070309020205020404" pitchFamily="49" charset="0"/>
                <a:cs typeface="Courier New" panose="02070309020205020404" pitchFamily="49" charset="0"/>
              </a:rPr>
              <a:t>cut</a:t>
            </a:r>
            <a:r>
              <a:rPr lang="zh-CN" altLang="en-US" sz="2000" b="1" dirty="0">
                <a:latin typeface="Courier New" panose="02070309020205020404" pitchFamily="49" charset="0"/>
                <a:cs typeface="Courier New" panose="02070309020205020404" pitchFamily="49" charset="0"/>
              </a:rPr>
              <a:t>的水平分群</a:t>
            </a:r>
          </a:p>
          <a:p>
            <a:r>
              <a:rPr lang="en-US" altLang="zh-CN" sz="2000" b="1" dirty="0">
                <a:latin typeface="Courier New" panose="02070309020205020404" pitchFamily="49" charset="0"/>
                <a:cs typeface="Courier New" panose="02070309020205020404" pitchFamily="49" charset="0"/>
              </a:rPr>
              <a:t>print ('</a:t>
            </a:r>
            <a:r>
              <a:rPr lang="en-US" altLang="zh-CN" sz="2000" b="1" dirty="0" err="1">
                <a:latin typeface="Courier New" panose="02070309020205020404" pitchFamily="49" charset="0"/>
                <a:cs typeface="Courier New" panose="02070309020205020404" pitchFamily="49" charset="0"/>
              </a:rPr>
              <a:t>cut.median</a:t>
            </a:r>
            <a:r>
              <a:rPr lang="en-US" altLang="zh-CN" sz="2000" b="1" dirty="0">
                <a:latin typeface="Courier New" panose="02070309020205020404" pitchFamily="49" charset="0"/>
                <a:cs typeface="Courier New" panose="02070309020205020404" pitchFamily="49" charset="0"/>
              </a:rPr>
              <a:t>()=\n',</a:t>
            </a:r>
            <a:r>
              <a:rPr lang="en-US" altLang="zh-CN" sz="2000" b="1" dirty="0" err="1">
                <a:latin typeface="Courier New" panose="02070309020205020404" pitchFamily="49" charset="0"/>
                <a:cs typeface="Courier New" panose="02070309020205020404" pitchFamily="49" charset="0"/>
              </a:rPr>
              <a:t>cut.median</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print ('Cross table=\n',</a:t>
            </a:r>
            <a:r>
              <a:rPr lang="en-US" altLang="zh-CN" sz="2000" b="1" dirty="0" err="1">
                <a:latin typeface="Courier New" panose="02070309020205020404" pitchFamily="49" charset="0"/>
                <a:cs typeface="Courier New" panose="02070309020205020404" pitchFamily="49" charset="0"/>
              </a:rPr>
              <a:t>pd.crosstab</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diamonds.cut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diamonds.color</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65</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buFontTx/>
              <a:buNone/>
            </a:pPr>
            <a:r>
              <a:rPr lang="zh-CN" altLang="en-US" dirty="0">
                <a:ea typeface="黑体" panose="02010609060101010101" pitchFamily="49" charset="-122"/>
              </a:rPr>
              <a:t>六   </a:t>
            </a:r>
            <a:r>
              <a:rPr lang="en-US" altLang="zh-CN" dirty="0">
                <a:ea typeface="黑体" panose="02010609060101010101" pitchFamily="49" charset="-122"/>
              </a:rPr>
              <a:t>Matplotlib </a:t>
            </a:r>
            <a:r>
              <a:rPr lang="zh-CN" altLang="en-US" dirty="0">
                <a:ea typeface="黑体" panose="02010609060101010101" pitchFamily="49" charset="-122"/>
              </a:rPr>
              <a:t>模块</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a typeface="黑体" panose="02010609060101010101" pitchFamily="49" charset="-122"/>
              </a:rPr>
              <a:t>Matplotlib </a:t>
            </a:r>
            <a:r>
              <a:rPr lang="zh-CN" altLang="en-US" dirty="0">
                <a:ea typeface="黑体" panose="02010609060101010101" pitchFamily="49" charset="-122"/>
              </a:rPr>
              <a:t>模块</a:t>
            </a:r>
            <a:endParaRPr lang="zh-CN" altLang="en-US" dirty="0"/>
          </a:p>
        </p:txBody>
      </p:sp>
      <p:sp>
        <p:nvSpPr>
          <p:cNvPr id="6" name="内容占位符 5"/>
          <p:cNvSpPr>
            <a:spLocks noGrp="1"/>
          </p:cNvSpPr>
          <p:nvPr>
            <p:ph idx="1"/>
          </p:nvPr>
        </p:nvSpPr>
        <p:spPr/>
        <p:txBody>
          <a:bodyPr/>
          <a:lstStyle/>
          <a:p>
            <a:r>
              <a:rPr lang="en-US" altLang="zh-CN" dirty="0"/>
              <a:t>Matplotlib </a:t>
            </a:r>
            <a:r>
              <a:rPr lang="zh-CN" altLang="en-US" dirty="0"/>
              <a:t>是 </a:t>
            </a:r>
            <a:r>
              <a:rPr lang="en-US" altLang="zh-CN" dirty="0"/>
              <a:t>Python </a:t>
            </a:r>
            <a:r>
              <a:rPr lang="zh-CN" altLang="en-US" dirty="0"/>
              <a:t>中常用的图形框架</a:t>
            </a:r>
            <a:r>
              <a:rPr lang="en-US" altLang="zh-CN" dirty="0"/>
              <a:t>.</a:t>
            </a:r>
            <a:endParaRPr lang="en-US" altLang="zh-CN" b="1" dirty="0"/>
          </a:p>
          <a:p>
            <a:endParaRPr lang="en-US" altLang="zh-CN" b="1" dirty="0"/>
          </a:p>
          <a:p>
            <a:r>
              <a:rPr lang="zh-CN" altLang="en-US" b="1" dirty="0"/>
              <a:t>模块对比</a:t>
            </a:r>
            <a:endParaRPr lang="zh-CN" altLang="en-US" dirty="0"/>
          </a:p>
          <a:p>
            <a:pPr marL="0" indent="0">
              <a:buNone/>
            </a:pPr>
            <a:r>
              <a:rPr lang="zh-CN" altLang="en-US" dirty="0"/>
              <a:t>    </a:t>
            </a:r>
            <a:r>
              <a:rPr lang="en-US" altLang="zh-CN" dirty="0" err="1"/>
              <a:t>numpy</a:t>
            </a:r>
            <a:r>
              <a:rPr lang="zh-CN" altLang="en-US" dirty="0"/>
              <a:t>可以高效的处理数据、提供数组支持</a:t>
            </a:r>
            <a:r>
              <a:rPr lang="en-US" altLang="zh-CN" dirty="0"/>
              <a:t>, </a:t>
            </a:r>
            <a:r>
              <a:rPr lang="zh-CN" altLang="en-US" dirty="0"/>
              <a:t>是</a:t>
            </a:r>
            <a:r>
              <a:rPr lang="en-US" altLang="zh-CN" dirty="0"/>
              <a:t> pandas</a:t>
            </a:r>
            <a:r>
              <a:rPr lang="zh-CN" altLang="en-US" dirty="0"/>
              <a:t>的基础</a:t>
            </a:r>
            <a:r>
              <a:rPr lang="en-US" altLang="zh-CN" dirty="0"/>
              <a:t>, pandas</a:t>
            </a:r>
            <a:r>
              <a:rPr lang="zh-CN" altLang="en-US" dirty="0"/>
              <a:t>则主要用于数据预处理和简单的数据探索</a:t>
            </a:r>
            <a:r>
              <a:rPr lang="en-US" altLang="zh-CN" dirty="0"/>
              <a:t>.</a:t>
            </a:r>
            <a:endParaRPr lang="zh-CN" altLang="en-US" dirty="0"/>
          </a:p>
          <a:p>
            <a:pPr marL="0" indent="0">
              <a:buNone/>
            </a:pPr>
            <a:r>
              <a:rPr lang="en-US" altLang="zh-CN" dirty="0"/>
              <a:t>    Matplotlib </a:t>
            </a:r>
            <a:r>
              <a:rPr lang="zh-CN" altLang="en-US" dirty="0"/>
              <a:t>模块的主要作用是作图，解决可视化问题</a:t>
            </a: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a typeface="黑体" panose="02010609060101010101" pitchFamily="49" charset="-122"/>
              </a:rPr>
              <a:t>Matplotlib </a:t>
            </a:r>
            <a:r>
              <a:rPr lang="zh-CN" altLang="en-US" dirty="0">
                <a:ea typeface="黑体" panose="02010609060101010101" pitchFamily="49" charset="-122"/>
              </a:rPr>
              <a:t>模块</a:t>
            </a:r>
            <a:endParaRPr lang="zh-CN" altLang="en-US" dirty="0"/>
          </a:p>
        </p:txBody>
      </p:sp>
      <p:sp>
        <p:nvSpPr>
          <p:cNvPr id="6" name="内容占位符 5"/>
          <p:cNvSpPr>
            <a:spLocks noGrp="1"/>
          </p:cNvSpPr>
          <p:nvPr>
            <p:ph idx="1"/>
          </p:nvPr>
        </p:nvSpPr>
        <p:spPr/>
        <p:txBody>
          <a:bodyPr/>
          <a:lstStyle/>
          <a:p>
            <a:r>
              <a:rPr lang="en-US" altLang="zh-CN" sz="2000" b="1" dirty="0">
                <a:latin typeface="Courier New" panose="02070309020205020404" pitchFamily="49" charset="0"/>
                <a:cs typeface="Courier New" panose="02070309020205020404" pitchFamily="49" charset="0"/>
              </a:rPr>
              <a:t>import </a:t>
            </a:r>
            <a:r>
              <a:rPr lang="en-US" altLang="zh-CN" sz="2000" b="1" dirty="0" err="1">
                <a:latin typeface="Courier New" panose="02070309020205020404" pitchFamily="49" charset="0"/>
                <a:cs typeface="Courier New" panose="02070309020205020404" pitchFamily="49" charset="0"/>
              </a:rPr>
              <a:t>matplotlib.pyplot</a:t>
            </a:r>
            <a:r>
              <a:rPr lang="en-US" altLang="zh-CN" sz="2000" b="1" dirty="0">
                <a:latin typeface="Courier New" panose="02070309020205020404" pitchFamily="49" charset="0"/>
                <a:cs typeface="Courier New" panose="02070309020205020404" pitchFamily="49" charset="0"/>
              </a:rPr>
              <a:t> as </a:t>
            </a:r>
            <a:r>
              <a:rPr lang="en-US" altLang="zh-CN" sz="2000" b="1" dirty="0" err="1">
                <a:latin typeface="Courier New" panose="02070309020205020404" pitchFamily="49" charset="0"/>
                <a:cs typeface="Courier New" panose="02070309020205020404" pitchFamily="49" charset="0"/>
              </a:rPr>
              <a:t>plt</a:t>
            </a:r>
            <a:endParaRPr lang="en-US" altLang="zh-CN" sz="2000" b="1" dirty="0">
              <a:latin typeface="Courier New" panose="02070309020205020404" pitchFamily="49" charset="0"/>
              <a:cs typeface="Courier New" panose="02070309020205020404" pitchFamily="49" charset="0"/>
            </a:endParaRPr>
          </a:p>
          <a:p>
            <a:r>
              <a:rPr lang="es-ES" altLang="zh-CN" sz="2000" b="1" dirty="0">
                <a:latin typeface="Courier New" panose="02070309020205020404" pitchFamily="49" charset="0"/>
                <a:cs typeface="Courier New" panose="02070309020205020404" pitchFamily="49" charset="0"/>
              </a:rPr>
              <a:t>y = np.random.randn(100)</a:t>
            </a:r>
          </a:p>
          <a:p>
            <a:r>
              <a:rPr lang="en-US" altLang="zh-CN" sz="2000" b="1" dirty="0" err="1">
                <a:latin typeface="Courier New" panose="02070309020205020404" pitchFamily="49" charset="0"/>
                <a:cs typeface="Courier New" panose="02070309020205020404" pitchFamily="49" charset="0"/>
              </a:rPr>
              <a:t>plt.plot</a:t>
            </a:r>
            <a:r>
              <a:rPr lang="en-US" altLang="zh-CN" sz="2000" b="1" dirty="0">
                <a:latin typeface="Courier New" panose="02070309020205020404" pitchFamily="49" charset="0"/>
                <a:cs typeface="Courier New" panose="02070309020205020404" pitchFamily="49" charset="0"/>
              </a:rPr>
              <a:t>(y)</a:t>
            </a:r>
          </a:p>
          <a:p>
            <a:r>
              <a:rPr lang="en-US" altLang="zh-CN" sz="2000" b="1" dirty="0" err="1">
                <a:latin typeface="Courier New" panose="02070309020205020404" pitchFamily="49" charset="0"/>
                <a:cs typeface="Courier New" panose="02070309020205020404" pitchFamily="49" charset="0"/>
              </a:rPr>
              <a:t>plt.plot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y,'g</a:t>
            </a:r>
            <a:r>
              <a:rPr lang="en-US" altLang="zh-CN" sz="2000" b="1" dirty="0">
                <a:latin typeface="Courier New" panose="02070309020205020404" pitchFamily="49" charset="0"/>
                <a:cs typeface="Courier New" panose="02070309020205020404" pitchFamily="49" charset="0"/>
              </a:rPr>
              <a:t>--')</a:t>
            </a:r>
          </a:p>
          <a:p>
            <a:r>
              <a:rPr lang="en-US" altLang="zh-CN" sz="2000" b="1" dirty="0" err="1">
                <a:latin typeface="Courier New" panose="02070309020205020404" pitchFamily="49" charset="0"/>
                <a:cs typeface="Courier New" panose="02070309020205020404" pitchFamily="49" charset="0"/>
              </a:rPr>
              <a:t>plt.title</a:t>
            </a:r>
            <a:r>
              <a:rPr lang="en-US" altLang="zh-CN" sz="2000" b="1" dirty="0">
                <a:latin typeface="Courier New" panose="02070309020205020404" pitchFamily="49" charset="0"/>
                <a:cs typeface="Courier New" panose="02070309020205020404" pitchFamily="49" charset="0"/>
              </a:rPr>
              <a:t>('Random number')</a:t>
            </a:r>
          </a:p>
          <a:p>
            <a:r>
              <a:rPr lang="en-US" altLang="zh-CN" sz="2000" b="1" dirty="0" err="1">
                <a:latin typeface="Courier New" panose="02070309020205020404" pitchFamily="49" charset="0"/>
                <a:cs typeface="Courier New" panose="02070309020205020404" pitchFamily="49" charset="0"/>
              </a:rPr>
              <a:t>plt.xlabel</a:t>
            </a:r>
            <a:r>
              <a:rPr lang="en-US" altLang="zh-CN" sz="2000" b="1" dirty="0">
                <a:latin typeface="Courier New" panose="02070309020205020404" pitchFamily="49" charset="0"/>
                <a:cs typeface="Courier New" panose="02070309020205020404" pitchFamily="49" charset="0"/>
              </a:rPr>
              <a:t>('Index')</a:t>
            </a:r>
          </a:p>
          <a:p>
            <a:r>
              <a:rPr lang="en-US" altLang="zh-CN" sz="2000" b="1" dirty="0" err="1">
                <a:latin typeface="Courier New" panose="02070309020205020404" pitchFamily="49" charset="0"/>
                <a:cs typeface="Courier New" panose="02070309020205020404" pitchFamily="49" charset="0"/>
              </a:rPr>
              <a:t>plt.ylabel</a:t>
            </a:r>
            <a:r>
              <a:rPr lang="en-US" altLang="zh-CN" sz="2000" b="1" dirty="0">
                <a:latin typeface="Courier New" panose="02070309020205020404" pitchFamily="49" charset="0"/>
                <a:cs typeface="Courier New" panose="02070309020205020404" pitchFamily="49" charset="0"/>
              </a:rPr>
              <a:t>('y')</a:t>
            </a:r>
          </a:p>
          <a:p>
            <a:r>
              <a:rPr lang="en-US" altLang="zh-CN" sz="2000" b="1" dirty="0" err="1">
                <a:latin typeface="Courier New" panose="02070309020205020404" pitchFamily="49" charset="0"/>
                <a:cs typeface="Courier New" panose="02070309020205020404" pitchFamily="49" charset="0"/>
              </a:rPr>
              <a:t>plt.show</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几张图形的例子</a:t>
            </a:r>
          </a:p>
        </p:txBody>
      </p:sp>
      <p:sp>
        <p:nvSpPr>
          <p:cNvPr id="6" name="内容占位符 5"/>
          <p:cNvSpPr>
            <a:spLocks noGrp="1"/>
          </p:cNvSpPr>
          <p:nvPr>
            <p:ph idx="1"/>
          </p:nvPr>
        </p:nvSpPr>
        <p:spPr/>
        <p:txBody>
          <a:bodyPr/>
          <a:lstStyle/>
          <a:p>
            <a:pPr>
              <a:lnSpc>
                <a:spcPct val="140000"/>
              </a:lnSpc>
            </a:pPr>
            <a:r>
              <a:rPr lang="fr-FR" altLang="zh-CN" sz="2000" b="1" dirty="0">
                <a:latin typeface="Courier New" panose="02070309020205020404" pitchFamily="49" charset="0"/>
                <a:cs typeface="Courier New" panose="02070309020205020404" pitchFamily="49" charset="0"/>
              </a:rPr>
              <a:t>import scipy.stats as stats</a:t>
            </a:r>
          </a:p>
          <a:p>
            <a:pPr>
              <a:lnSpc>
                <a:spcPct val="140000"/>
              </a:lnSpc>
            </a:pPr>
            <a:r>
              <a:rPr lang="en-US" altLang="zh-CN" sz="2000" b="1" dirty="0">
                <a:latin typeface="Courier New" panose="02070309020205020404" pitchFamily="49" charset="0"/>
                <a:cs typeface="Courier New" panose="02070309020205020404" pitchFamily="49" charset="0"/>
              </a:rPr>
              <a:t>fig = </a:t>
            </a:r>
            <a:r>
              <a:rPr lang="en-US" altLang="zh-CN" sz="2000" b="1" dirty="0" err="1">
                <a:latin typeface="Courier New" panose="02070309020205020404" pitchFamily="49" charset="0"/>
                <a:cs typeface="Courier New" panose="02070309020205020404" pitchFamily="49" charset="0"/>
              </a:rPr>
              <a:t>plt.figure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figsize</a:t>
            </a:r>
            <a:r>
              <a:rPr lang="en-US" altLang="zh-CN" sz="2000" b="1" dirty="0">
                <a:latin typeface="Courier New" panose="02070309020205020404" pitchFamily="49" charset="0"/>
                <a:cs typeface="Courier New" panose="02070309020205020404" pitchFamily="49" charset="0"/>
              </a:rPr>
              <a:t>=(15,10))</a:t>
            </a:r>
          </a:p>
          <a:p>
            <a:pPr>
              <a:lnSpc>
                <a:spcPct val="140000"/>
              </a:lnSpc>
            </a:pPr>
            <a:r>
              <a:rPr lang="en-US" altLang="zh-CN" sz="2000" b="1" dirty="0">
                <a:latin typeface="Courier New" panose="02070309020205020404" pitchFamily="49" charset="0"/>
                <a:cs typeface="Courier New" panose="02070309020205020404" pitchFamily="49" charset="0"/>
              </a:rPr>
              <a:t>ax = </a:t>
            </a:r>
            <a:r>
              <a:rPr lang="en-US" altLang="zh-CN" sz="2000" b="1" dirty="0" err="1">
                <a:latin typeface="Courier New" panose="02070309020205020404" pitchFamily="49" charset="0"/>
                <a:cs typeface="Courier New" panose="02070309020205020404" pitchFamily="49" charset="0"/>
              </a:rPr>
              <a:t>fig.add_subplot</a:t>
            </a:r>
            <a:r>
              <a:rPr lang="en-US" altLang="zh-CN" sz="2000" b="1" dirty="0">
                <a:latin typeface="Courier New" panose="02070309020205020404" pitchFamily="49" charset="0"/>
                <a:cs typeface="Courier New" panose="02070309020205020404" pitchFamily="49" charset="0"/>
              </a:rPr>
              <a:t>(2, 3, 1)         </a:t>
            </a:r>
            <a:r>
              <a:rPr lang="en-US" altLang="zh-CN" sz="2000" dirty="0">
                <a:latin typeface="Courier New" panose="02070309020205020404" pitchFamily="49" charset="0"/>
                <a:cs typeface="Courier New" panose="02070309020205020404" pitchFamily="49" charset="0"/>
              </a:rPr>
              <a:t>#2x3</a:t>
            </a:r>
            <a:r>
              <a:rPr lang="zh-CN" altLang="en-US" sz="2000" dirty="0">
                <a:latin typeface="Courier New" panose="02070309020205020404" pitchFamily="49" charset="0"/>
                <a:cs typeface="Courier New" panose="02070309020205020404" pitchFamily="49" charset="0"/>
              </a:rPr>
              <a:t>图形阵</a:t>
            </a:r>
          </a:p>
          <a:p>
            <a:pPr>
              <a:lnSpc>
                <a:spcPct val="140000"/>
              </a:lnSpc>
            </a:pPr>
            <a:r>
              <a:rPr lang="en-US" altLang="zh-CN" sz="2000" b="1" dirty="0">
                <a:latin typeface="Courier New" panose="02070309020205020404" pitchFamily="49" charset="0"/>
                <a:cs typeface="Courier New" panose="02070309020205020404" pitchFamily="49" charset="0"/>
              </a:rPr>
              <a:t>y = 50*</a:t>
            </a:r>
            <a:r>
              <a:rPr lang="en-US" altLang="zh-CN" sz="2000" b="1" dirty="0" err="1">
                <a:latin typeface="Courier New" panose="02070309020205020404" pitchFamily="49" charset="0"/>
                <a:cs typeface="Courier New" panose="02070309020205020404" pitchFamily="49" charset="0"/>
              </a:rPr>
              <a:t>np.exp</a:t>
            </a:r>
            <a:r>
              <a:rPr lang="en-US" altLang="zh-CN" sz="2000" b="1" dirty="0">
                <a:latin typeface="Courier New" panose="02070309020205020404" pitchFamily="49" charset="0"/>
                <a:cs typeface="Courier New" panose="02070309020205020404" pitchFamily="49" charset="0"/>
              </a:rPr>
              <a:t>(.0004 + </a:t>
            </a:r>
            <a:r>
              <a:rPr lang="en-US" altLang="zh-CN" sz="2000" b="1" dirty="0" err="1">
                <a:latin typeface="Courier New" panose="02070309020205020404" pitchFamily="49" charset="0"/>
                <a:cs typeface="Courier New" panose="02070309020205020404" pitchFamily="49" charset="0"/>
              </a:rPr>
              <a:t>np.cumsum</a:t>
            </a:r>
            <a:r>
              <a:rPr lang="en-US" altLang="zh-CN" sz="2000" b="1" dirty="0">
                <a:latin typeface="Courier New" panose="02070309020205020404" pitchFamily="49" charset="0"/>
                <a:cs typeface="Courier New" panose="02070309020205020404" pitchFamily="49" charset="0"/>
              </a:rPr>
              <a:t>(.01*</a:t>
            </a:r>
            <a:r>
              <a:rPr lang="en-US" altLang="zh-CN" sz="2000" b="1" dirty="0" err="1">
                <a:latin typeface="Courier New" panose="02070309020205020404" pitchFamily="49" charset="0"/>
                <a:cs typeface="Courier New" panose="02070309020205020404" pitchFamily="49" charset="0"/>
              </a:rPr>
              <a:t>np.random.randn</a:t>
            </a:r>
            <a:r>
              <a:rPr lang="en-US" altLang="zh-CN" sz="2000" b="1" dirty="0">
                <a:latin typeface="Courier New" panose="02070309020205020404" pitchFamily="49" charset="0"/>
                <a:cs typeface="Courier New" panose="02070309020205020404" pitchFamily="49" charset="0"/>
              </a:rPr>
              <a:t>(100)))</a:t>
            </a:r>
          </a:p>
          <a:p>
            <a:pPr>
              <a:lnSpc>
                <a:spcPct val="140000"/>
              </a:lnSpc>
            </a:pPr>
            <a:r>
              <a:rPr lang="en-US" altLang="zh-CN" sz="2000" b="1" dirty="0" err="1">
                <a:latin typeface="Courier New" panose="02070309020205020404" pitchFamily="49" charset="0"/>
                <a:cs typeface="Courier New" panose="02070309020205020404" pitchFamily="49" charset="0"/>
              </a:rPr>
              <a:t>plt.plot</a:t>
            </a:r>
            <a:r>
              <a:rPr lang="en-US" altLang="zh-CN" sz="2000" b="1" dirty="0">
                <a:latin typeface="Courier New" panose="02070309020205020404" pitchFamily="49" charset="0"/>
                <a:cs typeface="Courier New" panose="02070309020205020404" pitchFamily="49" charset="0"/>
              </a:rPr>
              <a:t>(y)</a:t>
            </a:r>
          </a:p>
          <a:p>
            <a:pPr>
              <a:lnSpc>
                <a:spcPct val="140000"/>
              </a:lnSpc>
            </a:pPr>
            <a:r>
              <a:rPr lang="en-US" altLang="zh-CN" sz="2000" b="1" dirty="0" err="1">
                <a:latin typeface="Courier New" panose="02070309020205020404" pitchFamily="49" charset="0"/>
                <a:cs typeface="Courier New" panose="02070309020205020404" pitchFamily="49" charset="0"/>
              </a:rPr>
              <a:t>plt.xlabel</a:t>
            </a:r>
            <a:r>
              <a:rPr lang="en-US" altLang="zh-CN" sz="2000" b="1" dirty="0">
                <a:latin typeface="Courier New" panose="02070309020205020404" pitchFamily="49" charset="0"/>
                <a:cs typeface="Courier New" panose="02070309020205020404" pitchFamily="49" charset="0"/>
              </a:rPr>
              <a:t>('time ($\tau$)')</a:t>
            </a:r>
          </a:p>
          <a:p>
            <a:pPr>
              <a:lnSpc>
                <a:spcPct val="140000"/>
              </a:lnSpc>
            </a:pPr>
            <a:r>
              <a:rPr lang="en-US" altLang="zh-CN" sz="2000" b="1" dirty="0" err="1">
                <a:latin typeface="Courier New" panose="02070309020205020404" pitchFamily="49" charset="0"/>
                <a:cs typeface="Courier New" panose="02070309020205020404" pitchFamily="49" charset="0"/>
              </a:rPr>
              <a:t>plt.ylabel</a:t>
            </a:r>
            <a:r>
              <a:rPr lang="en-US" altLang="zh-CN" sz="2000" b="1" dirty="0">
                <a:latin typeface="Courier New" panose="02070309020205020404" pitchFamily="49" charset="0"/>
                <a:cs typeface="Courier New" panose="02070309020205020404" pitchFamily="49" charset="0"/>
              </a:rPr>
              <a:t>('Price',</a:t>
            </a:r>
            <a:r>
              <a:rPr lang="en-US" altLang="zh-CN" sz="2000" b="1" dirty="0" err="1">
                <a:latin typeface="Courier New" panose="02070309020205020404" pitchFamily="49" charset="0"/>
                <a:cs typeface="Courier New" panose="02070309020205020404" pitchFamily="49" charset="0"/>
              </a:rPr>
              <a:t>fontsize</a:t>
            </a:r>
            <a:r>
              <a:rPr lang="en-US" altLang="zh-CN" sz="2000" b="1" dirty="0">
                <a:latin typeface="Courier New" panose="02070309020205020404" pitchFamily="49" charset="0"/>
                <a:cs typeface="Courier New" panose="02070309020205020404" pitchFamily="49" charset="0"/>
              </a:rPr>
              <a:t>=16)</a:t>
            </a:r>
          </a:p>
          <a:p>
            <a:pPr>
              <a:lnSpc>
                <a:spcPct val="140000"/>
              </a:lnSpc>
            </a:pPr>
            <a:r>
              <a:rPr lang="en-US" altLang="zh-CN" sz="2000" b="1" dirty="0" err="1">
                <a:latin typeface="Courier New" panose="02070309020205020404" pitchFamily="49" charset="0"/>
                <a:cs typeface="Courier New" panose="02070309020205020404" pitchFamily="49" charset="0"/>
              </a:rPr>
              <a:t>plt.title</a:t>
            </a:r>
            <a:r>
              <a:rPr lang="en-US" altLang="zh-CN" sz="2000" b="1" dirty="0">
                <a:latin typeface="Courier New" panose="02070309020205020404" pitchFamily="49" charset="0"/>
                <a:cs typeface="Courier New" panose="02070309020205020404" pitchFamily="49" charset="0"/>
              </a:rPr>
              <a:t>('Random walk: $d\ln </a:t>
            </a:r>
            <a:r>
              <a:rPr lang="en-US" altLang="zh-CN" sz="2000" b="1" dirty="0" err="1">
                <a:latin typeface="Courier New" panose="02070309020205020404" pitchFamily="49" charset="0"/>
                <a:cs typeface="Courier New" panose="02070309020205020404" pitchFamily="49" charset="0"/>
              </a:rPr>
              <a:t>p_t</a:t>
            </a:r>
            <a:r>
              <a:rPr lang="en-US" altLang="zh-CN" sz="2000" b="1" dirty="0">
                <a:latin typeface="Courier New" panose="02070309020205020404" pitchFamily="49" charset="0"/>
                <a:cs typeface="Courier New" panose="02070309020205020404" pitchFamily="49" charset="0"/>
              </a:rPr>
              <a:t> = \mu dt + \sigma dW_t$',</a:t>
            </a:r>
            <a:r>
              <a:rPr lang="en-US" altLang="zh-CN" sz="2000" b="1" dirty="0" err="1">
                <a:latin typeface="Courier New" panose="02070309020205020404" pitchFamily="49" charset="0"/>
                <a:cs typeface="Courier New" panose="02070309020205020404" pitchFamily="49" charset="0"/>
              </a:rPr>
              <a:t>fontsize</a:t>
            </a:r>
            <a:r>
              <a:rPr lang="en-US" altLang="zh-CN" sz="2000" b="1" dirty="0">
                <a:latin typeface="Courier New" panose="02070309020205020404" pitchFamily="49" charset="0"/>
                <a:cs typeface="Courier New" panose="02070309020205020404" pitchFamily="49" charset="0"/>
              </a:rPr>
              <a:t>=16)</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几张图形的例子</a:t>
            </a:r>
          </a:p>
        </p:txBody>
      </p:sp>
      <p:sp>
        <p:nvSpPr>
          <p:cNvPr id="6" name="内容占位符 5"/>
          <p:cNvSpPr>
            <a:spLocks noGrp="1"/>
          </p:cNvSpPr>
          <p:nvPr>
            <p:ph idx="1"/>
          </p:nvPr>
        </p:nvSpPr>
        <p:spPr/>
        <p:txBody>
          <a:bodyPr/>
          <a:lstStyle/>
          <a:p>
            <a:r>
              <a:rPr lang="es-ES" altLang="zh-CN" sz="2000" b="1" dirty="0">
                <a:latin typeface="Courier New" panose="02070309020205020404" pitchFamily="49" charset="0"/>
                <a:cs typeface="Courier New" panose="02070309020205020404" pitchFamily="49" charset="0"/>
              </a:rPr>
              <a:t>y = np.random.rand(5)</a:t>
            </a:r>
          </a:p>
          <a:p>
            <a:r>
              <a:rPr lang="en-US" altLang="zh-CN" sz="2000" b="1" dirty="0">
                <a:latin typeface="Courier New" panose="02070309020205020404" pitchFamily="49" charset="0"/>
                <a:cs typeface="Courier New" panose="02070309020205020404" pitchFamily="49" charset="0"/>
              </a:rPr>
              <a:t>x = </a:t>
            </a:r>
            <a:r>
              <a:rPr lang="en-US" altLang="zh-CN" sz="2000" b="1" dirty="0" err="1">
                <a:latin typeface="Courier New" panose="02070309020205020404" pitchFamily="49" charset="0"/>
                <a:cs typeface="Courier New" panose="02070309020205020404" pitchFamily="49" charset="0"/>
              </a:rPr>
              <a:t>np.arange</a:t>
            </a:r>
            <a:r>
              <a:rPr lang="en-US" altLang="zh-CN" sz="2000" b="1" dirty="0">
                <a:latin typeface="Courier New" panose="02070309020205020404" pitchFamily="49" charset="0"/>
                <a:cs typeface="Courier New" panose="02070309020205020404" pitchFamily="49" charset="0"/>
              </a:rPr>
              <a:t>(5)</a:t>
            </a:r>
          </a:p>
          <a:p>
            <a:r>
              <a:rPr lang="en-US" altLang="zh-CN" sz="2000" b="1" dirty="0">
                <a:latin typeface="Courier New" panose="02070309020205020404" pitchFamily="49" charset="0"/>
                <a:cs typeface="Courier New" panose="02070309020205020404" pitchFamily="49" charset="0"/>
              </a:rPr>
              <a:t>ax = </a:t>
            </a:r>
            <a:r>
              <a:rPr lang="en-US" altLang="zh-CN" sz="2000" b="1" dirty="0" err="1">
                <a:latin typeface="Courier New" panose="02070309020205020404" pitchFamily="49" charset="0"/>
                <a:cs typeface="Courier New" panose="02070309020205020404" pitchFamily="49" charset="0"/>
              </a:rPr>
              <a:t>fig.add_subplot</a:t>
            </a:r>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colors = ['#FF0000','#FFFF00','#00FF00','#00FFFF','#0000FF']</a:t>
            </a:r>
          </a:p>
          <a:p>
            <a:r>
              <a:rPr lang="en-US" altLang="zh-CN" sz="2000" b="1" dirty="0" err="1">
                <a:latin typeface="Courier New" panose="02070309020205020404" pitchFamily="49" charset="0"/>
                <a:cs typeface="Courier New" panose="02070309020205020404" pitchFamily="49" charset="0"/>
              </a:rPr>
              <a:t>plt.barh</a:t>
            </a:r>
            <a:r>
              <a:rPr lang="en-US" altLang="zh-CN" sz="2000" b="1" dirty="0">
                <a:latin typeface="Courier New" panose="02070309020205020404" pitchFamily="49" charset="0"/>
                <a:cs typeface="Courier New" panose="02070309020205020404" pitchFamily="49" charset="0"/>
              </a:rPr>
              <a:t>(x, y, height = 0.5, color = colors, \</a:t>
            </a:r>
          </a:p>
          <a:p>
            <a:r>
              <a:rPr lang="en-US" altLang="zh-CN" sz="2000" b="1" dirty="0" err="1">
                <a:latin typeface="Courier New" panose="02070309020205020404" pitchFamily="49" charset="0"/>
                <a:cs typeface="Courier New" panose="02070309020205020404" pitchFamily="49" charset="0"/>
              </a:rPr>
              <a:t>edgecolor</a:t>
            </a:r>
            <a:r>
              <a:rPr lang="en-US" altLang="zh-CN" sz="2000" b="1" dirty="0">
                <a:latin typeface="Courier New" panose="02070309020205020404" pitchFamily="49" charset="0"/>
                <a:cs typeface="Courier New" panose="02070309020205020404" pitchFamily="49" charset="0"/>
              </a:rPr>
              <a:t> = '#000000', linewidth = 5)</a:t>
            </a:r>
          </a:p>
          <a:p>
            <a:r>
              <a:rPr lang="en-US" altLang="zh-CN" sz="2000" b="1" dirty="0" err="1">
                <a:latin typeface="Courier New" panose="02070309020205020404" pitchFamily="49" charset="0"/>
                <a:cs typeface="Courier New" panose="02070309020205020404" pitchFamily="49" charset="0"/>
              </a:rPr>
              <a:t>ax.set_title</a:t>
            </a:r>
            <a:r>
              <a:rPr lang="en-US" altLang="zh-CN" sz="2000" b="1" dirty="0">
                <a:latin typeface="Courier New" panose="02070309020205020404" pitchFamily="49" charset="0"/>
                <a:cs typeface="Courier New" panose="02070309020205020404" pitchFamily="49" charset="0"/>
              </a:rPr>
              <a:t>('Bar plot')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安装及开始体验</a:t>
            </a:r>
          </a:p>
        </p:txBody>
      </p:sp>
      <p:sp>
        <p:nvSpPr>
          <p:cNvPr id="6" name="内容占位符 5"/>
          <p:cNvSpPr>
            <a:spLocks noGrp="1"/>
          </p:cNvSpPr>
          <p:nvPr>
            <p:ph idx="1"/>
          </p:nvPr>
        </p:nvSpPr>
        <p:spPr/>
        <p:txBody>
          <a:bodyPr/>
          <a:lstStyle/>
          <a:p>
            <a:pPr>
              <a:lnSpc>
                <a:spcPct val="160000"/>
              </a:lnSpc>
            </a:pPr>
            <a:r>
              <a:rPr lang="zh-CN" altLang="en-US" sz="2000" dirty="0">
                <a:latin typeface="Times New Roman" panose="02020603050405020304" pitchFamily="18" charset="0"/>
                <a:ea typeface="+mj-ea"/>
                <a:cs typeface="Times New Roman" panose="02020603050405020304" pitchFamily="18" charset="0"/>
              </a:rPr>
              <a:t>在多种运行平台中</a:t>
            </a:r>
            <a:r>
              <a:rPr lang="en-US" altLang="zh-CN" sz="2000" dirty="0">
                <a:latin typeface="Times New Roman" panose="02020603050405020304" pitchFamily="18" charset="0"/>
                <a:ea typeface="+mj-ea"/>
                <a:cs typeface="Times New Roman" panose="02020603050405020304" pitchFamily="18" charset="0"/>
              </a:rPr>
              <a:t>,  </a:t>
            </a:r>
            <a:r>
              <a:rPr lang="zh-CN" altLang="en-US" sz="2000" dirty="0">
                <a:latin typeface="Times New Roman" panose="02020603050405020304" pitchFamily="18" charset="0"/>
                <a:ea typeface="+mj-ea"/>
                <a:cs typeface="Times New Roman" panose="02020603050405020304" pitchFamily="18" charset="0"/>
              </a:rPr>
              <a:t>建议使用</a:t>
            </a:r>
            <a:r>
              <a:rPr lang="en-US" altLang="zh-CN" sz="2000" dirty="0">
                <a:latin typeface="Times New Roman" panose="02020603050405020304" pitchFamily="18" charset="0"/>
                <a:ea typeface="+mj-ea"/>
                <a:cs typeface="Times New Roman" panose="02020603050405020304" pitchFamily="18" charset="0"/>
              </a:rPr>
              <a:t>Anaconda </a:t>
            </a:r>
            <a:r>
              <a:rPr lang="zh-CN" altLang="en-US" sz="2000" dirty="0">
                <a:latin typeface="Times New Roman" panose="02020603050405020304" pitchFamily="18" charset="0"/>
                <a:ea typeface="+mj-ea"/>
                <a:cs typeface="Times New Roman" panose="02020603050405020304" pitchFamily="18" charset="0"/>
              </a:rPr>
              <a:t>下载</a:t>
            </a:r>
            <a:r>
              <a:rPr lang="en-US" altLang="zh-CN" sz="2000" dirty="0">
                <a:latin typeface="Times New Roman" panose="02020603050405020304" pitchFamily="18" charset="0"/>
                <a:ea typeface="+mj-ea"/>
                <a:cs typeface="Times New Roman" panose="02020603050405020304" pitchFamily="18" charset="0"/>
              </a:rPr>
              <a:t>Python Navigator 4, </a:t>
            </a:r>
            <a:r>
              <a:rPr lang="zh-CN" altLang="en-US" sz="2000" dirty="0">
                <a:latin typeface="Times New Roman" panose="02020603050405020304" pitchFamily="18" charset="0"/>
                <a:ea typeface="+mj-ea"/>
                <a:cs typeface="Times New Roman" panose="02020603050405020304" pitchFamily="18" charset="0"/>
              </a:rPr>
              <a:t>以获得</a:t>
            </a:r>
            <a:r>
              <a:rPr lang="en-US" altLang="zh-CN" sz="2000" dirty="0" err="1">
                <a:latin typeface="Times New Roman" panose="02020603050405020304" pitchFamily="18" charset="0"/>
                <a:ea typeface="+mj-ea"/>
                <a:cs typeface="Times New Roman" panose="02020603050405020304" pitchFamily="18" charset="0"/>
              </a:rPr>
              <a:t>Jupyter</a:t>
            </a:r>
            <a:r>
              <a:rPr lang="en-US" altLang="zh-CN" sz="2000" dirty="0">
                <a:latin typeface="Times New Roman" panose="02020603050405020304" pitchFamily="18" charset="0"/>
                <a:ea typeface="+mj-ea"/>
                <a:cs typeface="Times New Roman" panose="02020603050405020304" pitchFamily="18" charset="0"/>
              </a:rPr>
              <a:t>, RStudio, </a:t>
            </a:r>
            <a:r>
              <a:rPr lang="en-US" altLang="zh-CN" sz="2000" dirty="0" err="1">
                <a:latin typeface="Times New Roman" panose="02020603050405020304" pitchFamily="18" charset="0"/>
                <a:ea typeface="+mj-ea"/>
                <a:cs typeface="Times New Roman" panose="02020603050405020304" pitchFamily="18" charset="0"/>
              </a:rPr>
              <a:t>VisualStudio</a:t>
            </a:r>
            <a:r>
              <a:rPr lang="en-US" altLang="zh-CN" sz="2000" dirty="0">
                <a:latin typeface="Times New Roman" panose="02020603050405020304" pitchFamily="18" charset="0"/>
                <a:ea typeface="+mj-ea"/>
                <a:cs typeface="Times New Roman" panose="02020603050405020304" pitchFamily="18" charset="0"/>
              </a:rPr>
              <a:t> Code</a:t>
            </a:r>
            <a:r>
              <a:rPr lang="zh-CN" altLang="en-US" sz="2000" dirty="0">
                <a:latin typeface="Times New Roman" panose="02020603050405020304" pitchFamily="18" charset="0"/>
                <a:ea typeface="+mj-ea"/>
                <a:cs typeface="Times New Roman" panose="02020603050405020304" pitchFamily="18" charset="0"/>
              </a:rPr>
              <a:t>等软件界面</a:t>
            </a:r>
            <a:r>
              <a:rPr lang="en-US" altLang="zh-CN" sz="2000" dirty="0">
                <a:latin typeface="Times New Roman" panose="02020603050405020304" pitchFamily="18" charset="0"/>
                <a:ea typeface="+mj-ea"/>
                <a:cs typeface="Times New Roman" panose="02020603050405020304" pitchFamily="18" charset="0"/>
              </a:rPr>
              <a:t>, </a:t>
            </a:r>
            <a:r>
              <a:rPr lang="zh-CN" altLang="en-US" sz="2000" dirty="0">
                <a:latin typeface="Times New Roman" panose="02020603050405020304" pitchFamily="18" charset="0"/>
                <a:ea typeface="+mj-ea"/>
                <a:cs typeface="Times New Roman" panose="02020603050405020304" pitchFamily="18" charset="0"/>
              </a:rPr>
              <a:t>然后运行</a:t>
            </a:r>
            <a:r>
              <a:rPr lang="en-US" altLang="zh-CN" sz="2000" dirty="0">
                <a:latin typeface="Times New Roman" panose="02020603050405020304" pitchFamily="18" charset="0"/>
                <a:ea typeface="+mj-ea"/>
                <a:cs typeface="Times New Roman" panose="02020603050405020304" pitchFamily="18" charset="0"/>
              </a:rPr>
              <a:t>Python</a:t>
            </a:r>
            <a:r>
              <a:rPr lang="zh-CN" altLang="en-US" sz="2000" dirty="0">
                <a:latin typeface="Times New Roman" panose="02020603050405020304" pitchFamily="18" charset="0"/>
                <a:ea typeface="+mj-ea"/>
                <a:cs typeface="Times New Roman" panose="02020603050405020304" pitchFamily="18" charset="0"/>
              </a:rPr>
              <a:t>程序</a:t>
            </a:r>
            <a:r>
              <a:rPr lang="en-US" altLang="zh-CN" sz="2000" dirty="0">
                <a:latin typeface="Times New Roman" panose="02020603050405020304" pitchFamily="18" charset="0"/>
                <a:ea typeface="+mj-ea"/>
                <a:cs typeface="Times New Roman" panose="02020603050405020304" pitchFamily="18" charset="0"/>
              </a:rPr>
              <a:t>. </a:t>
            </a:r>
          </a:p>
          <a:p>
            <a:pPr>
              <a:lnSpc>
                <a:spcPct val="160000"/>
              </a:lnSpc>
            </a:pPr>
            <a:endParaRPr lang="en-US" altLang="zh-CN" sz="2000" dirty="0">
              <a:latin typeface="Times New Roman" panose="02020603050405020304" pitchFamily="18" charset="0"/>
              <a:ea typeface="+mj-ea"/>
              <a:cs typeface="Times New Roman" panose="02020603050405020304" pitchFamily="18" charset="0"/>
            </a:endParaRPr>
          </a:p>
          <a:p>
            <a:pPr>
              <a:lnSpc>
                <a:spcPct val="160000"/>
              </a:lnSpc>
            </a:pPr>
            <a:r>
              <a:rPr lang="en-US" altLang="zh-CN" sz="2000" dirty="0">
                <a:latin typeface="Times New Roman" panose="02020603050405020304" pitchFamily="18" charset="0"/>
                <a:ea typeface="+mj-ea"/>
                <a:cs typeface="Times New Roman" panose="02020603050405020304" pitchFamily="18" charset="0"/>
              </a:rPr>
              <a:t>Anaconda </a:t>
            </a:r>
            <a:r>
              <a:rPr lang="zh-CN" altLang="en-US" sz="2000" dirty="0">
                <a:latin typeface="Times New Roman" panose="02020603050405020304" pitchFamily="18" charset="0"/>
                <a:ea typeface="+mj-ea"/>
                <a:cs typeface="Times New Roman" panose="02020603050405020304" pitchFamily="18" charset="0"/>
              </a:rPr>
              <a:t>运行优势：包含常用的模块</a:t>
            </a:r>
            <a:r>
              <a:rPr lang="en-US" altLang="zh-CN" sz="2000" dirty="0" err="1">
                <a:latin typeface="Times New Roman" panose="02020603050405020304" pitchFamily="18" charset="0"/>
                <a:ea typeface="+mj-ea"/>
                <a:cs typeface="Times New Roman" panose="02020603050405020304" pitchFamily="18" charset="0"/>
              </a:rPr>
              <a:t>Numpy</a:t>
            </a:r>
            <a:r>
              <a:rPr lang="en-US" altLang="zh-CN" sz="2000" dirty="0">
                <a:latin typeface="Times New Roman" panose="02020603050405020304" pitchFamily="18" charset="0"/>
                <a:ea typeface="+mj-ea"/>
                <a:cs typeface="Times New Roman" panose="02020603050405020304" pitchFamily="18" charset="0"/>
              </a:rPr>
              <a:t>, Pandas, Matplotlib, </a:t>
            </a:r>
            <a:r>
              <a:rPr lang="zh-CN" altLang="en-US" sz="2000" dirty="0">
                <a:latin typeface="Times New Roman" panose="02020603050405020304" pitchFamily="18" charset="0"/>
                <a:ea typeface="+mj-ea"/>
                <a:cs typeface="Times New Roman" panose="02020603050405020304" pitchFamily="18" charset="0"/>
              </a:rPr>
              <a:t>而且安装其他一些模块</a:t>
            </a:r>
            <a:r>
              <a:rPr lang="en-US" altLang="zh-CN" sz="2000" dirty="0">
                <a:latin typeface="Times New Roman" panose="02020603050405020304" pitchFamily="18" charset="0"/>
                <a:ea typeface="+mj-ea"/>
                <a:cs typeface="Times New Roman" panose="02020603050405020304" pitchFamily="18" charset="0"/>
              </a:rPr>
              <a:t>(</a:t>
            </a:r>
            <a:r>
              <a:rPr lang="zh-CN" altLang="en-US" sz="2000" dirty="0">
                <a:latin typeface="Times New Roman" panose="02020603050405020304" pitchFamily="18" charset="0"/>
                <a:ea typeface="+mj-ea"/>
                <a:cs typeface="Times New Roman" panose="02020603050405020304" pitchFamily="18" charset="0"/>
              </a:rPr>
              <a:t>比如</a:t>
            </a:r>
            <a:r>
              <a:rPr lang="en-US" altLang="zh-CN" sz="2000" dirty="0" err="1">
                <a:latin typeface="Times New Roman" panose="02020603050405020304" pitchFamily="18" charset="0"/>
                <a:ea typeface="+mj-ea"/>
                <a:cs typeface="Times New Roman" panose="02020603050405020304" pitchFamily="18" charset="0"/>
              </a:rPr>
              <a:t>Sklearn</a:t>
            </a:r>
            <a:r>
              <a:rPr lang="en-US" altLang="zh-CN" sz="2000" dirty="0">
                <a:latin typeface="Times New Roman" panose="02020603050405020304" pitchFamily="18" charset="0"/>
                <a:ea typeface="+mj-ea"/>
                <a:cs typeface="Times New Roman" panose="02020603050405020304" pitchFamily="18" charset="0"/>
              </a:rPr>
              <a:t>) </a:t>
            </a:r>
            <a:r>
              <a:rPr lang="zh-CN" altLang="en-US" sz="2000" dirty="0">
                <a:latin typeface="Times New Roman" panose="02020603050405020304" pitchFamily="18" charset="0"/>
                <a:ea typeface="+mj-ea"/>
                <a:cs typeface="Times New Roman" panose="02020603050405020304" pitchFamily="18" charset="0"/>
              </a:rPr>
              <a:t>比较方便</a:t>
            </a:r>
            <a:r>
              <a:rPr lang="en-US" altLang="zh-CN" sz="2000" dirty="0">
                <a:latin typeface="Times New Roman" panose="02020603050405020304" pitchFamily="18" charset="0"/>
                <a:ea typeface="+mj-ea"/>
                <a:cs typeface="Times New Roman" panose="02020603050405020304" pitchFamily="18" charset="0"/>
              </a:rPr>
              <a:t>.</a:t>
            </a:r>
          </a:p>
          <a:p>
            <a:pPr>
              <a:lnSpc>
                <a:spcPct val="160000"/>
              </a:lnSpc>
            </a:pPr>
            <a:endParaRPr lang="en-US" altLang="zh-CN" sz="2000" dirty="0">
              <a:latin typeface="Times New Roman" panose="02020603050405020304" pitchFamily="18" charset="0"/>
              <a:ea typeface="+mj-ea"/>
              <a:cs typeface="Times New Roman" panose="02020603050405020304" pitchFamily="18" charset="0"/>
            </a:endParaRPr>
          </a:p>
          <a:p>
            <a:pPr>
              <a:lnSpc>
                <a:spcPct val="160000"/>
              </a:lnSpc>
            </a:pPr>
            <a:r>
              <a:rPr lang="zh-CN" altLang="en-US" sz="2000" dirty="0">
                <a:latin typeface="Times New Roman" panose="02020603050405020304" pitchFamily="18" charset="0"/>
                <a:ea typeface="+mj-ea"/>
                <a:cs typeface="Times New Roman" panose="02020603050405020304" pitchFamily="18" charset="0"/>
              </a:rPr>
              <a:t>本书中</a:t>
            </a:r>
            <a:r>
              <a:rPr lang="en-US" altLang="zh-CN" sz="2000" dirty="0">
                <a:latin typeface="Times New Roman" panose="02020603050405020304" pitchFamily="18" charset="0"/>
                <a:ea typeface="+mj-ea"/>
                <a:cs typeface="Times New Roman" panose="02020603050405020304" pitchFamily="18" charset="0"/>
              </a:rPr>
              <a:t>Python </a:t>
            </a:r>
            <a:r>
              <a:rPr lang="zh-CN" altLang="en-US" sz="2000" dirty="0">
                <a:latin typeface="Times New Roman" panose="02020603050405020304" pitchFamily="18" charset="0"/>
                <a:ea typeface="+mj-ea"/>
                <a:cs typeface="Times New Roman" panose="02020603050405020304" pitchFamily="18" charset="0"/>
              </a:rPr>
              <a:t>的介绍是基于</a:t>
            </a:r>
            <a:r>
              <a:rPr lang="en-US" altLang="zh-CN" sz="2000" dirty="0">
                <a:latin typeface="Times New Roman" panose="02020603050405020304" pitchFamily="18" charset="0"/>
                <a:ea typeface="+mj-ea"/>
                <a:cs typeface="Times New Roman" panose="02020603050405020304" pitchFamily="18" charset="0"/>
              </a:rPr>
              <a:t>Anaconda </a:t>
            </a:r>
            <a:r>
              <a:rPr lang="zh-CN" altLang="en-US" sz="2000" dirty="0">
                <a:latin typeface="Times New Roman" panose="02020603050405020304" pitchFamily="18" charset="0"/>
                <a:ea typeface="+mj-ea"/>
                <a:cs typeface="Times New Roman" panose="02020603050405020304" pitchFamily="18" charset="0"/>
              </a:rPr>
              <a:t>的</a:t>
            </a:r>
            <a:r>
              <a:rPr lang="en-US" altLang="zh-CN" sz="2000" dirty="0">
                <a:latin typeface="Times New Roman" panose="02020603050405020304" pitchFamily="18" charset="0"/>
                <a:ea typeface="+mj-ea"/>
                <a:cs typeface="Times New Roman" panose="02020603050405020304" pitchFamily="18" charset="0"/>
              </a:rPr>
              <a:t>notebook </a:t>
            </a:r>
            <a:r>
              <a:rPr lang="zh-CN" altLang="en-US" sz="2000" dirty="0">
                <a:latin typeface="Times New Roman" panose="02020603050405020304" pitchFamily="18" charset="0"/>
                <a:ea typeface="+mj-ea"/>
                <a:cs typeface="Times New Roman" panose="02020603050405020304" pitchFamily="18" charset="0"/>
              </a:rPr>
              <a:t>运行</a:t>
            </a:r>
            <a:r>
              <a:rPr lang="en-US" altLang="zh-CN" sz="2000" dirty="0">
                <a:latin typeface="Times New Roman" panose="02020603050405020304" pitchFamily="18" charset="0"/>
                <a:ea typeface="+mj-ea"/>
                <a:cs typeface="Times New Roman" panose="02020603050405020304" pitchFamily="18" charset="0"/>
              </a:rPr>
              <a:t>Python3 </a:t>
            </a:r>
            <a:r>
              <a:rPr lang="zh-CN" altLang="en-US" sz="2000" dirty="0">
                <a:latin typeface="Times New Roman" panose="02020603050405020304" pitchFamily="18" charset="0"/>
                <a:ea typeface="+mj-ea"/>
                <a:cs typeface="Times New Roman" panose="02020603050405020304" pitchFamily="18" charset="0"/>
              </a:rPr>
              <a:t>的实践</a:t>
            </a:r>
            <a:r>
              <a:rPr lang="en-US" altLang="zh-CN" sz="2000" dirty="0">
                <a:latin typeface="Times New Roman" panose="02020603050405020304" pitchFamily="18" charset="0"/>
                <a:ea typeface="+mj-ea"/>
                <a:cs typeface="Times New Roman" panose="02020603050405020304" pitchFamily="18" charset="0"/>
              </a:rPr>
              <a:t>.</a:t>
            </a:r>
            <a:endParaRPr lang="zh-CN" altLang="en-US" sz="2000" dirty="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几张图形的例子</a:t>
            </a:r>
          </a:p>
        </p:txBody>
      </p:sp>
      <p:sp>
        <p:nvSpPr>
          <p:cNvPr id="6" name="内容占位符 5"/>
          <p:cNvSpPr>
            <a:spLocks noGrp="1"/>
          </p:cNvSpPr>
          <p:nvPr>
            <p:ph idx="1"/>
          </p:nvPr>
        </p:nvSpPr>
        <p:spPr/>
        <p:txBody>
          <a:bodyPr/>
          <a:lstStyle/>
          <a:p>
            <a:r>
              <a:rPr lang="es-ES" altLang="zh-CN" sz="2000" b="1" dirty="0">
                <a:latin typeface="Courier New" panose="02070309020205020404" pitchFamily="49" charset="0"/>
                <a:cs typeface="Courier New" panose="02070309020205020404" pitchFamily="49" charset="0"/>
              </a:rPr>
              <a:t>y = np.random.rand(5)</a:t>
            </a:r>
          </a:p>
          <a:p>
            <a:r>
              <a:rPr lang="en-US" altLang="zh-CN" sz="2000" b="1" dirty="0">
                <a:latin typeface="Courier New" panose="02070309020205020404" pitchFamily="49" charset="0"/>
                <a:cs typeface="Courier New" panose="02070309020205020404" pitchFamily="49" charset="0"/>
              </a:rPr>
              <a:t>y = y / sum(y)</a:t>
            </a:r>
          </a:p>
          <a:p>
            <a:r>
              <a:rPr lang="en-US" altLang="zh-CN" sz="2000" b="1" dirty="0">
                <a:latin typeface="Courier New" panose="02070309020205020404" pitchFamily="49" charset="0"/>
                <a:cs typeface="Courier New" panose="02070309020205020404" pitchFamily="49" charset="0"/>
              </a:rPr>
              <a:t>y[y &lt; .05] = .05</a:t>
            </a:r>
          </a:p>
          <a:p>
            <a:r>
              <a:rPr lang="en-US" altLang="zh-CN" sz="2000" b="1" dirty="0">
                <a:latin typeface="Courier New" panose="02070309020205020404" pitchFamily="49" charset="0"/>
                <a:cs typeface="Courier New" panose="02070309020205020404" pitchFamily="49" charset="0"/>
              </a:rPr>
              <a:t>ax = </a:t>
            </a:r>
            <a:r>
              <a:rPr lang="en-US" altLang="zh-CN" sz="2000" b="1" dirty="0" err="1">
                <a:latin typeface="Courier New" panose="02070309020205020404" pitchFamily="49" charset="0"/>
                <a:cs typeface="Courier New" panose="02070309020205020404" pitchFamily="49" charset="0"/>
              </a:rPr>
              <a:t>fig.add_subplot</a:t>
            </a:r>
            <a:r>
              <a:rPr lang="en-US" altLang="zh-CN" sz="2000" b="1" dirty="0">
                <a:latin typeface="Courier New" panose="02070309020205020404" pitchFamily="49" charset="0"/>
                <a:cs typeface="Courier New" panose="02070309020205020404" pitchFamily="49" charset="0"/>
              </a:rPr>
              <a:t>(2, 3, 3)</a:t>
            </a:r>
          </a:p>
          <a:p>
            <a:r>
              <a:rPr lang="en-US" altLang="zh-CN" sz="2000" b="1" dirty="0" err="1">
                <a:latin typeface="Courier New" panose="02070309020205020404" pitchFamily="49" charset="0"/>
                <a:cs typeface="Courier New" panose="02070309020205020404" pitchFamily="49" charset="0"/>
              </a:rPr>
              <a:t>plt.pie</a:t>
            </a:r>
            <a:r>
              <a:rPr lang="en-US" altLang="zh-CN" sz="2000" b="1" dirty="0">
                <a:latin typeface="Courier New" panose="02070309020205020404" pitchFamily="49" charset="0"/>
                <a:cs typeface="Courier New" panose="02070309020205020404" pitchFamily="49" charset="0"/>
              </a:rPr>
              <a:t>(y)</a:t>
            </a:r>
          </a:p>
          <a:p>
            <a:r>
              <a:rPr lang="en-US" altLang="zh-CN" sz="2000" b="1" dirty="0" err="1">
                <a:latin typeface="Courier New" panose="02070309020205020404" pitchFamily="49" charset="0"/>
                <a:cs typeface="Courier New" panose="02070309020205020404" pitchFamily="49" charset="0"/>
              </a:rPr>
              <a:t>ax.set_title</a:t>
            </a:r>
            <a:r>
              <a:rPr lang="en-US" altLang="zh-CN" sz="2000" b="1" dirty="0">
                <a:latin typeface="Courier New" panose="02070309020205020404" pitchFamily="49" charset="0"/>
                <a:cs typeface="Courier New" panose="02070309020205020404" pitchFamily="49" charset="0"/>
              </a:rPr>
              <a:t>('Pie plot')</a:t>
            </a:r>
            <a:endParaRPr lang="zh-CN" alt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几张图形的例子</a:t>
            </a:r>
          </a:p>
        </p:txBody>
      </p:sp>
      <p:sp>
        <p:nvSpPr>
          <p:cNvPr id="6" name="内容占位符 5"/>
          <p:cNvSpPr>
            <a:spLocks noGrp="1"/>
          </p:cNvSpPr>
          <p:nvPr>
            <p:ph idx="1"/>
          </p:nvPr>
        </p:nvSpPr>
        <p:spPr/>
        <p:txBody>
          <a:bodyPr/>
          <a:lstStyle/>
          <a:p>
            <a:pPr>
              <a:lnSpc>
                <a:spcPct val="150000"/>
              </a:lnSpc>
            </a:pPr>
            <a:r>
              <a:rPr lang="pl-PL" altLang="zh-CN" b="1" dirty="0">
                <a:latin typeface="Courier New" panose="02070309020205020404" pitchFamily="49" charset="0"/>
                <a:cs typeface="Courier New" panose="02070309020205020404" pitchFamily="49" charset="0"/>
              </a:rPr>
              <a:t>z = np.random.randn(100, 2)</a:t>
            </a:r>
          </a:p>
          <a:p>
            <a:pPr>
              <a:lnSpc>
                <a:spcPct val="150000"/>
              </a:lnSpc>
            </a:pPr>
            <a:r>
              <a:rPr lang="pl-PL" altLang="zh-CN" b="1" dirty="0">
                <a:latin typeface="Courier New" panose="02070309020205020404" pitchFamily="49" charset="0"/>
                <a:cs typeface="Courier New" panose="02070309020205020404" pitchFamily="49" charset="0"/>
              </a:rPr>
              <a:t>z[:, 1] = 0.5 * z[:, 0] + np.sqrt(0.5) * z[:, 1]</a:t>
            </a:r>
          </a:p>
          <a:p>
            <a:pPr>
              <a:lnSpc>
                <a:spcPct val="150000"/>
              </a:lnSpc>
            </a:pPr>
            <a:r>
              <a:rPr lang="en-US" altLang="zh-CN" b="1" dirty="0">
                <a:latin typeface="Courier New" panose="02070309020205020404" pitchFamily="49" charset="0"/>
                <a:cs typeface="Courier New" panose="02070309020205020404" pitchFamily="49" charset="0"/>
              </a:rPr>
              <a:t>x = z[:, 0]</a:t>
            </a:r>
          </a:p>
          <a:p>
            <a:pPr>
              <a:lnSpc>
                <a:spcPct val="150000"/>
              </a:lnSpc>
            </a:pPr>
            <a:r>
              <a:rPr lang="en-US" altLang="zh-CN" b="1" dirty="0">
                <a:latin typeface="Courier New" panose="02070309020205020404" pitchFamily="49" charset="0"/>
                <a:cs typeface="Courier New" panose="02070309020205020404" pitchFamily="49" charset="0"/>
              </a:rPr>
              <a:t>y = z[:, 1]</a:t>
            </a:r>
          </a:p>
          <a:p>
            <a:pPr>
              <a:lnSpc>
                <a:spcPct val="150000"/>
              </a:lnSpc>
            </a:pPr>
            <a:r>
              <a:rPr lang="en-US" altLang="zh-CN" b="1" dirty="0">
                <a:latin typeface="Courier New" panose="02070309020205020404" pitchFamily="49" charset="0"/>
                <a:cs typeface="Courier New" panose="02070309020205020404" pitchFamily="49" charset="0"/>
              </a:rPr>
              <a:t>ax = </a:t>
            </a:r>
            <a:r>
              <a:rPr lang="en-US" altLang="zh-CN" b="1" dirty="0" err="1">
                <a:latin typeface="Courier New" panose="02070309020205020404" pitchFamily="49" charset="0"/>
                <a:cs typeface="Courier New" panose="02070309020205020404" pitchFamily="49" charset="0"/>
              </a:rPr>
              <a:t>fig.add_subplot</a:t>
            </a:r>
            <a:r>
              <a:rPr lang="en-US" altLang="zh-CN" b="1" dirty="0">
                <a:latin typeface="Courier New" panose="02070309020205020404" pitchFamily="49" charset="0"/>
                <a:cs typeface="Courier New" panose="02070309020205020404" pitchFamily="49" charset="0"/>
              </a:rPr>
              <a:t>(2, 3, 4)</a:t>
            </a:r>
          </a:p>
          <a:p>
            <a:pPr>
              <a:lnSpc>
                <a:spcPct val="150000"/>
              </a:lnSpc>
            </a:pPr>
            <a:r>
              <a:rPr lang="en-US" altLang="zh-CN" b="1" dirty="0" err="1">
                <a:latin typeface="Courier New" panose="02070309020205020404" pitchFamily="49" charset="0"/>
                <a:cs typeface="Courier New" panose="02070309020205020404" pitchFamily="49" charset="0"/>
              </a:rPr>
              <a:t>plt.scatter</a:t>
            </a:r>
            <a:r>
              <a:rPr lang="en-US" altLang="zh-CN" b="1" dirty="0">
                <a:latin typeface="Courier New" panose="02070309020205020404" pitchFamily="49" charset="0"/>
                <a:cs typeface="Courier New" panose="02070309020205020404" pitchFamily="49" charset="0"/>
              </a:rPr>
              <a:t>(x, y)</a:t>
            </a:r>
          </a:p>
          <a:p>
            <a:pPr>
              <a:lnSpc>
                <a:spcPct val="150000"/>
              </a:lnSpc>
            </a:pPr>
            <a:r>
              <a:rPr lang="en-US" altLang="zh-CN" b="1" dirty="0" err="1">
                <a:latin typeface="Courier New" panose="02070309020205020404" pitchFamily="49" charset="0"/>
                <a:cs typeface="Courier New" panose="02070309020205020404" pitchFamily="49" charset="0"/>
              </a:rPr>
              <a:t>ax.set_title</a:t>
            </a:r>
            <a:r>
              <a:rPr lang="en-US" altLang="zh-CN" b="1" dirty="0">
                <a:latin typeface="Courier New" panose="02070309020205020404" pitchFamily="49" charset="0"/>
                <a:cs typeface="Courier New" panose="02070309020205020404" pitchFamily="49" charset="0"/>
              </a:rPr>
              <a:t>('Scatter plot')</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几张图形的例子</a:t>
            </a:r>
          </a:p>
        </p:txBody>
      </p:sp>
      <p:sp>
        <p:nvSpPr>
          <p:cNvPr id="3" name="内容占位符 2"/>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ax = </a:t>
            </a:r>
            <a:r>
              <a:rPr lang="en-US" altLang="zh-CN" b="1" dirty="0" err="1">
                <a:latin typeface="Courier New" panose="02070309020205020404" pitchFamily="49" charset="0"/>
                <a:cs typeface="Courier New" panose="02070309020205020404" pitchFamily="49" charset="0"/>
              </a:rPr>
              <a:t>fig.add_subplot</a:t>
            </a:r>
            <a:r>
              <a:rPr lang="en-US" altLang="zh-CN" b="1" dirty="0">
                <a:latin typeface="Courier New" panose="02070309020205020404" pitchFamily="49" charset="0"/>
                <a:cs typeface="Courier New" panose="02070309020205020404" pitchFamily="49" charset="0"/>
              </a:rPr>
              <a:t>(2, 3, 2)</a:t>
            </a:r>
          </a:p>
          <a:p>
            <a:r>
              <a:rPr lang="sv-SE" altLang="zh-CN" b="1" dirty="0">
                <a:latin typeface="Courier New" panose="02070309020205020404" pitchFamily="49" charset="0"/>
                <a:cs typeface="Courier New" panose="02070309020205020404" pitchFamily="49" charset="0"/>
              </a:rPr>
              <a:t>x = np.random.randn(100)</a:t>
            </a:r>
          </a:p>
          <a:p>
            <a:r>
              <a:rPr lang="en-US" altLang="zh-CN" b="1" dirty="0" err="1">
                <a:latin typeface="Courier New" panose="02070309020205020404" pitchFamily="49" charset="0"/>
                <a:cs typeface="Courier New" panose="02070309020205020404" pitchFamily="49" charset="0"/>
              </a:rPr>
              <a:t>ax.hist</a:t>
            </a:r>
            <a:r>
              <a:rPr lang="en-US" altLang="zh-CN" b="1" dirty="0">
                <a:latin typeface="Courier New" panose="02070309020205020404" pitchFamily="49" charset="0"/>
                <a:cs typeface="Courier New" panose="02070309020205020404" pitchFamily="49" charset="0"/>
              </a:rPr>
              <a:t>(x, bins=30, label='Empirical')</a:t>
            </a:r>
          </a:p>
          <a:p>
            <a:r>
              <a:rPr lang="en-US" altLang="zh-CN" b="1" dirty="0" err="1">
                <a:latin typeface="Courier New" panose="02070309020205020404" pitchFamily="49" charset="0"/>
                <a:cs typeface="Courier New" panose="02070309020205020404" pitchFamily="49" charset="0"/>
              </a:rPr>
              <a:t>xlim</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ax.get_xlim</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ylim</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ax.get_ylim</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几张图形的例子</a:t>
            </a:r>
          </a:p>
        </p:txBody>
      </p:sp>
      <p:sp>
        <p:nvSpPr>
          <p:cNvPr id="3" name="内容占位符 2"/>
          <p:cNvSpPr>
            <a:spLocks noGrp="1"/>
          </p:cNvSpPr>
          <p:nvPr>
            <p:ph idx="1"/>
          </p:nvPr>
        </p:nvSpPr>
        <p:spPr/>
        <p:txBody>
          <a:bodyPr/>
          <a:lstStyle/>
          <a:p>
            <a:r>
              <a:rPr lang="en-US" altLang="zh-CN" b="1" dirty="0" err="1">
                <a:latin typeface="Courier New" panose="02070309020205020404" pitchFamily="49" charset="0"/>
                <a:cs typeface="Courier New" panose="02070309020205020404" pitchFamily="49" charset="0"/>
              </a:rPr>
              <a:t>pdfx</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np.linspace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xlim</a:t>
            </a:r>
            <a:r>
              <a:rPr lang="en-US" altLang="zh-CN" b="1" dirty="0">
                <a:latin typeface="Courier New" panose="02070309020205020404" pitchFamily="49" charset="0"/>
                <a:cs typeface="Courier New" panose="02070309020205020404" pitchFamily="49" charset="0"/>
              </a:rPr>
              <a:t>[0], </a:t>
            </a:r>
            <a:r>
              <a:rPr lang="en-US" altLang="zh-CN" b="1" dirty="0" err="1">
                <a:latin typeface="Courier New" panose="02070309020205020404" pitchFamily="49" charset="0"/>
                <a:cs typeface="Courier New" panose="02070309020205020404" pitchFamily="49" charset="0"/>
              </a:rPr>
              <a:t>xlim</a:t>
            </a:r>
            <a:r>
              <a:rPr lang="en-US" altLang="zh-CN" b="1" dirty="0">
                <a:latin typeface="Courier New" panose="02070309020205020404" pitchFamily="49" charset="0"/>
                <a:cs typeface="Courier New" panose="02070309020205020404" pitchFamily="49" charset="0"/>
              </a:rPr>
              <a:t>[1], 200)</a:t>
            </a:r>
          </a:p>
          <a:p>
            <a:r>
              <a:rPr lang="en-US" altLang="zh-CN" b="1" dirty="0" err="1">
                <a:latin typeface="Courier New" panose="02070309020205020404" pitchFamily="49" charset="0"/>
                <a:cs typeface="Courier New" panose="02070309020205020404" pitchFamily="49" charset="0"/>
              </a:rPr>
              <a:t>pdfy</a:t>
            </a:r>
            <a:r>
              <a:rPr lang="en-US" altLang="zh-CN" b="1" dirty="0">
                <a:latin typeface="Courier New" panose="02070309020205020404" pitchFamily="49" charset="0"/>
                <a:cs typeface="Courier New" panose="02070309020205020404" pitchFamily="49" charset="0"/>
              </a:rPr>
              <a:t> = stats.norm.pdf(</a:t>
            </a:r>
            <a:r>
              <a:rPr lang="en-US" altLang="zh-CN" b="1" dirty="0" err="1">
                <a:latin typeface="Courier New" panose="02070309020205020404" pitchFamily="49" charset="0"/>
                <a:cs typeface="Courier New" panose="02070309020205020404" pitchFamily="49" charset="0"/>
              </a:rPr>
              <a:t>pdfx</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pdfy</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pdfy</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pdfy.max</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ylim</a:t>
            </a:r>
            <a:r>
              <a:rPr lang="en-US" altLang="zh-CN" b="1" dirty="0">
                <a:latin typeface="Courier New" panose="02070309020205020404" pitchFamily="49" charset="0"/>
                <a:cs typeface="Courier New" panose="02070309020205020404" pitchFamily="49" charset="0"/>
              </a:rPr>
              <a:t>[1]</a:t>
            </a:r>
          </a:p>
          <a:p>
            <a:r>
              <a:rPr lang="sv-SE" altLang="zh-CN" b="1" dirty="0">
                <a:latin typeface="Courier New" panose="02070309020205020404" pitchFamily="49" charset="0"/>
                <a:cs typeface="Courier New" panose="02070309020205020404" pitchFamily="49" charset="0"/>
              </a:rPr>
              <a:t>plt.plot(pdfx, pdfy,'r-',label='PDF')</a:t>
            </a:r>
          </a:p>
          <a:p>
            <a:r>
              <a:rPr lang="fi-FI" altLang="zh-CN" b="1" dirty="0">
                <a:latin typeface="Courier New" panose="02070309020205020404" pitchFamily="49" charset="0"/>
                <a:cs typeface="Courier New" panose="02070309020205020404" pitchFamily="49" charset="0"/>
              </a:rPr>
              <a:t>ax.set_ylim((ylim[0], 1.2 * ylim[1]))</a:t>
            </a:r>
          </a:p>
          <a:p>
            <a:r>
              <a:rPr lang="en-US" altLang="zh-CN" b="1" dirty="0" err="1">
                <a:latin typeface="Courier New" panose="02070309020205020404" pitchFamily="49" charset="0"/>
                <a:cs typeface="Courier New" panose="02070309020205020404" pitchFamily="49" charset="0"/>
              </a:rPr>
              <a:t>plt.legend</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plt.title</a:t>
            </a:r>
            <a:r>
              <a:rPr lang="en-US" altLang="zh-CN" b="1" dirty="0">
                <a:latin typeface="Courier New" panose="02070309020205020404" pitchFamily="49" charset="0"/>
                <a:cs typeface="Courier New" panose="02070309020205020404" pitchFamily="49" charset="0"/>
              </a:rPr>
              <a:t>('Histogram')</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几张图形的例子</a:t>
            </a:r>
          </a:p>
        </p:txBody>
      </p:sp>
      <p:sp>
        <p:nvSpPr>
          <p:cNvPr id="3" name="内容占位符 2"/>
          <p:cNvSpPr>
            <a:spLocks noGrp="1"/>
          </p:cNvSpPr>
          <p:nvPr>
            <p:ph idx="1"/>
          </p:nvPr>
        </p:nvSpPr>
        <p:spPr/>
        <p:txBody>
          <a:bodyPr/>
          <a:lstStyle/>
          <a:p>
            <a:r>
              <a:rPr lang="en-US" altLang="zh-CN" b="1" dirty="0">
                <a:latin typeface="Courier New" panose="02070309020205020404" pitchFamily="49" charset="0"/>
                <a:cs typeface="Courier New" panose="02070309020205020404" pitchFamily="49" charset="0"/>
              </a:rPr>
              <a:t>ax = </a:t>
            </a:r>
            <a:r>
              <a:rPr lang="en-US" altLang="zh-CN" b="1" dirty="0" err="1">
                <a:latin typeface="Courier New" panose="02070309020205020404" pitchFamily="49" charset="0"/>
                <a:cs typeface="Courier New" panose="02070309020205020404" pitchFamily="49" charset="0"/>
              </a:rPr>
              <a:t>fig.add_subplot</a:t>
            </a:r>
            <a:r>
              <a:rPr lang="en-US" altLang="zh-CN" b="1" dirty="0">
                <a:latin typeface="Courier New" panose="02070309020205020404" pitchFamily="49" charset="0"/>
                <a:cs typeface="Courier New" panose="02070309020205020404" pitchFamily="49" charset="0"/>
              </a:rPr>
              <a:t>(2, 3, 6)</a:t>
            </a:r>
          </a:p>
          <a:p>
            <a:r>
              <a:rPr lang="en-US" altLang="zh-CN" b="1" dirty="0">
                <a:latin typeface="Courier New" panose="02070309020205020404" pitchFamily="49" charset="0"/>
                <a:cs typeface="Courier New" panose="02070309020205020404" pitchFamily="49" charset="0"/>
              </a:rPr>
              <a:t>x = </a:t>
            </a:r>
            <a:r>
              <a:rPr lang="en-US" altLang="zh-CN" b="1" dirty="0" err="1">
                <a:latin typeface="Courier New" panose="02070309020205020404" pitchFamily="49" charset="0"/>
                <a:cs typeface="Courier New" panose="02070309020205020404" pitchFamily="49" charset="0"/>
              </a:rPr>
              <a:t>np.cumsum</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np.random.randn</a:t>
            </a:r>
            <a:r>
              <a:rPr lang="en-US" altLang="zh-CN" b="1" dirty="0">
                <a:latin typeface="Courier New" panose="02070309020205020404" pitchFamily="49" charset="0"/>
                <a:cs typeface="Courier New" panose="02070309020205020404" pitchFamily="49" charset="0"/>
              </a:rPr>
              <a:t>(100,4), axis = 0)</a:t>
            </a:r>
          </a:p>
          <a:p>
            <a:r>
              <a:rPr lang="en-US" altLang="zh-CN" b="1" dirty="0" err="1">
                <a:latin typeface="Courier New" panose="02070309020205020404" pitchFamily="49" charset="0"/>
                <a:cs typeface="Courier New" panose="02070309020205020404" pitchFamily="49" charset="0"/>
              </a:rPr>
              <a:t>plt.plot</a:t>
            </a:r>
            <a:r>
              <a:rPr lang="en-US" altLang="zh-CN" b="1" dirty="0">
                <a:latin typeface="Courier New" panose="02070309020205020404" pitchFamily="49" charset="0"/>
                <a:cs typeface="Courier New" panose="02070309020205020404" pitchFamily="49" charset="0"/>
              </a:rPr>
              <a:t>(x[:,0],'b-',label = 'Series 1')</a:t>
            </a:r>
          </a:p>
          <a:p>
            <a:r>
              <a:rPr lang="en-US" altLang="zh-CN" b="1" dirty="0" err="1">
                <a:latin typeface="Courier New" panose="02070309020205020404" pitchFamily="49" charset="0"/>
                <a:cs typeface="Courier New" panose="02070309020205020404" pitchFamily="49" charset="0"/>
              </a:rPr>
              <a:t>plt.plot</a:t>
            </a:r>
            <a:r>
              <a:rPr lang="en-US" altLang="zh-CN" b="1" dirty="0">
                <a:latin typeface="Courier New" panose="02070309020205020404" pitchFamily="49" charset="0"/>
                <a:cs typeface="Courier New" panose="02070309020205020404" pitchFamily="49" charset="0"/>
              </a:rPr>
              <a:t>(x[:,1],'g-.',label = 'Series 2')</a:t>
            </a:r>
          </a:p>
          <a:p>
            <a:r>
              <a:rPr lang="en-US" altLang="zh-CN" b="1" dirty="0" err="1">
                <a:latin typeface="Courier New" panose="02070309020205020404" pitchFamily="49" charset="0"/>
                <a:cs typeface="Courier New" panose="02070309020205020404" pitchFamily="49" charset="0"/>
              </a:rPr>
              <a:t>plt.plot</a:t>
            </a:r>
            <a:r>
              <a:rPr lang="en-US" altLang="zh-CN" b="1" dirty="0">
                <a:latin typeface="Courier New" panose="02070309020205020404" pitchFamily="49" charset="0"/>
                <a:cs typeface="Courier New" panose="02070309020205020404" pitchFamily="49" charset="0"/>
              </a:rPr>
              <a:t>(x[:,2],'</a:t>
            </a:r>
            <a:r>
              <a:rPr lang="en-US" altLang="zh-CN" b="1" dirty="0" err="1">
                <a:latin typeface="Courier New" panose="02070309020205020404" pitchFamily="49" charset="0"/>
                <a:cs typeface="Courier New" panose="02070309020205020404" pitchFamily="49" charset="0"/>
              </a:rPr>
              <a:t>r:',label</a:t>
            </a:r>
            <a:r>
              <a:rPr lang="en-US" altLang="zh-CN" b="1" dirty="0">
                <a:latin typeface="Courier New" panose="02070309020205020404" pitchFamily="49" charset="0"/>
                <a:cs typeface="Courier New" panose="02070309020205020404" pitchFamily="49" charset="0"/>
              </a:rPr>
              <a:t> = 'Series 3')</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几张图形的例子</a:t>
            </a:r>
          </a:p>
        </p:txBody>
      </p:sp>
      <p:sp>
        <p:nvSpPr>
          <p:cNvPr id="3" name="内容占位符 2"/>
          <p:cNvSpPr>
            <a:spLocks noGrp="1"/>
          </p:cNvSpPr>
          <p:nvPr>
            <p:ph idx="1"/>
          </p:nvPr>
        </p:nvSpPr>
        <p:spPr/>
        <p:txBody>
          <a:bodyPr/>
          <a:lstStyle/>
          <a:p>
            <a:r>
              <a:rPr lang="en-US" altLang="zh-CN" b="1" dirty="0" err="1">
                <a:latin typeface="Courier New" panose="02070309020205020404" pitchFamily="49" charset="0"/>
                <a:cs typeface="Courier New" panose="02070309020205020404" pitchFamily="49" charset="0"/>
              </a:rPr>
              <a:t>plt.plot</a:t>
            </a:r>
            <a:r>
              <a:rPr lang="en-US" altLang="zh-CN" b="1" dirty="0">
                <a:latin typeface="Courier New" panose="02070309020205020404" pitchFamily="49" charset="0"/>
                <a:cs typeface="Courier New" panose="02070309020205020404" pitchFamily="49" charset="0"/>
              </a:rPr>
              <a:t>(x[:,3],'h--',label = 'Series 4')</a:t>
            </a:r>
          </a:p>
          <a:p>
            <a:r>
              <a:rPr lang="en-US" altLang="zh-CN" b="1" dirty="0" err="1">
                <a:latin typeface="Courier New" panose="02070309020205020404" pitchFamily="49" charset="0"/>
                <a:cs typeface="Courier New" panose="02070309020205020404" pitchFamily="49" charset="0"/>
              </a:rPr>
              <a:t>plt.legend</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plt.title</a:t>
            </a:r>
            <a:r>
              <a:rPr lang="en-US" altLang="zh-CN" b="1" dirty="0">
                <a:latin typeface="Courier New" panose="02070309020205020404" pitchFamily="49" charset="0"/>
                <a:cs typeface="Courier New" panose="02070309020205020404" pitchFamily="49" charset="0"/>
              </a:rPr>
              <a:t>('Random lines')</a:t>
            </a:r>
          </a:p>
          <a:p>
            <a:r>
              <a:rPr lang="en-US" altLang="zh-CN" b="1" dirty="0" err="1">
                <a:latin typeface="Courier New" panose="02070309020205020404" pitchFamily="49" charset="0"/>
                <a:cs typeface="Courier New" panose="02070309020205020404" pitchFamily="49" charset="0"/>
              </a:rPr>
              <a:t>plt.show</a:t>
            </a: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98975ED6-D9A9-4BBF-981C-AD74D34F2C85}" type="slidenum">
              <a:rPr lang="en-US" altLang="zh-CN" smtClean="0"/>
              <a:t>75</a:t>
            </a:fld>
            <a:endParaRPr lang="en-US" altLang="zh-CN"/>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7538AF35-96C8-4715-B4A0-D68CC9BAF99E}" type="slidenum">
              <a:rPr lang="en-US" altLang="zh-CN"/>
              <a:t>76</a:t>
            </a:fld>
            <a:endParaRPr lang="en-US" altLang="zh-CN"/>
          </a:p>
        </p:txBody>
      </p:sp>
      <p:sp>
        <p:nvSpPr>
          <p:cNvPr id="379906" name="Rectangle 2"/>
          <p:cNvSpPr>
            <a:spLocks noGrp="1" noChangeArrowheads="1"/>
          </p:cNvSpPr>
          <p:nvPr>
            <p:ph type="title"/>
          </p:nvPr>
        </p:nvSpPr>
        <p:spPr>
          <a:xfrm>
            <a:off x="250825" y="2420938"/>
            <a:ext cx="8229600" cy="1139825"/>
          </a:xfrm>
        </p:spPr>
        <p:txBody>
          <a:bodyPr/>
          <a:lstStyle/>
          <a:p>
            <a:pPr>
              <a:lnSpc>
                <a:spcPct val="160000"/>
              </a:lnSpc>
              <a:buFontTx/>
              <a:buNone/>
            </a:pPr>
            <a:r>
              <a:rPr lang="zh-CN" altLang="en-US" dirty="0">
                <a:latin typeface="Courier New" panose="02070309020205020404" pitchFamily="49" charset="0"/>
                <a:ea typeface="黑体" panose="02010609060101010101" pitchFamily="49" charset="-122"/>
              </a:rPr>
              <a:t> 本章的</a:t>
            </a:r>
            <a:r>
              <a:rPr lang="en-US" altLang="zh-CN" dirty="0">
                <a:latin typeface="Courier New" panose="02070309020205020404" pitchFamily="49" charset="0"/>
                <a:ea typeface="黑体" panose="02010609060101010101" pitchFamily="49" charset="-122"/>
              </a:rPr>
              <a:t>python</a:t>
            </a:r>
            <a:r>
              <a:rPr lang="zh-CN" altLang="en-US" dirty="0">
                <a:latin typeface="Courier New" panose="02070309020205020404" pitchFamily="49" charset="0"/>
                <a:ea typeface="黑体" panose="02010609060101010101" pitchFamily="49" charset="-122"/>
              </a:rPr>
              <a:t>代码</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本章代码</a:t>
            </a:r>
          </a:p>
        </p:txBody>
      </p:sp>
      <p:sp>
        <p:nvSpPr>
          <p:cNvPr id="5" name="内容占位符 4"/>
          <p:cNvSpPr>
            <a:spLocks noGrp="1"/>
          </p:cNvSpPr>
          <p:nvPr>
            <p:ph idx="1"/>
          </p:nvPr>
        </p:nvSpPr>
        <p:spPr/>
        <p:txBody>
          <a:bodyPr/>
          <a:lstStyle/>
          <a:p>
            <a:r>
              <a:rPr lang="en-US" altLang="zh-CN" dirty="0">
                <a:hlinkClick r:id="rId2" action="ppaction://hlinkfile"/>
              </a:rPr>
              <a:t>..\DS python code\DSchap2.ipynb</a:t>
            </a:r>
            <a:endParaRPr lang="zh-CN" altLang="en-US" dirty="0"/>
          </a:p>
        </p:txBody>
      </p:sp>
      <p:sp>
        <p:nvSpPr>
          <p:cNvPr id="3" name="灯片编号占位符 2"/>
          <p:cNvSpPr>
            <a:spLocks noGrp="1"/>
          </p:cNvSpPr>
          <p:nvPr>
            <p:ph type="sldNum" sz="quarter" idx="12"/>
          </p:nvPr>
        </p:nvSpPr>
        <p:spPr/>
        <p:txBody>
          <a:bodyPr/>
          <a:lstStyle/>
          <a:p>
            <a:fld id="{CBA6C769-E718-422C-B4D3-60C03A9AF24C}" type="slidenum">
              <a:rPr lang="en-US" altLang="zh-CN" smtClean="0"/>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p:txBody>
          <a:bodyPr/>
          <a:lstStyle/>
          <a:p>
            <a:fld id="{46FDAB56-9BD1-4814-A3D7-3438566C7B44}" type="slidenum">
              <a:rPr lang="en-US" altLang="zh-CN"/>
              <a:t>78</a:t>
            </a:fld>
            <a:endParaRPr lang="en-US" altLang="zh-CN"/>
          </a:p>
        </p:txBody>
      </p:sp>
      <p:sp>
        <p:nvSpPr>
          <p:cNvPr id="104451" name="Rectangle 3"/>
          <p:cNvSpPr>
            <a:spLocks noGrp="1" noChangeArrowheads="1"/>
          </p:cNvSpPr>
          <p:nvPr>
            <p:ph type="body" idx="4294967295"/>
          </p:nvPr>
        </p:nvSpPr>
        <p:spPr>
          <a:xfrm>
            <a:off x="2376488" y="2133600"/>
            <a:ext cx="4932362" cy="2411413"/>
          </a:xfrm>
        </p:spPr>
        <p:txBody>
          <a:bodyPr/>
          <a:lstStyle/>
          <a:p>
            <a:pPr marL="0" indent="0" algn="ctr">
              <a:lnSpc>
                <a:spcPct val="160000"/>
              </a:lnSpc>
              <a:buFontTx/>
              <a:buNone/>
            </a:pPr>
            <a:r>
              <a:rPr lang="zh-CN" altLang="en-US" sz="4000" dirty="0">
                <a:solidFill>
                  <a:schemeClr val="accent2"/>
                </a:solidFill>
                <a:latin typeface="+mj-ea"/>
                <a:ea typeface="+mj-ea"/>
              </a:rPr>
              <a:t>谢谢</a:t>
            </a:r>
          </a:p>
          <a:p>
            <a:pPr marL="0" indent="0" algn="ctr">
              <a:lnSpc>
                <a:spcPct val="160000"/>
              </a:lnSpc>
              <a:buFontTx/>
              <a:buNone/>
            </a:pPr>
            <a:r>
              <a:rPr lang="zh-CN" altLang="en-US" sz="4000" dirty="0">
                <a:solidFill>
                  <a:schemeClr val="accent2"/>
                </a:solidFill>
                <a:latin typeface="+mj-ea"/>
                <a:ea typeface="+mj-ea"/>
              </a:rPr>
              <a:t>敬请指正</a:t>
            </a:r>
            <a:r>
              <a:rPr lang="en-US" altLang="zh-CN" sz="4000" dirty="0">
                <a:solidFill>
                  <a:schemeClr val="accent2"/>
                </a:solidFill>
                <a:latin typeface="+mj-ea"/>
                <a:ea typeface="+mj-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Anaconda</a:t>
            </a:r>
            <a:r>
              <a:rPr lang="zh-CN" altLang="en-US" dirty="0"/>
              <a:t>的安装</a:t>
            </a:r>
          </a:p>
        </p:txBody>
      </p:sp>
      <p:sp>
        <p:nvSpPr>
          <p:cNvPr id="8" name="内容占位符 7"/>
          <p:cNvSpPr>
            <a:spLocks noGrp="1"/>
          </p:cNvSpPr>
          <p:nvPr>
            <p:ph idx="1"/>
          </p:nvPr>
        </p:nvSpPr>
        <p:spPr/>
        <p:txBody>
          <a:bodyPr/>
          <a:lstStyle/>
          <a:p>
            <a:r>
              <a:rPr lang="en-US" altLang="zh-CN" dirty="0"/>
              <a:t>1.</a:t>
            </a:r>
            <a:r>
              <a:rPr lang="zh-CN" altLang="en-US" dirty="0">
                <a:latin typeface="+mj-ea"/>
                <a:ea typeface="+mj-ea"/>
              </a:rPr>
              <a:t>进入</a:t>
            </a:r>
            <a:r>
              <a:rPr lang="en-US" altLang="zh-CN" dirty="0">
                <a:latin typeface="+mj-ea"/>
                <a:ea typeface="+mj-ea"/>
              </a:rPr>
              <a:t>Anaconda</a:t>
            </a:r>
            <a:r>
              <a:rPr lang="zh-CN" altLang="en-US" dirty="0">
                <a:latin typeface="+mj-ea"/>
                <a:ea typeface="+mj-ea"/>
              </a:rPr>
              <a:t>官网下载：</a:t>
            </a:r>
            <a:r>
              <a:rPr lang="en-US" altLang="zh-CN" sz="1800" dirty="0">
                <a:hlinkClick r:id="rId2"/>
              </a:rPr>
              <a:t>https://www.anaconda.com/distribution/</a:t>
            </a:r>
            <a:endParaRPr lang="en-US" altLang="zh-CN" sz="1800" dirty="0"/>
          </a:p>
          <a:p>
            <a:endParaRPr lang="en-US" altLang="zh-CN" sz="1800"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8</a:t>
            </a:fld>
            <a:endParaRPr lang="en-US" altLang="zh-CN"/>
          </a:p>
        </p:txBody>
      </p:sp>
      <p:pic>
        <p:nvPicPr>
          <p:cNvPr id="9" name="图片 8"/>
          <p:cNvPicPr>
            <a:picLocks noChangeAspect="1"/>
          </p:cNvPicPr>
          <p:nvPr/>
        </p:nvPicPr>
        <p:blipFill rotWithShape="1">
          <a:blip r:embed="rId3"/>
          <a:srcRect l="10001" t="5201" r="9837" b="17801"/>
          <a:stretch>
            <a:fillRect/>
          </a:stretch>
        </p:blipFill>
        <p:spPr>
          <a:xfrm>
            <a:off x="827584" y="2218356"/>
            <a:ext cx="7488832" cy="4046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Anaconda</a:t>
            </a:r>
            <a:r>
              <a:rPr lang="zh-CN" altLang="en-US" dirty="0"/>
              <a:t>的安装</a:t>
            </a:r>
          </a:p>
        </p:txBody>
      </p:sp>
      <p:sp>
        <p:nvSpPr>
          <p:cNvPr id="6" name="内容占位符 5"/>
          <p:cNvSpPr>
            <a:spLocks noGrp="1"/>
          </p:cNvSpPr>
          <p:nvPr>
            <p:ph idx="1"/>
          </p:nvPr>
        </p:nvSpPr>
        <p:spPr/>
        <p:txBody>
          <a:bodyPr/>
          <a:lstStyle/>
          <a:p>
            <a:r>
              <a:rPr lang="en-US" altLang="zh-CN" dirty="0"/>
              <a:t>2. </a:t>
            </a:r>
            <a:r>
              <a:rPr lang="zh-CN" altLang="en-US" dirty="0">
                <a:latin typeface="+mj-ea"/>
                <a:ea typeface="+mj-ea"/>
              </a:rPr>
              <a:t>下载完直接双击运行即可</a:t>
            </a:r>
            <a:r>
              <a:rPr lang="en-US" altLang="zh-CN" dirty="0">
                <a:latin typeface="+mj-ea"/>
                <a:ea typeface="+mj-ea"/>
              </a:rPr>
              <a:t>,</a:t>
            </a:r>
            <a:r>
              <a:rPr lang="zh-CN" altLang="en-US" dirty="0">
                <a:latin typeface="+mj-ea"/>
                <a:ea typeface="+mj-ea"/>
              </a:rPr>
              <a:t> 注意环境变量设置页即可</a:t>
            </a:r>
            <a:r>
              <a:rPr lang="en-US" altLang="zh-CN" dirty="0">
                <a:latin typeface="+mj-ea"/>
                <a:ea typeface="+mj-ea"/>
              </a:rPr>
              <a:t>.</a:t>
            </a:r>
          </a:p>
          <a:p>
            <a:endParaRPr lang="zh-CN" altLang="en-US" dirty="0"/>
          </a:p>
        </p:txBody>
      </p:sp>
      <p:sp>
        <p:nvSpPr>
          <p:cNvPr id="4" name="灯片编号占位符 3"/>
          <p:cNvSpPr>
            <a:spLocks noGrp="1"/>
          </p:cNvSpPr>
          <p:nvPr>
            <p:ph type="sldNum" sz="quarter" idx="12"/>
          </p:nvPr>
        </p:nvSpPr>
        <p:spPr/>
        <p:txBody>
          <a:bodyPr/>
          <a:lstStyle/>
          <a:p>
            <a:fld id="{98975ED6-D9A9-4BBF-981C-AD74D34F2C85}" type="slidenum">
              <a:rPr lang="en-US" altLang="zh-CN" smtClean="0"/>
              <a:t>9</a:t>
            </a:fld>
            <a:endParaRPr lang="en-US" altLang="zh-C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4000"/>
          <a:stretch>
            <a:fillRect/>
          </a:stretch>
        </p:blipFill>
        <p:spPr bwMode="auto">
          <a:xfrm>
            <a:off x="1403648" y="2184226"/>
            <a:ext cx="5915025" cy="3981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TotalTime>
  <Words>3836</Words>
  <Application>Microsoft Office PowerPoint</Application>
  <PresentationFormat>全屏显示(4:3)</PresentationFormat>
  <Paragraphs>574</Paragraphs>
  <Slides>78</Slides>
  <Notes>1</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默认设计模板</vt:lpstr>
      <vt:lpstr>数据科学导论</vt:lpstr>
      <vt:lpstr>主要内容</vt:lpstr>
      <vt:lpstr>一 Python 简介</vt:lpstr>
      <vt:lpstr>Python 简介</vt:lpstr>
      <vt:lpstr>Python和R的异同</vt:lpstr>
      <vt:lpstr>二 Python安装和运行</vt:lpstr>
      <vt:lpstr>安装及开始体验</vt:lpstr>
      <vt:lpstr>Anaconda的安装</vt:lpstr>
      <vt:lpstr>Anaconda的安装</vt:lpstr>
      <vt:lpstr>Anaconda测试</vt:lpstr>
      <vt:lpstr>Jupyter Notebook</vt:lpstr>
      <vt:lpstr>创建一个新的. ipynb文件</vt:lpstr>
      <vt:lpstr>输入和输出测试</vt:lpstr>
      <vt:lpstr>查看和修改工作目录</vt:lpstr>
      <vt:lpstr>查看文件路径</vt:lpstr>
      <vt:lpstr>三   试试Python 编程</vt:lpstr>
      <vt:lpstr>试试Python 编程</vt:lpstr>
      <vt:lpstr>append, extend 和pop</vt:lpstr>
      <vt:lpstr>关于remove 和del</vt:lpstr>
      <vt:lpstr>关于tuple</vt:lpstr>
      <vt:lpstr>dictionary(字典) 类型</vt:lpstr>
      <vt:lpstr>集合运算</vt:lpstr>
      <vt:lpstr>Id  函数</vt:lpstr>
      <vt:lpstr>函数的简单定义</vt:lpstr>
      <vt:lpstr>注意函数中的符号和缩进</vt:lpstr>
      <vt:lpstr>循环和条件的例子</vt:lpstr>
      <vt:lpstr>循环和条件的例子</vt:lpstr>
      <vt:lpstr>循环和条件的例子</vt:lpstr>
      <vt:lpstr>关于list</vt:lpstr>
      <vt:lpstr>四   Numpy 模块</vt:lpstr>
      <vt:lpstr>Numpy 模块</vt:lpstr>
      <vt:lpstr>Numpy 模块</vt:lpstr>
      <vt:lpstr>数据文件存取</vt:lpstr>
      <vt:lpstr>矩阵和数组</vt:lpstr>
      <vt:lpstr>整形和浮点型数组(向量) 运算</vt:lpstr>
      <vt:lpstr>向量和矩阵的运算</vt:lpstr>
      <vt:lpstr>向量和矩阵的运算</vt:lpstr>
      <vt:lpstr>按行或列合并矩阵</vt:lpstr>
      <vt:lpstr>数组赋值</vt:lpstr>
      <vt:lpstr>行列序列的定义</vt:lpstr>
      <vt:lpstr>抽取数组(矩阵) 的子数组</vt:lpstr>
      <vt:lpstr>抽取数组(矩阵) 的子数组</vt:lpstr>
      <vt:lpstr>向量和数组的数学运算</vt:lpstr>
      <vt:lpstr>一些函数的操作</vt:lpstr>
      <vt:lpstr>一些函数的操作</vt:lpstr>
      <vt:lpstr>一些函数的操作</vt:lpstr>
      <vt:lpstr>一些函数的操作</vt:lpstr>
      <vt:lpstr>分割数组</vt:lpstr>
      <vt:lpstr>矩阵的对角线元素与对角线矩阵</vt:lpstr>
      <vt:lpstr>随机数的产生</vt:lpstr>
      <vt:lpstr>随机数的产生</vt:lpstr>
      <vt:lpstr>线性代数运算</vt:lpstr>
      <vt:lpstr>线性代数运算</vt:lpstr>
      <vt:lpstr>线性代数运算</vt:lpstr>
      <vt:lpstr>线性代数运算 续</vt:lpstr>
      <vt:lpstr>线性代数运算 续</vt:lpstr>
      <vt:lpstr>关于日期</vt:lpstr>
      <vt:lpstr>关于日期</vt:lpstr>
      <vt:lpstr>关于日期</vt:lpstr>
      <vt:lpstr>五   Pandas 模块</vt:lpstr>
      <vt:lpstr>Pandas模块简介</vt:lpstr>
      <vt:lpstr>数据框产生和存储</vt:lpstr>
      <vt:lpstr>读入数据</vt:lpstr>
      <vt:lpstr>一个例子</vt:lpstr>
      <vt:lpstr>六   Matplotlib 模块</vt:lpstr>
      <vt:lpstr>Matplotlib 模块</vt:lpstr>
      <vt:lpstr>Matplotlib 模块</vt:lpstr>
      <vt:lpstr>几张图形的例子</vt:lpstr>
      <vt:lpstr>几张图形的例子</vt:lpstr>
      <vt:lpstr>几张图形的例子</vt:lpstr>
      <vt:lpstr>几张图形的例子</vt:lpstr>
      <vt:lpstr>几张图形的例子</vt:lpstr>
      <vt:lpstr>几张图形的例子</vt:lpstr>
      <vt:lpstr>几张图形的例子</vt:lpstr>
      <vt:lpstr>几张图形的例子</vt:lpstr>
      <vt:lpstr> 本章的python代码</vt:lpstr>
      <vt:lpstr>本章代码</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R软件入门</dc:title>
  <dc:creator>微软用户</dc:creator>
  <cp:lastModifiedBy>MingABC</cp:lastModifiedBy>
  <cp:revision>2739</cp:revision>
  <dcterms:created xsi:type="dcterms:W3CDTF">2009-08-16T03:35:00Z</dcterms:created>
  <dcterms:modified xsi:type="dcterms:W3CDTF">2025-03-06T15:52:40Z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