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4"/>
  </p:notesMasterIdLst>
  <p:sldIdLst>
    <p:sldId id="272" r:id="rId3"/>
    <p:sldId id="1523" r:id="rId4"/>
    <p:sldId id="1521" r:id="rId5"/>
    <p:sldId id="1522" r:id="rId6"/>
    <p:sldId id="1527" r:id="rId7"/>
    <p:sldId id="1524" r:id="rId8"/>
    <p:sldId id="1525" r:id="rId9"/>
    <p:sldId id="1526" r:id="rId10"/>
    <p:sldId id="1528" r:id="rId11"/>
    <p:sldId id="1529" r:id="rId12"/>
    <p:sldId id="15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/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>
        <a:solidFill>
          <a:srgbClr val="A6A6A6"/>
        </a:solidFill>
      </dgm:spPr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tx1"/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/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865098-A95E-4967-A76D-5513181B914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A144D2E3-ACB9-4F30-B698-9D25E4BCF576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/>
            <a:t>Exploratory Data Analysis (EDA)</a:t>
          </a:r>
          <a:endParaRPr lang="en-HK" sz="1200" b="1" dirty="0"/>
        </a:p>
      </dgm:t>
    </dgm:pt>
    <dgm:pt modelId="{40CC9705-CADD-443C-A3A8-C77837B4127B}" type="parTrans" cxnId="{0D8EE75F-BD49-4ACB-AC81-CD3466901BAD}">
      <dgm:prSet/>
      <dgm:spPr/>
      <dgm:t>
        <a:bodyPr/>
        <a:lstStyle/>
        <a:p>
          <a:endParaRPr lang="en-HK"/>
        </a:p>
      </dgm:t>
    </dgm:pt>
    <dgm:pt modelId="{48712EF8-5C87-4613-B54F-C1F68D426F20}" type="sibTrans" cxnId="{0D8EE75F-BD49-4ACB-AC81-CD3466901BAD}">
      <dgm:prSet/>
      <dgm:spPr/>
      <dgm:t>
        <a:bodyPr/>
        <a:lstStyle/>
        <a:p>
          <a:endParaRPr lang="en-HK"/>
        </a:p>
      </dgm:t>
    </dgm:pt>
    <dgm:pt modelId="{74B64FDB-1632-4125-8F1C-9B0F802B338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/>
            <a:t>Feature/Target Engineering</a:t>
          </a:r>
          <a:endParaRPr lang="en-HK" sz="1200" b="1" dirty="0"/>
        </a:p>
      </dgm:t>
    </dgm:pt>
    <dgm:pt modelId="{6F058DAF-5E70-4016-9127-AC35856702EE}" type="parTrans" cxnId="{FC8D36D9-FC9C-4A14-9574-D71D03752EE9}">
      <dgm:prSet/>
      <dgm:spPr/>
      <dgm:t>
        <a:bodyPr/>
        <a:lstStyle/>
        <a:p>
          <a:endParaRPr lang="en-HK"/>
        </a:p>
      </dgm:t>
    </dgm:pt>
    <dgm:pt modelId="{5D1538F0-B215-4FEB-AF40-806EFB1BD866}" type="sibTrans" cxnId="{FC8D36D9-FC9C-4A14-9574-D71D03752EE9}">
      <dgm:prSet/>
      <dgm:spPr/>
      <dgm:t>
        <a:bodyPr/>
        <a:lstStyle/>
        <a:p>
          <a:endParaRPr lang="en-HK"/>
        </a:p>
      </dgm:t>
    </dgm:pt>
    <dgm:pt modelId="{F92470A1-4EBE-4714-B578-60229272855A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b="1" dirty="0"/>
            <a:t>CNN Training</a:t>
          </a:r>
          <a:endParaRPr lang="en-HK" sz="1200" b="1" dirty="0"/>
        </a:p>
      </dgm:t>
    </dgm:pt>
    <dgm:pt modelId="{A2FB7974-3ECB-42C7-BF85-CBA35CB6521D}" type="parTrans" cxnId="{F794C17F-BF32-49CD-9DAB-493597F89DD3}">
      <dgm:prSet/>
      <dgm:spPr/>
      <dgm:t>
        <a:bodyPr/>
        <a:lstStyle/>
        <a:p>
          <a:endParaRPr lang="en-HK"/>
        </a:p>
      </dgm:t>
    </dgm:pt>
    <dgm:pt modelId="{160D3423-CFAE-4B29-9225-7A2D52479777}" type="sibTrans" cxnId="{F794C17F-BF32-49CD-9DAB-493597F89DD3}">
      <dgm:prSet/>
      <dgm:spPr/>
      <dgm:t>
        <a:bodyPr/>
        <a:lstStyle/>
        <a:p>
          <a:endParaRPr lang="en-HK"/>
        </a:p>
      </dgm:t>
    </dgm:pt>
    <dgm:pt modelId="{D9E95C2F-1CB4-498D-ACBA-9D899B5DDC9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200" b="1" dirty="0"/>
            <a:t>Under/Overfit Model Tuning</a:t>
          </a:r>
          <a:endParaRPr lang="en-HK" sz="1200" b="1" dirty="0"/>
        </a:p>
      </dgm:t>
    </dgm:pt>
    <dgm:pt modelId="{A3D9CC0F-09CA-4F30-8CC1-2B422A89D6C5}" type="parTrans" cxnId="{12FED71D-E47D-41AA-B2EC-75A1FD1BF09D}">
      <dgm:prSet/>
      <dgm:spPr/>
      <dgm:t>
        <a:bodyPr/>
        <a:lstStyle/>
        <a:p>
          <a:endParaRPr lang="en-HK"/>
        </a:p>
      </dgm:t>
    </dgm:pt>
    <dgm:pt modelId="{EC048921-9139-4D26-9BA4-FDCE1C79B65B}" type="sibTrans" cxnId="{12FED71D-E47D-41AA-B2EC-75A1FD1BF09D}">
      <dgm:prSet/>
      <dgm:spPr/>
      <dgm:t>
        <a:bodyPr/>
        <a:lstStyle/>
        <a:p>
          <a:endParaRPr lang="en-HK"/>
        </a:p>
      </dgm:t>
    </dgm:pt>
    <dgm:pt modelId="{89D2CE8C-0427-490A-8BEC-19CAC7D8D4ED}">
      <dgm:prSet custT="1"/>
      <dgm:spPr/>
      <dgm:t>
        <a:bodyPr/>
        <a:lstStyle/>
        <a:p>
          <a:r>
            <a:rPr lang="en-US" sz="1200" b="1" dirty="0"/>
            <a:t>Predictions</a:t>
          </a:r>
          <a:endParaRPr lang="en-HK" sz="1200" b="1" dirty="0"/>
        </a:p>
      </dgm:t>
    </dgm:pt>
    <dgm:pt modelId="{515BAD1B-AF63-4F07-94F9-B656A9F6E21A}" type="parTrans" cxnId="{4C4B010F-D709-4C09-9763-7FF42ED2C98E}">
      <dgm:prSet/>
      <dgm:spPr/>
      <dgm:t>
        <a:bodyPr/>
        <a:lstStyle/>
        <a:p>
          <a:endParaRPr lang="en-HK"/>
        </a:p>
      </dgm:t>
    </dgm:pt>
    <dgm:pt modelId="{F2446E86-85D1-4C04-9F41-A386EFE139B6}" type="sibTrans" cxnId="{4C4B010F-D709-4C09-9763-7FF42ED2C98E}">
      <dgm:prSet/>
      <dgm:spPr/>
      <dgm:t>
        <a:bodyPr/>
        <a:lstStyle/>
        <a:p>
          <a:endParaRPr lang="en-HK"/>
        </a:p>
      </dgm:t>
    </dgm:pt>
    <dgm:pt modelId="{845EE189-FBBF-4A65-A9BC-CA3434DF9AD2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/>
            <a:t>Standardization</a:t>
          </a:r>
          <a:endParaRPr lang="en-HK" sz="1200" b="1" dirty="0"/>
        </a:p>
      </dgm:t>
    </dgm:pt>
    <dgm:pt modelId="{3BD2E45A-0131-4C04-B254-D7B58E1C48A4}" type="sibTrans" cxnId="{D0FCB2AA-741A-4C60-9D0E-AEAA9D493C52}">
      <dgm:prSet/>
      <dgm:spPr/>
      <dgm:t>
        <a:bodyPr/>
        <a:lstStyle/>
        <a:p>
          <a:endParaRPr lang="en-HK"/>
        </a:p>
      </dgm:t>
    </dgm:pt>
    <dgm:pt modelId="{CAF4A1B2-53F4-4CC0-8576-2E9C7CDCE252}" type="parTrans" cxnId="{D0FCB2AA-741A-4C60-9D0E-AEAA9D493C52}">
      <dgm:prSet/>
      <dgm:spPr/>
      <dgm:t>
        <a:bodyPr/>
        <a:lstStyle/>
        <a:p>
          <a:endParaRPr lang="en-HK"/>
        </a:p>
      </dgm:t>
    </dgm:pt>
    <dgm:pt modelId="{0019DD8F-EA06-4F15-AFFB-EE4DE669C0A8}" type="pres">
      <dgm:prSet presAssocID="{51865098-A95E-4967-A76D-5513181B914A}" presName="Name0" presStyleCnt="0">
        <dgm:presLayoutVars>
          <dgm:dir/>
          <dgm:animLvl val="lvl"/>
          <dgm:resizeHandles val="exact"/>
        </dgm:presLayoutVars>
      </dgm:prSet>
      <dgm:spPr/>
    </dgm:pt>
    <dgm:pt modelId="{4D161F2A-2BB9-4D4D-8B4F-F37609D8CDDC}" type="pres">
      <dgm:prSet presAssocID="{A144D2E3-ACB9-4F30-B698-9D25E4BCF57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2BEF8CD-8907-43A4-B9F4-5E97F64F6C42}" type="pres">
      <dgm:prSet presAssocID="{48712EF8-5C87-4613-B54F-C1F68D426F20}" presName="parTxOnlySpace" presStyleCnt="0"/>
      <dgm:spPr/>
    </dgm:pt>
    <dgm:pt modelId="{735F326E-FAF3-4E39-BEBB-BA051670A96A}" type="pres">
      <dgm:prSet presAssocID="{74B64FDB-1632-4125-8F1C-9B0F802B3388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4FC9BFE-D128-40D6-B9B2-11C4B67EEB7C}" type="pres">
      <dgm:prSet presAssocID="{5D1538F0-B215-4FEB-AF40-806EFB1BD866}" presName="parTxOnlySpace" presStyleCnt="0"/>
      <dgm:spPr/>
    </dgm:pt>
    <dgm:pt modelId="{CF8E1D55-04F8-4868-8458-8C8306A17808}" type="pres">
      <dgm:prSet presAssocID="{845EE189-FBBF-4A65-A9BC-CA3434DF9AD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96C7208-D918-4F95-A0B6-D4E5B814A67C}" type="pres">
      <dgm:prSet presAssocID="{3BD2E45A-0131-4C04-B254-D7B58E1C48A4}" presName="parTxOnlySpace" presStyleCnt="0"/>
      <dgm:spPr/>
    </dgm:pt>
    <dgm:pt modelId="{BF2395C5-CD73-44D8-9918-C809A312D36E}" type="pres">
      <dgm:prSet presAssocID="{F92470A1-4EBE-4714-B578-6022927285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88EC416-737F-4747-9F57-1F3B9578F8AA}" type="pres">
      <dgm:prSet presAssocID="{160D3423-CFAE-4B29-9225-7A2D52479777}" presName="parTxOnlySpace" presStyleCnt="0"/>
      <dgm:spPr/>
    </dgm:pt>
    <dgm:pt modelId="{A54B6F26-A3CD-45DF-B847-DAEEA32A2DFF}" type="pres">
      <dgm:prSet presAssocID="{D9E95C2F-1CB4-498D-ACBA-9D899B5DDC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5D770F2-A15E-42AE-80A9-E635741198A6}" type="pres">
      <dgm:prSet presAssocID="{EC048921-9139-4D26-9BA4-FDCE1C79B65B}" presName="parTxOnlySpace" presStyleCnt="0"/>
      <dgm:spPr/>
    </dgm:pt>
    <dgm:pt modelId="{E8406F80-6614-4278-A97C-FC56DA583802}" type="pres">
      <dgm:prSet presAssocID="{89D2CE8C-0427-490A-8BEC-19CAC7D8D4E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C4B010F-D709-4C09-9763-7FF42ED2C98E}" srcId="{51865098-A95E-4967-A76D-5513181B914A}" destId="{89D2CE8C-0427-490A-8BEC-19CAC7D8D4ED}" srcOrd="5" destOrd="0" parTransId="{515BAD1B-AF63-4F07-94F9-B656A9F6E21A}" sibTransId="{F2446E86-85D1-4C04-9F41-A386EFE139B6}"/>
    <dgm:cxn modelId="{B9928F0F-7CA6-4311-A271-D9AE4AA82218}" type="presOf" srcId="{D9E95C2F-1CB4-498D-ACBA-9D899B5DDC92}" destId="{A54B6F26-A3CD-45DF-B847-DAEEA32A2DFF}" srcOrd="0" destOrd="0" presId="urn:microsoft.com/office/officeart/2005/8/layout/chevron1"/>
    <dgm:cxn modelId="{12FED71D-E47D-41AA-B2EC-75A1FD1BF09D}" srcId="{51865098-A95E-4967-A76D-5513181B914A}" destId="{D9E95C2F-1CB4-498D-ACBA-9D899B5DDC92}" srcOrd="4" destOrd="0" parTransId="{A3D9CC0F-09CA-4F30-8CC1-2B422A89D6C5}" sibTransId="{EC048921-9139-4D26-9BA4-FDCE1C79B65B}"/>
    <dgm:cxn modelId="{A9EFA11E-366F-4780-86F0-19C8E6BC3454}" type="presOf" srcId="{845EE189-FBBF-4A65-A9BC-CA3434DF9AD2}" destId="{CF8E1D55-04F8-4868-8458-8C8306A17808}" srcOrd="0" destOrd="0" presId="urn:microsoft.com/office/officeart/2005/8/layout/chevron1"/>
    <dgm:cxn modelId="{0D8EE75F-BD49-4ACB-AC81-CD3466901BAD}" srcId="{51865098-A95E-4967-A76D-5513181B914A}" destId="{A144D2E3-ACB9-4F30-B698-9D25E4BCF576}" srcOrd="0" destOrd="0" parTransId="{40CC9705-CADD-443C-A3A8-C77837B4127B}" sibTransId="{48712EF8-5C87-4613-B54F-C1F68D426F20}"/>
    <dgm:cxn modelId="{0B7A1B68-71F4-46D1-A926-F15709A43ECF}" type="presOf" srcId="{51865098-A95E-4967-A76D-5513181B914A}" destId="{0019DD8F-EA06-4F15-AFFB-EE4DE669C0A8}" srcOrd="0" destOrd="0" presId="urn:microsoft.com/office/officeart/2005/8/layout/chevron1"/>
    <dgm:cxn modelId="{B3568754-02FA-4E2E-9A56-DD7BB9BA8282}" type="presOf" srcId="{A144D2E3-ACB9-4F30-B698-9D25E4BCF576}" destId="{4D161F2A-2BB9-4D4D-8B4F-F37609D8CDDC}" srcOrd="0" destOrd="0" presId="urn:microsoft.com/office/officeart/2005/8/layout/chevron1"/>
    <dgm:cxn modelId="{4F80277A-1F95-4006-B054-B6D145EB51BB}" type="presOf" srcId="{74B64FDB-1632-4125-8F1C-9B0F802B3388}" destId="{735F326E-FAF3-4E39-BEBB-BA051670A96A}" srcOrd="0" destOrd="0" presId="urn:microsoft.com/office/officeart/2005/8/layout/chevron1"/>
    <dgm:cxn modelId="{F794C17F-BF32-49CD-9DAB-493597F89DD3}" srcId="{51865098-A95E-4967-A76D-5513181B914A}" destId="{F92470A1-4EBE-4714-B578-60229272855A}" srcOrd="3" destOrd="0" parTransId="{A2FB7974-3ECB-42C7-BF85-CBA35CB6521D}" sibTransId="{160D3423-CFAE-4B29-9225-7A2D52479777}"/>
    <dgm:cxn modelId="{D0FCB2AA-741A-4C60-9D0E-AEAA9D493C52}" srcId="{51865098-A95E-4967-A76D-5513181B914A}" destId="{845EE189-FBBF-4A65-A9BC-CA3434DF9AD2}" srcOrd="2" destOrd="0" parTransId="{CAF4A1B2-53F4-4CC0-8576-2E9C7CDCE252}" sibTransId="{3BD2E45A-0131-4C04-B254-D7B58E1C48A4}"/>
    <dgm:cxn modelId="{DD65E8BE-7E43-494F-AE8D-8AE1A70D4312}" type="presOf" srcId="{F92470A1-4EBE-4714-B578-60229272855A}" destId="{BF2395C5-CD73-44D8-9918-C809A312D36E}" srcOrd="0" destOrd="0" presId="urn:microsoft.com/office/officeart/2005/8/layout/chevron1"/>
    <dgm:cxn modelId="{8296EDC5-B17D-486A-9C8D-3CD16A6DF2C6}" type="presOf" srcId="{89D2CE8C-0427-490A-8BEC-19CAC7D8D4ED}" destId="{E8406F80-6614-4278-A97C-FC56DA583802}" srcOrd="0" destOrd="0" presId="urn:microsoft.com/office/officeart/2005/8/layout/chevron1"/>
    <dgm:cxn modelId="{FC8D36D9-FC9C-4A14-9574-D71D03752EE9}" srcId="{51865098-A95E-4967-A76D-5513181B914A}" destId="{74B64FDB-1632-4125-8F1C-9B0F802B3388}" srcOrd="1" destOrd="0" parTransId="{6F058DAF-5E70-4016-9127-AC35856702EE}" sibTransId="{5D1538F0-B215-4FEB-AF40-806EFB1BD866}"/>
    <dgm:cxn modelId="{8DC29BB8-8E48-4CE1-9B94-A27FE9AF574E}" type="presParOf" srcId="{0019DD8F-EA06-4F15-AFFB-EE4DE669C0A8}" destId="{4D161F2A-2BB9-4D4D-8B4F-F37609D8CDDC}" srcOrd="0" destOrd="0" presId="urn:microsoft.com/office/officeart/2005/8/layout/chevron1"/>
    <dgm:cxn modelId="{86BE259D-C54E-4F25-9A14-31997E790510}" type="presParOf" srcId="{0019DD8F-EA06-4F15-AFFB-EE4DE669C0A8}" destId="{32BEF8CD-8907-43A4-B9F4-5E97F64F6C42}" srcOrd="1" destOrd="0" presId="urn:microsoft.com/office/officeart/2005/8/layout/chevron1"/>
    <dgm:cxn modelId="{FE6BDBB3-384C-4698-A189-DE1A5E22C90C}" type="presParOf" srcId="{0019DD8F-EA06-4F15-AFFB-EE4DE669C0A8}" destId="{735F326E-FAF3-4E39-BEBB-BA051670A96A}" srcOrd="2" destOrd="0" presId="urn:microsoft.com/office/officeart/2005/8/layout/chevron1"/>
    <dgm:cxn modelId="{2A11FA64-6EB8-492C-8338-64BEE8808B35}" type="presParOf" srcId="{0019DD8F-EA06-4F15-AFFB-EE4DE669C0A8}" destId="{14FC9BFE-D128-40D6-B9B2-11C4B67EEB7C}" srcOrd="3" destOrd="0" presId="urn:microsoft.com/office/officeart/2005/8/layout/chevron1"/>
    <dgm:cxn modelId="{5EE4A87F-C3B0-4F88-97A3-BB17D66838E5}" type="presParOf" srcId="{0019DD8F-EA06-4F15-AFFB-EE4DE669C0A8}" destId="{CF8E1D55-04F8-4868-8458-8C8306A17808}" srcOrd="4" destOrd="0" presId="urn:microsoft.com/office/officeart/2005/8/layout/chevron1"/>
    <dgm:cxn modelId="{55A4E26D-ADD8-4F4B-A47C-BB455F6475EA}" type="presParOf" srcId="{0019DD8F-EA06-4F15-AFFB-EE4DE669C0A8}" destId="{996C7208-D918-4F95-A0B6-D4E5B814A67C}" srcOrd="5" destOrd="0" presId="urn:microsoft.com/office/officeart/2005/8/layout/chevron1"/>
    <dgm:cxn modelId="{1522D792-8F8A-40FF-A6A5-32EBEAAD64F4}" type="presParOf" srcId="{0019DD8F-EA06-4F15-AFFB-EE4DE669C0A8}" destId="{BF2395C5-CD73-44D8-9918-C809A312D36E}" srcOrd="6" destOrd="0" presId="urn:microsoft.com/office/officeart/2005/8/layout/chevron1"/>
    <dgm:cxn modelId="{7E1630D3-B530-418A-B9E8-B5AEF3BB2361}" type="presParOf" srcId="{0019DD8F-EA06-4F15-AFFB-EE4DE669C0A8}" destId="{D88EC416-737F-4747-9F57-1F3B9578F8AA}" srcOrd="7" destOrd="0" presId="urn:microsoft.com/office/officeart/2005/8/layout/chevron1"/>
    <dgm:cxn modelId="{9CDAD408-9478-45BA-8C31-2ADFE4C52288}" type="presParOf" srcId="{0019DD8F-EA06-4F15-AFFB-EE4DE669C0A8}" destId="{A54B6F26-A3CD-45DF-B847-DAEEA32A2DFF}" srcOrd="8" destOrd="0" presId="urn:microsoft.com/office/officeart/2005/8/layout/chevron1"/>
    <dgm:cxn modelId="{398666F0-3F53-463E-B156-27411810D4D8}" type="presParOf" srcId="{0019DD8F-EA06-4F15-AFFB-EE4DE669C0A8}" destId="{05D770F2-A15E-42AE-80A9-E635741198A6}" srcOrd="9" destOrd="0" presId="urn:microsoft.com/office/officeart/2005/8/layout/chevron1"/>
    <dgm:cxn modelId="{7A11D86F-36A0-448B-9A44-8CA676A6C6D7}" type="presParOf" srcId="{0019DD8F-EA06-4F15-AFFB-EE4DE669C0A8}" destId="{E8406F80-6614-4278-A97C-FC56DA58380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>
        <a:solidFill>
          <a:srgbClr val="A6A6A6"/>
        </a:solidFill>
      </dgm:spPr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tx1"/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>
        <a:solidFill>
          <a:srgbClr val="A6A6A6"/>
        </a:solidFill>
      </dgm:spPr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>
        <a:solidFill>
          <a:srgbClr val="A6A6A6"/>
        </a:solidFill>
      </dgm:spPr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>
        <a:solidFill>
          <a:srgbClr val="A6A6A6"/>
        </a:solidFill>
      </dgm:spPr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>
        <a:solidFill>
          <a:srgbClr val="A6A6A6"/>
        </a:solidFill>
      </dgm:spPr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158FE2-FC25-44B6-A800-A1CD69D0C8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EC520A-4ED1-4231-9BF9-16B38A1BF90B}">
      <dgm:prSet phldrT="[Text]"/>
      <dgm:spPr>
        <a:solidFill>
          <a:srgbClr val="A6A6A6"/>
        </a:solidFill>
      </dgm:spPr>
      <dgm:t>
        <a:bodyPr/>
        <a:lstStyle/>
        <a:p>
          <a:r>
            <a:rPr lang="en-US" b="1" dirty="0"/>
            <a:t>Problem</a:t>
          </a:r>
          <a:endParaRPr lang="en-HK" b="1" dirty="0"/>
        </a:p>
      </dgm:t>
    </dgm:pt>
    <dgm:pt modelId="{C7CB9C17-B8EC-40B4-80A6-1B6F0C8DECB4}" type="parTrans" cxnId="{71EF20C7-64D6-479F-AED2-8FF1315EFFDF}">
      <dgm:prSet/>
      <dgm:spPr/>
      <dgm:t>
        <a:bodyPr/>
        <a:lstStyle/>
        <a:p>
          <a:endParaRPr lang="en-HK"/>
        </a:p>
      </dgm:t>
    </dgm:pt>
    <dgm:pt modelId="{7E883BD7-4957-4396-AD80-CAC9CF68EF36}" type="sibTrans" cxnId="{71EF20C7-64D6-479F-AED2-8FF1315EFFDF}">
      <dgm:prSet/>
      <dgm:spPr/>
      <dgm:t>
        <a:bodyPr/>
        <a:lstStyle/>
        <a:p>
          <a:endParaRPr lang="en-HK"/>
        </a:p>
      </dgm:t>
    </dgm:pt>
    <dgm:pt modelId="{70E6B1E9-88B7-4805-9C36-CE4E35895AFB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Plan</a:t>
          </a:r>
          <a:endParaRPr lang="en-HK" b="1" dirty="0"/>
        </a:p>
      </dgm:t>
    </dgm:pt>
    <dgm:pt modelId="{21666791-3FBE-4672-9140-0BA9D5B1052A}" type="parTrans" cxnId="{89276BE2-FB16-4D5E-8CC3-A6F8AC00C4DE}">
      <dgm:prSet/>
      <dgm:spPr/>
      <dgm:t>
        <a:bodyPr/>
        <a:lstStyle/>
        <a:p>
          <a:endParaRPr lang="en-HK"/>
        </a:p>
      </dgm:t>
    </dgm:pt>
    <dgm:pt modelId="{D0A7FA0B-9315-451A-8513-B5838E3EA2B9}" type="sibTrans" cxnId="{89276BE2-FB16-4D5E-8CC3-A6F8AC00C4DE}">
      <dgm:prSet/>
      <dgm:spPr/>
      <dgm:t>
        <a:bodyPr/>
        <a:lstStyle/>
        <a:p>
          <a:endParaRPr lang="en-HK"/>
        </a:p>
      </dgm:t>
    </dgm:pt>
    <dgm:pt modelId="{30EAF0B6-4455-475D-A782-B2E1CB1004E8}">
      <dgm:prSet phldrT="[Text]"/>
      <dgm:spPr>
        <a:solidFill>
          <a:schemeClr val="tx1"/>
        </a:solidFill>
      </dgm:spPr>
      <dgm:t>
        <a:bodyPr/>
        <a:lstStyle/>
        <a:p>
          <a:r>
            <a:rPr lang="en-US" b="1" dirty="0"/>
            <a:t>Findings</a:t>
          </a:r>
          <a:endParaRPr lang="en-HK" b="1" dirty="0"/>
        </a:p>
      </dgm:t>
    </dgm:pt>
    <dgm:pt modelId="{0897BE21-6E1E-4F0C-ACB0-31059E785223}" type="parTrans" cxnId="{BE352C56-D4BC-49CF-A348-2A6313363EA5}">
      <dgm:prSet/>
      <dgm:spPr/>
      <dgm:t>
        <a:bodyPr/>
        <a:lstStyle/>
        <a:p>
          <a:endParaRPr lang="en-HK"/>
        </a:p>
      </dgm:t>
    </dgm:pt>
    <dgm:pt modelId="{923C2EE9-AA60-4CD1-96E0-90FCB3072C4F}" type="sibTrans" cxnId="{BE352C56-D4BC-49CF-A348-2A6313363EA5}">
      <dgm:prSet/>
      <dgm:spPr/>
      <dgm:t>
        <a:bodyPr/>
        <a:lstStyle/>
        <a:p>
          <a:endParaRPr lang="en-HK"/>
        </a:p>
      </dgm:t>
    </dgm:pt>
    <dgm:pt modelId="{386E6A6B-16E3-47EF-AF44-A87CDA0C47B5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Process</a:t>
          </a:r>
          <a:endParaRPr lang="en-HK" b="1" dirty="0"/>
        </a:p>
      </dgm:t>
    </dgm:pt>
    <dgm:pt modelId="{1E78CC4A-CC91-42D0-99A3-2FB0D8EA4DAB}" type="parTrans" cxnId="{BE16D303-7219-4A67-9904-C07FFA6CF37B}">
      <dgm:prSet/>
      <dgm:spPr/>
      <dgm:t>
        <a:bodyPr/>
        <a:lstStyle/>
        <a:p>
          <a:endParaRPr lang="en-HK"/>
        </a:p>
      </dgm:t>
    </dgm:pt>
    <dgm:pt modelId="{B5F64FEA-8F09-4B0C-87E9-A917E0817916}" type="sibTrans" cxnId="{BE16D303-7219-4A67-9904-C07FFA6CF37B}">
      <dgm:prSet/>
      <dgm:spPr/>
      <dgm:t>
        <a:bodyPr/>
        <a:lstStyle/>
        <a:p>
          <a:endParaRPr lang="en-HK"/>
        </a:p>
      </dgm:t>
    </dgm:pt>
    <dgm:pt modelId="{2DEC299D-0A36-48BD-A45D-7B2C1311349A}" type="pres">
      <dgm:prSet presAssocID="{66158FE2-FC25-44B6-A800-A1CD69D0C865}" presName="Name0" presStyleCnt="0">
        <dgm:presLayoutVars>
          <dgm:dir/>
          <dgm:resizeHandles val="exact"/>
        </dgm:presLayoutVars>
      </dgm:prSet>
      <dgm:spPr/>
    </dgm:pt>
    <dgm:pt modelId="{BF3BFD80-AD14-4CC7-A966-B45B04953EA8}" type="pres">
      <dgm:prSet presAssocID="{A1EC520A-4ED1-4231-9BF9-16B38A1BF90B}" presName="parTxOnly" presStyleLbl="node1" presStyleIdx="0" presStyleCnt="4">
        <dgm:presLayoutVars>
          <dgm:bulletEnabled val="1"/>
        </dgm:presLayoutVars>
      </dgm:prSet>
      <dgm:spPr/>
    </dgm:pt>
    <dgm:pt modelId="{43712447-F4A2-4119-92E0-0056C9A04DFB}" type="pres">
      <dgm:prSet presAssocID="{7E883BD7-4957-4396-AD80-CAC9CF68EF36}" presName="parSpace" presStyleCnt="0"/>
      <dgm:spPr/>
    </dgm:pt>
    <dgm:pt modelId="{1DCCC659-AC7A-4D26-A9AB-0DB795B1667B}" type="pres">
      <dgm:prSet presAssocID="{70E6B1E9-88B7-4805-9C36-CE4E35895AFB}" presName="parTxOnly" presStyleLbl="node1" presStyleIdx="1" presStyleCnt="4">
        <dgm:presLayoutVars>
          <dgm:bulletEnabled val="1"/>
        </dgm:presLayoutVars>
      </dgm:prSet>
      <dgm:spPr/>
    </dgm:pt>
    <dgm:pt modelId="{C7397C62-A8E4-4AD2-9B2D-37ABFBABFBAE}" type="pres">
      <dgm:prSet presAssocID="{D0A7FA0B-9315-451A-8513-B5838E3EA2B9}" presName="parSpace" presStyleCnt="0"/>
      <dgm:spPr/>
    </dgm:pt>
    <dgm:pt modelId="{E1874DBF-9868-44B6-AD33-11EC6B4069BA}" type="pres">
      <dgm:prSet presAssocID="{386E6A6B-16E3-47EF-AF44-A87CDA0C47B5}" presName="parTxOnly" presStyleLbl="node1" presStyleIdx="2" presStyleCnt="4">
        <dgm:presLayoutVars>
          <dgm:bulletEnabled val="1"/>
        </dgm:presLayoutVars>
      </dgm:prSet>
      <dgm:spPr/>
    </dgm:pt>
    <dgm:pt modelId="{E51D8EF4-6EEA-4F58-9E02-2644C889C4A5}" type="pres">
      <dgm:prSet presAssocID="{B5F64FEA-8F09-4B0C-87E9-A917E0817916}" presName="parSpace" presStyleCnt="0"/>
      <dgm:spPr/>
    </dgm:pt>
    <dgm:pt modelId="{7B98D7EA-F335-4379-B354-7663087427B1}" type="pres">
      <dgm:prSet presAssocID="{30EAF0B6-4455-475D-A782-B2E1CB1004E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E16D303-7219-4A67-9904-C07FFA6CF37B}" srcId="{66158FE2-FC25-44B6-A800-A1CD69D0C865}" destId="{386E6A6B-16E3-47EF-AF44-A87CDA0C47B5}" srcOrd="2" destOrd="0" parTransId="{1E78CC4A-CC91-42D0-99A3-2FB0D8EA4DAB}" sibTransId="{B5F64FEA-8F09-4B0C-87E9-A917E0817916}"/>
    <dgm:cxn modelId="{BE352C56-D4BC-49CF-A348-2A6313363EA5}" srcId="{66158FE2-FC25-44B6-A800-A1CD69D0C865}" destId="{30EAF0B6-4455-475D-A782-B2E1CB1004E8}" srcOrd="3" destOrd="0" parTransId="{0897BE21-6E1E-4F0C-ACB0-31059E785223}" sibTransId="{923C2EE9-AA60-4CD1-96E0-90FCB3072C4F}"/>
    <dgm:cxn modelId="{675F897B-31BB-4BDC-A791-A8497B38AB3B}" type="presOf" srcId="{30EAF0B6-4455-475D-A782-B2E1CB1004E8}" destId="{7B98D7EA-F335-4379-B354-7663087427B1}" srcOrd="0" destOrd="0" presId="urn:microsoft.com/office/officeart/2005/8/layout/hChevron3"/>
    <dgm:cxn modelId="{06B25E81-2ED1-4977-88F4-3BF3A788D6A8}" type="presOf" srcId="{66158FE2-FC25-44B6-A800-A1CD69D0C865}" destId="{2DEC299D-0A36-48BD-A45D-7B2C1311349A}" srcOrd="0" destOrd="0" presId="urn:microsoft.com/office/officeart/2005/8/layout/hChevron3"/>
    <dgm:cxn modelId="{69DFDA84-21C7-4310-984A-838A4B72ED78}" type="presOf" srcId="{A1EC520A-4ED1-4231-9BF9-16B38A1BF90B}" destId="{BF3BFD80-AD14-4CC7-A966-B45B04953EA8}" srcOrd="0" destOrd="0" presId="urn:microsoft.com/office/officeart/2005/8/layout/hChevron3"/>
    <dgm:cxn modelId="{71EF20C7-64D6-479F-AED2-8FF1315EFFDF}" srcId="{66158FE2-FC25-44B6-A800-A1CD69D0C865}" destId="{A1EC520A-4ED1-4231-9BF9-16B38A1BF90B}" srcOrd="0" destOrd="0" parTransId="{C7CB9C17-B8EC-40B4-80A6-1B6F0C8DECB4}" sibTransId="{7E883BD7-4957-4396-AD80-CAC9CF68EF36}"/>
    <dgm:cxn modelId="{FF23E0D2-095F-4F99-9AF0-2E5DE4AA442E}" type="presOf" srcId="{70E6B1E9-88B7-4805-9C36-CE4E35895AFB}" destId="{1DCCC659-AC7A-4D26-A9AB-0DB795B1667B}" srcOrd="0" destOrd="0" presId="urn:microsoft.com/office/officeart/2005/8/layout/hChevron3"/>
    <dgm:cxn modelId="{EE52D6E0-1B4C-4D7A-858F-D1D1BCE3655A}" type="presOf" srcId="{386E6A6B-16E3-47EF-AF44-A87CDA0C47B5}" destId="{E1874DBF-9868-44B6-AD33-11EC6B4069BA}" srcOrd="0" destOrd="0" presId="urn:microsoft.com/office/officeart/2005/8/layout/hChevron3"/>
    <dgm:cxn modelId="{89276BE2-FB16-4D5E-8CC3-A6F8AC00C4DE}" srcId="{66158FE2-FC25-44B6-A800-A1CD69D0C865}" destId="{70E6B1E9-88B7-4805-9C36-CE4E35895AFB}" srcOrd="1" destOrd="0" parTransId="{21666791-3FBE-4672-9140-0BA9D5B1052A}" sibTransId="{D0A7FA0B-9315-451A-8513-B5838E3EA2B9}"/>
    <dgm:cxn modelId="{60777046-2958-466F-BD69-0C4CA8D44F3A}" type="presParOf" srcId="{2DEC299D-0A36-48BD-A45D-7B2C1311349A}" destId="{BF3BFD80-AD14-4CC7-A966-B45B04953EA8}" srcOrd="0" destOrd="0" presId="urn:microsoft.com/office/officeart/2005/8/layout/hChevron3"/>
    <dgm:cxn modelId="{A1C24DED-9B50-4397-9617-34FF46D6BFBE}" type="presParOf" srcId="{2DEC299D-0A36-48BD-A45D-7B2C1311349A}" destId="{43712447-F4A2-4119-92E0-0056C9A04DFB}" srcOrd="1" destOrd="0" presId="urn:microsoft.com/office/officeart/2005/8/layout/hChevron3"/>
    <dgm:cxn modelId="{0171B74C-87AA-46F3-9994-4ED6A14E211C}" type="presParOf" srcId="{2DEC299D-0A36-48BD-A45D-7B2C1311349A}" destId="{1DCCC659-AC7A-4D26-A9AB-0DB795B1667B}" srcOrd="2" destOrd="0" presId="urn:microsoft.com/office/officeart/2005/8/layout/hChevron3"/>
    <dgm:cxn modelId="{81552FA7-99FC-4FDC-9EDC-5DFD9BBD4109}" type="presParOf" srcId="{2DEC299D-0A36-48BD-A45D-7B2C1311349A}" destId="{C7397C62-A8E4-4AD2-9B2D-37ABFBABFBAE}" srcOrd="3" destOrd="0" presId="urn:microsoft.com/office/officeart/2005/8/layout/hChevron3"/>
    <dgm:cxn modelId="{626FDD69-5E3C-4912-BB13-F2F90421FF94}" type="presParOf" srcId="{2DEC299D-0A36-48BD-A45D-7B2C1311349A}" destId="{E1874DBF-9868-44B6-AD33-11EC6B4069BA}" srcOrd="4" destOrd="0" presId="urn:microsoft.com/office/officeart/2005/8/layout/hChevron3"/>
    <dgm:cxn modelId="{9A5170E2-7E4C-4229-A94D-41A292B0027D}" type="presParOf" srcId="{2DEC299D-0A36-48BD-A45D-7B2C1311349A}" destId="{E51D8EF4-6EEA-4F58-9E02-2644C889C4A5}" srcOrd="5" destOrd="0" presId="urn:microsoft.com/office/officeart/2005/8/layout/hChevron3"/>
    <dgm:cxn modelId="{0B48FAE9-9661-4D04-90D0-DAD282DA64B9}" type="presParOf" srcId="{2DEC299D-0A36-48BD-A45D-7B2C1311349A}" destId="{7B98D7EA-F335-4379-B354-7663087427B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61F2A-2BB9-4D4D-8B4F-F37609D8CDDC}">
      <dsp:nvSpPr>
        <dsp:cNvPr id="0" name=""/>
        <dsp:cNvSpPr/>
      </dsp:nvSpPr>
      <dsp:spPr>
        <a:xfrm>
          <a:off x="5888" y="222141"/>
          <a:ext cx="2190346" cy="876138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Exploratory Data Analysis (EDA)</a:t>
          </a:r>
          <a:endParaRPr lang="en-HK" sz="1200" b="1" kern="1200" dirty="0"/>
        </a:p>
      </dsp:txBody>
      <dsp:txXfrm>
        <a:off x="443957" y="222141"/>
        <a:ext cx="1314208" cy="876138"/>
      </dsp:txXfrm>
    </dsp:sp>
    <dsp:sp modelId="{735F326E-FAF3-4E39-BEBB-BA051670A96A}">
      <dsp:nvSpPr>
        <dsp:cNvPr id="0" name=""/>
        <dsp:cNvSpPr/>
      </dsp:nvSpPr>
      <dsp:spPr>
        <a:xfrm>
          <a:off x="1977199" y="222141"/>
          <a:ext cx="2190346" cy="87613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Feature/Target Engineering</a:t>
          </a:r>
          <a:endParaRPr lang="en-HK" sz="1200" b="1" kern="1200" dirty="0"/>
        </a:p>
      </dsp:txBody>
      <dsp:txXfrm>
        <a:off x="2415268" y="222141"/>
        <a:ext cx="1314208" cy="876138"/>
      </dsp:txXfrm>
    </dsp:sp>
    <dsp:sp modelId="{CF8E1D55-04F8-4868-8458-8C8306A17808}">
      <dsp:nvSpPr>
        <dsp:cNvPr id="0" name=""/>
        <dsp:cNvSpPr/>
      </dsp:nvSpPr>
      <dsp:spPr>
        <a:xfrm>
          <a:off x="3948511" y="222141"/>
          <a:ext cx="2190346" cy="87613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Standardization</a:t>
          </a:r>
          <a:endParaRPr lang="en-HK" sz="1200" b="1" kern="1200" dirty="0"/>
        </a:p>
      </dsp:txBody>
      <dsp:txXfrm>
        <a:off x="4386580" y="222141"/>
        <a:ext cx="1314208" cy="876138"/>
      </dsp:txXfrm>
    </dsp:sp>
    <dsp:sp modelId="{BF2395C5-CD73-44D8-9918-C809A312D36E}">
      <dsp:nvSpPr>
        <dsp:cNvPr id="0" name=""/>
        <dsp:cNvSpPr/>
      </dsp:nvSpPr>
      <dsp:spPr>
        <a:xfrm>
          <a:off x="5919823" y="222141"/>
          <a:ext cx="2190346" cy="876138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CNN Training</a:t>
          </a:r>
          <a:endParaRPr lang="en-HK" sz="1200" b="1" kern="1200" dirty="0"/>
        </a:p>
      </dsp:txBody>
      <dsp:txXfrm>
        <a:off x="6357892" y="222141"/>
        <a:ext cx="1314208" cy="876138"/>
      </dsp:txXfrm>
    </dsp:sp>
    <dsp:sp modelId="{A54B6F26-A3CD-45DF-B847-DAEEA32A2DFF}">
      <dsp:nvSpPr>
        <dsp:cNvPr id="0" name=""/>
        <dsp:cNvSpPr/>
      </dsp:nvSpPr>
      <dsp:spPr>
        <a:xfrm>
          <a:off x="7891135" y="222141"/>
          <a:ext cx="2190346" cy="87613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Under/Overfit Model Tuning</a:t>
          </a:r>
          <a:endParaRPr lang="en-HK" sz="1200" b="1" kern="1200" dirty="0"/>
        </a:p>
      </dsp:txBody>
      <dsp:txXfrm>
        <a:off x="8329204" y="222141"/>
        <a:ext cx="1314208" cy="876138"/>
      </dsp:txXfrm>
    </dsp:sp>
    <dsp:sp modelId="{E8406F80-6614-4278-A97C-FC56DA583802}">
      <dsp:nvSpPr>
        <dsp:cNvPr id="0" name=""/>
        <dsp:cNvSpPr/>
      </dsp:nvSpPr>
      <dsp:spPr>
        <a:xfrm>
          <a:off x="9862447" y="222141"/>
          <a:ext cx="2190346" cy="87613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Predictions</a:t>
          </a:r>
          <a:endParaRPr lang="en-HK" sz="1200" b="1" kern="1200" dirty="0"/>
        </a:p>
      </dsp:txBody>
      <dsp:txXfrm>
        <a:off x="10300516" y="222141"/>
        <a:ext cx="1314208" cy="876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FD80-AD14-4CC7-A966-B45B04953EA8}">
      <dsp:nvSpPr>
        <dsp:cNvPr id="0" name=""/>
        <dsp:cNvSpPr/>
      </dsp:nvSpPr>
      <dsp:spPr>
        <a:xfrm>
          <a:off x="944" y="332298"/>
          <a:ext cx="947243" cy="378897"/>
        </a:xfrm>
        <a:prstGeom prst="homePlate">
          <a:avLst/>
        </a:prstGeom>
        <a:solidFill>
          <a:srgbClr val="A6A6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Problem</a:t>
          </a:r>
          <a:endParaRPr lang="en-HK" sz="900" b="1" kern="1200" dirty="0"/>
        </a:p>
      </dsp:txBody>
      <dsp:txXfrm>
        <a:off x="944" y="332298"/>
        <a:ext cx="852519" cy="378897"/>
      </dsp:txXfrm>
    </dsp:sp>
    <dsp:sp modelId="{1DCCC659-AC7A-4D26-A9AB-0DB795B1667B}">
      <dsp:nvSpPr>
        <dsp:cNvPr id="0" name=""/>
        <dsp:cNvSpPr/>
      </dsp:nvSpPr>
      <dsp:spPr>
        <a:xfrm>
          <a:off x="758738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Plan</a:t>
          </a:r>
          <a:endParaRPr lang="en-HK" sz="900" b="1" kern="1200" dirty="0"/>
        </a:p>
      </dsp:txBody>
      <dsp:txXfrm>
        <a:off x="948187" y="332298"/>
        <a:ext cx="568346" cy="378897"/>
      </dsp:txXfrm>
    </dsp:sp>
    <dsp:sp modelId="{E1874DBF-9868-44B6-AD33-11EC6B4069BA}">
      <dsp:nvSpPr>
        <dsp:cNvPr id="0" name=""/>
        <dsp:cNvSpPr/>
      </dsp:nvSpPr>
      <dsp:spPr>
        <a:xfrm>
          <a:off x="1516533" y="332298"/>
          <a:ext cx="947243" cy="378897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Process</a:t>
          </a:r>
          <a:endParaRPr lang="en-HK" sz="900" b="1" kern="1200" dirty="0"/>
        </a:p>
      </dsp:txBody>
      <dsp:txXfrm>
        <a:off x="1705982" y="332298"/>
        <a:ext cx="568346" cy="378897"/>
      </dsp:txXfrm>
    </dsp:sp>
    <dsp:sp modelId="{7B98D7EA-F335-4379-B354-7663087427B1}">
      <dsp:nvSpPr>
        <dsp:cNvPr id="0" name=""/>
        <dsp:cNvSpPr/>
      </dsp:nvSpPr>
      <dsp:spPr>
        <a:xfrm>
          <a:off x="2274328" y="332298"/>
          <a:ext cx="947243" cy="378897"/>
        </a:xfrm>
        <a:prstGeom prst="chevron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24003" rIns="12002" bIns="24003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Findings</a:t>
          </a:r>
          <a:endParaRPr lang="en-HK" sz="900" b="1" kern="1200" dirty="0"/>
        </a:p>
      </dsp:txBody>
      <dsp:txXfrm>
        <a:off x="2463777" y="332298"/>
        <a:ext cx="568346" cy="378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CBEB5-8934-43F9-B90D-250A7D6BAB79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77376-E05A-45B9-8514-88AEFE6DD7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9063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929640" y="3311342"/>
            <a:ext cx="7437120" cy="271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2863" y="860425"/>
            <a:ext cx="4130675" cy="232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9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2863" y="860425"/>
            <a:ext cx="4130675" cy="232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29640" y="3311342"/>
            <a:ext cx="74370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3" name="Google Shape;73;p2:notes"/>
          <p:cNvSpPr txBox="1">
            <a:spLocks noGrp="1"/>
          </p:cNvSpPr>
          <p:nvPr>
            <p:ph type="sldNum" idx="12"/>
          </p:nvPr>
        </p:nvSpPr>
        <p:spPr>
          <a:xfrm>
            <a:off x="5266347" y="6537723"/>
            <a:ext cx="402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795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5" Type="http://schemas.openxmlformats.org/officeDocument/2006/relationships/image" Target="../media/image5.jpeg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284D-A9FB-63B0-B99B-777B65F6F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B7C2-77B0-F6D0-3BAA-D274638D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9381-B402-EDD7-70F7-7B472FAA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1CA3-7B7F-5787-067C-635B7F90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9246C-EA3A-78A6-A07D-41A3E33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95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7B8C-D8F4-BE47-F08F-251E9303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EFE90-AE52-46A0-E395-7302357D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AA98E-BBB7-09BB-9A85-A50A0257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E70F-C270-7419-45E6-57FFD3A5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F189-90BF-2921-64F6-F1F4A96C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398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B5EA5-0DCE-08AD-7C15-5B016F84B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E696E-49FE-5F18-0279-F6EB020B6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61AC-D3D2-EF17-EBFA-B28C05F7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D7A5-F5C7-3EA7-87D1-82A031A1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39ED-0B2C-85B2-1408-0F7908C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2051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Mai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D52554B8-7883-C65E-99A5-0A536DCBB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Google Shape;18;p29"/>
          <p:cNvSpPr/>
          <p:nvPr userDrawn="1"/>
        </p:nvSpPr>
        <p:spPr>
          <a:xfrm>
            <a:off x="0" y="-59788"/>
            <a:ext cx="12192000" cy="6977576"/>
          </a:xfrm>
          <a:prstGeom prst="rect">
            <a:avLst/>
          </a:prstGeom>
          <a:solidFill>
            <a:schemeClr val="dk2">
              <a:alpha val="6274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48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Main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D5C00B-2E0C-45F9-9B04-619CA5B9FF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261316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54" imgH="456" progId="TCLayout.ActiveDocument.1">
                  <p:embed/>
                </p:oleObj>
              </mc:Choice>
              <mc:Fallback>
                <p:oleObj name="think-cell Slide" r:id="rId3" imgW="454" imgH="45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D5C00B-2E0C-45F9-9B04-619CA5B9F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025027A-037F-2C9F-2B47-B7DEC3B6C03E}"/>
              </a:ext>
            </a:extLst>
          </p:cNvPr>
          <p:cNvSpPr/>
          <p:nvPr userDrawn="1"/>
        </p:nvSpPr>
        <p:spPr>
          <a:xfrm>
            <a:off x="215901" y="0"/>
            <a:ext cx="11887200" cy="119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2400"/>
          </a:p>
        </p:txBody>
      </p:sp>
      <p:pic>
        <p:nvPicPr>
          <p:cNvPr id="3" name="Picture 10" descr="brown wooden book shelves with books">
            <a:extLst>
              <a:ext uri="{FF2B5EF4-FFF2-40B4-BE49-F238E27FC236}">
                <a16:creationId xmlns:a16="http://schemas.microsoft.com/office/drawing/2014/main" id="{B7770EDB-ABCC-B779-675F-62D7DA7462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9;p9">
            <a:extLst>
              <a:ext uri="{FF2B5EF4-FFF2-40B4-BE49-F238E27FC236}">
                <a16:creationId xmlns:a16="http://schemas.microsoft.com/office/drawing/2014/main" id="{717D4B9B-73C5-2335-C4FF-D9F31441BF5D}"/>
              </a:ext>
            </a:extLst>
          </p:cNvPr>
          <p:cNvSpPr/>
          <p:nvPr userDrawn="1"/>
        </p:nvSpPr>
        <p:spPr>
          <a:xfrm>
            <a:off x="0" y="-59788"/>
            <a:ext cx="12192000" cy="6977576"/>
          </a:xfrm>
          <a:prstGeom prst="rect">
            <a:avLst/>
          </a:prstGeom>
          <a:solidFill>
            <a:schemeClr val="dk2">
              <a:alpha val="63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21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 preserve="1">
  <p:cSld name="1_Main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D5C00B-2E0C-45F9-9B04-619CA5B9FF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261316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54" imgH="456" progId="TCLayout.ActiveDocument.1">
                  <p:embed/>
                </p:oleObj>
              </mc:Choice>
              <mc:Fallback>
                <p:oleObj name="think-cell Slide" r:id="rId3" imgW="454" imgH="45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D5C00B-2E0C-45F9-9B04-619CA5B9F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025027A-037F-2C9F-2B47-B7DEC3B6C03E}"/>
              </a:ext>
            </a:extLst>
          </p:cNvPr>
          <p:cNvSpPr/>
          <p:nvPr userDrawn="1"/>
        </p:nvSpPr>
        <p:spPr>
          <a:xfrm>
            <a:off x="215901" y="0"/>
            <a:ext cx="11887200" cy="1193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2400"/>
          </a:p>
        </p:txBody>
      </p:sp>
      <p:pic>
        <p:nvPicPr>
          <p:cNvPr id="2052" name="Picture 4" descr="brown and white concrete building during night time">
            <a:extLst>
              <a:ext uri="{FF2B5EF4-FFF2-40B4-BE49-F238E27FC236}">
                <a16:creationId xmlns:a16="http://schemas.microsoft.com/office/drawing/2014/main" id="{C4249C53-FC9C-9A26-DF50-91B0A52819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9;p9">
            <a:extLst>
              <a:ext uri="{FF2B5EF4-FFF2-40B4-BE49-F238E27FC236}">
                <a16:creationId xmlns:a16="http://schemas.microsoft.com/office/drawing/2014/main" id="{0F467ABB-072B-9803-1EFC-4BEC2BCA6B13}"/>
              </a:ext>
            </a:extLst>
          </p:cNvPr>
          <p:cNvSpPr/>
          <p:nvPr userDrawn="1"/>
        </p:nvSpPr>
        <p:spPr>
          <a:xfrm>
            <a:off x="0" y="-59788"/>
            <a:ext cx="12192000" cy="6977576"/>
          </a:xfrm>
          <a:prstGeom prst="rect">
            <a:avLst/>
          </a:prstGeom>
          <a:solidFill>
            <a:schemeClr val="dk2">
              <a:alpha val="63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095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230293" y="6356351"/>
            <a:ext cx="10945707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Notes:</a:t>
            </a:r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1277600" y="6356351"/>
            <a:ext cx="684107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207622" y="373367"/>
            <a:ext cx="11781177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/>
          <p:nvPr/>
        </p:nvSpPr>
        <p:spPr>
          <a:xfrm>
            <a:off x="1011045" y="6522225"/>
            <a:ext cx="246308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422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1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E8544-F1E9-E34C-1342-9A541214879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722B8-3471-F9A2-FEC4-F675F37288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628870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955cfd6a8c_0_145"/>
          <p:cNvSpPr txBox="1">
            <a:spLocks noGrp="1"/>
          </p:cNvSpPr>
          <p:nvPr>
            <p:ph type="ftr" idx="11"/>
          </p:nvPr>
        </p:nvSpPr>
        <p:spPr>
          <a:xfrm>
            <a:off x="3657600" y="6356351"/>
            <a:ext cx="7518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Notes:</a:t>
            </a:r>
            <a:endParaRPr/>
          </a:p>
        </p:txBody>
      </p:sp>
      <p:sp>
        <p:nvSpPr>
          <p:cNvPr id="32" name="Google Shape;32;g2955cfd6a8c_0_145"/>
          <p:cNvSpPr txBox="1">
            <a:spLocks noGrp="1"/>
          </p:cNvSpPr>
          <p:nvPr>
            <p:ph type="sldNum" idx="12"/>
          </p:nvPr>
        </p:nvSpPr>
        <p:spPr>
          <a:xfrm>
            <a:off x="11277600" y="6356351"/>
            <a:ext cx="684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Google Shape;33;g2955cfd6a8c_0_145"/>
          <p:cNvSpPr txBox="1">
            <a:spLocks noGrp="1"/>
          </p:cNvSpPr>
          <p:nvPr>
            <p:ph type="title"/>
          </p:nvPr>
        </p:nvSpPr>
        <p:spPr>
          <a:xfrm>
            <a:off x="207621" y="373367"/>
            <a:ext cx="117812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955cfd6a8c_0_145"/>
          <p:cNvSpPr txBox="1"/>
          <p:nvPr/>
        </p:nvSpPr>
        <p:spPr>
          <a:xfrm>
            <a:off x="1917167" y="1360400"/>
            <a:ext cx="1769600" cy="820825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955cfd6a8c_0_145"/>
          <p:cNvSpPr txBox="1"/>
          <p:nvPr/>
        </p:nvSpPr>
        <p:spPr>
          <a:xfrm>
            <a:off x="5894067" y="1356100"/>
            <a:ext cx="1769600" cy="533504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g2955cfd6a8c_0_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4534" y="1216800"/>
            <a:ext cx="1489140" cy="1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955cfd6a8c_0_145"/>
          <p:cNvSpPr txBox="1"/>
          <p:nvPr/>
        </p:nvSpPr>
        <p:spPr>
          <a:xfrm>
            <a:off x="9870967" y="1360400"/>
            <a:ext cx="1769600" cy="533504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g2955cfd6a8c_0_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434" y="1221100"/>
            <a:ext cx="1489140" cy="1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2955cfd6a8c_0_145"/>
          <p:cNvSpPr txBox="1"/>
          <p:nvPr/>
        </p:nvSpPr>
        <p:spPr>
          <a:xfrm>
            <a:off x="1917167" y="3697200"/>
            <a:ext cx="1769600" cy="533504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2955cfd6a8c_0_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634" y="3557900"/>
            <a:ext cx="1489140" cy="1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2955cfd6a8c_0_145"/>
          <p:cNvSpPr txBox="1"/>
          <p:nvPr/>
        </p:nvSpPr>
        <p:spPr>
          <a:xfrm>
            <a:off x="5894067" y="3692900"/>
            <a:ext cx="1769600" cy="533504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g2955cfd6a8c_0_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4534" y="3553600"/>
            <a:ext cx="1489140" cy="1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2955cfd6a8c_0_145"/>
          <p:cNvSpPr txBox="1"/>
          <p:nvPr/>
        </p:nvSpPr>
        <p:spPr>
          <a:xfrm>
            <a:off x="9870967" y="3697200"/>
            <a:ext cx="1769600" cy="533504"/>
          </a:xfrm>
          <a:prstGeom prst="rect">
            <a:avLst/>
          </a:prstGeom>
          <a:solidFill>
            <a:srgbClr val="F2F2F2">
              <a:alpha val="67843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g2955cfd6a8c_0_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1434" y="3557900"/>
            <a:ext cx="1489140" cy="1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955cfd6a8c_0_145"/>
          <p:cNvSpPr>
            <a:spLocks noGrp="1"/>
          </p:cNvSpPr>
          <p:nvPr>
            <p:ph type="pic" idx="2"/>
          </p:nvPr>
        </p:nvSpPr>
        <p:spPr>
          <a:xfrm>
            <a:off x="469633" y="1221100"/>
            <a:ext cx="1227200" cy="16604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2685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1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03BA-EAE8-DF43-D661-755E9BB2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919E-5A07-05FE-B1C1-90AD42DF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1839-1488-09AE-F7FC-99FDC933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6BC0-30B8-D9FC-035A-AE09687C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AAEC5-2C4F-866F-1E9B-3FA3272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7970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A5CF-306A-B5A6-4474-B87227EE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DB54-3B3A-05D9-E5BE-C4875B81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1200-CDDF-5F51-A208-87388709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A3C7-80AE-1DE1-DC5C-D5808CE8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5DE0-B155-8F73-F355-BBB4D71D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40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5EEA-9A20-F5E4-2B67-53C9462A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5D6A-F2C9-33C8-1E94-B002AA8A9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56E06-83E6-D8C3-1D5F-4C689EA78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053B-237E-BAEC-599E-90251257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384A6-F312-1B87-76AB-3125B63A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22E7C-0D88-100C-C597-E6A5D60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55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91D6-7EEF-D43E-E2DD-247D29E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8CAD5-663A-BCB9-1129-BDA1996B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E501-E5E3-C6EB-979F-0D913A37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99F82-CDD9-109C-EF74-E73F4F95A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BD92-F3D0-7C72-57FA-B8A5AFE4D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51FF1-698B-8F82-EE5D-2D5CBA98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A2442-22BF-748B-1E1B-981A90A1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DD4E8-6A32-105A-43DF-661A6AE0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811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4808-E79E-32D5-CFC9-2CB64C2E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B1AE9-B854-C86D-40DC-43733218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501EB-A4FA-5D9F-614D-6986590B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49227-5205-260B-10CF-AE6CC3D3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90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11EEE-89EA-41E2-D34F-34A9F190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368B8-E1FE-D016-C72F-1B19EE7D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DD129-351C-2EB6-DDE9-6F046C03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60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1F6A-27C4-8F39-8623-6D83519E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0D23-A27F-25FB-B836-C6202B98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1CBEB-17CE-7647-7E3F-B51FFC48F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838FA-BED8-0190-2C39-F3957928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1860-BC62-5181-52C9-8E91EA7E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D22ED-6437-D6E7-B0E4-AAF6CDFC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808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2D4D-5FC1-C8F4-9EF7-192186FB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00315-13AE-4390-2E3D-046D8836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7B605-8F23-1EFB-B17B-16F3574F6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164B9-8D4E-E5D7-8040-E3AF24E7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41191-4911-EA82-3151-A0CFB2DA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BABA0-B71A-00EC-B7AC-38D1B81D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7308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DFB66-0DF9-2B63-AAC6-E555D189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10802-72B3-EC6D-5A6C-A80A31E5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FCA3-EDCB-4B8D-073B-4A9A15BD0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6AFF2-B1D8-4763-A3F3-29AC15F2165C}" type="datetimeFigureOut">
              <a:rPr lang="en-HK" smtClean="0"/>
              <a:t>23/5/2024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355B-8635-6801-4ECB-C2DE34B17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3C47-2F57-922D-1EC8-6EF6B448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4F35F-9D41-40F9-9905-7C0763233C6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07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73396C3-EFE5-1367-CA31-A2949EE26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1607053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7" imgH="348" progId="TCLayout.ActiveDocument.1">
                  <p:embed/>
                </p:oleObj>
              </mc:Choice>
              <mc:Fallback>
                <p:oleObj name="think-cell Slide" r:id="rId8" imgW="347" imgH="34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3396C3-EFE5-1367-CA31-A2949EE26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oogle Shape;11;p8"/>
          <p:cNvCxnSpPr/>
          <p:nvPr/>
        </p:nvCxnSpPr>
        <p:spPr>
          <a:xfrm>
            <a:off x="207622" y="495884"/>
            <a:ext cx="1177675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207622" y="537752"/>
            <a:ext cx="11781177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11277600" y="6356351"/>
            <a:ext cx="684107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207618" y="1193800"/>
            <a:ext cx="1178560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Google Shape;19;p11">
            <a:extLst>
              <a:ext uri="{FF2B5EF4-FFF2-40B4-BE49-F238E27FC236}">
                <a16:creationId xmlns:a16="http://schemas.microsoft.com/office/drawing/2014/main" id="{FF72B2B6-55F2-3717-8A2F-AE488CEA6A6C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30293" y="6356351"/>
            <a:ext cx="10945707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Notes: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49710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16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23.png"/><Relationship Id="rId7" Type="http://schemas.openxmlformats.org/officeDocument/2006/relationships/diagramLayout" Target="../diagrams/layout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9.xml"/><Relationship Id="rId5" Type="http://schemas.openxmlformats.org/officeDocument/2006/relationships/hyperlink" Target="https://redistricting.lls.edu/national-overview/?colorby=Plan%20Status&amp;level=Congress&amp;cycle=2020" TargetMode="External"/><Relationship Id="rId10" Type="http://schemas.microsoft.com/office/2007/relationships/diagramDrawing" Target="../diagrams/drawing9.xml"/><Relationship Id="rId4" Type="http://schemas.openxmlformats.org/officeDocument/2006/relationships/hyperlink" Target="https://projects.fivethirtyeight.com/redistricting-2022-maps/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1.xml"/><Relationship Id="rId5" Type="http://schemas.openxmlformats.org/officeDocument/2006/relationships/image" Target="../media/image9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fairvote.org/fairvote-s-unique-methodology-shows-that-52-of-voters-wanted-a-democratic-house/#.UKOh9oe5-QK" TargetMode="External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microsoft.com/office/2007/relationships/diagramDrawing" Target="../diagrams/drawing4.xml"/><Relationship Id="rId2" Type="http://schemas.openxmlformats.org/officeDocument/2006/relationships/diagramData" Target="../diagrams/data3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3.xml"/><Relationship Id="rId15" Type="http://schemas.openxmlformats.org/officeDocument/2006/relationships/diagramQuickStyle" Target="../diagrams/quickStyle4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Relationship Id="rId1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2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1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6.xml"/><Relationship Id="rId5" Type="http://schemas.openxmlformats.org/officeDocument/2006/relationships/image" Target="../media/image22.png"/><Relationship Id="rId10" Type="http://schemas.microsoft.com/office/2007/relationships/diagramDrawing" Target="../diagrams/drawing6.xml"/><Relationship Id="rId4" Type="http://schemas.openxmlformats.org/officeDocument/2006/relationships/image" Target="../media/image15.png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24.png"/><Relationship Id="rId7" Type="http://schemas.openxmlformats.org/officeDocument/2006/relationships/diagramLayout" Target="../diagrams/layout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diagramData" Target="../diagrams/data8.xml"/><Relationship Id="rId5" Type="http://schemas.openxmlformats.org/officeDocument/2006/relationships/image" Target="../media/image14.png"/><Relationship Id="rId10" Type="http://schemas.microsoft.com/office/2007/relationships/diagramDrawing" Target="../diagrams/drawing8.xml"/><Relationship Id="rId4" Type="http://schemas.openxmlformats.org/officeDocument/2006/relationships/image" Target="../media/image25.png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 rot="10800000" flipH="1">
            <a:off x="0" y="5056825"/>
            <a:ext cx="12192000" cy="1849120"/>
          </a:xfrm>
          <a:prstGeom prst="flowChartDocumen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2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155760" y="6022865"/>
            <a:ext cx="6786229" cy="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sz="20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Toby Chiu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en-US" sz="1867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2024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155760" y="5281228"/>
            <a:ext cx="10695120" cy="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000000"/>
              </a:buClr>
              <a:buSzPts val="1700"/>
            </a:pPr>
            <a:r>
              <a:rPr lang="en-US" sz="2133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CNN Prediction on Congressional Redistricting</a:t>
            </a:r>
            <a:endParaRPr sz="2400" dirty="0"/>
          </a:p>
          <a:p>
            <a:pPr>
              <a:spcAft>
                <a:spcPts val="800"/>
              </a:spcAft>
              <a:buClr>
                <a:srgbClr val="000000"/>
              </a:buClr>
              <a:buSzPts val="1400"/>
            </a:pPr>
            <a:r>
              <a:rPr lang="en-US" sz="1867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Evaluating the Impact of 2021 Nationwide Redistricting on 2024 US Presidential Elections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23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Results: Predictions could not produce expected outcomes</a:t>
            </a:r>
            <a:endParaRPr lang="en-HK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75604-C885-3E17-9654-BA3D62F2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37" y="988880"/>
            <a:ext cx="4157804" cy="3366194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9" name="Picture 8" descr="A group of graphs showing different types of graphs&#10;&#10;Description automatically generated">
            <a:extLst>
              <a:ext uri="{FF2B5EF4-FFF2-40B4-BE49-F238E27FC236}">
                <a16:creationId xmlns:a16="http://schemas.microsoft.com/office/drawing/2014/main" id="{FA77368A-CF35-B220-8C36-B0D41FF26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15" y="986889"/>
            <a:ext cx="3477068" cy="3366194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10" name="Google Shape;188;p15">
            <a:extLst>
              <a:ext uri="{FF2B5EF4-FFF2-40B4-BE49-F238E27FC236}">
                <a16:creationId xmlns:a16="http://schemas.microsoft.com/office/drawing/2014/main" id="{1C6A5C30-914D-2211-BD3F-B36D8871AFD7}"/>
              </a:ext>
            </a:extLst>
          </p:cNvPr>
          <p:cNvSpPr/>
          <p:nvPr/>
        </p:nvSpPr>
        <p:spPr>
          <a:xfrm>
            <a:off x="525439" y="4469642"/>
            <a:ext cx="5122910" cy="2118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Best Model: Baseline Model (34.4% Accuracy)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Improvements did not yield training improvements as expected –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testing performance was bad for all models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(essentially performing similar to random chance)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exhibited slight overfitting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after 7 epochs –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did not test dropout/early stop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prevent overfit since model performance was still poor</a:t>
            </a:r>
          </a:p>
        </p:txBody>
      </p:sp>
      <p:sp>
        <p:nvSpPr>
          <p:cNvPr id="11" name="Google Shape;188;p15">
            <a:extLst>
              <a:ext uri="{FF2B5EF4-FFF2-40B4-BE49-F238E27FC236}">
                <a16:creationId xmlns:a16="http://schemas.microsoft.com/office/drawing/2014/main" id="{44CB4CB1-E2D2-CDD4-4129-6CEE752F2997}"/>
              </a:ext>
            </a:extLst>
          </p:cNvPr>
          <p:cNvSpPr/>
          <p:nvPr/>
        </p:nvSpPr>
        <p:spPr>
          <a:xfrm>
            <a:off x="5999684" y="4469642"/>
            <a:ext cx="5409844" cy="21180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Prediction Results: 42 Dem Favor (98%), 1 No Change (2%), 0 Rep Favor (0%) – Net D+82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Actual: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FiveThirtyEight</a:t>
            </a:r>
            <a:r>
              <a:rPr lang="en-US" sz="140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predicted a D+6 result, sole No Change state (TX) is under litigation for pro-Republican gerrymandering</a:t>
            </a:r>
            <a:r>
              <a:rPr lang="en-US" sz="140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</a:t>
            </a: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 likely picked up on pro-Democratic bias, and could not capture nuance/reasoning behind gerrymander on map results</a:t>
            </a:r>
          </a:p>
        </p:txBody>
      </p:sp>
      <p:sp>
        <p:nvSpPr>
          <p:cNvPr id="12" name="Google Shape;101;p2">
            <a:extLst>
              <a:ext uri="{FF2B5EF4-FFF2-40B4-BE49-F238E27FC236}">
                <a16:creationId xmlns:a16="http://schemas.microsoft.com/office/drawing/2014/main" id="{1CC48B63-602E-63B1-8755-BBE31791D7EB}"/>
              </a:ext>
            </a:extLst>
          </p:cNvPr>
          <p:cNvSpPr txBox="1"/>
          <p:nvPr/>
        </p:nvSpPr>
        <p:spPr>
          <a:xfrm>
            <a:off x="0" y="6587732"/>
            <a:ext cx="7246701" cy="26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9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 FiveThirtyEight: </a:t>
            </a:r>
            <a:r>
              <a:rPr lang="en-US" sz="9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What Redistricting Looks Like In Every State</a:t>
            </a:r>
            <a:r>
              <a:rPr lang="en-US" sz="9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(2) </a:t>
            </a:r>
            <a:r>
              <a:rPr lang="en-US" sz="9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All About Redistricting</a:t>
            </a:r>
            <a:endParaRPr sz="9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A40EDB6-E510-3CE1-0D24-1C3BA9A00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979722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0025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Takeaways &amp; Future Improvements</a:t>
            </a:r>
            <a:endParaRPr lang="en-HK" sz="2000" dirty="0"/>
          </a:p>
        </p:txBody>
      </p:sp>
      <p:sp>
        <p:nvSpPr>
          <p:cNvPr id="5" name="Google Shape;397;p22">
            <a:extLst>
              <a:ext uri="{FF2B5EF4-FFF2-40B4-BE49-F238E27FC236}">
                <a16:creationId xmlns:a16="http://schemas.microsoft.com/office/drawing/2014/main" id="{A80D64ED-CB1F-2B13-4D99-8D46D6B1BA3A}"/>
              </a:ext>
            </a:extLst>
          </p:cNvPr>
          <p:cNvSpPr/>
          <p:nvPr/>
        </p:nvSpPr>
        <p:spPr>
          <a:xfrm rot="5400000">
            <a:off x="6011761" y="2216271"/>
            <a:ext cx="1439263" cy="3609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algn="ctr"/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398;p22">
            <a:extLst>
              <a:ext uri="{FF2B5EF4-FFF2-40B4-BE49-F238E27FC236}">
                <a16:creationId xmlns:a16="http://schemas.microsoft.com/office/drawing/2014/main" id="{07A0CA95-8B86-9825-55B1-C83804EBD2DF}"/>
              </a:ext>
            </a:extLst>
          </p:cNvPr>
          <p:cNvGrpSpPr/>
          <p:nvPr/>
        </p:nvGrpSpPr>
        <p:grpSpPr>
          <a:xfrm>
            <a:off x="2415659" y="1624483"/>
            <a:ext cx="3432412" cy="1503685"/>
            <a:chOff x="2415658" y="1406115"/>
            <a:chExt cx="3432412" cy="1503684"/>
          </a:xfrm>
        </p:grpSpPr>
        <p:sp>
          <p:nvSpPr>
            <p:cNvPr id="7" name="Google Shape;399;p22">
              <a:extLst>
                <a:ext uri="{FF2B5EF4-FFF2-40B4-BE49-F238E27FC236}">
                  <a16:creationId xmlns:a16="http://schemas.microsoft.com/office/drawing/2014/main" id="{7572334F-4E51-35AF-B548-494AC5DEDFA9}"/>
                </a:ext>
              </a:extLst>
            </p:cNvPr>
            <p:cNvSpPr/>
            <p:nvPr/>
          </p:nvSpPr>
          <p:spPr>
            <a:xfrm>
              <a:off x="2415658" y="1406115"/>
              <a:ext cx="3432412" cy="1491870"/>
            </a:xfrm>
            <a:prstGeom prst="rect">
              <a:avLst/>
            </a:prstGeom>
            <a:solidFill>
              <a:srgbClr val="F7DF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400;p22">
              <a:extLst>
                <a:ext uri="{FF2B5EF4-FFF2-40B4-BE49-F238E27FC236}">
                  <a16:creationId xmlns:a16="http://schemas.microsoft.com/office/drawing/2014/main" id="{2B5EB5AF-579A-583B-8EA4-F73AA43AD359}"/>
                </a:ext>
              </a:extLst>
            </p:cNvPr>
            <p:cNvCxnSpPr/>
            <p:nvPr/>
          </p:nvCxnSpPr>
          <p:spPr>
            <a:xfrm rot="10800000">
              <a:off x="2538488" y="1831110"/>
              <a:ext cx="3152633" cy="0"/>
            </a:xfrm>
            <a:prstGeom prst="straightConnector1">
              <a:avLst/>
            </a:prstGeom>
            <a:noFill/>
            <a:ln w="19050" cap="flat" cmpd="sng">
              <a:solidFill>
                <a:srgbClr val="7514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401;p22">
              <a:extLst>
                <a:ext uri="{FF2B5EF4-FFF2-40B4-BE49-F238E27FC236}">
                  <a16:creationId xmlns:a16="http://schemas.microsoft.com/office/drawing/2014/main" id="{38FF83A9-368E-DFA5-7632-BAB8BD83755B}"/>
                </a:ext>
              </a:extLst>
            </p:cNvPr>
            <p:cNvSpPr txBox="1"/>
            <p:nvPr/>
          </p:nvSpPr>
          <p:spPr>
            <a:xfrm>
              <a:off x="2590538" y="1492556"/>
              <a:ext cx="3082651" cy="3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Ineffective Models</a:t>
              </a:r>
              <a:endParaRPr sz="2400" dirty="0"/>
            </a:p>
          </p:txBody>
        </p:sp>
        <p:sp>
          <p:nvSpPr>
            <p:cNvPr id="10" name="Google Shape;402;p22">
              <a:extLst>
                <a:ext uri="{FF2B5EF4-FFF2-40B4-BE49-F238E27FC236}">
                  <a16:creationId xmlns:a16="http://schemas.microsoft.com/office/drawing/2014/main" id="{2C8A72F9-3F77-5031-601A-7F48F4472F3E}"/>
                </a:ext>
              </a:extLst>
            </p:cNvPr>
            <p:cNvSpPr txBox="1"/>
            <p:nvPr/>
          </p:nvSpPr>
          <p:spPr>
            <a:xfrm>
              <a:off x="2415658" y="1883676"/>
              <a:ext cx="3432411" cy="1026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467" b="1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Limited testing </a:t>
              </a:r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of possible parameters/architectures </a:t>
              </a:r>
              <a:r>
                <a:rPr lang="en-US" sz="1467" b="1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given lack of resources on local machine </a:t>
              </a:r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led to poor training process</a:t>
              </a:r>
              <a:endParaRPr sz="1467" b="1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403;p22">
            <a:extLst>
              <a:ext uri="{FF2B5EF4-FFF2-40B4-BE49-F238E27FC236}">
                <a16:creationId xmlns:a16="http://schemas.microsoft.com/office/drawing/2014/main" id="{811B1B86-ECF6-EB9D-8897-1A8323D15DB4}"/>
              </a:ext>
            </a:extLst>
          </p:cNvPr>
          <p:cNvGrpSpPr/>
          <p:nvPr/>
        </p:nvGrpSpPr>
        <p:grpSpPr>
          <a:xfrm>
            <a:off x="7614713" y="1624483"/>
            <a:ext cx="3432412" cy="1503685"/>
            <a:chOff x="7614712" y="1406115"/>
            <a:chExt cx="3432412" cy="1503684"/>
          </a:xfrm>
        </p:grpSpPr>
        <p:sp>
          <p:nvSpPr>
            <p:cNvPr id="12" name="Google Shape;404;p22">
              <a:extLst>
                <a:ext uri="{FF2B5EF4-FFF2-40B4-BE49-F238E27FC236}">
                  <a16:creationId xmlns:a16="http://schemas.microsoft.com/office/drawing/2014/main" id="{37880EBA-BFB4-E829-1BF5-B1BEC6149977}"/>
                </a:ext>
              </a:extLst>
            </p:cNvPr>
            <p:cNvSpPr/>
            <p:nvPr/>
          </p:nvSpPr>
          <p:spPr>
            <a:xfrm>
              <a:off x="7614712" y="1406115"/>
              <a:ext cx="3432412" cy="1491870"/>
            </a:xfrm>
            <a:prstGeom prst="rect">
              <a:avLst/>
            </a:prstGeom>
            <a:solidFill>
              <a:srgbClr val="E9EED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405;p22">
              <a:extLst>
                <a:ext uri="{FF2B5EF4-FFF2-40B4-BE49-F238E27FC236}">
                  <a16:creationId xmlns:a16="http://schemas.microsoft.com/office/drawing/2014/main" id="{AD18E098-C209-8FE2-7E3C-5511B0E50FA1}"/>
                </a:ext>
              </a:extLst>
            </p:cNvPr>
            <p:cNvCxnSpPr/>
            <p:nvPr/>
          </p:nvCxnSpPr>
          <p:spPr>
            <a:xfrm rot="10800000">
              <a:off x="7737542" y="1831110"/>
              <a:ext cx="3152633" cy="0"/>
            </a:xfrm>
            <a:prstGeom prst="straightConnector1">
              <a:avLst/>
            </a:prstGeom>
            <a:noFill/>
            <a:ln w="19050" cap="flat" cmpd="sng">
              <a:solidFill>
                <a:srgbClr val="6D814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406;p22">
              <a:extLst>
                <a:ext uri="{FF2B5EF4-FFF2-40B4-BE49-F238E27FC236}">
                  <a16:creationId xmlns:a16="http://schemas.microsoft.com/office/drawing/2014/main" id="{5F0E6B16-EF24-0E1D-F40B-0C009831E753}"/>
                </a:ext>
              </a:extLst>
            </p:cNvPr>
            <p:cNvSpPr txBox="1"/>
            <p:nvPr/>
          </p:nvSpPr>
          <p:spPr>
            <a:xfrm>
              <a:off x="7789592" y="1492556"/>
              <a:ext cx="3082651" cy="3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Utilizing Cloud Computing</a:t>
              </a:r>
              <a:endParaRPr sz="2400" dirty="0"/>
            </a:p>
          </p:txBody>
        </p:sp>
        <p:sp>
          <p:nvSpPr>
            <p:cNvPr id="15" name="Google Shape;407;p22">
              <a:extLst>
                <a:ext uri="{FF2B5EF4-FFF2-40B4-BE49-F238E27FC236}">
                  <a16:creationId xmlns:a16="http://schemas.microsoft.com/office/drawing/2014/main" id="{57072467-49C9-A75F-C83A-D84B20281B5A}"/>
                </a:ext>
              </a:extLst>
            </p:cNvPr>
            <p:cNvSpPr txBox="1"/>
            <p:nvPr/>
          </p:nvSpPr>
          <p:spPr>
            <a:xfrm>
              <a:off x="7614712" y="1883676"/>
              <a:ext cx="3432411" cy="1026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Using </a:t>
              </a:r>
              <a:r>
                <a:rPr lang="en-US" sz="1467" b="1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cloud computing </a:t>
              </a:r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resources can allow me to </a:t>
              </a:r>
              <a:r>
                <a:rPr lang="en-US" sz="1467" b="1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train complex models </a:t>
              </a:r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on high-quality maps with increased </a:t>
              </a:r>
              <a:r>
                <a:rPr lang="en-US" sz="1467" b="1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computational complexity</a:t>
              </a:r>
              <a:endParaRPr sz="2400" b="1" dirty="0"/>
            </a:p>
          </p:txBody>
        </p:sp>
      </p:grpSp>
      <p:sp>
        <p:nvSpPr>
          <p:cNvPr id="16" name="Google Shape;408;p22">
            <a:extLst>
              <a:ext uri="{FF2B5EF4-FFF2-40B4-BE49-F238E27FC236}">
                <a16:creationId xmlns:a16="http://schemas.microsoft.com/office/drawing/2014/main" id="{A72D8C8D-AEB9-2D8A-6EAB-7DE3C695B5E9}"/>
              </a:ext>
            </a:extLst>
          </p:cNvPr>
          <p:cNvSpPr/>
          <p:nvPr/>
        </p:nvSpPr>
        <p:spPr>
          <a:xfrm>
            <a:off x="158221" y="5329365"/>
            <a:ext cx="2101755" cy="8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Sample Size</a:t>
            </a:r>
            <a:endParaRPr sz="2400" dirty="0"/>
          </a:p>
        </p:txBody>
      </p:sp>
      <p:sp>
        <p:nvSpPr>
          <p:cNvPr id="17" name="Google Shape;409;p22">
            <a:extLst>
              <a:ext uri="{FF2B5EF4-FFF2-40B4-BE49-F238E27FC236}">
                <a16:creationId xmlns:a16="http://schemas.microsoft.com/office/drawing/2014/main" id="{E528C0BE-D0DF-3E4A-4C6E-DD9E56090AC3}"/>
              </a:ext>
            </a:extLst>
          </p:cNvPr>
          <p:cNvSpPr/>
          <p:nvPr/>
        </p:nvSpPr>
        <p:spPr>
          <a:xfrm>
            <a:off x="158221" y="1949126"/>
            <a:ext cx="2101755" cy="8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Tuning</a:t>
            </a:r>
            <a:endParaRPr sz="2400" dirty="0"/>
          </a:p>
        </p:txBody>
      </p:sp>
      <p:sp>
        <p:nvSpPr>
          <p:cNvPr id="18" name="Google Shape;410;p22">
            <a:extLst>
              <a:ext uri="{FF2B5EF4-FFF2-40B4-BE49-F238E27FC236}">
                <a16:creationId xmlns:a16="http://schemas.microsoft.com/office/drawing/2014/main" id="{CD9A7A06-CBFB-41F5-724A-0EB54C7D269E}"/>
              </a:ext>
            </a:extLst>
          </p:cNvPr>
          <p:cNvSpPr/>
          <p:nvPr/>
        </p:nvSpPr>
        <p:spPr>
          <a:xfrm>
            <a:off x="7614712" y="1045789"/>
            <a:ext cx="3432411" cy="35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Future Improvements</a:t>
            </a:r>
            <a:endParaRPr sz="2400" dirty="0"/>
          </a:p>
        </p:txBody>
      </p:sp>
      <p:sp>
        <p:nvSpPr>
          <p:cNvPr id="19" name="Google Shape;411;p22">
            <a:extLst>
              <a:ext uri="{FF2B5EF4-FFF2-40B4-BE49-F238E27FC236}">
                <a16:creationId xmlns:a16="http://schemas.microsoft.com/office/drawing/2014/main" id="{EDF2E5C9-0F38-B987-AE1A-8DA763DE32FA}"/>
              </a:ext>
            </a:extLst>
          </p:cNvPr>
          <p:cNvSpPr/>
          <p:nvPr/>
        </p:nvSpPr>
        <p:spPr>
          <a:xfrm rot="5400000">
            <a:off x="6011761" y="3897539"/>
            <a:ext cx="1439263" cy="3609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algn="ctr"/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412;p22">
            <a:extLst>
              <a:ext uri="{FF2B5EF4-FFF2-40B4-BE49-F238E27FC236}">
                <a16:creationId xmlns:a16="http://schemas.microsoft.com/office/drawing/2014/main" id="{26AA5993-6E47-B6A4-23BA-3CF32B5C86D8}"/>
              </a:ext>
            </a:extLst>
          </p:cNvPr>
          <p:cNvGrpSpPr/>
          <p:nvPr/>
        </p:nvGrpSpPr>
        <p:grpSpPr>
          <a:xfrm>
            <a:off x="2415658" y="3305754"/>
            <a:ext cx="3432413" cy="3111310"/>
            <a:chOff x="2415657" y="3236538"/>
            <a:chExt cx="3432413" cy="3111308"/>
          </a:xfrm>
        </p:grpSpPr>
        <p:sp>
          <p:nvSpPr>
            <p:cNvPr id="21" name="Google Shape;413;p22">
              <a:extLst>
                <a:ext uri="{FF2B5EF4-FFF2-40B4-BE49-F238E27FC236}">
                  <a16:creationId xmlns:a16="http://schemas.microsoft.com/office/drawing/2014/main" id="{A5A5C2D0-E726-673B-3AB0-7E18DECC0915}"/>
                </a:ext>
              </a:extLst>
            </p:cNvPr>
            <p:cNvSpPr/>
            <p:nvPr/>
          </p:nvSpPr>
          <p:spPr>
            <a:xfrm>
              <a:off x="2415658" y="3236538"/>
              <a:ext cx="3432412" cy="1491870"/>
            </a:xfrm>
            <a:prstGeom prst="rect">
              <a:avLst/>
            </a:prstGeom>
            <a:solidFill>
              <a:srgbClr val="F7DF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414;p22">
              <a:extLst>
                <a:ext uri="{FF2B5EF4-FFF2-40B4-BE49-F238E27FC236}">
                  <a16:creationId xmlns:a16="http://schemas.microsoft.com/office/drawing/2014/main" id="{6064921F-9B18-CB9F-7380-E1A0AE3C5B24}"/>
                </a:ext>
              </a:extLst>
            </p:cNvPr>
            <p:cNvCxnSpPr/>
            <p:nvPr/>
          </p:nvCxnSpPr>
          <p:spPr>
            <a:xfrm rot="10800000">
              <a:off x="2538488" y="3661533"/>
              <a:ext cx="3152633" cy="0"/>
            </a:xfrm>
            <a:prstGeom prst="straightConnector1">
              <a:avLst/>
            </a:prstGeom>
            <a:noFill/>
            <a:ln w="19050" cap="flat" cmpd="sng">
              <a:solidFill>
                <a:srgbClr val="7514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" name="Google Shape;415;p22">
              <a:extLst>
                <a:ext uri="{FF2B5EF4-FFF2-40B4-BE49-F238E27FC236}">
                  <a16:creationId xmlns:a16="http://schemas.microsoft.com/office/drawing/2014/main" id="{FAEEEF1A-71C5-E43D-2F7E-C5AB2F16E887}"/>
                </a:ext>
              </a:extLst>
            </p:cNvPr>
            <p:cNvSpPr txBox="1"/>
            <p:nvPr/>
          </p:nvSpPr>
          <p:spPr>
            <a:xfrm>
              <a:off x="2590538" y="3322979"/>
              <a:ext cx="3082650" cy="3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Poor Map Quality</a:t>
              </a:r>
              <a:endParaRPr sz="2400" dirty="0"/>
            </a:p>
          </p:txBody>
        </p:sp>
        <p:sp>
          <p:nvSpPr>
            <p:cNvPr id="24" name="Google Shape;416;p22">
              <a:extLst>
                <a:ext uri="{FF2B5EF4-FFF2-40B4-BE49-F238E27FC236}">
                  <a16:creationId xmlns:a16="http://schemas.microsoft.com/office/drawing/2014/main" id="{FBB37716-5750-C8B4-27EA-40152FAB6802}"/>
                </a:ext>
              </a:extLst>
            </p:cNvPr>
            <p:cNvSpPr txBox="1"/>
            <p:nvPr/>
          </p:nvSpPr>
          <p:spPr>
            <a:xfrm>
              <a:off x="2415657" y="3714099"/>
              <a:ext cx="3432410" cy="1026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Available data on congressional voting was </a:t>
              </a:r>
              <a:r>
                <a:rPr lang="en-US" sz="1467" b="1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low-quality and inconsistent</a:t>
              </a:r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, making it difficult to create </a:t>
              </a:r>
              <a:r>
                <a:rPr lang="en-US" sz="1467" b="1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holistic maps</a:t>
              </a:r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 that matched voting landscape</a:t>
              </a:r>
              <a:endParaRPr sz="1467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17;p22">
              <a:extLst>
                <a:ext uri="{FF2B5EF4-FFF2-40B4-BE49-F238E27FC236}">
                  <a16:creationId xmlns:a16="http://schemas.microsoft.com/office/drawing/2014/main" id="{BA273ED3-11EB-F70F-EE09-BFE402041801}"/>
                </a:ext>
              </a:extLst>
            </p:cNvPr>
            <p:cNvSpPr txBox="1"/>
            <p:nvPr/>
          </p:nvSpPr>
          <p:spPr>
            <a:xfrm>
              <a:off x="2415657" y="5404309"/>
              <a:ext cx="3432410" cy="94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333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The dataset, with over </a:t>
              </a:r>
              <a:r>
                <a:rPr lang="en-US" sz="1333" b="1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7 million reviews </a:t>
              </a:r>
              <a:r>
                <a:rPr lang="en-US" sz="1333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across </a:t>
              </a:r>
              <a:r>
                <a:rPr lang="en-US" sz="1333" b="1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150,000 businesses</a:t>
              </a:r>
              <a:r>
                <a:rPr lang="en-US" sz="1333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, challenged our processing capabilities, especially for tasks like NLP feature engineering.</a:t>
              </a:r>
              <a:endParaRPr sz="1333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418;p22">
              <a:extLst>
                <a:ext uri="{FF2B5EF4-FFF2-40B4-BE49-F238E27FC236}">
                  <a16:creationId xmlns:a16="http://schemas.microsoft.com/office/drawing/2014/main" id="{FB15156D-9469-A6CF-D507-9D3B434381CD}"/>
                </a:ext>
              </a:extLst>
            </p:cNvPr>
            <p:cNvSpPr txBox="1"/>
            <p:nvPr/>
          </p:nvSpPr>
          <p:spPr>
            <a:xfrm>
              <a:off x="2415657" y="5364801"/>
              <a:ext cx="3432410" cy="94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333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The dataset, with over </a:t>
              </a:r>
              <a:r>
                <a:rPr lang="en-US" sz="1333" b="1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7 million reviews </a:t>
              </a:r>
              <a:r>
                <a:rPr lang="en-US" sz="1333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across </a:t>
              </a:r>
              <a:r>
                <a:rPr lang="en-US" sz="1333" b="1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150,000 businesses</a:t>
              </a:r>
              <a:r>
                <a:rPr lang="en-US" sz="1333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, challenged our processing capabilities, especially for tasks like NLP feature engineering.</a:t>
              </a:r>
              <a:endParaRPr sz="1333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419;p22">
            <a:extLst>
              <a:ext uri="{FF2B5EF4-FFF2-40B4-BE49-F238E27FC236}">
                <a16:creationId xmlns:a16="http://schemas.microsoft.com/office/drawing/2014/main" id="{C126F3A8-F3B1-CF1C-9FB8-0BB936D82F5E}"/>
              </a:ext>
            </a:extLst>
          </p:cNvPr>
          <p:cNvGrpSpPr/>
          <p:nvPr/>
        </p:nvGrpSpPr>
        <p:grpSpPr>
          <a:xfrm>
            <a:off x="7614713" y="3305751"/>
            <a:ext cx="3432412" cy="3174521"/>
            <a:chOff x="7614712" y="3236538"/>
            <a:chExt cx="3432412" cy="3174519"/>
          </a:xfrm>
        </p:grpSpPr>
        <p:sp>
          <p:nvSpPr>
            <p:cNvPr id="28" name="Google Shape;420;p22">
              <a:extLst>
                <a:ext uri="{FF2B5EF4-FFF2-40B4-BE49-F238E27FC236}">
                  <a16:creationId xmlns:a16="http://schemas.microsoft.com/office/drawing/2014/main" id="{FF41E82D-BC41-5974-F46C-3C1C44600720}"/>
                </a:ext>
              </a:extLst>
            </p:cNvPr>
            <p:cNvSpPr/>
            <p:nvPr/>
          </p:nvSpPr>
          <p:spPr>
            <a:xfrm>
              <a:off x="7614712" y="3236538"/>
              <a:ext cx="3432412" cy="1491870"/>
            </a:xfrm>
            <a:prstGeom prst="rect">
              <a:avLst/>
            </a:prstGeom>
            <a:solidFill>
              <a:srgbClr val="E9EED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421;p22">
              <a:extLst>
                <a:ext uri="{FF2B5EF4-FFF2-40B4-BE49-F238E27FC236}">
                  <a16:creationId xmlns:a16="http://schemas.microsoft.com/office/drawing/2014/main" id="{4448CE9E-94EF-3821-5B21-9CF976677B4D}"/>
                </a:ext>
              </a:extLst>
            </p:cNvPr>
            <p:cNvCxnSpPr/>
            <p:nvPr/>
          </p:nvCxnSpPr>
          <p:spPr>
            <a:xfrm rot="10800000">
              <a:off x="7737542" y="3661533"/>
              <a:ext cx="3152633" cy="0"/>
            </a:xfrm>
            <a:prstGeom prst="straightConnector1">
              <a:avLst/>
            </a:prstGeom>
            <a:noFill/>
            <a:ln w="19050" cap="flat" cmpd="sng">
              <a:solidFill>
                <a:srgbClr val="6D814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422;p22">
              <a:extLst>
                <a:ext uri="{FF2B5EF4-FFF2-40B4-BE49-F238E27FC236}">
                  <a16:creationId xmlns:a16="http://schemas.microsoft.com/office/drawing/2014/main" id="{19528DC3-A4B7-08C0-8F68-0A94A1EE2082}"/>
                </a:ext>
              </a:extLst>
            </p:cNvPr>
            <p:cNvSpPr txBox="1"/>
            <p:nvPr/>
          </p:nvSpPr>
          <p:spPr>
            <a:xfrm>
              <a:off x="7789592" y="3322979"/>
              <a:ext cx="3082651" cy="3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Improving Data Availability</a:t>
              </a:r>
              <a:endParaRPr sz="2400" dirty="0"/>
            </a:p>
          </p:txBody>
        </p:sp>
        <p:sp>
          <p:nvSpPr>
            <p:cNvPr id="31" name="Google Shape;423;p22">
              <a:extLst>
                <a:ext uri="{FF2B5EF4-FFF2-40B4-BE49-F238E27FC236}">
                  <a16:creationId xmlns:a16="http://schemas.microsoft.com/office/drawing/2014/main" id="{955FAB42-A191-43D1-8928-E02C9E81BCFF}"/>
                </a:ext>
              </a:extLst>
            </p:cNvPr>
            <p:cNvSpPr txBox="1"/>
            <p:nvPr/>
          </p:nvSpPr>
          <p:spPr>
            <a:xfrm>
              <a:off x="7614712" y="3714099"/>
              <a:ext cx="3432411" cy="1026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Increased efforts to collect and compile available </a:t>
              </a:r>
              <a:r>
                <a:rPr lang="en-US" sz="1467" b="1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demographic and voting trends </a:t>
              </a:r>
              <a:r>
                <a:rPr lang="en-US" sz="1467" dirty="0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over time can help make higher-quality, holistic maps</a:t>
              </a:r>
              <a:endParaRPr sz="2400" dirty="0"/>
            </a:p>
          </p:txBody>
        </p:sp>
        <p:sp>
          <p:nvSpPr>
            <p:cNvPr id="32" name="Google Shape;424;p22">
              <a:extLst>
                <a:ext uri="{FF2B5EF4-FFF2-40B4-BE49-F238E27FC236}">
                  <a16:creationId xmlns:a16="http://schemas.microsoft.com/office/drawing/2014/main" id="{6C4AF9E4-138F-8C38-8698-FCC67535889B}"/>
                </a:ext>
              </a:extLst>
            </p:cNvPr>
            <p:cNvSpPr txBox="1"/>
            <p:nvPr/>
          </p:nvSpPr>
          <p:spPr>
            <a:xfrm>
              <a:off x="7614712" y="5384934"/>
              <a:ext cx="3432411" cy="1026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467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We addressed this by using</a:t>
              </a:r>
              <a:r>
                <a:rPr lang="en-US" sz="1467" b="1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 stratified sampling</a:t>
              </a:r>
              <a:r>
                <a:rPr lang="en-US" sz="1467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 of data from each city and optimizing our processing with </a:t>
              </a:r>
              <a:r>
                <a:rPr lang="en-US" sz="1467" b="1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Colab Pro</a:t>
              </a:r>
              <a:r>
                <a:rPr lang="en-US" sz="1467">
                  <a:solidFill>
                    <a:srgbClr val="400000"/>
                  </a:solidFill>
                  <a:latin typeface="Arial"/>
                  <a:ea typeface="Arial"/>
                  <a:cs typeface="Arial"/>
                  <a:sym typeface="Arial"/>
                </a:rPr>
                <a:t> for better efficiency</a:t>
              </a:r>
              <a:endParaRPr sz="2400"/>
            </a:p>
          </p:txBody>
        </p:sp>
      </p:grpSp>
      <p:sp>
        <p:nvSpPr>
          <p:cNvPr id="33" name="Google Shape;425;p22">
            <a:extLst>
              <a:ext uri="{FF2B5EF4-FFF2-40B4-BE49-F238E27FC236}">
                <a16:creationId xmlns:a16="http://schemas.microsoft.com/office/drawing/2014/main" id="{FC3C2D0E-845A-CC48-EBBE-C88383D2AAC5}"/>
              </a:ext>
            </a:extLst>
          </p:cNvPr>
          <p:cNvSpPr/>
          <p:nvPr/>
        </p:nvSpPr>
        <p:spPr>
          <a:xfrm rot="5400000">
            <a:off x="6011759" y="5578809"/>
            <a:ext cx="1439263" cy="3609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algn="ctr"/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426;p22">
            <a:extLst>
              <a:ext uri="{FF2B5EF4-FFF2-40B4-BE49-F238E27FC236}">
                <a16:creationId xmlns:a16="http://schemas.microsoft.com/office/drawing/2014/main" id="{6062C0CE-AFFA-1BC4-44C1-F1C37A56D825}"/>
              </a:ext>
            </a:extLst>
          </p:cNvPr>
          <p:cNvGrpSpPr/>
          <p:nvPr/>
        </p:nvGrpSpPr>
        <p:grpSpPr>
          <a:xfrm>
            <a:off x="2415658" y="4987018"/>
            <a:ext cx="3432412" cy="1491869"/>
            <a:chOff x="2415657" y="4987021"/>
            <a:chExt cx="3432412" cy="1491870"/>
          </a:xfrm>
        </p:grpSpPr>
        <p:sp>
          <p:nvSpPr>
            <p:cNvPr id="35" name="Google Shape;427;p22">
              <a:extLst>
                <a:ext uri="{FF2B5EF4-FFF2-40B4-BE49-F238E27FC236}">
                  <a16:creationId xmlns:a16="http://schemas.microsoft.com/office/drawing/2014/main" id="{792CC81C-FD30-DE63-592A-C31CD480FAF3}"/>
                </a:ext>
              </a:extLst>
            </p:cNvPr>
            <p:cNvSpPr/>
            <p:nvPr/>
          </p:nvSpPr>
          <p:spPr>
            <a:xfrm>
              <a:off x="2415657" y="4987021"/>
              <a:ext cx="3432412" cy="1491870"/>
            </a:xfrm>
            <a:prstGeom prst="rect">
              <a:avLst/>
            </a:prstGeom>
            <a:solidFill>
              <a:srgbClr val="F7DFCC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428;p22">
              <a:extLst>
                <a:ext uri="{FF2B5EF4-FFF2-40B4-BE49-F238E27FC236}">
                  <a16:creationId xmlns:a16="http://schemas.microsoft.com/office/drawing/2014/main" id="{665D5B43-383B-3C72-DDA5-7893717F5082}"/>
                </a:ext>
              </a:extLst>
            </p:cNvPr>
            <p:cNvCxnSpPr/>
            <p:nvPr/>
          </p:nvCxnSpPr>
          <p:spPr>
            <a:xfrm rot="10800000">
              <a:off x="2538487" y="5412015"/>
              <a:ext cx="3152633" cy="0"/>
            </a:xfrm>
            <a:prstGeom prst="straightConnector1">
              <a:avLst/>
            </a:prstGeom>
            <a:noFill/>
            <a:ln w="19050" cap="flat" cmpd="sng">
              <a:solidFill>
                <a:srgbClr val="7514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Google Shape;429;p22">
              <a:extLst>
                <a:ext uri="{FF2B5EF4-FFF2-40B4-BE49-F238E27FC236}">
                  <a16:creationId xmlns:a16="http://schemas.microsoft.com/office/drawing/2014/main" id="{21B0E9E9-543F-EA24-7D44-7A3C778ACC68}"/>
                </a:ext>
              </a:extLst>
            </p:cNvPr>
            <p:cNvSpPr txBox="1"/>
            <p:nvPr/>
          </p:nvSpPr>
          <p:spPr>
            <a:xfrm>
              <a:off x="2590537" y="5073461"/>
              <a:ext cx="3082651" cy="3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Small Map Sample</a:t>
              </a:r>
              <a:endParaRPr sz="2400" dirty="0"/>
            </a:p>
          </p:txBody>
        </p:sp>
      </p:grpSp>
      <p:grpSp>
        <p:nvGrpSpPr>
          <p:cNvPr id="38" name="Google Shape;430;p22">
            <a:extLst>
              <a:ext uri="{FF2B5EF4-FFF2-40B4-BE49-F238E27FC236}">
                <a16:creationId xmlns:a16="http://schemas.microsoft.com/office/drawing/2014/main" id="{F086D9F2-D865-B98D-67F9-2F36E9264528}"/>
              </a:ext>
            </a:extLst>
          </p:cNvPr>
          <p:cNvGrpSpPr/>
          <p:nvPr/>
        </p:nvGrpSpPr>
        <p:grpSpPr>
          <a:xfrm>
            <a:off x="7614711" y="4987021"/>
            <a:ext cx="3432412" cy="1491871"/>
            <a:chOff x="7614711" y="4987020"/>
            <a:chExt cx="3432412" cy="1491870"/>
          </a:xfrm>
        </p:grpSpPr>
        <p:sp>
          <p:nvSpPr>
            <p:cNvPr id="39" name="Google Shape;431;p22">
              <a:extLst>
                <a:ext uri="{FF2B5EF4-FFF2-40B4-BE49-F238E27FC236}">
                  <a16:creationId xmlns:a16="http://schemas.microsoft.com/office/drawing/2014/main" id="{2FD50D9D-0D7F-E5A2-7004-F10FB6FCC6DA}"/>
                </a:ext>
              </a:extLst>
            </p:cNvPr>
            <p:cNvSpPr/>
            <p:nvPr/>
          </p:nvSpPr>
          <p:spPr>
            <a:xfrm>
              <a:off x="7614711" y="4987020"/>
              <a:ext cx="3432412" cy="1491870"/>
            </a:xfrm>
            <a:prstGeom prst="rect">
              <a:avLst/>
            </a:prstGeom>
            <a:solidFill>
              <a:srgbClr val="E9EED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432;p22">
              <a:extLst>
                <a:ext uri="{FF2B5EF4-FFF2-40B4-BE49-F238E27FC236}">
                  <a16:creationId xmlns:a16="http://schemas.microsoft.com/office/drawing/2014/main" id="{43F4CC5B-1945-796A-43C7-966A075FF4FE}"/>
                </a:ext>
              </a:extLst>
            </p:cNvPr>
            <p:cNvCxnSpPr/>
            <p:nvPr/>
          </p:nvCxnSpPr>
          <p:spPr>
            <a:xfrm rot="10800000">
              <a:off x="7737541" y="5412015"/>
              <a:ext cx="3152633" cy="0"/>
            </a:xfrm>
            <a:prstGeom prst="straightConnector1">
              <a:avLst/>
            </a:prstGeom>
            <a:noFill/>
            <a:ln w="19050" cap="flat" cmpd="sng">
              <a:solidFill>
                <a:srgbClr val="6D814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433;p22">
              <a:extLst>
                <a:ext uri="{FF2B5EF4-FFF2-40B4-BE49-F238E27FC236}">
                  <a16:creationId xmlns:a16="http://schemas.microsoft.com/office/drawing/2014/main" id="{B1159199-A3E0-361C-F4DD-82CBF86634F1}"/>
                </a:ext>
              </a:extLst>
            </p:cNvPr>
            <p:cNvSpPr txBox="1"/>
            <p:nvPr/>
          </p:nvSpPr>
          <p:spPr>
            <a:xfrm>
              <a:off x="7789591" y="5073461"/>
              <a:ext cx="3082651" cy="3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Generating “What-If” Maps </a:t>
              </a:r>
              <a:endParaRPr sz="2400" dirty="0"/>
            </a:p>
          </p:txBody>
        </p:sp>
      </p:grpSp>
      <p:sp>
        <p:nvSpPr>
          <p:cNvPr id="42" name="Google Shape;434;p22">
            <a:extLst>
              <a:ext uri="{FF2B5EF4-FFF2-40B4-BE49-F238E27FC236}">
                <a16:creationId xmlns:a16="http://schemas.microsoft.com/office/drawing/2014/main" id="{08CE381C-7B24-096B-CD20-CF61892F673C}"/>
              </a:ext>
            </a:extLst>
          </p:cNvPr>
          <p:cNvSpPr/>
          <p:nvPr/>
        </p:nvSpPr>
        <p:spPr>
          <a:xfrm>
            <a:off x="2415657" y="1045789"/>
            <a:ext cx="3432411" cy="35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endParaRPr sz="2400" dirty="0"/>
          </a:p>
        </p:txBody>
      </p:sp>
      <p:sp>
        <p:nvSpPr>
          <p:cNvPr id="43" name="Google Shape;435;p22">
            <a:extLst>
              <a:ext uri="{FF2B5EF4-FFF2-40B4-BE49-F238E27FC236}">
                <a16:creationId xmlns:a16="http://schemas.microsoft.com/office/drawing/2014/main" id="{2F4F692F-9AF4-7CEC-6284-54EDC8A4D9E1}"/>
              </a:ext>
            </a:extLst>
          </p:cNvPr>
          <p:cNvSpPr/>
          <p:nvPr/>
        </p:nvSpPr>
        <p:spPr>
          <a:xfrm>
            <a:off x="158221" y="3639245"/>
            <a:ext cx="2101755" cy="83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Low-Quality Maps</a:t>
            </a:r>
            <a:endParaRPr sz="2400" dirty="0"/>
          </a:p>
        </p:txBody>
      </p:sp>
      <p:sp>
        <p:nvSpPr>
          <p:cNvPr id="44" name="Google Shape;436;p22">
            <a:extLst>
              <a:ext uri="{FF2B5EF4-FFF2-40B4-BE49-F238E27FC236}">
                <a16:creationId xmlns:a16="http://schemas.microsoft.com/office/drawing/2014/main" id="{370AE42C-D9B5-24DC-21EB-97DCE1D974B5}"/>
              </a:ext>
            </a:extLst>
          </p:cNvPr>
          <p:cNvSpPr/>
          <p:nvPr/>
        </p:nvSpPr>
        <p:spPr>
          <a:xfrm>
            <a:off x="301523" y="1043869"/>
            <a:ext cx="1815152" cy="35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sz="2400"/>
          </a:p>
        </p:txBody>
      </p:sp>
      <p:cxnSp>
        <p:nvCxnSpPr>
          <p:cNvPr id="45" name="Google Shape;437;p22">
            <a:extLst>
              <a:ext uri="{FF2B5EF4-FFF2-40B4-BE49-F238E27FC236}">
                <a16:creationId xmlns:a16="http://schemas.microsoft.com/office/drawing/2014/main" id="{91101956-605B-1DAA-283C-4DE32A9EAF7A}"/>
              </a:ext>
            </a:extLst>
          </p:cNvPr>
          <p:cNvCxnSpPr/>
          <p:nvPr/>
        </p:nvCxnSpPr>
        <p:spPr>
          <a:xfrm>
            <a:off x="301521" y="1488003"/>
            <a:ext cx="1115147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39;p22">
            <a:extLst>
              <a:ext uri="{FF2B5EF4-FFF2-40B4-BE49-F238E27FC236}">
                <a16:creationId xmlns:a16="http://schemas.microsoft.com/office/drawing/2014/main" id="{9239A89C-AFD7-8398-D2AF-FED26D3F2A0E}"/>
              </a:ext>
            </a:extLst>
          </p:cNvPr>
          <p:cNvSpPr txBox="1"/>
          <p:nvPr/>
        </p:nvSpPr>
        <p:spPr>
          <a:xfrm>
            <a:off x="2407735" y="5410836"/>
            <a:ext cx="3432411" cy="102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467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-US" sz="1467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342</a:t>
            </a:r>
            <a:r>
              <a:rPr lang="en-US" sz="1467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redistricting maps were available, leading to </a:t>
            </a:r>
            <a:r>
              <a:rPr lang="en-US" sz="1467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small sample size </a:t>
            </a:r>
            <a:r>
              <a:rPr lang="en-US" sz="1467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prone to </a:t>
            </a:r>
            <a:r>
              <a:rPr lang="en-US" sz="1467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inherent bias </a:t>
            </a:r>
            <a:r>
              <a:rPr lang="en-US" sz="1467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467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noise-to-signal ratio</a:t>
            </a:r>
            <a:endParaRPr sz="2400" b="1" dirty="0"/>
          </a:p>
        </p:txBody>
      </p:sp>
      <p:sp>
        <p:nvSpPr>
          <p:cNvPr id="47" name="Google Shape;440;p22">
            <a:extLst>
              <a:ext uri="{FF2B5EF4-FFF2-40B4-BE49-F238E27FC236}">
                <a16:creationId xmlns:a16="http://schemas.microsoft.com/office/drawing/2014/main" id="{E09956A2-07F2-AF1F-7FF1-39383B0D9092}"/>
              </a:ext>
            </a:extLst>
          </p:cNvPr>
          <p:cNvSpPr txBox="1"/>
          <p:nvPr/>
        </p:nvSpPr>
        <p:spPr>
          <a:xfrm>
            <a:off x="7577707" y="5410836"/>
            <a:ext cx="3432411" cy="102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467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Writing non-partisan programs to generate </a:t>
            </a:r>
            <a:r>
              <a:rPr lang="en-US" sz="1467" b="1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hypothetical boundaries </a:t>
            </a:r>
            <a:r>
              <a:rPr lang="en-US" sz="1467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(with accurate results) can </a:t>
            </a:r>
            <a:r>
              <a:rPr lang="en-US" sz="1467" b="1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increase sample size </a:t>
            </a:r>
            <a:r>
              <a:rPr lang="en-US" sz="1467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without bias or overfitting</a:t>
            </a:r>
            <a:endParaRPr sz="2400" dirty="0"/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6A6776F5-2B45-F911-CB57-1BCE4F097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359825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64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Goal: Training CNN to Evaluate Impact of 2021 Gerrymandering on 2024 Presidential Elections</a:t>
            </a:r>
            <a:endParaRPr lang="en-HK" sz="2000" dirty="0"/>
          </a:p>
        </p:txBody>
      </p:sp>
      <p:sp>
        <p:nvSpPr>
          <p:cNvPr id="4" name="Google Shape;122;p7">
            <a:extLst>
              <a:ext uri="{FF2B5EF4-FFF2-40B4-BE49-F238E27FC236}">
                <a16:creationId xmlns:a16="http://schemas.microsoft.com/office/drawing/2014/main" id="{BE68AC4A-29CE-BB29-3804-ED5A5C244019}"/>
              </a:ext>
            </a:extLst>
          </p:cNvPr>
          <p:cNvSpPr/>
          <p:nvPr/>
        </p:nvSpPr>
        <p:spPr>
          <a:xfrm>
            <a:off x="282685" y="1226610"/>
            <a:ext cx="2835829" cy="8683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867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867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FD46E0-8CD7-F13F-D5D1-A54A6C4D29E8}"/>
              </a:ext>
            </a:extLst>
          </p:cNvPr>
          <p:cNvCxnSpPr/>
          <p:nvPr/>
        </p:nvCxnSpPr>
        <p:spPr>
          <a:xfrm>
            <a:off x="282685" y="2381535"/>
            <a:ext cx="11502157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22;p7">
            <a:extLst>
              <a:ext uri="{FF2B5EF4-FFF2-40B4-BE49-F238E27FC236}">
                <a16:creationId xmlns:a16="http://schemas.microsoft.com/office/drawing/2014/main" id="{180FD372-57EB-1384-0E3A-E4D96D5D48CB}"/>
              </a:ext>
            </a:extLst>
          </p:cNvPr>
          <p:cNvSpPr/>
          <p:nvPr/>
        </p:nvSpPr>
        <p:spPr>
          <a:xfrm>
            <a:off x="3367079" y="1226610"/>
            <a:ext cx="8417763" cy="86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Gerrymandering district boundaries is proven to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illegally and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significantly impact voting outcomes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, but it is currently very difficult to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evaluate degree of gerrymandering to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predict impact of redistricting on future election outcomes</a:t>
            </a:r>
            <a:endParaRPr sz="1600" b="1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2;p7">
            <a:extLst>
              <a:ext uri="{FF2B5EF4-FFF2-40B4-BE49-F238E27FC236}">
                <a16:creationId xmlns:a16="http://schemas.microsoft.com/office/drawing/2014/main" id="{F05FBA22-31CF-DFC1-3CBC-E5B4BA532BD5}"/>
              </a:ext>
            </a:extLst>
          </p:cNvPr>
          <p:cNvSpPr/>
          <p:nvPr/>
        </p:nvSpPr>
        <p:spPr>
          <a:xfrm>
            <a:off x="282685" y="2668140"/>
            <a:ext cx="2835829" cy="8683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867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Project Scope</a:t>
            </a:r>
            <a:endParaRPr sz="1867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29824-68A5-D484-9ED9-DAD140E4DC06}"/>
              </a:ext>
            </a:extLst>
          </p:cNvPr>
          <p:cNvCxnSpPr/>
          <p:nvPr/>
        </p:nvCxnSpPr>
        <p:spPr>
          <a:xfrm>
            <a:off x="282685" y="3823065"/>
            <a:ext cx="11502157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22;p7">
            <a:extLst>
              <a:ext uri="{FF2B5EF4-FFF2-40B4-BE49-F238E27FC236}">
                <a16:creationId xmlns:a16="http://schemas.microsoft.com/office/drawing/2014/main" id="{3313722A-B4F6-8DA1-DC26-A684EBA60580}"/>
              </a:ext>
            </a:extLst>
          </p:cNvPr>
          <p:cNvSpPr/>
          <p:nvPr/>
        </p:nvSpPr>
        <p:spPr>
          <a:xfrm>
            <a:off x="3367079" y="2668140"/>
            <a:ext cx="8417763" cy="86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Predicting gerrymandering outcomes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by applying a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convolutional neural network (CNN)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on redistricted congressional district maps to evaluate the presence and partisanship of gerrymandering in 2021 congressional districts</a:t>
            </a:r>
          </a:p>
        </p:txBody>
      </p:sp>
      <p:sp>
        <p:nvSpPr>
          <p:cNvPr id="12" name="Google Shape;122;p7">
            <a:extLst>
              <a:ext uri="{FF2B5EF4-FFF2-40B4-BE49-F238E27FC236}">
                <a16:creationId xmlns:a16="http://schemas.microsoft.com/office/drawing/2014/main" id="{90D4BBCE-0FEB-4279-32A6-26221855F77C}"/>
              </a:ext>
            </a:extLst>
          </p:cNvPr>
          <p:cNvSpPr/>
          <p:nvPr/>
        </p:nvSpPr>
        <p:spPr>
          <a:xfrm>
            <a:off x="282685" y="4109670"/>
            <a:ext cx="2835829" cy="8683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867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Analytical Process</a:t>
            </a:r>
            <a:endParaRPr sz="1867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955276-10C3-FD6E-0248-B835D72ED7B5}"/>
              </a:ext>
            </a:extLst>
          </p:cNvPr>
          <p:cNvCxnSpPr/>
          <p:nvPr/>
        </p:nvCxnSpPr>
        <p:spPr>
          <a:xfrm>
            <a:off x="282685" y="5264595"/>
            <a:ext cx="11502157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22;p7">
            <a:extLst>
              <a:ext uri="{FF2B5EF4-FFF2-40B4-BE49-F238E27FC236}">
                <a16:creationId xmlns:a16="http://schemas.microsoft.com/office/drawing/2014/main" id="{DE0C3051-8630-20ED-8226-7F754F6E637C}"/>
              </a:ext>
            </a:extLst>
          </p:cNvPr>
          <p:cNvSpPr/>
          <p:nvPr/>
        </p:nvSpPr>
        <p:spPr>
          <a:xfrm>
            <a:off x="3367079" y="4109670"/>
            <a:ext cx="8417763" cy="86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 algn="ctr">
              <a:buClr>
                <a:srgbClr val="000000"/>
              </a:buClr>
              <a:buSzPts val="1500"/>
              <a:buAutoNum type="arabicParenBoth"/>
            </a:pP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Calculate academic metrics to measure historic gerrymandering</a:t>
            </a:r>
          </a:p>
          <a:p>
            <a:pPr marL="342900" indent="-342900" algn="ctr">
              <a:buClr>
                <a:srgbClr val="000000"/>
              </a:buClr>
              <a:buSzPts val="1500"/>
              <a:buAutoNum type="arabicParenBoth"/>
            </a:pP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Create standardized maps of redistricting instances as input for CNN to train/test on</a:t>
            </a:r>
          </a:p>
          <a:p>
            <a:pPr marL="342900" indent="-342900" algn="ctr">
              <a:buClr>
                <a:srgbClr val="000000"/>
              </a:buClr>
              <a:buSzPts val="1500"/>
              <a:buAutoNum type="arabicParenBoth"/>
            </a:pP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Train CNN with appropriate metrics, correcting for underfitting/overfitting as necessary</a:t>
            </a:r>
          </a:p>
          <a:p>
            <a:pPr marL="342900" indent="-342900" algn="ctr">
              <a:buClr>
                <a:srgbClr val="000000"/>
              </a:buClr>
              <a:buSzPts val="1500"/>
              <a:buAutoNum type="arabicParenBoth"/>
            </a:pP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Predict gerrymander outcomes of 2021 redistricting; infer outcomes on 2024 elections</a:t>
            </a:r>
          </a:p>
        </p:txBody>
      </p:sp>
      <p:sp>
        <p:nvSpPr>
          <p:cNvPr id="15" name="Google Shape;122;p7">
            <a:extLst>
              <a:ext uri="{FF2B5EF4-FFF2-40B4-BE49-F238E27FC236}">
                <a16:creationId xmlns:a16="http://schemas.microsoft.com/office/drawing/2014/main" id="{D8E55DB4-C580-DBD7-CF7A-5352BA068727}"/>
              </a:ext>
            </a:extLst>
          </p:cNvPr>
          <p:cNvSpPr/>
          <p:nvPr/>
        </p:nvSpPr>
        <p:spPr>
          <a:xfrm>
            <a:off x="282685" y="5551200"/>
            <a:ext cx="2835829" cy="8683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867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Findings</a:t>
            </a:r>
            <a:endParaRPr sz="1867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22;p7">
            <a:extLst>
              <a:ext uri="{FF2B5EF4-FFF2-40B4-BE49-F238E27FC236}">
                <a16:creationId xmlns:a16="http://schemas.microsoft.com/office/drawing/2014/main" id="{1EE3A6F0-3D63-2C4D-101E-61A3B0753956}"/>
              </a:ext>
            </a:extLst>
          </p:cNvPr>
          <p:cNvSpPr/>
          <p:nvPr/>
        </p:nvSpPr>
        <p:spPr>
          <a:xfrm>
            <a:off x="3367079" y="5551200"/>
            <a:ext cx="8417763" cy="86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Best CNN model performance could not perform better than random 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– likely due to a mixture of non-ideal model architecture, inefficient input map data, small input sample size, and insufficient computational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6396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map of a state&#10;&#10;Description automatically generated">
            <a:extLst>
              <a:ext uri="{FF2B5EF4-FFF2-40B4-BE49-F238E27FC236}">
                <a16:creationId xmlns:a16="http://schemas.microsoft.com/office/drawing/2014/main" id="{89144B66-1B89-BACA-E823-9E349C74E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49" y="1036228"/>
            <a:ext cx="1764046" cy="1764046"/>
          </a:xfrm>
          <a:prstGeom prst="rect">
            <a:avLst/>
          </a:prstGeom>
        </p:spPr>
      </p:pic>
      <p:sp>
        <p:nvSpPr>
          <p:cNvPr id="3" name="Google Shape;100;p2">
            <a:extLst>
              <a:ext uri="{FF2B5EF4-FFF2-40B4-BE49-F238E27FC236}">
                <a16:creationId xmlns:a16="http://schemas.microsoft.com/office/drawing/2014/main" id="{D909D498-5A2A-60F5-D3A5-37C2E89D5F5D}"/>
              </a:ext>
            </a:extLst>
          </p:cNvPr>
          <p:cNvSpPr/>
          <p:nvPr/>
        </p:nvSpPr>
        <p:spPr>
          <a:xfrm>
            <a:off x="360598" y="5825076"/>
            <a:ext cx="11458362" cy="631115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Gerrymandering district boundaries is proven to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illegally and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significantly impact voting outcomes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, but it is currently very difficult to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evaluate degree of gerrymandering to predict impact of redistricting on future election outcomes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6926C7BF-902D-001F-871E-2FFF95D55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0" r="50326" b="38197"/>
          <a:stretch/>
        </p:blipFill>
        <p:spPr>
          <a:xfrm>
            <a:off x="1489951" y="1423388"/>
            <a:ext cx="3406184" cy="1764045"/>
          </a:xfrm>
          <a:prstGeom prst="rect">
            <a:avLst/>
          </a:prstGeom>
        </p:spPr>
      </p:pic>
      <p:sp>
        <p:nvSpPr>
          <p:cNvPr id="6" name="Google Shape;188;p15">
            <a:extLst>
              <a:ext uri="{FF2B5EF4-FFF2-40B4-BE49-F238E27FC236}">
                <a16:creationId xmlns:a16="http://schemas.microsoft.com/office/drawing/2014/main" id="{1534F53E-CC57-0B6A-9544-AD93B65113BD}"/>
              </a:ext>
            </a:extLst>
          </p:cNvPr>
          <p:cNvSpPr/>
          <p:nvPr/>
        </p:nvSpPr>
        <p:spPr>
          <a:xfrm>
            <a:off x="360599" y="3162070"/>
            <a:ext cx="5664888" cy="2494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Gerrymandering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refers to redrawing state lines (redistricting) to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favor voting outcomes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for one political party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Gerrymandering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is illegal in the US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since the 1960s (on grounds of racial profiling), but both parties still rampantly gerrymander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Example: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REDMAP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allowed Republicans to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win the 2012 House elections by 33 seats despite losing nationwide popular vote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All eligible states redistricted in 2021 –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16 states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are currently in litigation to redraw boundaries over gerrymandering</a:t>
            </a:r>
          </a:p>
        </p:txBody>
      </p:sp>
      <p:sp>
        <p:nvSpPr>
          <p:cNvPr id="7" name="Google Shape;122;p7">
            <a:extLst>
              <a:ext uri="{FF2B5EF4-FFF2-40B4-BE49-F238E27FC236}">
                <a16:creationId xmlns:a16="http://schemas.microsoft.com/office/drawing/2014/main" id="{D1552F13-C04B-DCFD-B788-82457F0340BD}"/>
              </a:ext>
            </a:extLst>
          </p:cNvPr>
          <p:cNvSpPr/>
          <p:nvPr/>
        </p:nvSpPr>
        <p:spPr>
          <a:xfrm>
            <a:off x="466928" y="987221"/>
            <a:ext cx="5486879" cy="338704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1. What is “Gerrymandering”?</a:t>
            </a:r>
            <a:endParaRPr sz="1600" b="1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8;p15">
            <a:extLst>
              <a:ext uri="{FF2B5EF4-FFF2-40B4-BE49-F238E27FC236}">
                <a16:creationId xmlns:a16="http://schemas.microsoft.com/office/drawing/2014/main" id="{11FFD3AF-373A-A5D9-1642-017773CAF6D4}"/>
              </a:ext>
            </a:extLst>
          </p:cNvPr>
          <p:cNvSpPr/>
          <p:nvPr/>
        </p:nvSpPr>
        <p:spPr>
          <a:xfrm>
            <a:off x="6113325" y="3158952"/>
            <a:ext cx="5664888" cy="2498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Efficiency Gap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is a widely-used simple metric used to measure gerrymandering in a state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Negative scores indicate Democratic gerrymandering and vice versa, magnitude of scores indicate severity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Efficiency Gap Swings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(post-change – pre-change score) can be used to see landscape changes over redistricting cycle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22;p7">
            <a:extLst>
              <a:ext uri="{FF2B5EF4-FFF2-40B4-BE49-F238E27FC236}">
                <a16:creationId xmlns:a16="http://schemas.microsoft.com/office/drawing/2014/main" id="{78FEF940-E45E-58CE-20C6-6F9A7B07BE08}"/>
              </a:ext>
            </a:extLst>
          </p:cNvPr>
          <p:cNvSpPr/>
          <p:nvPr/>
        </p:nvSpPr>
        <p:spPr>
          <a:xfrm>
            <a:off x="6202330" y="987221"/>
            <a:ext cx="5486879" cy="338704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2. How can we measure Gerrymandering?</a:t>
            </a:r>
            <a:endParaRPr sz="1600" b="1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8;p15">
            <a:extLst>
              <a:ext uri="{FF2B5EF4-FFF2-40B4-BE49-F238E27FC236}">
                <a16:creationId xmlns:a16="http://schemas.microsoft.com/office/drawing/2014/main" id="{E659DB62-9A83-AE02-67F0-F64781A605C7}"/>
              </a:ext>
            </a:extLst>
          </p:cNvPr>
          <p:cNvSpPr/>
          <p:nvPr/>
        </p:nvSpPr>
        <p:spPr>
          <a:xfrm>
            <a:off x="6694300" y="2316086"/>
            <a:ext cx="2190466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2002 Nebraska Redistricting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Republican Vote: 56%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Republican Seat: 3/0 (100%)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Efficiency Gap: +0.38</a:t>
            </a:r>
          </a:p>
        </p:txBody>
      </p:sp>
      <p:pic>
        <p:nvPicPr>
          <p:cNvPr id="16" name="Picture 15" descr="A map of the state of oklahoma&#10;&#10;Description automatically generated">
            <a:extLst>
              <a:ext uri="{FF2B5EF4-FFF2-40B4-BE49-F238E27FC236}">
                <a16:creationId xmlns:a16="http://schemas.microsoft.com/office/drawing/2014/main" id="{E22279A3-0F1E-683B-63C3-85CA622225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" t="29128" r="-2902" b="27276"/>
          <a:stretch/>
        </p:blipFill>
        <p:spPr>
          <a:xfrm>
            <a:off x="9301614" y="1519607"/>
            <a:ext cx="1828804" cy="797288"/>
          </a:xfrm>
          <a:prstGeom prst="rect">
            <a:avLst/>
          </a:prstGeom>
        </p:spPr>
      </p:pic>
      <p:sp>
        <p:nvSpPr>
          <p:cNvPr id="17" name="Google Shape;188;p15">
            <a:extLst>
              <a:ext uri="{FF2B5EF4-FFF2-40B4-BE49-F238E27FC236}">
                <a16:creationId xmlns:a16="http://schemas.microsoft.com/office/drawing/2014/main" id="{B38A94F3-5101-55BA-3236-A89CE70C7211}"/>
              </a:ext>
            </a:extLst>
          </p:cNvPr>
          <p:cNvSpPr/>
          <p:nvPr/>
        </p:nvSpPr>
        <p:spPr>
          <a:xfrm>
            <a:off x="9239534" y="2316086"/>
            <a:ext cx="2306472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1974 Oklahoma Redistricting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Democrat Vote: 59%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Democrat Seat: 0/6 (100%)</a:t>
            </a:r>
          </a:p>
          <a:p>
            <a:pPr algn="ctr"/>
            <a:r>
              <a:rPr lang="en-US" sz="1200" b="1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Efficiency Gap: -0.33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29BFC62-892A-9886-B01E-855AA883E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2472469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EC8A2836-D39A-1157-E661-CB486AF27C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77600" y="6356351"/>
            <a:ext cx="684107" cy="366183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6C1CF645-4481-D690-1A84-C8E7E361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22" y="373367"/>
            <a:ext cx="11781177" cy="731520"/>
          </a:xfrm>
        </p:spPr>
        <p:txBody>
          <a:bodyPr>
            <a:normAutofit/>
          </a:bodyPr>
          <a:lstStyle/>
          <a:p>
            <a:r>
              <a:rPr lang="en-US" sz="2000" dirty="0"/>
              <a:t>Understanding Gerrymandering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39524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Classic Example: Changes in North Carolina after 2011 Redistricting (Project REDMAP)</a:t>
            </a:r>
            <a:endParaRPr lang="en-HK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DC2BA-7257-591C-A361-FC0861D61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7" r="50000"/>
          <a:stretch/>
        </p:blipFill>
        <p:spPr>
          <a:xfrm>
            <a:off x="541496" y="1170404"/>
            <a:ext cx="5424964" cy="2743782"/>
          </a:xfrm>
          <a:prstGeom prst="rect">
            <a:avLst/>
          </a:prstGeom>
        </p:spPr>
      </p:pic>
      <p:pic>
        <p:nvPicPr>
          <p:cNvPr id="7" name="Picture 6" descr="A map of the north carolina state&#10;&#10;Description automatically generated">
            <a:extLst>
              <a:ext uri="{FF2B5EF4-FFF2-40B4-BE49-F238E27FC236}">
                <a16:creationId xmlns:a16="http://schemas.microsoft.com/office/drawing/2014/main" id="{64767079-87A9-CB68-52D6-85D0850E5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1" t="17335"/>
          <a:stretch/>
        </p:blipFill>
        <p:spPr>
          <a:xfrm>
            <a:off x="606266" y="3878965"/>
            <a:ext cx="5424964" cy="28435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3F0A108-28CA-7857-E9EC-1940559F0816}"/>
              </a:ext>
            </a:extLst>
          </p:cNvPr>
          <p:cNvSpPr/>
          <p:nvPr/>
        </p:nvSpPr>
        <p:spPr>
          <a:xfrm>
            <a:off x="4572000" y="1706880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HK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71676-8AC4-1606-9E53-1CBD4A8B96D9}"/>
              </a:ext>
            </a:extLst>
          </p:cNvPr>
          <p:cNvSpPr/>
          <p:nvPr/>
        </p:nvSpPr>
        <p:spPr>
          <a:xfrm>
            <a:off x="3219569" y="2019300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HK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948C3B-7D38-DA17-E1ED-30981B1F3350}"/>
              </a:ext>
            </a:extLst>
          </p:cNvPr>
          <p:cNvSpPr/>
          <p:nvPr/>
        </p:nvSpPr>
        <p:spPr>
          <a:xfrm>
            <a:off x="1981438" y="1863090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HK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412EB4-9229-5732-F701-7AEBBC76123D}"/>
              </a:ext>
            </a:extLst>
          </p:cNvPr>
          <p:cNvSpPr/>
          <p:nvPr/>
        </p:nvSpPr>
        <p:spPr>
          <a:xfrm>
            <a:off x="4572000" y="4480958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HK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907999-EEA7-174E-C0D0-8364087493EB}"/>
              </a:ext>
            </a:extLst>
          </p:cNvPr>
          <p:cNvSpPr/>
          <p:nvPr/>
        </p:nvSpPr>
        <p:spPr>
          <a:xfrm>
            <a:off x="3219569" y="4763082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HK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3A65A5-00CF-AD50-6D5D-CEAB4BA4A9B3}"/>
              </a:ext>
            </a:extLst>
          </p:cNvPr>
          <p:cNvSpPr/>
          <p:nvPr/>
        </p:nvSpPr>
        <p:spPr>
          <a:xfrm>
            <a:off x="1981438" y="4648598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HK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DCB32E-6FC6-1F51-8C39-E469FB43C160}"/>
              </a:ext>
            </a:extLst>
          </p:cNvPr>
          <p:cNvSpPr/>
          <p:nvPr/>
        </p:nvSpPr>
        <p:spPr>
          <a:xfrm>
            <a:off x="6480453" y="1394460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HK" b="1" dirty="0"/>
          </a:p>
        </p:txBody>
      </p:sp>
      <p:sp>
        <p:nvSpPr>
          <p:cNvPr id="21" name="Google Shape;188;p15">
            <a:extLst>
              <a:ext uri="{FF2B5EF4-FFF2-40B4-BE49-F238E27FC236}">
                <a16:creationId xmlns:a16="http://schemas.microsoft.com/office/drawing/2014/main" id="{E01AD770-A2E3-2882-42D0-1EE54EF87CCD}"/>
              </a:ext>
            </a:extLst>
          </p:cNvPr>
          <p:cNvSpPr/>
          <p:nvPr/>
        </p:nvSpPr>
        <p:spPr>
          <a:xfrm>
            <a:off x="6636663" y="1550671"/>
            <a:ext cx="4875464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Packing: 1</a:t>
            </a:r>
            <a:r>
              <a:rPr lang="en-US" sz="1600" b="1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District (D+52)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Republicans packed majority-Democratic populations in Raleigh-Durham into 1 district to limit their impact, spreading Republicans majorities into surrounding districts.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8ABF00-7C01-D02D-133E-2D6438B85AE6}"/>
              </a:ext>
            </a:extLst>
          </p:cNvPr>
          <p:cNvSpPr/>
          <p:nvPr/>
        </p:nvSpPr>
        <p:spPr>
          <a:xfrm>
            <a:off x="6480453" y="2741294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HK" b="1" dirty="0"/>
          </a:p>
        </p:txBody>
      </p:sp>
      <p:sp>
        <p:nvSpPr>
          <p:cNvPr id="27" name="Google Shape;188;p15">
            <a:extLst>
              <a:ext uri="{FF2B5EF4-FFF2-40B4-BE49-F238E27FC236}">
                <a16:creationId xmlns:a16="http://schemas.microsoft.com/office/drawing/2014/main" id="{7A66E2E8-9FE3-B825-BB92-007C74C30CF6}"/>
              </a:ext>
            </a:extLst>
          </p:cNvPr>
          <p:cNvSpPr/>
          <p:nvPr/>
        </p:nvSpPr>
        <p:spPr>
          <a:xfrm>
            <a:off x="6636663" y="2897505"/>
            <a:ext cx="4875464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Packing: 12</a:t>
            </a:r>
            <a:r>
              <a:rPr lang="en-US" sz="1600" b="1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District (D+59)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Oddly-shaped district is stretched to pack urban centers of both Charlotte and Winston-Salem into 1 district, limiting the impact of Democratic voters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354044-EDFF-6BCA-454B-6F88DD42F6FF}"/>
              </a:ext>
            </a:extLst>
          </p:cNvPr>
          <p:cNvSpPr/>
          <p:nvPr/>
        </p:nvSpPr>
        <p:spPr>
          <a:xfrm>
            <a:off x="6480453" y="4090989"/>
            <a:ext cx="312420" cy="312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HK" b="1" dirty="0"/>
          </a:p>
        </p:txBody>
      </p:sp>
      <p:sp>
        <p:nvSpPr>
          <p:cNvPr id="29" name="Google Shape;188;p15">
            <a:extLst>
              <a:ext uri="{FF2B5EF4-FFF2-40B4-BE49-F238E27FC236}">
                <a16:creationId xmlns:a16="http://schemas.microsoft.com/office/drawing/2014/main" id="{1247B3BF-6E23-7327-A2E0-DA07FE3CE59D}"/>
              </a:ext>
            </a:extLst>
          </p:cNvPr>
          <p:cNvSpPr/>
          <p:nvPr/>
        </p:nvSpPr>
        <p:spPr>
          <a:xfrm>
            <a:off x="6636663" y="4247200"/>
            <a:ext cx="4875464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Cracking: 5</a:t>
            </a:r>
            <a:r>
              <a:rPr lang="en-US" sz="1600" b="1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(R+15), 10</a:t>
            </a:r>
            <a:r>
              <a:rPr lang="en-US" sz="1600" b="1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(R+14), 11</a:t>
            </a:r>
            <a:r>
              <a:rPr lang="en-US" sz="1600" b="1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(R+15)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Previously heavily-conservative district is split into three to spread Republican majority, allowing them to flip District 11 and hold strong majorities in 3 districts.</a:t>
            </a:r>
          </a:p>
        </p:txBody>
      </p:sp>
      <p:sp>
        <p:nvSpPr>
          <p:cNvPr id="32" name="Google Shape;100;p2">
            <a:extLst>
              <a:ext uri="{FF2B5EF4-FFF2-40B4-BE49-F238E27FC236}">
                <a16:creationId xmlns:a16="http://schemas.microsoft.com/office/drawing/2014/main" id="{C469181F-35BB-DCF7-F0F2-86B33722CF73}"/>
              </a:ext>
            </a:extLst>
          </p:cNvPr>
          <p:cNvSpPr/>
          <p:nvPr/>
        </p:nvSpPr>
        <p:spPr>
          <a:xfrm>
            <a:off x="6480453" y="5397092"/>
            <a:ext cx="5031674" cy="872356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rgbClr val="6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Republicans flipped 3 seats to win the House while losing the majority vote</a:t>
            </a:r>
            <a:r>
              <a:rPr lang="en-US" sz="16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(48% Republican)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01;p2">
            <a:extLst>
              <a:ext uri="{FF2B5EF4-FFF2-40B4-BE49-F238E27FC236}">
                <a16:creationId xmlns:a16="http://schemas.microsoft.com/office/drawing/2014/main" id="{1E690610-1E7B-4138-362D-513211EF6B5D}"/>
              </a:ext>
            </a:extLst>
          </p:cNvPr>
          <p:cNvSpPr txBox="1"/>
          <p:nvPr/>
        </p:nvSpPr>
        <p:spPr>
          <a:xfrm>
            <a:off x="0" y="6587732"/>
            <a:ext cx="7246701" cy="26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9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 </a:t>
            </a:r>
            <a:r>
              <a:rPr lang="en-US" sz="933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Fairvote</a:t>
            </a:r>
            <a:r>
              <a:rPr lang="en-US" sz="9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933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Fairvote’s</a:t>
            </a:r>
            <a:r>
              <a:rPr lang="en-US" sz="9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Unique Methodology Shows That 52% Of Voters Wanted a Democratic House</a:t>
            </a:r>
            <a:endParaRPr sz="9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38D13468-D625-5A51-3E0F-A5049F178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882488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9232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Analytical Plan</a:t>
            </a:r>
            <a:endParaRPr lang="en-HK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C5EC5A-D15D-7A8B-0210-3787797ADC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588121"/>
              </p:ext>
            </p:extLst>
          </p:nvPr>
        </p:nvGraphicFramePr>
        <p:xfrm>
          <a:off x="67354" y="1180531"/>
          <a:ext cx="12058682" cy="132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88;p15">
            <a:extLst>
              <a:ext uri="{FF2B5EF4-FFF2-40B4-BE49-F238E27FC236}">
                <a16:creationId xmlns:a16="http://schemas.microsoft.com/office/drawing/2014/main" id="{B63ED19E-6F0C-51D1-7C5D-DB48F93DBC78}"/>
              </a:ext>
            </a:extLst>
          </p:cNvPr>
          <p:cNvSpPr/>
          <p:nvPr/>
        </p:nvSpPr>
        <p:spPr>
          <a:xfrm>
            <a:off x="-170597" y="2571187"/>
            <a:ext cx="2229131" cy="35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 Collection: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Finding appropriate data for project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Efficiency Gap: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primary metric for quantifying gerrymandering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Graphing Trends: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understand landscape of gerrymandering over time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88;p15">
            <a:extLst>
              <a:ext uri="{FF2B5EF4-FFF2-40B4-BE49-F238E27FC236}">
                <a16:creationId xmlns:a16="http://schemas.microsoft.com/office/drawing/2014/main" id="{ED07F95D-079B-E6D8-8409-F6B9CF22224C}"/>
              </a:ext>
            </a:extLst>
          </p:cNvPr>
          <p:cNvSpPr/>
          <p:nvPr/>
        </p:nvSpPr>
        <p:spPr>
          <a:xfrm>
            <a:off x="1917511" y="2571187"/>
            <a:ext cx="2229131" cy="35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Partisan Lean: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measuring winning margin for districts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Creating Maps: </a:t>
            </a:r>
            <a:r>
              <a:rPr lang="en-US" sz="12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GeoPandas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mapping for spatial data</a:t>
            </a:r>
          </a:p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Sense Check: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ensure data matches reality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88;p15">
            <a:extLst>
              <a:ext uri="{FF2B5EF4-FFF2-40B4-BE49-F238E27FC236}">
                <a16:creationId xmlns:a16="http://schemas.microsoft.com/office/drawing/2014/main" id="{FE4F3E19-453A-1F77-6475-14B6873AA5A3}"/>
              </a:ext>
            </a:extLst>
          </p:cNvPr>
          <p:cNvSpPr/>
          <p:nvPr/>
        </p:nvSpPr>
        <p:spPr>
          <a:xfrm>
            <a:off x="3930556" y="2571187"/>
            <a:ext cx="2229131" cy="35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Standardization: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creating images of standard size for CNN (400x400)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Mass Production: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creating images for all 342 instances of redistricting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E402EF-73A9-D393-E216-85262DDB9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85780"/>
            <a:ext cx="1978925" cy="1545609"/>
          </a:xfrm>
          <a:prstGeom prst="rect">
            <a:avLst/>
          </a:prstGeom>
        </p:spPr>
      </p:pic>
      <p:pic>
        <p:nvPicPr>
          <p:cNvPr id="17" name="Picture 16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609B4A61-E992-F1BD-867B-73D978D60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22" y="4616234"/>
            <a:ext cx="1828804" cy="1828804"/>
          </a:xfrm>
          <a:prstGeom prst="rect">
            <a:avLst/>
          </a:prstGeom>
        </p:spPr>
      </p:pic>
      <p:pic>
        <p:nvPicPr>
          <p:cNvPr id="19" name="Picture 18" descr="A graph of a training graph&#10;&#10;Description automatically generated with medium confidence">
            <a:extLst>
              <a:ext uri="{FF2B5EF4-FFF2-40B4-BE49-F238E27FC236}">
                <a16:creationId xmlns:a16="http://schemas.microsoft.com/office/drawing/2014/main" id="{23B8765D-9C90-F50B-2285-406AABC77F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24" y="4744836"/>
            <a:ext cx="1702360" cy="1700202"/>
          </a:xfrm>
          <a:prstGeom prst="rect">
            <a:avLst/>
          </a:prstGeom>
        </p:spPr>
      </p:pic>
      <p:sp>
        <p:nvSpPr>
          <p:cNvPr id="20" name="Google Shape;188;p15">
            <a:extLst>
              <a:ext uri="{FF2B5EF4-FFF2-40B4-BE49-F238E27FC236}">
                <a16:creationId xmlns:a16="http://schemas.microsoft.com/office/drawing/2014/main" id="{6722585C-F243-EF62-87E7-3EB4CFA6BC52}"/>
              </a:ext>
            </a:extLst>
          </p:cNvPr>
          <p:cNvSpPr/>
          <p:nvPr/>
        </p:nvSpPr>
        <p:spPr>
          <a:xfrm>
            <a:off x="5957249" y="2571187"/>
            <a:ext cx="2229131" cy="35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Image Augmentation: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increasing training dataset size through augmenting data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Class Imbalance: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creating images for all 342 instances of redistricting</a:t>
            </a:r>
          </a:p>
          <a:p>
            <a:pPr algn="ctr"/>
            <a:endParaRPr lang="en-US" sz="12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Baseline Model: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setting benchmark to improve on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8D6C7F-6543-02EF-F39F-7CAEB483D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8534" y="5054324"/>
            <a:ext cx="2229131" cy="1008519"/>
          </a:xfrm>
          <a:prstGeom prst="rect">
            <a:avLst/>
          </a:prstGeom>
        </p:spPr>
      </p:pic>
      <p:pic>
        <p:nvPicPr>
          <p:cNvPr id="26" name="Picture 25" descr="A map of the state of northern hemisphere&#10;&#10;Description automatically generated">
            <a:extLst>
              <a:ext uri="{FF2B5EF4-FFF2-40B4-BE49-F238E27FC236}">
                <a16:creationId xmlns:a16="http://schemas.microsoft.com/office/drawing/2014/main" id="{087F7A18-BF16-8AE9-5B6B-9DC335359C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26" y="4709371"/>
            <a:ext cx="2043751" cy="2043751"/>
          </a:xfrm>
          <a:prstGeom prst="rect">
            <a:avLst/>
          </a:prstGeom>
        </p:spPr>
      </p:pic>
      <p:sp>
        <p:nvSpPr>
          <p:cNvPr id="27" name="Google Shape;188;p15">
            <a:extLst>
              <a:ext uri="{FF2B5EF4-FFF2-40B4-BE49-F238E27FC236}">
                <a16:creationId xmlns:a16="http://schemas.microsoft.com/office/drawing/2014/main" id="{C75C0AFD-6E2D-4253-6860-58F136A0C36E}"/>
              </a:ext>
            </a:extLst>
          </p:cNvPr>
          <p:cNvSpPr/>
          <p:nvPr/>
        </p:nvSpPr>
        <p:spPr>
          <a:xfrm>
            <a:off x="7982138" y="2571187"/>
            <a:ext cx="2229131" cy="35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Metric Tracking: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Measuring metrics during training/testing to identify underfitting/overfitting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Hyperparameter Tuning: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Finding best hyperparameters for training output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188;p15">
            <a:extLst>
              <a:ext uri="{FF2B5EF4-FFF2-40B4-BE49-F238E27FC236}">
                <a16:creationId xmlns:a16="http://schemas.microsoft.com/office/drawing/2014/main" id="{C2B3E040-866D-EFCC-537E-42384097ABF6}"/>
              </a:ext>
            </a:extLst>
          </p:cNvPr>
          <p:cNvSpPr/>
          <p:nvPr/>
        </p:nvSpPr>
        <p:spPr>
          <a:xfrm>
            <a:off x="9996987" y="2571187"/>
            <a:ext cx="2229131" cy="35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Prediction Maps: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Recreating maps for 2021 redistricting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Making Predictions: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Using best model to find outcomes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Takeaways: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Learnings &amp; Future improvements </a:t>
            </a:r>
            <a:endParaRPr lang="en-US" sz="12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D098AF1-90D3-F1D7-1661-DEECB59AD3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6987" y="4785780"/>
            <a:ext cx="2049457" cy="1659258"/>
          </a:xfrm>
          <a:prstGeom prst="rect">
            <a:avLst/>
          </a:prstGeom>
        </p:spPr>
      </p:pic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45D55802-1D7D-7392-B1E4-F39B8153A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277446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92696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EDA process highlights vast degrees of equal gerrymandering by both parties</a:t>
            </a:r>
            <a:endParaRPr lang="en-HK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8CDC8-9875-483A-1B6C-27157E71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7" y="1133797"/>
            <a:ext cx="3436446" cy="2740687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FD46F1-90D8-9219-B555-EA214D3F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619" y="1104887"/>
            <a:ext cx="3436446" cy="2798507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019C2F-F245-2FBA-31E0-9AB7E236F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293" y="1162148"/>
            <a:ext cx="3436446" cy="2683983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14" name="Google Shape;188;p15">
            <a:extLst>
              <a:ext uri="{FF2B5EF4-FFF2-40B4-BE49-F238E27FC236}">
                <a16:creationId xmlns:a16="http://schemas.microsoft.com/office/drawing/2014/main" id="{B80666D9-41A7-B507-2C01-FB1367420A97}"/>
              </a:ext>
            </a:extLst>
          </p:cNvPr>
          <p:cNvSpPr/>
          <p:nvPr/>
        </p:nvSpPr>
        <p:spPr>
          <a:xfrm>
            <a:off x="250967" y="4246103"/>
            <a:ext cx="3436446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Finding 1: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Most states are gerrymandered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62.2% of all state congressional boundaries over the last 70 years are gerrymandered; 39.4% by Republicans and 22.7% by Democrats.</a:t>
            </a:r>
          </a:p>
        </p:txBody>
      </p:sp>
      <p:sp>
        <p:nvSpPr>
          <p:cNvPr id="15" name="Google Shape;188;p15">
            <a:extLst>
              <a:ext uri="{FF2B5EF4-FFF2-40B4-BE49-F238E27FC236}">
                <a16:creationId xmlns:a16="http://schemas.microsoft.com/office/drawing/2014/main" id="{0A6D0CEF-F2FB-7AB9-C7AF-DFDF2BF05181}"/>
              </a:ext>
            </a:extLst>
          </p:cNvPr>
          <p:cNvSpPr/>
          <p:nvPr/>
        </p:nvSpPr>
        <p:spPr>
          <a:xfrm>
            <a:off x="4150293" y="4246103"/>
            <a:ext cx="3436446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Finding 2: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Democrats increasingly gerrymander since 1960s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Average efficiency gap decreases over late 20</a:t>
            </a:r>
            <a:r>
              <a:rPr lang="en-US" sz="1400" baseline="30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century, indicating Democrats increasing willingness to gerrymander to same degree as Republicans. </a:t>
            </a:r>
          </a:p>
        </p:txBody>
      </p:sp>
      <p:sp>
        <p:nvSpPr>
          <p:cNvPr id="16" name="Google Shape;188;p15">
            <a:extLst>
              <a:ext uri="{FF2B5EF4-FFF2-40B4-BE49-F238E27FC236}">
                <a16:creationId xmlns:a16="http://schemas.microsoft.com/office/drawing/2014/main" id="{8A4468E9-E211-0890-24CE-4CE096A4C8A1}"/>
              </a:ext>
            </a:extLst>
          </p:cNvPr>
          <p:cNvSpPr/>
          <p:nvPr/>
        </p:nvSpPr>
        <p:spPr>
          <a:xfrm>
            <a:off x="8049619" y="4246103"/>
            <a:ext cx="3436446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Finding 3: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Redistricting creates equal outcomes for both parties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Redistricting statistically results in roughly equal chances for either party to significantly gerrymander in their favor, or with negligent changes in partisanship.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A0E229D0-1ABF-BFB3-BB05-221716708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213108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941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Feature Engineering – creating maps for CNNs to train on</a:t>
            </a:r>
            <a:endParaRPr lang="en-HK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AC26C-C0E8-9CCF-DB94-0434DF97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74" y="1334162"/>
            <a:ext cx="3464258" cy="1574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704FE-C150-21AC-E7DF-61622B119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9" y="1334162"/>
            <a:ext cx="3464258" cy="157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E70978-DB3D-3C0D-ADDB-90E70945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199" y="1334162"/>
            <a:ext cx="3464258" cy="1567324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546E309E-1C56-501B-39C6-847B1CA9832F}"/>
              </a:ext>
            </a:extLst>
          </p:cNvPr>
          <p:cNvSpPr/>
          <p:nvPr/>
        </p:nvSpPr>
        <p:spPr>
          <a:xfrm rot="5400000">
            <a:off x="5678606" y="-2453252"/>
            <a:ext cx="580030" cy="11318544"/>
          </a:xfrm>
          <a:prstGeom prst="righ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27EEDA-1B92-CF77-E4AA-765AF622A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432" y="3826843"/>
            <a:ext cx="2358221" cy="2712599"/>
          </a:xfrm>
          <a:prstGeom prst="rect">
            <a:avLst/>
          </a:prstGeom>
        </p:spPr>
      </p:pic>
      <p:sp>
        <p:nvSpPr>
          <p:cNvPr id="16" name="Google Shape;188;p15">
            <a:extLst>
              <a:ext uri="{FF2B5EF4-FFF2-40B4-BE49-F238E27FC236}">
                <a16:creationId xmlns:a16="http://schemas.microsoft.com/office/drawing/2014/main" id="{70E3BDF5-129F-EE38-099F-B9A1B112A9F3}"/>
              </a:ext>
            </a:extLst>
          </p:cNvPr>
          <p:cNvSpPr/>
          <p:nvPr/>
        </p:nvSpPr>
        <p:spPr>
          <a:xfrm>
            <a:off x="327543" y="1071347"/>
            <a:ext cx="3446064" cy="32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Layer 1: Map Redistricted Boundaries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88;p15">
            <a:extLst>
              <a:ext uri="{FF2B5EF4-FFF2-40B4-BE49-F238E27FC236}">
                <a16:creationId xmlns:a16="http://schemas.microsoft.com/office/drawing/2014/main" id="{CB07FD0F-0C95-7FD9-FB06-99308FE85E0F}"/>
              </a:ext>
            </a:extLst>
          </p:cNvPr>
          <p:cNvSpPr/>
          <p:nvPr/>
        </p:nvSpPr>
        <p:spPr>
          <a:xfrm>
            <a:off x="4401403" y="1071347"/>
            <a:ext cx="3371000" cy="32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Layer 2: Overlay Past Voting Results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88;p15">
            <a:extLst>
              <a:ext uri="{FF2B5EF4-FFF2-40B4-BE49-F238E27FC236}">
                <a16:creationId xmlns:a16="http://schemas.microsoft.com/office/drawing/2014/main" id="{8947E16F-BF6E-D97D-0E02-504745BE864E}"/>
              </a:ext>
            </a:extLst>
          </p:cNvPr>
          <p:cNvSpPr/>
          <p:nvPr/>
        </p:nvSpPr>
        <p:spPr>
          <a:xfrm>
            <a:off x="8353570" y="1071347"/>
            <a:ext cx="3464258" cy="32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Layer 3: Highlight Population Centers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88;p15">
            <a:extLst>
              <a:ext uri="{FF2B5EF4-FFF2-40B4-BE49-F238E27FC236}">
                <a16:creationId xmlns:a16="http://schemas.microsoft.com/office/drawing/2014/main" id="{B8D13089-E283-7CBE-394D-A99FD851F3B6}"/>
              </a:ext>
            </a:extLst>
          </p:cNvPr>
          <p:cNvSpPr/>
          <p:nvPr/>
        </p:nvSpPr>
        <p:spPr>
          <a:xfrm>
            <a:off x="5700765" y="4569181"/>
            <a:ext cx="5305610" cy="1026401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342 maps created (all instances of redistricting between 1950-2016), tagged with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efficiency gap swings </a:t>
            </a: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(swings in efficiency gap after redistricting)</a:t>
            </a:r>
          </a:p>
        </p:txBody>
      </p:sp>
      <p:sp>
        <p:nvSpPr>
          <p:cNvPr id="20" name="Google Shape;188;p15">
            <a:extLst>
              <a:ext uri="{FF2B5EF4-FFF2-40B4-BE49-F238E27FC236}">
                <a16:creationId xmlns:a16="http://schemas.microsoft.com/office/drawing/2014/main" id="{019FC50F-4B8C-9EE2-9C9D-03A374F626DC}"/>
              </a:ext>
            </a:extLst>
          </p:cNvPr>
          <p:cNvSpPr/>
          <p:nvPr/>
        </p:nvSpPr>
        <p:spPr>
          <a:xfrm>
            <a:off x="1549022" y="3429000"/>
            <a:ext cx="3193576" cy="38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Combine Layers into Final Map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Example: California after 2011 Redistricting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88;p15">
            <a:extLst>
              <a:ext uri="{FF2B5EF4-FFF2-40B4-BE49-F238E27FC236}">
                <a16:creationId xmlns:a16="http://schemas.microsoft.com/office/drawing/2014/main" id="{1D45B748-5848-5065-F93E-DBF9E5BBFE46}"/>
              </a:ext>
            </a:extLst>
          </p:cNvPr>
          <p:cNvSpPr/>
          <p:nvPr/>
        </p:nvSpPr>
        <p:spPr>
          <a:xfrm>
            <a:off x="1166884" y="6367144"/>
            <a:ext cx="4319516" cy="38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Efficiency Gap Swing: +0.01 </a:t>
            </a: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(1% in favor of Republicans)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FA4ACAB-BE89-5EF7-5F3F-197B185982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01210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705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Building a CNN</a:t>
            </a:r>
            <a:endParaRPr lang="en-HK" sz="2000" dirty="0"/>
          </a:p>
        </p:txBody>
      </p:sp>
      <p:sp>
        <p:nvSpPr>
          <p:cNvPr id="7" name="Google Shape;100;p2">
            <a:extLst>
              <a:ext uri="{FF2B5EF4-FFF2-40B4-BE49-F238E27FC236}">
                <a16:creationId xmlns:a16="http://schemas.microsoft.com/office/drawing/2014/main" id="{8E8710BA-582D-B131-7AA8-AABE0D0294F4}"/>
              </a:ext>
            </a:extLst>
          </p:cNvPr>
          <p:cNvSpPr/>
          <p:nvPr/>
        </p:nvSpPr>
        <p:spPr>
          <a:xfrm>
            <a:off x="366819" y="1104887"/>
            <a:ext cx="11458362" cy="631115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Goal: Train a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convolutional neural network (CNN)</a:t>
            </a:r>
            <a:r>
              <a:rPr lang="en-US" sz="16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on redistricted congressional district maps to evaluate the presence and partisanship of gerrymandering in 2021 congressional districts</a:t>
            </a:r>
          </a:p>
        </p:txBody>
      </p:sp>
      <p:sp>
        <p:nvSpPr>
          <p:cNvPr id="8" name="Google Shape;122;p7">
            <a:extLst>
              <a:ext uri="{FF2B5EF4-FFF2-40B4-BE49-F238E27FC236}">
                <a16:creationId xmlns:a16="http://schemas.microsoft.com/office/drawing/2014/main" id="{191B5BF0-BCE8-DAC7-AAFF-BE6B4B01CE84}"/>
              </a:ext>
            </a:extLst>
          </p:cNvPr>
          <p:cNvSpPr/>
          <p:nvPr/>
        </p:nvSpPr>
        <p:spPr>
          <a:xfrm>
            <a:off x="366819" y="2256751"/>
            <a:ext cx="2792034" cy="7087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Model Design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2;p7">
            <a:extLst>
              <a:ext uri="{FF2B5EF4-FFF2-40B4-BE49-F238E27FC236}">
                <a16:creationId xmlns:a16="http://schemas.microsoft.com/office/drawing/2014/main" id="{7DDC66BC-5B12-BF89-BAD9-475C00E2A4D0}"/>
              </a:ext>
            </a:extLst>
          </p:cNvPr>
          <p:cNvSpPr/>
          <p:nvPr/>
        </p:nvSpPr>
        <p:spPr>
          <a:xfrm>
            <a:off x="3158853" y="2256751"/>
            <a:ext cx="8666328" cy="70870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Input: Standardized Maps (400x400, 200 dpi) 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– balance between size (complexity) and clarity</a:t>
            </a:r>
          </a:p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Output: Multiclass Classification 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– input CNN </a:t>
            </a:r>
            <a:r>
              <a:rPr lang="en-HK" sz="1400" b="0" i="0" dirty="0">
                <a:solidFill>
                  <a:srgbClr val="040C28"/>
                </a:solidFill>
                <a:effectLst/>
                <a:latin typeface="Google Sans"/>
              </a:rPr>
              <a:t>→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hidden CNN </a:t>
            </a:r>
            <a:r>
              <a:rPr lang="en-HK" sz="1400" b="0" i="0" dirty="0">
                <a:solidFill>
                  <a:srgbClr val="040C28"/>
                </a:solidFill>
                <a:effectLst/>
                <a:latin typeface="Google Sans"/>
              </a:rPr>
              <a:t>→ 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Dense layer </a:t>
            </a:r>
            <a:r>
              <a:rPr lang="en-HK" sz="1400" b="0" i="0" dirty="0">
                <a:solidFill>
                  <a:srgbClr val="040C28"/>
                </a:solidFill>
                <a:effectLst/>
                <a:latin typeface="Google Sans"/>
              </a:rPr>
              <a:t>→ </a:t>
            </a:r>
            <a:r>
              <a:rPr lang="en-US" sz="1400" dirty="0" err="1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output</a:t>
            </a:r>
          </a:p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Output Classes: 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Pro-Dem </a:t>
            </a:r>
            <a:r>
              <a:rPr lang="en-US" sz="1400" i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(swing &lt; -0.05)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, No Change </a:t>
            </a:r>
            <a:r>
              <a:rPr lang="en-US" sz="1400" i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(-0.05 &lt; swing &lt; 0.05)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, Pro-Rep </a:t>
            </a:r>
            <a:r>
              <a:rPr lang="en-US" sz="1400" i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(swing &gt; 0.05)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555C21B-15CA-AE57-1383-AEE565C5F520}"/>
              </a:ext>
            </a:extLst>
          </p:cNvPr>
          <p:cNvSpPr/>
          <p:nvPr/>
        </p:nvSpPr>
        <p:spPr>
          <a:xfrm>
            <a:off x="7291281" y="1836407"/>
            <a:ext cx="401472" cy="319939"/>
          </a:xfrm>
          <a:prstGeom prst="downArrow">
            <a:avLst>
              <a:gd name="adj1" fmla="val 34702"/>
              <a:gd name="adj2" fmla="val 558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Google Shape;122;p7">
            <a:extLst>
              <a:ext uri="{FF2B5EF4-FFF2-40B4-BE49-F238E27FC236}">
                <a16:creationId xmlns:a16="http://schemas.microsoft.com/office/drawing/2014/main" id="{2AA273B3-83C4-C54E-7532-69D2E5913594}"/>
              </a:ext>
            </a:extLst>
          </p:cNvPr>
          <p:cNvSpPr/>
          <p:nvPr/>
        </p:nvSpPr>
        <p:spPr>
          <a:xfrm>
            <a:off x="366819" y="3486204"/>
            <a:ext cx="2792034" cy="7087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Model Assumptions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2;p7">
            <a:extLst>
              <a:ext uri="{FF2B5EF4-FFF2-40B4-BE49-F238E27FC236}">
                <a16:creationId xmlns:a16="http://schemas.microsoft.com/office/drawing/2014/main" id="{A7BE197A-B8C4-D86B-81AB-0F6653D67C9F}"/>
              </a:ext>
            </a:extLst>
          </p:cNvPr>
          <p:cNvSpPr/>
          <p:nvPr/>
        </p:nvSpPr>
        <p:spPr>
          <a:xfrm>
            <a:off x="3158854" y="3486204"/>
            <a:ext cx="4326944" cy="70870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Data Assumptions:</a:t>
            </a:r>
          </a:p>
          <a:p>
            <a:pPr marL="342900" indent="-342900" algn="ctr">
              <a:buClr>
                <a:srgbClr val="000000"/>
              </a:buClr>
              <a:buSzPts val="1500"/>
              <a:buAutoNum type="arabicParenBoth"/>
            </a:pP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House elections mirror presidential elections</a:t>
            </a:r>
          </a:p>
          <a:p>
            <a:pPr marL="342900" indent="-342900" algn="ctr">
              <a:buClr>
                <a:srgbClr val="000000"/>
              </a:buClr>
              <a:buSzPts val="1500"/>
              <a:buAutoNum type="arabicParenBoth"/>
            </a:pP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Gerrymandering patterns stationary over time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8A9610F-4431-CB79-3676-71F49ADFAA79}"/>
              </a:ext>
            </a:extLst>
          </p:cNvPr>
          <p:cNvSpPr/>
          <p:nvPr/>
        </p:nvSpPr>
        <p:spPr>
          <a:xfrm>
            <a:off x="7291281" y="3065860"/>
            <a:ext cx="401472" cy="319939"/>
          </a:xfrm>
          <a:prstGeom prst="downArrow">
            <a:avLst>
              <a:gd name="adj1" fmla="val 34702"/>
              <a:gd name="adj2" fmla="val 558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Google Shape;122;p7">
            <a:extLst>
              <a:ext uri="{FF2B5EF4-FFF2-40B4-BE49-F238E27FC236}">
                <a16:creationId xmlns:a16="http://schemas.microsoft.com/office/drawing/2014/main" id="{79D7A11E-4C0F-EC26-F005-6151C86B9BAD}"/>
              </a:ext>
            </a:extLst>
          </p:cNvPr>
          <p:cNvSpPr/>
          <p:nvPr/>
        </p:nvSpPr>
        <p:spPr>
          <a:xfrm>
            <a:off x="366819" y="4715657"/>
            <a:ext cx="2792034" cy="7087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Model Metrics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2;p7">
            <a:extLst>
              <a:ext uri="{FF2B5EF4-FFF2-40B4-BE49-F238E27FC236}">
                <a16:creationId xmlns:a16="http://schemas.microsoft.com/office/drawing/2014/main" id="{64E33EF7-0532-2193-B6D3-7ACF288A2D87}"/>
              </a:ext>
            </a:extLst>
          </p:cNvPr>
          <p:cNvSpPr/>
          <p:nvPr/>
        </p:nvSpPr>
        <p:spPr>
          <a:xfrm>
            <a:off x="3158853" y="4715657"/>
            <a:ext cx="8666328" cy="70870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(Primary) Accuracy: 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Proportion of total correct predictions</a:t>
            </a:r>
            <a:endParaRPr lang="en-US" sz="1400" b="1" i="1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Precision: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Proportion of all predictions per class that are correct</a:t>
            </a:r>
          </a:p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Recall:</a:t>
            </a:r>
            <a:r>
              <a:rPr lang="en-US" sz="1400" i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Proportion of correct predictions per class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A8C1C19-EF9C-DAF7-F6E9-B655AAF022AC}"/>
              </a:ext>
            </a:extLst>
          </p:cNvPr>
          <p:cNvSpPr/>
          <p:nvPr/>
        </p:nvSpPr>
        <p:spPr>
          <a:xfrm>
            <a:off x="7291281" y="4295313"/>
            <a:ext cx="401472" cy="319939"/>
          </a:xfrm>
          <a:prstGeom prst="downArrow">
            <a:avLst>
              <a:gd name="adj1" fmla="val 34702"/>
              <a:gd name="adj2" fmla="val 558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Google Shape;122;p7">
            <a:extLst>
              <a:ext uri="{FF2B5EF4-FFF2-40B4-BE49-F238E27FC236}">
                <a16:creationId xmlns:a16="http://schemas.microsoft.com/office/drawing/2014/main" id="{73BC4FA7-2F1E-2DA7-F1C7-24347BBD7D80}"/>
              </a:ext>
            </a:extLst>
          </p:cNvPr>
          <p:cNvSpPr/>
          <p:nvPr/>
        </p:nvSpPr>
        <p:spPr>
          <a:xfrm>
            <a:off x="366819" y="5945110"/>
            <a:ext cx="2792034" cy="7087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Tuning Techniques</a:t>
            </a:r>
            <a:endParaRPr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22;p7">
            <a:extLst>
              <a:ext uri="{FF2B5EF4-FFF2-40B4-BE49-F238E27FC236}">
                <a16:creationId xmlns:a16="http://schemas.microsoft.com/office/drawing/2014/main" id="{2D54A068-9CE9-9A66-A83C-F1C14724408A}"/>
              </a:ext>
            </a:extLst>
          </p:cNvPr>
          <p:cNvSpPr/>
          <p:nvPr/>
        </p:nvSpPr>
        <p:spPr>
          <a:xfrm>
            <a:off x="3158853" y="5945110"/>
            <a:ext cx="8666328" cy="70870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Class Imbalance: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Oversample augmented images for minority classes, Cost-sensitive learning weights</a:t>
            </a:r>
            <a:endParaRPr lang="en-US" sz="1400" b="1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Underfitting: 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Increase model kernels/introduce complex architectures to capture underlying trends</a:t>
            </a:r>
            <a:endParaRPr lang="en-US" sz="1400" b="1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Overfitting: </a:t>
            </a: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Random dropout on CNN/Dense layers, early stopping when test/validation metrics diverge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F95436C-487C-58B7-A3DE-4D6647D35828}"/>
              </a:ext>
            </a:extLst>
          </p:cNvPr>
          <p:cNvSpPr/>
          <p:nvPr/>
        </p:nvSpPr>
        <p:spPr>
          <a:xfrm>
            <a:off x="7291281" y="5524766"/>
            <a:ext cx="401472" cy="319939"/>
          </a:xfrm>
          <a:prstGeom prst="downArrow">
            <a:avLst>
              <a:gd name="adj1" fmla="val 34702"/>
              <a:gd name="adj2" fmla="val 558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Google Shape;122;p7">
            <a:extLst>
              <a:ext uri="{FF2B5EF4-FFF2-40B4-BE49-F238E27FC236}">
                <a16:creationId xmlns:a16="http://schemas.microsoft.com/office/drawing/2014/main" id="{53B0DA49-AC9D-6715-0B27-460DE3CBA60B}"/>
              </a:ext>
            </a:extLst>
          </p:cNvPr>
          <p:cNvSpPr/>
          <p:nvPr/>
        </p:nvSpPr>
        <p:spPr>
          <a:xfrm>
            <a:off x="7498237" y="3486204"/>
            <a:ext cx="4326944" cy="70870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US" sz="1400" b="1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Model (CNN) Assumptions:</a:t>
            </a:r>
          </a:p>
          <a:p>
            <a:pPr marL="342900" indent="-342900" algn="ctr">
              <a:buClr>
                <a:srgbClr val="000000"/>
              </a:buClr>
              <a:buSzPts val="1500"/>
              <a:buAutoNum type="arabicParenBoth"/>
            </a:pP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Spatial Hierarchy: Pattern granularity increases</a:t>
            </a:r>
          </a:p>
          <a:p>
            <a:pPr marL="342900" indent="-342900" algn="ctr">
              <a:buClr>
                <a:srgbClr val="000000"/>
              </a:buClr>
              <a:buSzPts val="1500"/>
              <a:buAutoNum type="arabicParenBoth"/>
            </a:pPr>
            <a:r>
              <a:rPr lang="en-US" sz="14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Translation-Invariance: Consistent patterns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7816B72E-311C-B03F-CF38-521AC523B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01210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8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80A51E-6C3D-CD47-C3DD-1E906E112550}"/>
              </a:ext>
            </a:extLst>
          </p:cNvPr>
          <p:cNvSpPr/>
          <p:nvPr/>
        </p:nvSpPr>
        <p:spPr>
          <a:xfrm>
            <a:off x="291193" y="998375"/>
            <a:ext cx="5373367" cy="2812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651D-29B1-9B88-58FC-1EA453B0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915FB-E854-43E2-1A53-E5054CF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Training process was ineffective at improving model metrics</a:t>
            </a:r>
            <a:endParaRPr lang="en-HK" sz="2000" dirty="0"/>
          </a:p>
        </p:txBody>
      </p:sp>
      <p:pic>
        <p:nvPicPr>
          <p:cNvPr id="6" name="Picture 5" descr="A group of graphs showing different types of graphs&#10;&#10;Description automatically generated">
            <a:extLst>
              <a:ext uri="{FF2B5EF4-FFF2-40B4-BE49-F238E27FC236}">
                <a16:creationId xmlns:a16="http://schemas.microsoft.com/office/drawing/2014/main" id="{C341C67F-E5D3-C707-8EDE-6CEE4536D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5" y="1417812"/>
            <a:ext cx="2330656" cy="22563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3D6189C-FA9B-24DD-6C4C-81148582B22D}"/>
              </a:ext>
            </a:extLst>
          </p:cNvPr>
          <p:cNvSpPr/>
          <p:nvPr/>
        </p:nvSpPr>
        <p:spPr>
          <a:xfrm>
            <a:off x="203201" y="932994"/>
            <a:ext cx="411667" cy="400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HK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03BB7-53A7-5BC8-E419-05C793E74DD7}"/>
              </a:ext>
            </a:extLst>
          </p:cNvPr>
          <p:cNvSpPr txBox="1"/>
          <p:nvPr/>
        </p:nvSpPr>
        <p:spPr>
          <a:xfrm>
            <a:off x="887104" y="1050878"/>
            <a:ext cx="431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Baseline</a:t>
            </a:r>
            <a:r>
              <a:rPr lang="en-US" sz="14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Model</a:t>
            </a:r>
            <a:endParaRPr lang="en-HK" sz="1400" b="1" dirty="0">
              <a:solidFill>
                <a:schemeClr val="bg2"/>
              </a:solidFill>
            </a:endParaRPr>
          </a:p>
        </p:txBody>
      </p:sp>
      <p:sp>
        <p:nvSpPr>
          <p:cNvPr id="12" name="Google Shape;188;p15">
            <a:extLst>
              <a:ext uri="{FF2B5EF4-FFF2-40B4-BE49-F238E27FC236}">
                <a16:creationId xmlns:a16="http://schemas.microsoft.com/office/drawing/2014/main" id="{60EF7CA5-9286-D234-5101-7BFBE52FB268}"/>
              </a:ext>
            </a:extLst>
          </p:cNvPr>
          <p:cNvSpPr/>
          <p:nvPr/>
        </p:nvSpPr>
        <p:spPr>
          <a:xfrm>
            <a:off x="2831911" y="1441934"/>
            <a:ext cx="2722728" cy="22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Goal: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Set baseline metrics to improve upon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Accuracy: 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34.9%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Precision: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19.4%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Recall: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40%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 was underfit - could not differentiate from random chance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F68FCD-8FD8-B5B7-144D-A8CE2CE0F128}"/>
              </a:ext>
            </a:extLst>
          </p:cNvPr>
          <p:cNvSpPr/>
          <p:nvPr/>
        </p:nvSpPr>
        <p:spPr>
          <a:xfrm>
            <a:off x="6096000" y="998375"/>
            <a:ext cx="5373367" cy="28127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778BE3-CE1D-FB25-A4D9-33C9A45E8827}"/>
              </a:ext>
            </a:extLst>
          </p:cNvPr>
          <p:cNvSpPr/>
          <p:nvPr/>
        </p:nvSpPr>
        <p:spPr>
          <a:xfrm>
            <a:off x="6008008" y="932994"/>
            <a:ext cx="411667" cy="400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HK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6A9629-FF3E-0E6C-9B47-CECCA90E728D}"/>
              </a:ext>
            </a:extLst>
          </p:cNvPr>
          <p:cNvSpPr txBox="1"/>
          <p:nvPr/>
        </p:nvSpPr>
        <p:spPr>
          <a:xfrm>
            <a:off x="6691911" y="1050878"/>
            <a:ext cx="431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Hyperparameter Tuning</a:t>
            </a:r>
            <a:endParaRPr lang="en-HK" sz="1400" b="1" dirty="0">
              <a:solidFill>
                <a:schemeClr val="bg2"/>
              </a:solidFill>
            </a:endParaRPr>
          </a:p>
        </p:txBody>
      </p:sp>
      <p:sp>
        <p:nvSpPr>
          <p:cNvPr id="17" name="Google Shape;188;p15">
            <a:extLst>
              <a:ext uri="{FF2B5EF4-FFF2-40B4-BE49-F238E27FC236}">
                <a16:creationId xmlns:a16="http://schemas.microsoft.com/office/drawing/2014/main" id="{2D5BA276-125C-BECD-4990-E366E418F0E5}"/>
              </a:ext>
            </a:extLst>
          </p:cNvPr>
          <p:cNvSpPr/>
          <p:nvPr/>
        </p:nvSpPr>
        <p:spPr>
          <a:xfrm>
            <a:off x="8636718" y="1441934"/>
            <a:ext cx="2722728" cy="22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Goal: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 best set of hyperparameters to train CNN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Kernel Window: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 effect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Activation Function: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 effect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Batch Size: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 effect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No. Epochs: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 effect</a:t>
            </a:r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Varying tested parameters had no effect on model metrics</a:t>
            </a:r>
          </a:p>
        </p:txBody>
      </p:sp>
      <p:pic>
        <p:nvPicPr>
          <p:cNvPr id="19" name="Picture 18" descr="A group of graphs showing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165D4D94-8544-DC5F-3A75-322FFAD17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22" y="1416223"/>
            <a:ext cx="2259200" cy="2256337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2F45ED-EB57-11E7-5C0B-DE9164AB4C69}"/>
              </a:ext>
            </a:extLst>
          </p:cNvPr>
          <p:cNvSpPr/>
          <p:nvPr/>
        </p:nvSpPr>
        <p:spPr>
          <a:xfrm>
            <a:off x="291193" y="3965781"/>
            <a:ext cx="5373367" cy="2812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DD77E1-429E-BC85-0ACD-3AAD8BAA8632}"/>
              </a:ext>
            </a:extLst>
          </p:cNvPr>
          <p:cNvSpPr/>
          <p:nvPr/>
        </p:nvSpPr>
        <p:spPr>
          <a:xfrm>
            <a:off x="203201" y="3900400"/>
            <a:ext cx="411667" cy="400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HK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521FBD-B704-82A0-F360-2819B402A045}"/>
              </a:ext>
            </a:extLst>
          </p:cNvPr>
          <p:cNvSpPr txBox="1"/>
          <p:nvPr/>
        </p:nvSpPr>
        <p:spPr>
          <a:xfrm>
            <a:off x="887104" y="4018284"/>
            <a:ext cx="431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Improved Complexity Model</a:t>
            </a:r>
            <a:endParaRPr lang="en-HK" sz="1400" b="1" dirty="0">
              <a:solidFill>
                <a:schemeClr val="bg2"/>
              </a:solidFill>
            </a:endParaRPr>
          </a:p>
        </p:txBody>
      </p:sp>
      <p:sp>
        <p:nvSpPr>
          <p:cNvPr id="24" name="Google Shape;188;p15">
            <a:extLst>
              <a:ext uri="{FF2B5EF4-FFF2-40B4-BE49-F238E27FC236}">
                <a16:creationId xmlns:a16="http://schemas.microsoft.com/office/drawing/2014/main" id="{4B3AA57A-31D6-338F-9EE2-BB4C393A8ECC}"/>
              </a:ext>
            </a:extLst>
          </p:cNvPr>
          <p:cNvSpPr/>
          <p:nvPr/>
        </p:nvSpPr>
        <p:spPr>
          <a:xfrm>
            <a:off x="2831911" y="4409340"/>
            <a:ext cx="2722728" cy="22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Goal: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Increase no. of kernels to reduce underfit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Accuracy: 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31.1%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Precision: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0.0%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Recall: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0.0%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 was still underfit – precision/recall drops as model picks up bias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58D7E1-9966-0443-D7ED-95296E7EB58A}"/>
              </a:ext>
            </a:extLst>
          </p:cNvPr>
          <p:cNvSpPr/>
          <p:nvPr/>
        </p:nvSpPr>
        <p:spPr>
          <a:xfrm>
            <a:off x="6096000" y="3965781"/>
            <a:ext cx="5373367" cy="28127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CF83C3-FC45-C136-DBF7-FAB9F6F8A8A6}"/>
              </a:ext>
            </a:extLst>
          </p:cNvPr>
          <p:cNvSpPr/>
          <p:nvPr/>
        </p:nvSpPr>
        <p:spPr>
          <a:xfrm>
            <a:off x="6008008" y="3900400"/>
            <a:ext cx="411667" cy="400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HK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D6814-5E88-4D8F-974E-1CA38B5267BF}"/>
              </a:ext>
            </a:extLst>
          </p:cNvPr>
          <p:cNvSpPr txBox="1"/>
          <p:nvPr/>
        </p:nvSpPr>
        <p:spPr>
          <a:xfrm>
            <a:off x="6691911" y="4018284"/>
            <a:ext cx="431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Stacked CNN Layers</a:t>
            </a:r>
            <a:endParaRPr lang="en-HK" sz="1400" b="1" dirty="0">
              <a:solidFill>
                <a:schemeClr val="bg2"/>
              </a:solidFill>
            </a:endParaRPr>
          </a:p>
        </p:txBody>
      </p:sp>
      <p:sp>
        <p:nvSpPr>
          <p:cNvPr id="28" name="Google Shape;188;p15">
            <a:extLst>
              <a:ext uri="{FF2B5EF4-FFF2-40B4-BE49-F238E27FC236}">
                <a16:creationId xmlns:a16="http://schemas.microsoft.com/office/drawing/2014/main" id="{6D94CE52-748E-8734-1051-9406C8CC3079}"/>
              </a:ext>
            </a:extLst>
          </p:cNvPr>
          <p:cNvSpPr/>
          <p:nvPr/>
        </p:nvSpPr>
        <p:spPr>
          <a:xfrm>
            <a:off x="8636718" y="4409340"/>
            <a:ext cx="2722728" cy="225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Goal: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Stack CNN layers to better transfer relationship between layers</a:t>
            </a:r>
          </a:p>
          <a:p>
            <a:pPr algn="ctr"/>
            <a:endParaRPr lang="en-US" sz="14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Accuracy: 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30.1%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Precision: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0.0%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Recall: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0.0%</a:t>
            </a:r>
          </a:p>
          <a:p>
            <a:pPr algn="ctr"/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Worst-performing model – increased complexity not working (potential bias)</a:t>
            </a:r>
          </a:p>
        </p:txBody>
      </p:sp>
      <p:pic>
        <p:nvPicPr>
          <p:cNvPr id="31" name="Picture 30" descr="A graph of a training graph&#10;&#10;Description automatically generated with medium confidence">
            <a:extLst>
              <a:ext uri="{FF2B5EF4-FFF2-40B4-BE49-F238E27FC236}">
                <a16:creationId xmlns:a16="http://schemas.microsoft.com/office/drawing/2014/main" id="{EF92E015-C635-1383-87D2-20E152C1C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5" y="4353448"/>
            <a:ext cx="2330656" cy="2286518"/>
          </a:xfrm>
          <a:prstGeom prst="rect">
            <a:avLst/>
          </a:prstGeom>
        </p:spPr>
      </p:pic>
      <p:pic>
        <p:nvPicPr>
          <p:cNvPr id="33" name="Picture 32" descr="A graph of a training graph&#10;&#10;Description automatically generated with medium confidence">
            <a:extLst>
              <a:ext uri="{FF2B5EF4-FFF2-40B4-BE49-F238E27FC236}">
                <a16:creationId xmlns:a16="http://schemas.microsoft.com/office/drawing/2014/main" id="{978FE914-3270-1759-49D5-F0BAB7F5D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22" y="4353448"/>
            <a:ext cx="2259200" cy="2256337"/>
          </a:xfrm>
          <a:prstGeom prst="rect">
            <a:avLst/>
          </a:prstGeom>
        </p:spPr>
      </p:pic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CD52AF09-33A0-F943-992E-B82B88D3B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01210"/>
              </p:ext>
            </p:extLst>
          </p:nvPr>
        </p:nvGraphicFramePr>
        <p:xfrm>
          <a:off x="8761863" y="-254193"/>
          <a:ext cx="3222516" cy="10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33715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UChicago ">
  <a:themeElements>
    <a:clrScheme name="UChicago">
      <a:dk1>
        <a:srgbClr val="800000"/>
      </a:dk1>
      <a:lt1>
        <a:srgbClr val="FFFFFF"/>
      </a:lt1>
      <a:dk2>
        <a:srgbClr val="110E0E"/>
      </a:dk2>
      <a:lt2>
        <a:srgbClr val="EAEAEA"/>
      </a:lt2>
      <a:accent1>
        <a:srgbClr val="800000"/>
      </a:accent1>
      <a:accent2>
        <a:srgbClr val="F8A429"/>
      </a:accent2>
      <a:accent3>
        <a:srgbClr val="C16622"/>
      </a:accent3>
      <a:accent4>
        <a:srgbClr val="91AB5A"/>
      </a:accent4>
      <a:accent5>
        <a:srgbClr val="58593F"/>
      </a:accent5>
      <a:accent6>
        <a:srgbClr val="155F83"/>
      </a:accent6>
      <a:hlink>
        <a:srgbClr val="800000"/>
      </a:hlink>
      <a:folHlink>
        <a:srgbClr val="BA7B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1705</Words>
  <Application>Microsoft Office PowerPoint</Application>
  <PresentationFormat>Widescreen</PresentationFormat>
  <Paragraphs>254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Google Sans</vt:lpstr>
      <vt:lpstr>Aptos</vt:lpstr>
      <vt:lpstr>Aptos Display</vt:lpstr>
      <vt:lpstr>Arial</vt:lpstr>
      <vt:lpstr>Georgia</vt:lpstr>
      <vt:lpstr>Office Theme</vt:lpstr>
      <vt:lpstr>UChicago </vt:lpstr>
      <vt:lpstr>think-cell Slide</vt:lpstr>
      <vt:lpstr>PowerPoint Presentation</vt:lpstr>
      <vt:lpstr>Goal: Training CNN to Evaluate Impact of 2021 Gerrymandering on 2024 Presidential Elections</vt:lpstr>
      <vt:lpstr>Understanding Gerrymandering</vt:lpstr>
      <vt:lpstr>A Classic Example: Changes in North Carolina after 2011 Redistricting (Project REDMAP)</vt:lpstr>
      <vt:lpstr>Analytical Plan</vt:lpstr>
      <vt:lpstr>EDA process highlights vast degrees of equal gerrymandering by both parties</vt:lpstr>
      <vt:lpstr>Feature Engineering – creating maps for CNNs to train on</vt:lpstr>
      <vt:lpstr>Building a CNN</vt:lpstr>
      <vt:lpstr>Training process was ineffective at improving model metrics</vt:lpstr>
      <vt:lpstr>Results: Predictions could not produce expected outcomes</vt:lpstr>
      <vt:lpstr>Takeaways &amp; 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Chiu</dc:creator>
  <cp:lastModifiedBy>Toby Chiu</cp:lastModifiedBy>
  <cp:revision>16</cp:revision>
  <dcterms:created xsi:type="dcterms:W3CDTF">2024-05-23T16:08:39Z</dcterms:created>
  <dcterms:modified xsi:type="dcterms:W3CDTF">2024-05-23T21:50:23Z</dcterms:modified>
</cp:coreProperties>
</file>