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Thank them.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Problems with stack/how to solve and impact on future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Found to be v interesting to formalise what I instinctively know to be the way to lead development.</a:t>
            </a:r>
            <a:endParaRPr/>
          </a:p>
          <a:p>
            <a:pPr indent="0" lvl="0" marL="0" rtl="0" algn="l">
              <a:spcBef>
                <a:spcPts val="0"/>
              </a:spcBef>
              <a:spcAft>
                <a:spcPts val="0"/>
              </a:spcAft>
              <a:buNone/>
            </a:pPr>
            <a:r>
              <a:rPr lang="en"/>
              <a:t>Thank you for the time for this - I found it to be a really interesting thought experiment and I really enjoyed adding structure to what I instinctively know to be the way to lead development.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Start by looking at the problems in a disparate stack, and then on how to solve them and the impact that has on the future of projects.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Knowledge gaps. More hiring/upskilling. Bus factor risks</a:t>
            </a:r>
            <a:endParaRPr/>
          </a:p>
          <a:p>
            <a:pPr indent="-317500" lvl="0" marL="457200" rtl="0" algn="l">
              <a:spcBef>
                <a:spcPts val="0"/>
              </a:spcBef>
              <a:spcAft>
                <a:spcPts val="0"/>
              </a:spcAft>
              <a:buSzPts val="1400"/>
              <a:buChar char="-"/>
            </a:pPr>
            <a:r>
              <a:rPr lang="en"/>
              <a:t>Context switching, ESP between languages</a:t>
            </a:r>
            <a:endParaRPr/>
          </a:p>
          <a:p>
            <a:pPr indent="-317500" lvl="0" marL="457200" rtl="0" algn="l">
              <a:spcBef>
                <a:spcPts val="0"/>
              </a:spcBef>
              <a:spcAft>
                <a:spcPts val="0"/>
              </a:spcAft>
              <a:buSzPts val="1400"/>
              <a:buChar char="-"/>
            </a:pPr>
            <a:r>
              <a:rPr lang="en"/>
              <a:t>Can’t share code directly</a:t>
            </a:r>
            <a:endParaRPr/>
          </a:p>
          <a:p>
            <a:pPr indent="-317500" lvl="0" marL="457200" rtl="0" algn="l">
              <a:spcBef>
                <a:spcPts val="0"/>
              </a:spcBef>
              <a:spcAft>
                <a:spcPts val="0"/>
              </a:spcAft>
              <a:buSzPts val="1400"/>
              <a:buChar char="-"/>
            </a:pPr>
            <a:r>
              <a:rPr lang="en"/>
              <a:t>Inconsistencies - redesigning wheel</a:t>
            </a:r>
            <a:endParaRPr/>
          </a:p>
          <a:p>
            <a:pPr indent="-317500" lvl="0" marL="457200" rtl="0" algn="l">
              <a:spcBef>
                <a:spcPts val="0"/>
              </a:spcBef>
              <a:spcAft>
                <a:spcPts val="0"/>
              </a:spcAft>
              <a:buSzPts val="1400"/>
              <a:buChar char="-"/>
            </a:pPr>
            <a:r>
              <a:rPr lang="en"/>
              <a:t>Scalability - lack of system communication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Lead to long term maintainability issues - code AND team (motivation and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Reduce risks affecting lifecycles. Principles that go beyond tech stacks and change culture of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Start looking at few problems that disparate tech stacks cause.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no particular order, obvious ones:</a:t>
            </a:r>
            <a:endParaRPr/>
          </a:p>
          <a:p>
            <a:pPr indent="-317500" lvl="0" marL="457200" rtl="0" algn="l">
              <a:spcBef>
                <a:spcPts val="0"/>
              </a:spcBef>
              <a:spcAft>
                <a:spcPts val="0"/>
              </a:spcAft>
              <a:buSzPts val="1400"/>
              <a:buChar char="-"/>
            </a:pPr>
            <a:r>
              <a:rPr lang="en"/>
              <a:t>Knowledge gaps. Need to know 3-4 languages. Harder to hire, more upskilling needed.</a:t>
            </a:r>
            <a:endParaRPr/>
          </a:p>
          <a:p>
            <a:pPr indent="-317500" lvl="0" marL="457200" rtl="0" algn="l">
              <a:spcBef>
                <a:spcPts val="0"/>
              </a:spcBef>
              <a:spcAft>
                <a:spcPts val="0"/>
              </a:spcAft>
              <a:buClr>
                <a:schemeClr val="dk1"/>
              </a:buClr>
              <a:buSzPts val="1400"/>
              <a:buChar char="-"/>
            </a:pPr>
            <a:r>
              <a:rPr lang="en">
                <a:solidFill>
                  <a:schemeClr val="dk1"/>
                </a:solidFill>
              </a:rPr>
              <a:t>Context switching. Already a productivity killer, more so across different languages and ideas. Inhibits motivation (through safety and familiarity) and performance of developers.</a:t>
            </a:r>
            <a:endParaRPr/>
          </a:p>
          <a:p>
            <a:pPr indent="-317500" lvl="0" marL="457200" rtl="0" algn="l">
              <a:spcBef>
                <a:spcPts val="0"/>
              </a:spcBef>
              <a:spcAft>
                <a:spcPts val="0"/>
              </a:spcAft>
              <a:buSzPts val="1400"/>
              <a:buChar char="-"/>
            </a:pPr>
            <a:r>
              <a:rPr lang="en"/>
              <a:t>More languages leads to a higher bus factor (lottery). Need to ensure individuals are not essential i.e. only 1 person knows C#.</a:t>
            </a:r>
            <a:endParaRPr/>
          </a:p>
          <a:p>
            <a:pPr indent="-317500" lvl="0" marL="457200" rtl="0" algn="l">
              <a:spcBef>
                <a:spcPts val="0"/>
              </a:spcBef>
              <a:spcAft>
                <a:spcPts val="0"/>
              </a:spcAft>
              <a:buSzPts val="1400"/>
              <a:buChar char="-"/>
            </a:pPr>
            <a:r>
              <a:rPr lang="en"/>
              <a:t>More practical side, lack of ability to share code/libraries/UI kits etc. Directly leads to duplication of work, inconsistent look &amp; feels etc.</a:t>
            </a:r>
            <a:endParaRPr/>
          </a:p>
          <a:p>
            <a:pPr indent="-317500" lvl="0" marL="457200" rtl="0" algn="l">
              <a:spcBef>
                <a:spcPts val="0"/>
              </a:spcBef>
              <a:spcAft>
                <a:spcPts val="0"/>
              </a:spcAft>
              <a:buSzPts val="1400"/>
              <a:buChar char="-"/>
            </a:pPr>
            <a:r>
              <a:rPr lang="en"/>
              <a:t>Inconsistency in how to do things - estimates are worse, projects take longer due to the additional ‘how’ part.</a:t>
            </a:r>
            <a:endParaRPr/>
          </a:p>
          <a:p>
            <a:pPr indent="-317500" lvl="0" marL="457200" rtl="0" algn="l">
              <a:spcBef>
                <a:spcPts val="0"/>
              </a:spcBef>
              <a:spcAft>
                <a:spcPts val="0"/>
              </a:spcAft>
              <a:buSzPts val="1400"/>
              <a:buChar char="-"/>
            </a:pPr>
            <a:r>
              <a:rPr lang="en"/>
              <a:t>Scalability harder due to systems that don’t talk as easily together.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of these lead to difficulties in long term maintainability, both in the code, but also maintaining the team, motivation, and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 we reduce the risks of these problems affecting the lifecycle of the platforms. There are a few core principles we need to consider in leading a team across the wide stack, that go beyond just languages and influence the culture of the team.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Pragmatism - ensure work is impactful. Connect devs to impact.</a:t>
            </a:r>
            <a:endParaRPr>
              <a:solidFill>
                <a:schemeClr val="dk1"/>
              </a:solidFill>
            </a:endParaRPr>
          </a:p>
          <a:p>
            <a:pPr indent="0" lvl="0" marL="0" rtl="0" algn="l">
              <a:spcBef>
                <a:spcPts val="0"/>
              </a:spcBef>
              <a:spcAft>
                <a:spcPts val="0"/>
              </a:spcAft>
              <a:buNone/>
            </a:pPr>
            <a:r>
              <a:rPr lang="en">
                <a:solidFill>
                  <a:schemeClr val="dk1"/>
                </a:solidFill>
              </a:rPr>
              <a:t>Phoenix. Release fast &amp; ensure impact quickly</a:t>
            </a:r>
            <a:endParaRPr>
              <a:solidFill>
                <a:schemeClr val="dk1"/>
              </a:solidFill>
            </a:endParaRPr>
          </a:p>
          <a:p>
            <a:pPr indent="0" lvl="0" marL="0" rtl="0" algn="l">
              <a:spcBef>
                <a:spcPts val="0"/>
              </a:spcBef>
              <a:spcAft>
                <a:spcPts val="0"/>
              </a:spcAft>
              <a:buNone/>
            </a:pPr>
            <a:r>
              <a:rPr lang="en">
                <a:solidFill>
                  <a:schemeClr val="dk1"/>
                </a:solidFill>
              </a:rPr>
              <a:t>Guardrails - devs know best, guardrails guide their consistency. Gate = workarounds.</a:t>
            </a:r>
            <a:endParaRPr>
              <a:solidFill>
                <a:schemeClr val="dk1"/>
              </a:solidFill>
            </a:endParaRPr>
          </a:p>
          <a:p>
            <a:pPr indent="0" lvl="0" marL="0" rtl="0" algn="l">
              <a:spcBef>
                <a:spcPts val="0"/>
              </a:spcBef>
              <a:spcAft>
                <a:spcPts val="0"/>
              </a:spcAft>
              <a:buNone/>
            </a:pPr>
            <a:r>
              <a:rPr lang="en">
                <a:solidFill>
                  <a:schemeClr val="dk1"/>
                </a:solidFill>
              </a:rPr>
              <a:t>Collaboration - stop decision fatigue &amp; </a:t>
            </a:r>
            <a:r>
              <a:rPr lang="en">
                <a:solidFill>
                  <a:schemeClr val="dk1"/>
                </a:solidFill>
              </a:rPr>
              <a:t>blockers</a:t>
            </a:r>
            <a:r>
              <a:rPr lang="en">
                <a:solidFill>
                  <a:schemeClr val="dk1"/>
                </a:solidFill>
              </a:rPr>
              <a:t>, and align team.</a:t>
            </a:r>
            <a:endParaRPr>
              <a:solidFill>
                <a:schemeClr val="dk1"/>
              </a:solidFill>
            </a:endParaRPr>
          </a:p>
          <a:p>
            <a:pPr indent="0" lvl="0" marL="0" rtl="0" algn="l">
              <a:spcBef>
                <a:spcPts val="0"/>
              </a:spcBef>
              <a:spcAft>
                <a:spcPts val="0"/>
              </a:spcAft>
              <a:buNone/>
            </a:pPr>
            <a:r>
              <a:rPr lang="en">
                <a:solidFill>
                  <a:schemeClr val="dk1"/>
                </a:solidFill>
              </a:rPr>
              <a:t>Mentorship - personal satisfaction</a:t>
            </a:r>
            <a:endParaRPr>
              <a:solidFill>
                <a:schemeClr val="dk1"/>
              </a:solidFill>
            </a:endParaRPr>
          </a:p>
          <a:p>
            <a:pPr indent="0" lvl="0" marL="0" rtl="0" algn="l">
              <a:spcBef>
                <a:spcPts val="0"/>
              </a:spcBef>
              <a:spcAft>
                <a:spcPts val="0"/>
              </a:spcAft>
              <a:buNone/>
            </a:pPr>
            <a:r>
              <a:rPr lang="en">
                <a:solidFill>
                  <a:schemeClr val="dk1"/>
                </a:solidFill>
              </a:rPr>
              <a:t>Give all devs ownership &amp; independence over micromanaging.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Using these, let’s look at the tech side!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Pragmatism - e</a:t>
            </a:r>
            <a:r>
              <a:rPr lang="en">
                <a:solidFill>
                  <a:schemeClr val="dk1"/>
                </a:solidFill>
              </a:rPr>
              <a:t>nd user/business impact is everything. In all work we do, we need to ensure it’s worthwhile, delivers impact and isn’t done for the sake of it. Developers need to be connected to the impact.</a:t>
            </a:r>
            <a:endParaRPr>
              <a:solidFill>
                <a:schemeClr val="dk1"/>
              </a:solidFill>
            </a:endParaRPr>
          </a:p>
          <a:p>
            <a:pPr indent="0" lvl="0" marL="0" rtl="0" algn="l">
              <a:spcBef>
                <a:spcPts val="0"/>
              </a:spcBef>
              <a:spcAft>
                <a:spcPts val="0"/>
              </a:spcAft>
              <a:buNone/>
            </a:pPr>
            <a:r>
              <a:rPr lang="en">
                <a:solidFill>
                  <a:schemeClr val="dk1"/>
                </a:solidFill>
              </a:rPr>
              <a:t>Phoenix projects. Book, all eggs in one basket, always behind competition. Instead release fast &amp; ensure impact always</a:t>
            </a:r>
            <a:endParaRPr/>
          </a:p>
          <a:p>
            <a:pPr indent="0" lvl="0" marL="0" rtl="0" algn="l">
              <a:spcBef>
                <a:spcPts val="0"/>
              </a:spcBef>
              <a:spcAft>
                <a:spcPts val="0"/>
              </a:spcAft>
              <a:buNone/>
            </a:pPr>
            <a:r>
              <a:rPr lang="en"/>
              <a:t>Guardrails not gates for consistency. Developers know best, guardrails give them the tools to get jobs done consistently. Gates lead to bad DX and workarounds.</a:t>
            </a:r>
            <a:endParaRPr/>
          </a:p>
          <a:p>
            <a:pPr indent="0" lvl="0" marL="0" rtl="0" algn="l">
              <a:spcBef>
                <a:spcPts val="0"/>
              </a:spcBef>
              <a:spcAft>
                <a:spcPts val="0"/>
              </a:spcAft>
              <a:buNone/>
            </a:pPr>
            <a:r>
              <a:rPr lang="en"/>
              <a:t>Promote collaboration, esp. in small teams, through rituals. Manage decision fatigue and blockers. And for aligning.</a:t>
            </a:r>
            <a:endParaRPr/>
          </a:p>
          <a:p>
            <a:pPr indent="0" lvl="0" marL="0" rtl="0" algn="l">
              <a:spcBef>
                <a:spcPts val="0"/>
              </a:spcBef>
              <a:spcAft>
                <a:spcPts val="0"/>
              </a:spcAft>
              <a:buNone/>
            </a:pPr>
            <a:r>
              <a:rPr lang="en"/>
              <a:t>Mentorship &amp; growth, for motivation/personal satisfaction but also for alignment of developers. </a:t>
            </a:r>
            <a:endParaRPr/>
          </a:p>
          <a:p>
            <a:pPr indent="0" lvl="0" marL="0" rtl="0" algn="l">
              <a:spcBef>
                <a:spcPts val="0"/>
              </a:spcBef>
              <a:spcAft>
                <a:spcPts val="0"/>
              </a:spcAft>
              <a:buNone/>
            </a:pPr>
            <a:r>
              <a:rPr lang="en"/>
              <a:t>Turn the ship around. Every employee should have ownership &amp; </a:t>
            </a:r>
            <a:r>
              <a:rPr lang="en"/>
              <a:t>independence</a:t>
            </a:r>
            <a:r>
              <a:rPr lang="en"/>
              <a:t>. Empower this ownership, not micromanage.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these core principles, we can look at the details, the tech side!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8295eda9c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8295eda9c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 why and how align tech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Know why disparate tech is a problem - how make long term maintainability easier?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Temptation to rewrite - work &amp; </a:t>
            </a:r>
            <a:r>
              <a:rPr lang="en">
                <a:solidFill>
                  <a:schemeClr val="dk1"/>
                </a:solidFill>
              </a:rPr>
              <a:t>no impact, is phoenix/shiny object rewrite. Instead, evolve.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way I’d do this: </a:t>
            </a:r>
            <a:r>
              <a:rPr lang="en">
                <a:solidFill>
                  <a:schemeClr val="dk1"/>
                </a:solidFill>
              </a:rPr>
              <a:t>not enforcing identical stacks unnecessarily, instead creating shared libraries and standards that any tech stack can consume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Practically: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Centralised design &amp; accessibility. Reduce output time/increase quality/consistency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Shared code - UI and SDKs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Where can’t, API-first. DD Design to align contracts with business data.</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Conway’s law. Swytch - two different platforms, lack of comms in teams = lack of comms in platforms. Any organization that designs a system (defined broadly) will produce a design whose structure is a copy of the organization's communication structure.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Where could it go?</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Microservices/Monorepos/Lambdas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Depends on preferences/future plans. Tech doesn’t matter. Communications between platforms do.</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Best tool for the job, aligned with standardised standards.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Endpoint of platforms is unknown and the real challenge of this role, but these ideas guide sustainably, whilst improving DX and consistency. The real end point is that all developers feel safe and familiar with all platforms, regardless of experience.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Good chance of not everything in the same lang if it doesn’t make sense. That’s where collaboration comes 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The question now - why and how do we align technologies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Mostly covered why disparate tech is a problem,  For long term maintainability. So what can we do to make this maintainability easier and more natural.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Temptation is for rewriting everything into say next.js . However, lot of work, no immediate impact to users. What I’d call a shiny object rewrite.</a:t>
            </a:r>
            <a:endParaRPr/>
          </a:p>
          <a:p>
            <a:pPr indent="0" lvl="0" marL="0" rtl="0" algn="l">
              <a:spcBef>
                <a:spcPts val="0"/>
              </a:spcBef>
              <a:spcAft>
                <a:spcPts val="0"/>
              </a:spcAft>
              <a:buNone/>
            </a:pPr>
            <a:r>
              <a:rPr lang="en"/>
              <a:t>Instead, we should evolve rather than rewrite.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set this up for success, to evolve in the right way, we should consider &amp; follow:</a:t>
            </a:r>
            <a:r>
              <a:rPr lang="en">
                <a:solidFill>
                  <a:schemeClr val="dk1"/>
                </a:solidFill>
              </a:rPr>
              <a:t> - </a:t>
            </a:r>
            <a:r>
              <a:rPr lang="en">
                <a:solidFill>
                  <a:srgbClr val="595959"/>
                </a:solidFill>
              </a:rPr>
              <a:t>not enforcing identical stacks unnecessarily, instead creating shared libraries and standards that any tech stack can consume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How is </a:t>
            </a:r>
            <a:r>
              <a:rPr lang="en">
                <a:solidFill>
                  <a:schemeClr val="dk1"/>
                </a:solidFill>
              </a:rPr>
              <a:t>this</a:t>
            </a:r>
            <a:r>
              <a:rPr lang="en">
                <a:solidFill>
                  <a:schemeClr val="dk1"/>
                </a:solidFill>
              </a:rPr>
              <a:t> actually achieved?</a:t>
            </a:r>
            <a:endParaRPr/>
          </a:p>
          <a:p>
            <a:pPr indent="-298450" lvl="0" marL="457200" rtl="0" algn="l">
              <a:spcBef>
                <a:spcPts val="0"/>
              </a:spcBef>
              <a:spcAft>
                <a:spcPts val="0"/>
              </a:spcAft>
              <a:buSzPts val="1100"/>
              <a:buChar char="-"/>
            </a:pPr>
            <a:r>
              <a:rPr lang="en"/>
              <a:t>Centralised design system &amp; accessibility standards, reducing the time it takes to create quality work and therefore improving output with the ‘it’ll do’ feeling. Still compliant and consistent in the look.</a:t>
            </a:r>
            <a:endParaRPr/>
          </a:p>
          <a:p>
            <a:pPr indent="-298450" lvl="0" marL="457200" rtl="0" algn="l">
              <a:spcBef>
                <a:spcPts val="0"/>
              </a:spcBef>
              <a:spcAft>
                <a:spcPts val="0"/>
              </a:spcAft>
              <a:buSzPts val="1100"/>
              <a:buChar char="-"/>
            </a:pPr>
            <a:r>
              <a:rPr lang="en"/>
              <a:t>Shared code. Bringing in shared packages (SDKs, UI kit) where possible. </a:t>
            </a:r>
            <a:endParaRPr/>
          </a:p>
          <a:p>
            <a:pPr indent="-298450" lvl="0" marL="457200" rtl="0" algn="l">
              <a:spcBef>
                <a:spcPts val="0"/>
              </a:spcBef>
              <a:spcAft>
                <a:spcPts val="0"/>
              </a:spcAft>
              <a:buSzPts val="1100"/>
              <a:buChar char="-"/>
            </a:pPr>
            <a:r>
              <a:rPr lang="en"/>
              <a:t>Where not possible, API-first contracts, so the tech stack doesn’t matter and communication is above the language &amp; consistent. </a:t>
            </a:r>
            <a:r>
              <a:rPr lang="en">
                <a:solidFill>
                  <a:schemeClr val="dk1"/>
                </a:solidFill>
              </a:rPr>
              <a:t>(domain driven design) - </a:t>
            </a:r>
            <a:r>
              <a:rPr lang="en"/>
              <a:t>Contracts aligned with the business data, which means we will meet the business needs.</a:t>
            </a:r>
            <a:endParaRPr/>
          </a:p>
          <a:p>
            <a:pPr indent="-298450" lvl="0" marL="457200" rtl="0" algn="l">
              <a:spcBef>
                <a:spcPts val="0"/>
              </a:spcBef>
              <a:spcAft>
                <a:spcPts val="0"/>
              </a:spcAft>
              <a:buSzPts val="1100"/>
              <a:buChar char="-"/>
            </a:pPr>
            <a:r>
              <a:rPr lang="en"/>
              <a:t>Conway’s Law. Any organization that designs a system (defined broadly) will produce a design whose structure is a copy of the organization's communication structure. Seen this at Swytch, with internal team and customer facing web team. Two very different sites. Communicating seriously improved it, but not fundamentally as different teams without full team communication, just between individuals. Promoting communication between individuals and teams, the design of the system follows &amp; becomes more aligned,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Where could it go? </a:t>
            </a:r>
            <a:endParaRPr/>
          </a:p>
          <a:p>
            <a:pPr indent="-298450" lvl="0" marL="457200" rtl="0" algn="l">
              <a:spcBef>
                <a:spcPts val="0"/>
              </a:spcBef>
              <a:spcAft>
                <a:spcPts val="0"/>
              </a:spcAft>
              <a:buSzPts val="1100"/>
              <a:buChar char="-"/>
            </a:pPr>
            <a:r>
              <a:rPr lang="en"/>
              <a:t>Microservices</a:t>
            </a:r>
            <a:endParaRPr/>
          </a:p>
          <a:p>
            <a:pPr indent="-298450" lvl="0" marL="457200" rtl="0" algn="l">
              <a:spcBef>
                <a:spcPts val="0"/>
              </a:spcBef>
              <a:spcAft>
                <a:spcPts val="0"/>
              </a:spcAft>
              <a:buSzPts val="1100"/>
              <a:buChar char="-"/>
            </a:pPr>
            <a:r>
              <a:rPr lang="en"/>
              <a:t>Monorepos with modules</a:t>
            </a:r>
            <a:endParaRPr/>
          </a:p>
          <a:p>
            <a:pPr indent="-298450" lvl="0" marL="457200" rtl="0" algn="l">
              <a:spcBef>
                <a:spcPts val="0"/>
              </a:spcBef>
              <a:spcAft>
                <a:spcPts val="0"/>
              </a:spcAft>
              <a:buSzPts val="1100"/>
              <a:buChar char="-"/>
            </a:pPr>
            <a:r>
              <a:rPr lang="en"/>
              <a:t>Tech/languages/frameworks itself doesn’t matter - depends on the team, personal preferences. What matters is the communication between the platforms. </a:t>
            </a:r>
            <a:endParaRPr/>
          </a:p>
          <a:p>
            <a:pPr indent="-298450" lvl="0" marL="457200" rtl="0" algn="l">
              <a:spcBef>
                <a:spcPts val="0"/>
              </a:spcBef>
              <a:spcAft>
                <a:spcPts val="0"/>
              </a:spcAft>
              <a:buClr>
                <a:schemeClr val="dk1"/>
              </a:buClr>
              <a:buSzPts val="1100"/>
              <a:buChar char="-"/>
            </a:pPr>
            <a:r>
              <a:rPr lang="en">
                <a:solidFill>
                  <a:schemeClr val="dk1"/>
                </a:solidFill>
              </a:rPr>
              <a:t>Careful consideration of any new tech or projects and the best tool for the job, aligned with standard standards, ideally same stacks.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Exactly what the endpoint is is of course the challenge, and not something that can be decided in 10 minutes. These ideas guide us towards that point in a sustainable way, whilst also improving the DX and consistency of the projects.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Within this framework, there’s a good chance of not everything being the same exact language and framework - it just may not make sense. And that’s where excellent collaboration and knowledge sharing comes in.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8231d48a13_0_4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8231d48a13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Exact stacks matter less because we communicate.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 this:</a:t>
            </a:r>
            <a:endParaRPr/>
          </a:p>
          <a:p>
            <a:pPr indent="-317500" lvl="0" marL="457200" rtl="0" algn="l">
              <a:spcBef>
                <a:spcPts val="0"/>
              </a:spcBef>
              <a:spcAft>
                <a:spcPts val="0"/>
              </a:spcAft>
              <a:buSzPts val="1400"/>
              <a:buChar char="-"/>
            </a:pPr>
            <a:r>
              <a:rPr lang="en"/>
              <a:t>Standups: sharing work, open floor ideas</a:t>
            </a:r>
            <a:endParaRPr/>
          </a:p>
          <a:p>
            <a:pPr indent="-317500" lvl="0" marL="457200" rtl="0" algn="l">
              <a:spcBef>
                <a:spcPts val="0"/>
              </a:spcBef>
              <a:spcAft>
                <a:spcPts val="0"/>
              </a:spcAft>
              <a:buSzPts val="1400"/>
              <a:buChar char="-"/>
            </a:pPr>
            <a:r>
              <a:rPr lang="en"/>
              <a:t>Feedback, especially good &amp; loops</a:t>
            </a:r>
            <a:endParaRPr/>
          </a:p>
          <a:p>
            <a:pPr indent="-317500" lvl="0" marL="457200" rtl="0" algn="l">
              <a:spcBef>
                <a:spcPts val="0"/>
              </a:spcBef>
              <a:spcAft>
                <a:spcPts val="0"/>
              </a:spcAft>
              <a:buSzPts val="1400"/>
              <a:buChar char="-"/>
            </a:pPr>
            <a:r>
              <a:rPr lang="en"/>
              <a:t>Cascading support - everyone to contribute and individuals not be blockers. #no-silly-questions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Team is aligned on goals, </a:t>
            </a:r>
            <a:r>
              <a:rPr lang="en"/>
              <a:t>communicating</a:t>
            </a:r>
            <a:r>
              <a:rPr lang="en"/>
              <a:t> and helping shape the platform. How ensure </a:t>
            </a:r>
            <a:r>
              <a:rPr lang="en"/>
              <a:t>quality</a:t>
            </a:r>
            <a:r>
              <a:rPr lang="en"/>
              <a:t> as we develop?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Through </a:t>
            </a:r>
            <a:r>
              <a:rPr lang="en"/>
              <a:t>collaboration and sharing knowledge, the exact tech stacks matter less because everyone is able to work with everything in some form.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 we actually achieve this highly depends on the individuals in the team and their preferences, but some generally accepted, and from my experience very beneficial, ideas are things like:</a:t>
            </a:r>
            <a:endParaRPr/>
          </a:p>
          <a:p>
            <a:pPr indent="-317500" lvl="0" marL="457200" rtl="0" algn="l">
              <a:spcBef>
                <a:spcPts val="0"/>
              </a:spcBef>
              <a:spcAft>
                <a:spcPts val="0"/>
              </a:spcAft>
              <a:buSzPts val="1400"/>
              <a:buChar char="●"/>
            </a:pPr>
            <a:r>
              <a:rPr lang="en"/>
              <a:t>Pair programming - both knowledge sharing but also better outputs.</a:t>
            </a:r>
            <a:endParaRPr/>
          </a:p>
          <a:p>
            <a:pPr indent="-317500" lvl="0" marL="457200" rtl="0" algn="l">
              <a:spcBef>
                <a:spcPts val="0"/>
              </a:spcBef>
              <a:spcAft>
                <a:spcPts val="0"/>
              </a:spcAft>
              <a:buSzPts val="1400"/>
              <a:buChar char="●"/>
            </a:pPr>
            <a:r>
              <a:rPr lang="en"/>
              <a:t>Weekly dev syncs - updates on projects, sharing things you’re proud of, open floor (new tech and ideas).</a:t>
            </a:r>
            <a:endParaRPr/>
          </a:p>
          <a:p>
            <a:pPr indent="-317500" lvl="0" marL="457200" rtl="0" algn="l">
              <a:spcBef>
                <a:spcPts val="0"/>
              </a:spcBef>
              <a:spcAft>
                <a:spcPts val="0"/>
              </a:spcAft>
              <a:buSzPts val="1400"/>
              <a:buChar char="●"/>
            </a:pPr>
            <a:r>
              <a:rPr lang="en"/>
              <a:t>Having developers involved in sprint planning for a sense of ownership</a:t>
            </a:r>
            <a:endParaRPr/>
          </a:p>
          <a:p>
            <a:pPr indent="-317500" lvl="0" marL="457200" rtl="0" algn="l">
              <a:spcBef>
                <a:spcPts val="0"/>
              </a:spcBef>
              <a:spcAft>
                <a:spcPts val="0"/>
              </a:spcAft>
              <a:buSzPts val="1400"/>
              <a:buChar char="●"/>
            </a:pPr>
            <a:r>
              <a:rPr lang="en"/>
              <a:t>Regular feedback - especially good. And built in feedback loops.</a:t>
            </a:r>
            <a:endParaRPr/>
          </a:p>
          <a:p>
            <a:pPr indent="-317500" lvl="0" marL="457200" rtl="0" algn="l">
              <a:spcBef>
                <a:spcPts val="0"/>
              </a:spcBef>
              <a:spcAft>
                <a:spcPts val="0"/>
              </a:spcAft>
              <a:buSzPts val="1400"/>
              <a:buChar char="●"/>
            </a:pPr>
            <a:r>
              <a:rPr lang="en"/>
              <a:t>Time set aside for sharing passion projects - get to share what gets you excited in tech!</a:t>
            </a:r>
            <a:endParaRPr/>
          </a:p>
          <a:p>
            <a:pPr indent="-317500" lvl="0" marL="457200" rtl="0" algn="l">
              <a:spcBef>
                <a:spcPts val="0"/>
              </a:spcBef>
              <a:spcAft>
                <a:spcPts val="0"/>
              </a:spcAft>
              <a:buSzPts val="1400"/>
              <a:buChar char="●"/>
            </a:pPr>
            <a:r>
              <a:rPr lang="en"/>
              <a:t>Documentation - in code, natural language</a:t>
            </a:r>
            <a:endParaRPr/>
          </a:p>
          <a:p>
            <a:pPr indent="-317500" lvl="0" marL="457200" rtl="0" algn="l">
              <a:spcBef>
                <a:spcPts val="0"/>
              </a:spcBef>
              <a:spcAft>
                <a:spcPts val="0"/>
              </a:spcAft>
              <a:buSzPts val="1400"/>
              <a:buChar char="●"/>
            </a:pPr>
            <a:r>
              <a:rPr lang="en"/>
              <a:t>Mentoring to help individuals grow and learn, especially in areas of their interests.</a:t>
            </a:r>
            <a:endParaRPr/>
          </a:p>
          <a:p>
            <a:pPr indent="-317500" lvl="0" marL="457200" rtl="0" algn="l">
              <a:spcBef>
                <a:spcPts val="0"/>
              </a:spcBef>
              <a:spcAft>
                <a:spcPts val="0"/>
              </a:spcAft>
              <a:buSzPts val="1400"/>
              <a:buChar char="●"/>
            </a:pPr>
            <a:r>
              <a:rPr lang="en"/>
              <a:t>Cascading support. The aim is for everyone to be able to contribute and individuals not to be blockers. So juniors are able to turn to mid, who in turn turn to seniors etc for help. But also a communal way of asking for help - for me a slack channel where anyone can offer assistance.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have a team aligned on goals, communicating well and helping shape the platforms. We need to ensure the quality of the platforms.</a:t>
            </a:r>
            <a:endParaRPr sz="1300">
              <a:solidFill>
                <a:srgbClr val="595959"/>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8231d48a13_0_4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8231d48a13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fave bit of dev, seeing a platform improve every time you touch it and grow </a:t>
            </a:r>
            <a:r>
              <a:rPr lang="en"/>
              <a:t>sustainably</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help this continue regardless of mood, we:</a:t>
            </a:r>
            <a:endParaRPr/>
          </a:p>
          <a:p>
            <a:pPr indent="-317500" lvl="0" marL="457200" rtl="0" algn="l">
              <a:spcBef>
                <a:spcPts val="0"/>
              </a:spcBef>
              <a:spcAft>
                <a:spcPts val="0"/>
              </a:spcAft>
              <a:buSzPts val="1400"/>
              <a:buChar char="-"/>
            </a:pPr>
            <a:r>
              <a:rPr lang="en"/>
              <a:t>Test - automated/manual, static analysis, </a:t>
            </a:r>
            <a:r>
              <a:rPr lang="en"/>
              <a:t>security</a:t>
            </a:r>
            <a:r>
              <a:rPr lang="en"/>
              <a:t> and accessibiltiy</a:t>
            </a:r>
            <a:endParaRPr/>
          </a:p>
          <a:p>
            <a:pPr indent="-317500" lvl="0" marL="457200" rtl="0" algn="l">
              <a:spcBef>
                <a:spcPts val="0"/>
              </a:spcBef>
              <a:spcAft>
                <a:spcPts val="0"/>
              </a:spcAft>
              <a:buSzPts val="1400"/>
              <a:buChar char="-"/>
            </a:pPr>
            <a:r>
              <a:rPr lang="en"/>
              <a:t>CI - guardrails, issues caught before another dev spends time</a:t>
            </a:r>
            <a:endParaRPr/>
          </a:p>
          <a:p>
            <a:pPr indent="-317500" lvl="0" marL="457200" rtl="0" algn="l">
              <a:spcBef>
                <a:spcPts val="0"/>
              </a:spcBef>
              <a:spcAft>
                <a:spcPts val="0"/>
              </a:spcAft>
              <a:buSzPts val="1400"/>
              <a:buChar char="-"/>
            </a:pPr>
            <a:r>
              <a:rPr lang="en"/>
              <a:t>Code reviews - especially domain issues</a:t>
            </a:r>
            <a:endParaRPr/>
          </a:p>
          <a:p>
            <a:pPr indent="-317500" lvl="0" marL="457200" rtl="0" algn="l">
              <a:spcBef>
                <a:spcPts val="0"/>
              </a:spcBef>
              <a:spcAft>
                <a:spcPts val="0"/>
              </a:spcAft>
              <a:buSzPts val="1400"/>
              <a:buChar char="-"/>
            </a:pPr>
            <a:r>
              <a:rPr lang="en"/>
              <a:t>CD</a:t>
            </a:r>
            <a:endParaRPr/>
          </a:p>
          <a:p>
            <a:pPr indent="-317500" lvl="0" marL="457200" rtl="0" algn="l">
              <a:spcBef>
                <a:spcPts val="0"/>
              </a:spcBef>
              <a:spcAft>
                <a:spcPts val="0"/>
              </a:spcAft>
              <a:buSzPts val="1400"/>
              <a:buChar char="-"/>
            </a:pPr>
            <a:r>
              <a:rPr lang="en"/>
              <a:t>Observability - bugs (logs) and optimisation</a:t>
            </a:r>
            <a:endParaRPr/>
          </a:p>
          <a:p>
            <a:pPr indent="-317500" lvl="0" marL="457200" rtl="0" algn="l">
              <a:spcBef>
                <a:spcPts val="0"/>
              </a:spcBef>
              <a:spcAft>
                <a:spcPts val="0"/>
              </a:spcAft>
              <a:buSzPts val="1400"/>
              <a:buChar char="-"/>
            </a:pPr>
            <a:r>
              <a:rPr lang="en"/>
              <a:t>Tech debt - pay back and keep a handle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End up with quality improving, not one person enforcing.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Final point, how future proof these ideas to ensure longevity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of my favourite bits in development is seeing a </a:t>
            </a:r>
            <a:r>
              <a:rPr lang="en"/>
              <a:t>platform</a:t>
            </a:r>
            <a:r>
              <a:rPr lang="en"/>
              <a:t> grow sustainably and improve every time you touch the codebase. To ensure this continues, regardless of your mood/day of the week, we look to:</a:t>
            </a:r>
            <a:endParaRPr/>
          </a:p>
          <a:p>
            <a:pPr indent="-317500" lvl="0" marL="457200" rtl="0" algn="l">
              <a:spcBef>
                <a:spcPts val="0"/>
              </a:spcBef>
              <a:spcAft>
                <a:spcPts val="0"/>
              </a:spcAft>
              <a:buSzPts val="1400"/>
              <a:buChar char="-"/>
            </a:pPr>
            <a:r>
              <a:rPr lang="en"/>
              <a:t>Testing.</a:t>
            </a:r>
            <a:endParaRPr/>
          </a:p>
          <a:p>
            <a:pPr indent="-317500" lvl="1" marL="914400" rtl="0" algn="l">
              <a:spcBef>
                <a:spcPts val="0"/>
              </a:spcBef>
              <a:spcAft>
                <a:spcPts val="0"/>
              </a:spcAft>
              <a:buSzPts val="1400"/>
              <a:buChar char="-"/>
            </a:pPr>
            <a:r>
              <a:rPr lang="en"/>
              <a:t>Automated tests and checks, manual tests</a:t>
            </a:r>
            <a:endParaRPr/>
          </a:p>
          <a:p>
            <a:pPr indent="-317500" lvl="1" marL="914400" rtl="0" algn="l">
              <a:spcBef>
                <a:spcPts val="0"/>
              </a:spcBef>
              <a:spcAft>
                <a:spcPts val="0"/>
              </a:spcAft>
              <a:buSzPts val="1400"/>
              <a:buChar char="-"/>
            </a:pPr>
            <a:r>
              <a:rPr lang="en"/>
              <a:t>Security &amp; static analysis - sonarqube</a:t>
            </a:r>
            <a:endParaRPr/>
          </a:p>
          <a:p>
            <a:pPr indent="-317500" lvl="1" marL="914400" rtl="0" algn="l">
              <a:spcBef>
                <a:spcPts val="0"/>
              </a:spcBef>
              <a:spcAft>
                <a:spcPts val="0"/>
              </a:spcAft>
              <a:buSzPts val="1400"/>
              <a:buChar char="-"/>
            </a:pPr>
            <a:r>
              <a:rPr lang="en"/>
              <a:t>Accessibility tests (manual and automated)</a:t>
            </a:r>
            <a:endParaRPr/>
          </a:p>
          <a:p>
            <a:pPr indent="-317500" lvl="0" marL="457200" rtl="0" algn="l">
              <a:spcBef>
                <a:spcPts val="0"/>
              </a:spcBef>
              <a:spcAft>
                <a:spcPts val="0"/>
              </a:spcAft>
              <a:buSzPts val="1400"/>
              <a:buChar char="-"/>
            </a:pPr>
            <a:r>
              <a:rPr lang="en"/>
              <a:t>CI</a:t>
            </a:r>
            <a:endParaRPr/>
          </a:p>
          <a:p>
            <a:pPr indent="-317500" lvl="1" marL="914400" rtl="0" algn="l">
              <a:spcBef>
                <a:spcPts val="0"/>
              </a:spcBef>
              <a:spcAft>
                <a:spcPts val="0"/>
              </a:spcAft>
              <a:buSzPts val="1400"/>
              <a:buChar char="-"/>
            </a:pPr>
            <a:r>
              <a:rPr lang="en"/>
              <a:t>Running our tests automatically - </a:t>
            </a:r>
            <a:r>
              <a:rPr lang="en"/>
              <a:t>thereby providing guardrails. These aren’t up to more senior devs in code review, everyone is responsible and accountable for their work, and CI helps find your mistakes and oversights before getting to review</a:t>
            </a:r>
            <a:endParaRPr/>
          </a:p>
          <a:p>
            <a:pPr indent="-317500" lvl="0" marL="457200" rtl="0" algn="l">
              <a:spcBef>
                <a:spcPts val="0"/>
              </a:spcBef>
              <a:spcAft>
                <a:spcPts val="0"/>
              </a:spcAft>
              <a:buSzPts val="1400"/>
              <a:buChar char="-"/>
            </a:pPr>
            <a:r>
              <a:rPr lang="en"/>
              <a:t>Code reviews - not only help with knowledge sharing, but also catching domain issues more than actual bugs.</a:t>
            </a:r>
            <a:endParaRPr/>
          </a:p>
          <a:p>
            <a:pPr indent="-317500" lvl="0" marL="457200" rtl="0" algn="l">
              <a:spcBef>
                <a:spcPts val="0"/>
              </a:spcBef>
              <a:spcAft>
                <a:spcPts val="0"/>
              </a:spcAft>
              <a:buSzPts val="1400"/>
              <a:buChar char="-"/>
            </a:pPr>
            <a:r>
              <a:rPr lang="en"/>
              <a:t>CD. Automated deployments to release and deploy quicker and safer.</a:t>
            </a:r>
            <a:endParaRPr/>
          </a:p>
          <a:p>
            <a:pPr indent="-317500" lvl="0" marL="457200" rtl="0" algn="l">
              <a:spcBef>
                <a:spcPts val="0"/>
              </a:spcBef>
              <a:spcAft>
                <a:spcPts val="0"/>
              </a:spcAft>
              <a:buSzPts val="1400"/>
              <a:buChar char="-"/>
            </a:pPr>
            <a:r>
              <a:rPr lang="en"/>
              <a:t>Observability. Performance monitoring, slow queries as well as logs. Means we don’t have to optimise too early, but we know when and what to optimise.</a:t>
            </a:r>
            <a:endParaRPr/>
          </a:p>
          <a:p>
            <a:pPr indent="-317500" lvl="0" marL="457200" rtl="0" algn="l">
              <a:spcBef>
                <a:spcPts val="0"/>
              </a:spcBef>
              <a:spcAft>
                <a:spcPts val="0"/>
              </a:spcAft>
              <a:buSzPts val="1400"/>
              <a:buChar char="-"/>
            </a:pPr>
            <a:r>
              <a:rPr lang="en"/>
              <a:t>Tech debt. Dedicating time to tech debt to pay it back, prioritising and essentially keeping the debt under control.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this, we end up with code quality improving in time, and not dependent on any one individual to enforce. And so the final point to touch on is how we future proof all these ideas and ensure the longevity of the systems.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8295eda9c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8295eda9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Communication/code quality already future proofs lots.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a small team, biggest risk is individuals (knowledge/experience) leaving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Focus on:</a:t>
            </a:r>
            <a:endParaRPr/>
          </a:p>
          <a:p>
            <a:pPr indent="-317500" lvl="0" marL="457200" rtl="0" algn="l">
              <a:spcBef>
                <a:spcPts val="0"/>
              </a:spcBef>
              <a:spcAft>
                <a:spcPts val="0"/>
              </a:spcAft>
              <a:buSzPts val="1400"/>
              <a:buChar char="-"/>
            </a:pPr>
            <a:r>
              <a:rPr lang="en"/>
              <a:t>Developer experience - junior onboard quick, whole team benefits</a:t>
            </a:r>
            <a:endParaRPr/>
          </a:p>
          <a:p>
            <a:pPr indent="-317500" lvl="0" marL="457200" rtl="0" algn="l">
              <a:spcBef>
                <a:spcPts val="0"/>
              </a:spcBef>
              <a:spcAft>
                <a:spcPts val="0"/>
              </a:spcAft>
              <a:buSzPts val="1400"/>
              <a:buChar char="-"/>
            </a:pPr>
            <a:r>
              <a:rPr lang="en"/>
              <a:t>Docs &amp; knowledge through rituals.</a:t>
            </a:r>
            <a:r>
              <a:rPr lang="en">
                <a:solidFill>
                  <a:schemeClr val="dk1"/>
                </a:solidFill>
              </a:rPr>
              <a:t>Transparency &amp; no info siloes</a:t>
            </a:r>
            <a:endParaRPr/>
          </a:p>
          <a:p>
            <a:pPr indent="-317500" lvl="0" marL="457200" rtl="0" algn="l">
              <a:spcBef>
                <a:spcPts val="0"/>
              </a:spcBef>
              <a:spcAft>
                <a:spcPts val="0"/>
              </a:spcAft>
              <a:buSzPts val="1400"/>
              <a:buChar char="-"/>
            </a:pPr>
            <a:r>
              <a:rPr lang="en"/>
              <a:t>Motivation</a:t>
            </a:r>
            <a:endParaRPr/>
          </a:p>
          <a:p>
            <a:pPr indent="-317500" lvl="1" marL="914400" rtl="0" algn="l">
              <a:spcBef>
                <a:spcPts val="0"/>
              </a:spcBef>
              <a:spcAft>
                <a:spcPts val="0"/>
              </a:spcAft>
              <a:buSzPts val="1400"/>
              <a:buChar char="-"/>
            </a:pPr>
            <a:r>
              <a:rPr lang="en"/>
              <a:t>In touch with impacts</a:t>
            </a:r>
            <a:endParaRPr/>
          </a:p>
          <a:p>
            <a:pPr indent="-317500" lvl="1" marL="914400" rtl="0" algn="l">
              <a:spcBef>
                <a:spcPts val="0"/>
              </a:spcBef>
              <a:spcAft>
                <a:spcPts val="0"/>
              </a:spcAft>
              <a:buSzPts val="1400"/>
              <a:buChar char="-"/>
            </a:pPr>
            <a:r>
              <a:rPr lang="en"/>
              <a:t>Ownership</a:t>
            </a:r>
            <a:endParaRPr/>
          </a:p>
          <a:p>
            <a:pPr indent="-317500" lvl="1" marL="914400" rtl="0" algn="l">
              <a:spcBef>
                <a:spcPts val="0"/>
              </a:spcBef>
              <a:spcAft>
                <a:spcPts val="0"/>
              </a:spcAft>
              <a:buSzPts val="1400"/>
              <a:buChar char="-"/>
            </a:pPr>
            <a:r>
              <a:rPr lang="en"/>
              <a:t>Devs given tools &amp; space to gr</a:t>
            </a:r>
            <a:r>
              <a:rPr lang="en"/>
              <a:t>ow</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Leads to happier team, working towards an aligned stack by default, and taking ownership</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lot of the future proofing follow naturally from improving things like communication and code quality anyway.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a small team, the </a:t>
            </a:r>
            <a:r>
              <a:rPr lang="en"/>
              <a:t>biggest</a:t>
            </a:r>
            <a:r>
              <a:rPr lang="en"/>
              <a:t> risk is individuals leaving and taking knowledge and experience away from the team.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Therefore, the focus needs to be on</a:t>
            </a:r>
            <a:endParaRPr/>
          </a:p>
          <a:p>
            <a:pPr indent="-317500" lvl="0" marL="457200" rtl="0" algn="l">
              <a:spcBef>
                <a:spcPts val="0"/>
              </a:spcBef>
              <a:spcAft>
                <a:spcPts val="0"/>
              </a:spcAft>
              <a:buSzPts val="1400"/>
              <a:buChar char="-"/>
            </a:pPr>
            <a:r>
              <a:rPr lang="en"/>
              <a:t>Developer experience. If a junior can onboard quickly, the whole team benefits, both through onboarding quickly but also that means excellent documentation and DX.</a:t>
            </a:r>
            <a:endParaRPr/>
          </a:p>
          <a:p>
            <a:pPr indent="-317500" lvl="0" marL="457200" rtl="0" algn="l">
              <a:spcBef>
                <a:spcPts val="0"/>
              </a:spcBef>
              <a:spcAft>
                <a:spcPts val="0"/>
              </a:spcAft>
              <a:buSzPts val="1400"/>
              <a:buChar char="-"/>
            </a:pPr>
            <a:r>
              <a:rPr lang="en"/>
              <a:t>Documentation</a:t>
            </a:r>
            <a:r>
              <a:rPr lang="en"/>
              <a:t> and knowledge sharing through rituals. Building in docs as code, where necessary in natural English (I quite enjoy documenting in the code so </a:t>
            </a:r>
            <a:r>
              <a:rPr lang="en"/>
              <a:t>everything</a:t>
            </a:r>
            <a:r>
              <a:rPr lang="en"/>
              <a:t> is in the PR and we can implement guardrails, potentially even using AI in PRs to check &amp; improve things like documentation)</a:t>
            </a:r>
            <a:endParaRPr/>
          </a:p>
          <a:p>
            <a:pPr indent="-317500" lvl="0" marL="457200" rtl="0" algn="l">
              <a:spcBef>
                <a:spcPts val="0"/>
              </a:spcBef>
              <a:spcAft>
                <a:spcPts val="0"/>
              </a:spcAft>
              <a:buSzPts val="1400"/>
              <a:buChar char="-"/>
            </a:pPr>
            <a:r>
              <a:rPr lang="en"/>
              <a:t>And everything else really comes back to collaboration (regular sharing of work, pair programming) and motivation (ensure developers are in touch with the impact of their work, have ownership over products and there’s a culture of transparency and therefore a lack of information siloes. Ensuring developers are given the tools and space to grow).</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8295eda9cc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8295eda9c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summary, problems (long term maintainability) addressed through team and charity culture.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Go through list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Thank you so much for your time, so any questions?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And so in summary, the problems with a disparate tech stack (long term maintainability) are addressed through the team and business culture: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Set of principles to evolve and align the tech stack</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Rituals to build collaboration</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Guardrails for consistency &amp; quality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Communication to ensure future-proofing.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Mentorship for growing capability and keeping developers engaged.</a:t>
            </a:r>
            <a:endParaRPr>
              <a:solidFill>
                <a:schemeClr val="dk1"/>
              </a:solidFill>
            </a:endParaRPr>
          </a:p>
          <a:p>
            <a:pPr indent="-317500" lvl="0" marL="457200" rtl="0" algn="l">
              <a:spcBef>
                <a:spcPts val="0"/>
              </a:spcBef>
              <a:spcAft>
                <a:spcPts val="0"/>
              </a:spcAft>
              <a:buClr>
                <a:schemeClr val="dk1"/>
              </a:buClr>
              <a:buSzPts val="1400"/>
              <a:buChar char="-"/>
            </a:pPr>
            <a:r>
              <a:rPr lang="en"/>
              <a:t>Pragmatism to ensure the work is still providing impact to users.</a:t>
            </a:r>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Thank you so much for your time and listening, so any questions?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3F3F3"/>
        </a:solidFill>
      </p:bgPr>
    </p:bg>
    <p:spTree>
      <p:nvGrpSpPr>
        <p:cNvPr id="9" name="Shape 9"/>
        <p:cNvGrpSpPr/>
        <p:nvPr/>
      </p:nvGrpSpPr>
      <p:grpSpPr>
        <a:xfrm>
          <a:off x="0" y="0"/>
          <a:ext cx="0" cy="0"/>
          <a:chOff x="0" y="0"/>
          <a:chExt cx="0" cy="0"/>
        </a:xfrm>
      </p:grpSpPr>
      <p:grpSp>
        <p:nvGrpSpPr>
          <p:cNvPr id="10" name="Google Shape;10;p2"/>
          <p:cNvGrpSpPr/>
          <p:nvPr/>
        </p:nvGrpSpPr>
        <p:grpSpPr>
          <a:xfrm>
            <a:off x="830392" y="1191256"/>
            <a:ext cx="745763" cy="45826"/>
            <a:chOff x="4580561" y="2589004"/>
            <a:chExt cx="1064464" cy="25200"/>
          </a:xfrm>
        </p:grpSpPr>
        <p:sp>
          <p:nvSpPr>
            <p:cNvPr id="11" name="Google Shape;11;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4" name="Google Shape;14;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5" name="Google Shape;15;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2" name="Shape 72"/>
        <p:cNvGrpSpPr/>
        <p:nvPr/>
      </p:nvGrpSpPr>
      <p:grpSpPr>
        <a:xfrm>
          <a:off x="0" y="0"/>
          <a:ext cx="0" cy="0"/>
          <a:chOff x="0" y="0"/>
          <a:chExt cx="0" cy="0"/>
        </a:xfrm>
      </p:grpSpPr>
      <p:grpSp>
        <p:nvGrpSpPr>
          <p:cNvPr id="73" name="Google Shape;73;p11"/>
          <p:cNvGrpSpPr/>
          <p:nvPr/>
        </p:nvGrpSpPr>
        <p:grpSpPr>
          <a:xfrm>
            <a:off x="830392" y="4169130"/>
            <a:ext cx="745763" cy="45826"/>
            <a:chOff x="4580561" y="2589004"/>
            <a:chExt cx="1064464" cy="25200"/>
          </a:xfrm>
        </p:grpSpPr>
        <p:sp>
          <p:nvSpPr>
            <p:cNvPr id="74" name="Google Shape;74;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7" name="Google Shape;77;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8" name="Google Shape;78;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grpSp>
        <p:nvGrpSpPr>
          <p:cNvPr id="17" name="Google Shape;17;p3"/>
          <p:cNvGrpSpPr/>
          <p:nvPr/>
        </p:nvGrpSpPr>
        <p:grpSpPr>
          <a:xfrm>
            <a:off x="830392" y="1191256"/>
            <a:ext cx="745763" cy="45826"/>
            <a:chOff x="4580561" y="2589004"/>
            <a:chExt cx="1064464" cy="25200"/>
          </a:xfrm>
        </p:grpSpPr>
        <p:sp>
          <p:nvSpPr>
            <p:cNvPr id="18" name="Google Shape;18;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1" name="Google Shape;21;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4"/>
          <p:cNvGrpSpPr/>
          <p:nvPr/>
        </p:nvGrpSpPr>
        <p:grpSpPr>
          <a:xfrm>
            <a:off x="830392" y="1191256"/>
            <a:ext cx="745763" cy="45826"/>
            <a:chOff x="4580561" y="2589004"/>
            <a:chExt cx="1064464" cy="25200"/>
          </a:xfrm>
        </p:grpSpPr>
        <p:sp>
          <p:nvSpPr>
            <p:cNvPr id="25" name="Google Shape;25;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8" name="Google Shape;28;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 name="Google Shape;29;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5"/>
          <p:cNvGrpSpPr/>
          <p:nvPr/>
        </p:nvGrpSpPr>
        <p:grpSpPr>
          <a:xfrm>
            <a:off x="830392" y="1191256"/>
            <a:ext cx="745763" cy="45826"/>
            <a:chOff x="4580561" y="2589004"/>
            <a:chExt cx="1064464" cy="25200"/>
          </a:xfrm>
        </p:grpSpPr>
        <p:sp>
          <p:nvSpPr>
            <p:cNvPr id="33" name="Google Shape;33;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6" name="Google Shape;36;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7" name="Google Shape;37;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6"/>
          <p:cNvGrpSpPr/>
          <p:nvPr/>
        </p:nvGrpSpPr>
        <p:grpSpPr>
          <a:xfrm>
            <a:off x="830392" y="1191256"/>
            <a:ext cx="745763" cy="45826"/>
            <a:chOff x="4580561" y="2589004"/>
            <a:chExt cx="1064464" cy="25200"/>
          </a:xfrm>
        </p:grpSpPr>
        <p:sp>
          <p:nvSpPr>
            <p:cNvPr id="42" name="Google Shape;42;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5" name="Google Shape;45;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 name="Google Shape;48;p7"/>
          <p:cNvGrpSpPr/>
          <p:nvPr/>
        </p:nvGrpSpPr>
        <p:grpSpPr>
          <a:xfrm>
            <a:off x="830392" y="1191256"/>
            <a:ext cx="745763" cy="45826"/>
            <a:chOff x="4580561" y="2589004"/>
            <a:chExt cx="1064464" cy="25200"/>
          </a:xfrm>
        </p:grpSpPr>
        <p:sp>
          <p:nvSpPr>
            <p:cNvPr id="49" name="Google Shape;4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2" name="Google Shape;52;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3" name="Google Shape;53;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 name="Shape 54"/>
        <p:cNvGrpSpPr/>
        <p:nvPr/>
      </p:nvGrpSpPr>
      <p:grpSpPr>
        <a:xfrm>
          <a:off x="0" y="0"/>
          <a:ext cx="0" cy="0"/>
          <a:chOff x="0" y="0"/>
          <a:chExt cx="0" cy="0"/>
        </a:xfrm>
      </p:grpSpPr>
      <p:grpSp>
        <p:nvGrpSpPr>
          <p:cNvPr id="55" name="Google Shape;55;p8"/>
          <p:cNvGrpSpPr/>
          <p:nvPr/>
        </p:nvGrpSpPr>
        <p:grpSpPr>
          <a:xfrm>
            <a:off x="830392" y="4169130"/>
            <a:ext cx="745763" cy="45826"/>
            <a:chOff x="4580561" y="2589004"/>
            <a:chExt cx="1064464" cy="25200"/>
          </a:xfrm>
        </p:grpSpPr>
        <p:sp>
          <p:nvSpPr>
            <p:cNvPr id="56" name="Google Shape;56;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9" name="Google Shape;59;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9"/>
          <p:cNvGrpSpPr/>
          <p:nvPr/>
        </p:nvGrpSpPr>
        <p:grpSpPr>
          <a:xfrm>
            <a:off x="830392" y="1191256"/>
            <a:ext cx="745763" cy="45826"/>
            <a:chOff x="4580561" y="2589004"/>
            <a:chExt cx="1064464" cy="25200"/>
          </a:xfrm>
        </p:grpSpPr>
        <p:sp>
          <p:nvSpPr>
            <p:cNvPr id="63" name="Google Shape;63;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6" name="Google Shape;66;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7" name="Google Shape;67;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9" name="Shape 69"/>
        <p:cNvGrpSpPr/>
        <p:nvPr/>
      </p:nvGrpSpPr>
      <p:grpSpPr>
        <a:xfrm>
          <a:off x="0" y="0"/>
          <a:ext cx="0" cy="0"/>
          <a:chOff x="0" y="0"/>
          <a:chExt cx="0" cy="0"/>
        </a:xfrm>
      </p:grpSpPr>
      <p:sp>
        <p:nvSpPr>
          <p:cNvPr id="70" name="Google Shape;70;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1" name="Google Shape;71;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Leading development across a disparate tech stack</a:t>
            </a:r>
            <a:endParaRPr/>
          </a:p>
        </p:txBody>
      </p:sp>
      <p:sp>
        <p:nvSpPr>
          <p:cNvPr id="86" name="Google Shape;86;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400"/>
              <a:t>Toby Twigger</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with disparate stacks</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Knowledge gaps &amp; bus factor</a:t>
            </a:r>
            <a:endParaRPr/>
          </a:p>
          <a:p>
            <a:pPr indent="-311150" lvl="0" marL="457200" rtl="0" algn="l">
              <a:spcBef>
                <a:spcPts val="0"/>
              </a:spcBef>
              <a:spcAft>
                <a:spcPts val="0"/>
              </a:spcAft>
              <a:buSzPts val="1300"/>
              <a:buChar char="●"/>
            </a:pPr>
            <a:r>
              <a:rPr lang="en"/>
              <a:t>Context switching</a:t>
            </a:r>
            <a:endParaRPr/>
          </a:p>
          <a:p>
            <a:pPr indent="-311150" lvl="0" marL="457200" rtl="0" algn="l">
              <a:spcBef>
                <a:spcPts val="0"/>
              </a:spcBef>
              <a:spcAft>
                <a:spcPts val="0"/>
              </a:spcAft>
              <a:buSzPts val="1300"/>
              <a:buChar char="●"/>
            </a:pPr>
            <a:r>
              <a:rPr lang="en"/>
              <a:t>Shared code</a:t>
            </a:r>
            <a:endParaRPr/>
          </a:p>
          <a:p>
            <a:pPr indent="-311150" lvl="0" marL="457200" rtl="0" algn="l">
              <a:spcBef>
                <a:spcPts val="0"/>
              </a:spcBef>
              <a:spcAft>
                <a:spcPts val="0"/>
              </a:spcAft>
              <a:buSzPts val="1300"/>
              <a:buChar char="●"/>
            </a:pPr>
            <a:r>
              <a:rPr lang="en"/>
              <a:t>Inconsistencies in ‘how’</a:t>
            </a:r>
            <a:endParaRPr/>
          </a:p>
          <a:p>
            <a:pPr indent="-311150" lvl="0" marL="457200" rtl="0" algn="l">
              <a:spcBef>
                <a:spcPts val="0"/>
              </a:spcBef>
              <a:spcAft>
                <a:spcPts val="0"/>
              </a:spcAft>
              <a:buSzPts val="1300"/>
              <a:buChar char="●"/>
            </a:pPr>
            <a:r>
              <a:rPr lang="en"/>
              <a:t>Scalability</a:t>
            </a:r>
            <a:endParaRPr/>
          </a:p>
        </p:txBody>
      </p:sp>
      <p:sp>
        <p:nvSpPr>
          <p:cNvPr id="93" name="Google Shape;93;p14"/>
          <p:cNvSpPr txBox="1"/>
          <p:nvPr>
            <p:ph idx="1" type="body"/>
          </p:nvPr>
        </p:nvSpPr>
        <p:spPr>
          <a:xfrm>
            <a:off x="4944600" y="2523925"/>
            <a:ext cx="3922500" cy="4452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SzPts val="935"/>
              <a:buNone/>
            </a:pPr>
            <a:r>
              <a:rPr lang="en" sz="1540"/>
              <a:t>Lack of long term maintainability</a:t>
            </a:r>
            <a:endParaRPr sz="1540"/>
          </a:p>
        </p:txBody>
      </p:sp>
      <p:sp>
        <p:nvSpPr>
          <p:cNvPr id="94" name="Google Shape;94;p14"/>
          <p:cNvSpPr/>
          <p:nvPr/>
        </p:nvSpPr>
        <p:spPr>
          <a:xfrm>
            <a:off x="3659175" y="2562625"/>
            <a:ext cx="1457100" cy="367800"/>
          </a:xfrm>
          <a:prstGeom prst="rightArrow">
            <a:avLst>
              <a:gd fmla="val 50000" name="adj1"/>
              <a:gd fmla="val 50000" name="adj2"/>
            </a:avLst>
          </a:prstGeom>
          <a:solidFill>
            <a:srgbClr val="1E19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Core Principles</a:t>
            </a:r>
            <a:endParaRPr/>
          </a:p>
        </p:txBody>
      </p:sp>
      <p:sp>
        <p:nvSpPr>
          <p:cNvPr id="100" name="Google Shape;100;p15"/>
          <p:cNvSpPr txBox="1"/>
          <p:nvPr>
            <p:ph idx="1" type="body"/>
          </p:nvPr>
        </p:nvSpPr>
        <p:spPr>
          <a:xfrm>
            <a:off x="729325" y="2078875"/>
            <a:ext cx="76242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End user &amp; business impact are everything</a:t>
            </a:r>
            <a:endParaRPr/>
          </a:p>
          <a:p>
            <a:pPr indent="-311150" lvl="0" marL="457200" rtl="0" algn="l">
              <a:spcBef>
                <a:spcPts val="0"/>
              </a:spcBef>
              <a:spcAft>
                <a:spcPts val="0"/>
              </a:spcAft>
              <a:buSzPts val="1300"/>
              <a:buChar char="●"/>
            </a:pPr>
            <a:r>
              <a:rPr lang="en"/>
              <a:t>No phoenix projects</a:t>
            </a:r>
            <a:endParaRPr/>
          </a:p>
          <a:p>
            <a:pPr indent="-311150" lvl="0" marL="457200" rtl="0" algn="l">
              <a:spcBef>
                <a:spcPts val="0"/>
              </a:spcBef>
              <a:spcAft>
                <a:spcPts val="0"/>
              </a:spcAft>
              <a:buSzPts val="1300"/>
              <a:buChar char="●"/>
            </a:pPr>
            <a:r>
              <a:rPr lang="en"/>
              <a:t>Guardrails not gates for consistency</a:t>
            </a:r>
            <a:endParaRPr/>
          </a:p>
          <a:p>
            <a:pPr indent="-311150" lvl="0" marL="457200" rtl="0" algn="l">
              <a:spcBef>
                <a:spcPts val="0"/>
              </a:spcBef>
              <a:spcAft>
                <a:spcPts val="0"/>
              </a:spcAft>
              <a:buSzPts val="1300"/>
              <a:buChar char="●"/>
            </a:pPr>
            <a:r>
              <a:rPr lang="en"/>
              <a:t>Promote collaboration</a:t>
            </a:r>
            <a:endParaRPr/>
          </a:p>
          <a:p>
            <a:pPr indent="-311150" lvl="0" marL="457200" rtl="0" algn="l">
              <a:spcBef>
                <a:spcPts val="0"/>
              </a:spcBef>
              <a:spcAft>
                <a:spcPts val="0"/>
              </a:spcAft>
              <a:buSzPts val="1300"/>
              <a:buChar char="●"/>
            </a:pPr>
            <a:r>
              <a:rPr lang="en"/>
              <a:t>Prioritise mentorship &amp; growth</a:t>
            </a:r>
            <a:endParaRPr/>
          </a:p>
          <a:p>
            <a:pPr indent="-311150" lvl="0" marL="457200" rtl="0" algn="l">
              <a:spcBef>
                <a:spcPts val="0"/>
              </a:spcBef>
              <a:spcAft>
                <a:spcPts val="0"/>
              </a:spcAft>
              <a:buSzPts val="1300"/>
              <a:buChar char="●"/>
            </a:pPr>
            <a:r>
              <a:rPr lang="en"/>
              <a:t>Ownership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6535500" y="3894750"/>
            <a:ext cx="2608500" cy="87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Microservices</a:t>
            </a:r>
            <a:endParaRPr/>
          </a:p>
          <a:p>
            <a:pPr indent="-311150" lvl="0" marL="457200" rtl="0" algn="l">
              <a:spcBef>
                <a:spcPts val="0"/>
              </a:spcBef>
              <a:spcAft>
                <a:spcPts val="0"/>
              </a:spcAft>
              <a:buSzPts val="1300"/>
              <a:buChar char="●"/>
            </a:pPr>
            <a:r>
              <a:rPr lang="en"/>
              <a:t>Monorepo with modules</a:t>
            </a:r>
            <a:endParaRPr/>
          </a:p>
          <a:p>
            <a:pPr indent="-311150" lvl="0" marL="457200" rtl="0" algn="l">
              <a:spcBef>
                <a:spcPts val="0"/>
              </a:spcBef>
              <a:spcAft>
                <a:spcPts val="0"/>
              </a:spcAft>
              <a:buSzPts val="1300"/>
              <a:buChar char="●"/>
            </a:pPr>
            <a:r>
              <a:rPr lang="en"/>
              <a:t>Lambdas</a:t>
            </a:r>
            <a:endParaRPr/>
          </a:p>
        </p:txBody>
      </p:sp>
      <p:sp>
        <p:nvSpPr>
          <p:cNvPr id="106" name="Google Shape;106;p16"/>
          <p:cNvSpPr txBox="1"/>
          <p:nvPr>
            <p:ph type="title"/>
          </p:nvPr>
        </p:nvSpPr>
        <p:spPr>
          <a:xfrm>
            <a:off x="730000" y="1318650"/>
            <a:ext cx="6383700" cy="7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Aligning technologies</a:t>
            </a:r>
            <a:endParaRPr/>
          </a:p>
        </p:txBody>
      </p:sp>
      <p:sp>
        <p:nvSpPr>
          <p:cNvPr id="107" name="Google Shape;107;p16"/>
          <p:cNvSpPr txBox="1"/>
          <p:nvPr>
            <p:ph idx="1" type="body"/>
          </p:nvPr>
        </p:nvSpPr>
        <p:spPr>
          <a:xfrm>
            <a:off x="475375" y="3894750"/>
            <a:ext cx="4419300" cy="87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Centralised design system &amp; accessibility standards</a:t>
            </a:r>
            <a:endParaRPr/>
          </a:p>
          <a:p>
            <a:pPr indent="-311150" lvl="0" marL="457200" rtl="0" algn="l">
              <a:spcBef>
                <a:spcPts val="0"/>
              </a:spcBef>
              <a:spcAft>
                <a:spcPts val="0"/>
              </a:spcAft>
              <a:buSzPts val="1300"/>
              <a:buChar char="●"/>
            </a:pPr>
            <a:r>
              <a:rPr lang="en"/>
              <a:t>Shared code or API-first contracts</a:t>
            </a:r>
            <a:endParaRPr/>
          </a:p>
          <a:p>
            <a:pPr indent="-311150" lvl="0" marL="457200" rtl="0" algn="l">
              <a:spcBef>
                <a:spcPts val="0"/>
              </a:spcBef>
              <a:spcAft>
                <a:spcPts val="0"/>
              </a:spcAft>
              <a:buSzPts val="1300"/>
              <a:buChar char="●"/>
            </a:pPr>
            <a:r>
              <a:rPr lang="en"/>
              <a:t>Conway’s Law</a:t>
            </a:r>
            <a:endParaRPr/>
          </a:p>
        </p:txBody>
      </p:sp>
      <p:pic>
        <p:nvPicPr>
          <p:cNvPr id="108" name="Google Shape;108;p16"/>
          <p:cNvPicPr preferRelativeResize="0"/>
          <p:nvPr/>
        </p:nvPicPr>
        <p:blipFill>
          <a:blip r:embed="rId3">
            <a:alphaModFix/>
          </a:blip>
          <a:stretch>
            <a:fillRect/>
          </a:stretch>
        </p:blipFill>
        <p:spPr>
          <a:xfrm>
            <a:off x="6043750" y="499350"/>
            <a:ext cx="2938326" cy="1574100"/>
          </a:xfrm>
          <a:prstGeom prst="rect">
            <a:avLst/>
          </a:prstGeom>
          <a:noFill/>
          <a:ln>
            <a:noFill/>
          </a:ln>
        </p:spPr>
      </p:pic>
      <p:sp>
        <p:nvSpPr>
          <p:cNvPr id="109" name="Google Shape;109;p16"/>
          <p:cNvSpPr txBox="1"/>
          <p:nvPr>
            <p:ph idx="1" type="body"/>
          </p:nvPr>
        </p:nvSpPr>
        <p:spPr>
          <a:xfrm>
            <a:off x="805175" y="2057400"/>
            <a:ext cx="7679700" cy="8787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SzPts val="935"/>
              <a:buNone/>
            </a:pPr>
            <a:r>
              <a:rPr lang="en" sz="1540"/>
              <a:t>Not enforcing identical stacks unnecessarily, instead creating shared libraries and standards that any tech stack can consume</a:t>
            </a:r>
            <a:endParaRPr sz="1540"/>
          </a:p>
        </p:txBody>
      </p:sp>
      <p:sp>
        <p:nvSpPr>
          <p:cNvPr id="110" name="Google Shape;110;p16"/>
          <p:cNvSpPr/>
          <p:nvPr/>
        </p:nvSpPr>
        <p:spPr>
          <a:xfrm>
            <a:off x="5078400" y="4150200"/>
            <a:ext cx="1457100" cy="367800"/>
          </a:xfrm>
          <a:prstGeom prst="rightArrow">
            <a:avLst>
              <a:gd fmla="val 50000" name="adj1"/>
              <a:gd fmla="val 50000" name="adj2"/>
            </a:avLst>
          </a:prstGeom>
          <a:solidFill>
            <a:srgbClr val="1E19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30000" y="1318650"/>
            <a:ext cx="6383700" cy="7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Collaboration and knowledge sharing</a:t>
            </a:r>
            <a:endParaRPr/>
          </a:p>
        </p:txBody>
      </p:sp>
      <p:sp>
        <p:nvSpPr>
          <p:cNvPr id="116" name="Google Shape;116;p17"/>
          <p:cNvSpPr txBox="1"/>
          <p:nvPr>
            <p:ph idx="1" type="body"/>
          </p:nvPr>
        </p:nvSpPr>
        <p:spPr>
          <a:xfrm>
            <a:off x="729325" y="2078875"/>
            <a:ext cx="76242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Pair programming</a:t>
            </a:r>
            <a:endParaRPr/>
          </a:p>
          <a:p>
            <a:pPr indent="-311150" lvl="0" marL="457200" rtl="0" algn="l">
              <a:spcBef>
                <a:spcPts val="0"/>
              </a:spcBef>
              <a:spcAft>
                <a:spcPts val="0"/>
              </a:spcAft>
              <a:buSzPts val="1300"/>
              <a:buChar char="●"/>
            </a:pPr>
            <a:r>
              <a:rPr lang="en"/>
              <a:t>Weekly dev syncs/standups</a:t>
            </a:r>
            <a:endParaRPr/>
          </a:p>
          <a:p>
            <a:pPr indent="-311150" lvl="0" marL="457200" rtl="0" algn="l">
              <a:spcBef>
                <a:spcPts val="0"/>
              </a:spcBef>
              <a:spcAft>
                <a:spcPts val="0"/>
              </a:spcAft>
              <a:buSzPts val="1300"/>
              <a:buChar char="●"/>
            </a:pPr>
            <a:r>
              <a:rPr lang="en"/>
              <a:t>Communal sprint planning</a:t>
            </a:r>
            <a:endParaRPr/>
          </a:p>
          <a:p>
            <a:pPr indent="-311150" lvl="0" marL="457200" rtl="0" algn="l">
              <a:spcBef>
                <a:spcPts val="0"/>
              </a:spcBef>
              <a:spcAft>
                <a:spcPts val="0"/>
              </a:spcAft>
              <a:buSzPts val="1300"/>
              <a:buChar char="●"/>
            </a:pPr>
            <a:r>
              <a:rPr lang="en"/>
              <a:t>Regular feedback</a:t>
            </a:r>
            <a:endParaRPr/>
          </a:p>
          <a:p>
            <a:pPr indent="-311150" lvl="0" marL="457200" rtl="0" algn="l">
              <a:spcBef>
                <a:spcPts val="0"/>
              </a:spcBef>
              <a:spcAft>
                <a:spcPts val="0"/>
              </a:spcAft>
              <a:buSzPts val="1300"/>
              <a:buChar char="●"/>
            </a:pPr>
            <a:r>
              <a:rPr lang="en"/>
              <a:t>Documentation</a:t>
            </a:r>
            <a:endParaRPr/>
          </a:p>
          <a:p>
            <a:pPr indent="-311150" lvl="0" marL="457200" rtl="0" algn="l">
              <a:spcBef>
                <a:spcPts val="0"/>
              </a:spcBef>
              <a:spcAft>
                <a:spcPts val="0"/>
              </a:spcAft>
              <a:buSzPts val="1300"/>
              <a:buChar char="●"/>
            </a:pPr>
            <a:r>
              <a:rPr lang="en"/>
              <a:t>Mentoring</a:t>
            </a:r>
            <a:endParaRPr/>
          </a:p>
          <a:p>
            <a:pPr indent="-311150" lvl="0" marL="457200" rtl="0" algn="l">
              <a:spcBef>
                <a:spcPts val="0"/>
              </a:spcBef>
              <a:spcAft>
                <a:spcPts val="0"/>
              </a:spcAft>
              <a:buSzPts val="1300"/>
              <a:buChar char="●"/>
            </a:pPr>
            <a:r>
              <a:rPr lang="en"/>
              <a:t>Cascading support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30000" y="1318650"/>
            <a:ext cx="6383700" cy="7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quality, accessibility &amp; scalability</a:t>
            </a:r>
            <a:endParaRPr/>
          </a:p>
        </p:txBody>
      </p:sp>
      <p:sp>
        <p:nvSpPr>
          <p:cNvPr id="122" name="Google Shape;122;p18"/>
          <p:cNvSpPr txBox="1"/>
          <p:nvPr>
            <p:ph idx="1" type="body"/>
          </p:nvPr>
        </p:nvSpPr>
        <p:spPr>
          <a:xfrm>
            <a:off x="729325" y="2078875"/>
            <a:ext cx="7624200" cy="1610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Testing</a:t>
            </a:r>
            <a:endParaRPr/>
          </a:p>
          <a:p>
            <a:pPr indent="-311150" lvl="0" marL="457200" rtl="0" algn="l">
              <a:spcBef>
                <a:spcPts val="0"/>
              </a:spcBef>
              <a:spcAft>
                <a:spcPts val="0"/>
              </a:spcAft>
              <a:buSzPts val="1300"/>
              <a:buChar char="●"/>
            </a:pPr>
            <a:r>
              <a:rPr lang="en"/>
              <a:t>CI</a:t>
            </a:r>
            <a:endParaRPr/>
          </a:p>
          <a:p>
            <a:pPr indent="-311150" lvl="0" marL="457200" rtl="0" algn="l">
              <a:spcBef>
                <a:spcPts val="0"/>
              </a:spcBef>
              <a:spcAft>
                <a:spcPts val="0"/>
              </a:spcAft>
              <a:buSzPts val="1300"/>
              <a:buChar char="●"/>
            </a:pPr>
            <a:r>
              <a:rPr lang="en"/>
              <a:t>Code Reviews</a:t>
            </a:r>
            <a:endParaRPr/>
          </a:p>
          <a:p>
            <a:pPr indent="-311150" lvl="0" marL="457200" rtl="0" algn="l">
              <a:spcBef>
                <a:spcPts val="0"/>
              </a:spcBef>
              <a:spcAft>
                <a:spcPts val="0"/>
              </a:spcAft>
              <a:buSzPts val="1300"/>
              <a:buChar char="●"/>
            </a:pPr>
            <a:r>
              <a:rPr lang="en"/>
              <a:t>CD</a:t>
            </a:r>
            <a:endParaRPr/>
          </a:p>
          <a:p>
            <a:pPr indent="-311150" lvl="0" marL="457200" rtl="0" algn="l">
              <a:spcBef>
                <a:spcPts val="0"/>
              </a:spcBef>
              <a:spcAft>
                <a:spcPts val="0"/>
              </a:spcAft>
              <a:buSzPts val="1300"/>
              <a:buChar char="●"/>
            </a:pPr>
            <a:r>
              <a:rPr lang="en"/>
              <a:t>Observability</a:t>
            </a:r>
            <a:endParaRPr/>
          </a:p>
          <a:p>
            <a:pPr indent="-311150" lvl="0" marL="457200" rtl="0" algn="l">
              <a:spcBef>
                <a:spcPts val="0"/>
              </a:spcBef>
              <a:spcAft>
                <a:spcPts val="0"/>
              </a:spcAft>
              <a:buSzPts val="1300"/>
              <a:buChar char="●"/>
            </a:pPr>
            <a:r>
              <a:rPr lang="en"/>
              <a:t>Tech Debt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30000" y="1318650"/>
            <a:ext cx="6383700" cy="7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Future-proofing</a:t>
            </a:r>
            <a:endParaRPr/>
          </a:p>
        </p:txBody>
      </p:sp>
      <p:sp>
        <p:nvSpPr>
          <p:cNvPr id="128" name="Google Shape;128;p19"/>
          <p:cNvSpPr txBox="1"/>
          <p:nvPr>
            <p:ph idx="1" type="body"/>
          </p:nvPr>
        </p:nvSpPr>
        <p:spPr>
          <a:xfrm>
            <a:off x="729325" y="2078875"/>
            <a:ext cx="76242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Developer experience</a:t>
            </a:r>
            <a:endParaRPr/>
          </a:p>
          <a:p>
            <a:pPr indent="-311150" lvl="0" marL="457200" rtl="0" algn="l">
              <a:spcBef>
                <a:spcPts val="0"/>
              </a:spcBef>
              <a:spcAft>
                <a:spcPts val="0"/>
              </a:spcAft>
              <a:buSzPts val="1300"/>
              <a:buChar char="●"/>
            </a:pPr>
            <a:r>
              <a:rPr lang="en"/>
              <a:t>Documentation &amp; knowledge sharing</a:t>
            </a:r>
            <a:endParaRPr/>
          </a:p>
          <a:p>
            <a:pPr indent="-311150" lvl="0" marL="457200" rtl="0" algn="l">
              <a:spcBef>
                <a:spcPts val="0"/>
              </a:spcBef>
              <a:spcAft>
                <a:spcPts val="0"/>
              </a:spcAft>
              <a:buSzPts val="1300"/>
              <a:buChar char="●"/>
            </a:pPr>
            <a:r>
              <a:rPr lang="en"/>
              <a:t>Motivation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730000" y="1318650"/>
            <a:ext cx="6383700" cy="7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134" name="Google Shape;134;p20"/>
          <p:cNvSpPr txBox="1"/>
          <p:nvPr>
            <p:ph idx="1" type="body"/>
          </p:nvPr>
        </p:nvSpPr>
        <p:spPr>
          <a:xfrm>
            <a:off x="730000" y="2148925"/>
            <a:ext cx="5647200" cy="2280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b="1" lang="en"/>
              <a:t>Principles</a:t>
            </a:r>
            <a:r>
              <a:rPr lang="en"/>
              <a:t> evolve &amp; align tech</a:t>
            </a:r>
            <a:endParaRPr/>
          </a:p>
          <a:p>
            <a:pPr indent="-311150" lvl="0" marL="457200" rtl="0" algn="l">
              <a:spcBef>
                <a:spcPts val="0"/>
              </a:spcBef>
              <a:spcAft>
                <a:spcPts val="0"/>
              </a:spcAft>
              <a:buSzPts val="1300"/>
              <a:buChar char="●"/>
            </a:pPr>
            <a:r>
              <a:rPr b="1" lang="en"/>
              <a:t>Rituals</a:t>
            </a:r>
            <a:r>
              <a:rPr lang="en"/>
              <a:t> build collaboration</a:t>
            </a:r>
            <a:endParaRPr/>
          </a:p>
          <a:p>
            <a:pPr indent="-311150" lvl="0" marL="457200" rtl="0" algn="l">
              <a:spcBef>
                <a:spcPts val="0"/>
              </a:spcBef>
              <a:spcAft>
                <a:spcPts val="0"/>
              </a:spcAft>
              <a:buSzPts val="1300"/>
              <a:buChar char="●"/>
            </a:pPr>
            <a:r>
              <a:rPr b="1" lang="en"/>
              <a:t>Guardrails</a:t>
            </a:r>
            <a:r>
              <a:rPr lang="en"/>
              <a:t> give consistency &amp; quality</a:t>
            </a:r>
            <a:endParaRPr/>
          </a:p>
          <a:p>
            <a:pPr indent="-311150" lvl="0" marL="457200" rtl="0" algn="l">
              <a:spcBef>
                <a:spcPts val="0"/>
              </a:spcBef>
              <a:spcAft>
                <a:spcPts val="0"/>
              </a:spcAft>
              <a:buSzPts val="1300"/>
              <a:buChar char="●"/>
            </a:pPr>
            <a:r>
              <a:rPr b="1" lang="en"/>
              <a:t>Communication</a:t>
            </a:r>
            <a:r>
              <a:rPr lang="en"/>
              <a:t> to ensure future-proofing</a:t>
            </a:r>
            <a:endParaRPr/>
          </a:p>
          <a:p>
            <a:pPr indent="-311150" lvl="0" marL="457200" rtl="0" algn="l">
              <a:spcBef>
                <a:spcPts val="0"/>
              </a:spcBef>
              <a:spcAft>
                <a:spcPts val="0"/>
              </a:spcAft>
              <a:buSzPts val="1300"/>
              <a:buChar char="●"/>
            </a:pPr>
            <a:r>
              <a:rPr b="1" lang="en"/>
              <a:t>Mentorship</a:t>
            </a:r>
            <a:r>
              <a:rPr lang="en"/>
              <a:t> grows capability</a:t>
            </a:r>
            <a:endParaRPr/>
          </a:p>
          <a:p>
            <a:pPr indent="-311150" lvl="0" marL="457200" rtl="0" algn="l">
              <a:spcBef>
                <a:spcPts val="0"/>
              </a:spcBef>
              <a:spcAft>
                <a:spcPts val="0"/>
              </a:spcAft>
              <a:buSzPts val="1300"/>
              <a:buChar char="●"/>
            </a:pPr>
            <a:r>
              <a:rPr b="1" lang="en"/>
              <a:t>Pragmatism</a:t>
            </a:r>
            <a:r>
              <a:rPr lang="en"/>
              <a:t> ensures impact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646094"/>
      </a:dk1>
      <a:lt1>
        <a:srgbClr val="FFFFFF"/>
      </a:lt1>
      <a:dk2>
        <a:srgbClr val="1A1A1A"/>
      </a:dk2>
      <a:lt2>
        <a:srgbClr val="CC0033"/>
      </a:lt2>
      <a:accent1>
        <a:srgbClr val="595959"/>
      </a:accent1>
      <a:accent2>
        <a:srgbClr val="6AA4C8"/>
      </a:accent2>
      <a:accent3>
        <a:srgbClr val="E88CA3"/>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