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5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8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8F2D-D187-441D-B4EE-EF1FC7C1A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131A-69B9-45CB-9376-8F707C15B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2C10-ADBE-49DB-B962-7CA179F0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EC5F-B5E9-40D9-B55A-4E547946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2209-E3CA-4013-859B-45749801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0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9D86-F7E0-4E11-B160-B9AFBA4C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195DA-4C33-48A1-AACB-4AABDCED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FFBF-8A18-4020-983C-B7334A88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3B20-C63E-4171-AA11-63410465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9D786-3115-48E0-B5A2-EE4328E0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18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AF558-36A1-4053-92F4-7D81D09ED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45C0-A961-45F8-B466-4B47CA0E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3297-FBDF-4A70-AAE7-B40F993C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7BA8-8A58-4318-9185-B1062F1C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09B2-8699-43AD-A46E-EE930835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0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A110-43B2-4A0A-89DF-EF8A3279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B3C8-DACF-4906-8959-DC577E68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D4FB-C604-4D1E-86F5-95163F7A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29A0-5656-4BCE-8827-0702992F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F46A-18EB-42FB-9DB9-027723B3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B370-1EFB-4E56-9A25-BB2B07A3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1C581-D1EF-4A1B-886C-AA82AEE3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E803-B9A7-4377-A39E-E20A7B75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67F4-5FD1-4B22-A17F-00BD8E19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6810-8F4B-48E1-9B81-27064FBA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6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66C8-0D45-4485-BEC5-8A15B2BB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476C-DCAC-4217-95DE-CE9D4D908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6DA2B-967B-40E2-8A0D-DA43A4E5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524E6-EEBF-437D-824C-E577BEA7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CDD4-13D4-4B33-A3AD-EAEC164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77A9-377D-4E48-B2CD-C601376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5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D68-7020-4FA7-8CCD-47FD063C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205A-0F6C-48B6-A79A-F23CC843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2850-0681-4608-8B13-312564361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4738D-CC10-40EB-8306-CB9E7CF81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7540-60A1-46BD-B12B-EDECF57E2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1A1A5-01AA-48FB-9493-3DBC42B5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2219D-EDBB-44A5-9876-38A1CD58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C340F-77E9-4D8F-8B69-498210A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1C2-09F6-4E21-BAA9-B8E244BE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90BB-087B-4288-BDE4-AA62A176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AB92E-7624-4F98-8AE3-53F9853D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5FBC-3593-4B44-8273-96320382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82AE6-3541-4A39-9851-B0814324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762F4-5A4C-4F9B-A362-5DCF2EB2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05708-BE27-44A9-9EB5-238B2D9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5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EE9F-8751-4B85-9A23-34AFC817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E774-5BDC-4617-8573-159EA08A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F4FF-C0B9-439B-8945-659EA4BE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EF9F-FBE4-4972-A9C3-7AB0FAE6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768EF-F08A-49DB-B82D-FEFC291A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A66C-87C6-4AD0-91E4-2A1218F6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0F0-A293-419E-B157-6D4B74EC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3F274-AFF4-49B4-BD22-DC42E35F0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FF069-FEE4-42D5-8973-2BBE384F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4934-F08E-4BDA-AE59-9903AA57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C8A2-7F4B-498B-BF6F-66206E4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3CCC-D5E3-4DE4-8691-DE9DA792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24860-689D-4DB0-AC75-ECADF81A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FDDF-5031-4F2C-BAE4-A1BCADDF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ADBD2-BB9A-40D1-B3DA-6A312FCE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3A63-BBD2-4DEE-B601-CADD9C1C0CB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D40A-886A-46BA-9EF2-140695FE7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92EF-79EA-45D9-A976-D1B40E02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6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Machine learning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549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Toby Wise</a:t>
            </a:r>
          </a:p>
        </p:txBody>
      </p:sp>
    </p:spTree>
    <p:extLst>
      <p:ext uri="{BB962C8B-B14F-4D97-AF65-F5344CB8AC3E}">
        <p14:creationId xmlns:p14="http://schemas.microsoft.com/office/powerpoint/2010/main" val="220305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F54BB-ECFC-453B-A6F6-1859631E2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32" y="2537634"/>
            <a:ext cx="3311577" cy="17827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12B5E5-F154-438B-A8F5-896C0DB5547D}"/>
              </a:ext>
            </a:extLst>
          </p:cNvPr>
          <p:cNvSpPr/>
          <p:nvPr/>
        </p:nvSpPr>
        <p:spPr>
          <a:xfrm>
            <a:off x="4743706" y="4839218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aleway Light" panose="020B0403030101060003" pitchFamily="34" charset="0"/>
              </a:rPr>
              <a:t>https://scikit-learn.org/</a:t>
            </a:r>
          </a:p>
        </p:txBody>
      </p:sp>
    </p:spTree>
    <p:extLst>
      <p:ext uri="{BB962C8B-B14F-4D97-AF65-F5344CB8AC3E}">
        <p14:creationId xmlns:p14="http://schemas.microsoft.com/office/powerpoint/2010/main" val="253889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 err="1">
                <a:latin typeface="Raleway ExtraBold" panose="020B0903030101060003" pitchFamily="34" charset="0"/>
              </a:rPr>
              <a:t>SciKit</a:t>
            </a:r>
            <a:r>
              <a:rPr lang="en-GB" dirty="0">
                <a:latin typeface="Raleway ExtraBold" panose="020B0903030101060003" pitchFamily="34" charset="0"/>
              </a:rPr>
              <a:t>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7014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Implements most major supervised learning algorithms (linear models, SVMs, gaussian processes, random forests etc)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Same for unsupervised methods (PCA, ICA, k-means…)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Has tools for various types of cross-validation, hyperparameter estimation etc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The website has demos of all these things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SKLearn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4606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SKlearn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uses an object-oriented approach (like most Python packages)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Algorithms are instantiated as objects, which you can then do things with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from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sklearn.svm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import SVC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import statement</a:t>
            </a: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SVC(kernel=‘linear’)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set up a SVM classifier</a:t>
            </a: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SKLearn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4606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When creating a classifier you can specify various settings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from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sklearn.svm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import SVC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import statement</a:t>
            </a:r>
          </a:p>
          <a:p>
            <a:pPr lvl="1" algn="l"/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SVM with C = 0.01, radial basis function kernel</a:t>
            </a: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SVC(C=0.01, kernel=‘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rbf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’)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5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SKLearn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4606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These objects have “methods” that do useful things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The most useful is the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fit()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method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This trains a classifier given X and Y data (supervised) or X data (unsupervised)</a:t>
            </a:r>
          </a:p>
          <a:p>
            <a:pPr lvl="1"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SVC(kernel=‘linear’)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set up a SVM classifier</a:t>
            </a: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clf.fit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(X, Y)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fit the classifier to our data</a:t>
            </a:r>
          </a:p>
          <a:p>
            <a:pPr lvl="1" algn="l"/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PCA(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n_components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=5)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PCA object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clf.fit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(X)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# “train” the PCA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SKLearn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4606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When we have a trained classifier we can use it to predict things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We do this using the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predict()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method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Given new X data, this predicts Y values</a:t>
            </a:r>
          </a:p>
          <a:p>
            <a:pPr lvl="1"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SVC(kernel=‘linear’)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set up a SVM classifier</a:t>
            </a: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clf.fit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(X, Y)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fit the classifier to our data</a:t>
            </a: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clf.predict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X_new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predict Y values from unseen X data</a:t>
            </a:r>
          </a:p>
          <a:p>
            <a:pPr lvl="1"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7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SKLearn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7155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Another useful method is the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transform()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For PCA, ICA etc this applies the decomposition to your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For simplicity, there is also a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fit_transform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()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method that fits and transforms in one step</a:t>
            </a:r>
          </a:p>
          <a:p>
            <a:pPr lvl="1"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print(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X.shape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)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(100, 20)</a:t>
            </a:r>
          </a:p>
          <a:p>
            <a:pPr lvl="1" algn="l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PCA(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n_components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=5)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set up PCA</a:t>
            </a:r>
          </a:p>
          <a:p>
            <a:pPr lvl="1" algn="l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X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clf.fit_transform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(X) 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print(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X.shape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)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(100, 5)</a:t>
            </a:r>
          </a:p>
          <a:p>
            <a:pPr lvl="1"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5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SKLearn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8033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Every classifier has the same basic methods (fit etc.)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This keeps things consistent and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Also allows you to switch out algorithms easily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Classifiers are typically referred to as “estimators”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8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7313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To evaluate our classifier we need to decide how we judge its performance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For binary classification problems, we could use accuracy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For continuous targets we might use MSE or something similar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SKLearn has plenty built in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72ECE-00CB-4F56-86F2-F64E00DE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0" y="4352925"/>
            <a:ext cx="4178300" cy="19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923"/>
            <a:ext cx="974344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SciKit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Learn has a number of tools that make CV easy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We can get cross validated accuracy metrics: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from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sklearn.model_selection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import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cross_val_score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SVC(kernel=‘linear’)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set up a SVM classifier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scores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cross_val_score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, X, Y, cv=5, scoring=‘accuracy’)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And cross validated predictions:</a:t>
            </a:r>
          </a:p>
          <a:p>
            <a:pPr lvl="1"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pred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cross_val_predict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, X, Y, cv=5)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4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3981"/>
            <a:ext cx="9144000" cy="35784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I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will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talk about: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Data, plotting, basic machine learning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I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will not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talk about: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Deep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D2A8-5E4B-4CA9-A08B-0C5C80EA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22" y="4707871"/>
            <a:ext cx="2453914" cy="17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923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Functions implementing CV take a parameter indicating which CV method to use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Providing an integer performs k-fold CV with the number of folds specified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SKLearn provides a number of CV types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These are objects themselves, which can then be given to any CV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from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sklearn.model_selection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import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LeaveOneOut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SVC(kernel=‘linear’)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set up a SVM classifier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loo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LeaveOneOut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()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set up a LOO CV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scores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cross_val_score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, X, Y, cv=loo)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 err="1">
                <a:latin typeface="Raleway ExtraBold" panose="020B0903030101060003" pitchFamily="34" charset="0"/>
              </a:rPr>
              <a:t>Preprocessing</a:t>
            </a:r>
            <a:endParaRPr lang="en-GB" dirty="0">
              <a:latin typeface="Raleway ExtraBold" panose="020B090303010106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923"/>
            <a:ext cx="9144000" cy="467123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We often want to apply some sort of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preprocessing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to our data before feeding it into a classifier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E.g. normalising/scaling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SKLearn has functions for this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from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sklearn.preprocessing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import scale</a:t>
            </a:r>
          </a:p>
          <a:p>
            <a:pPr lvl="1" algn="l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X_train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np.array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([[ 1., -1.,  2.],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...                     [ 2.,  0.,  0.],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...                     [ 0.,  1., -1.]])</a:t>
            </a:r>
          </a:p>
          <a:p>
            <a:pPr lvl="1" algn="l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X_scaled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scale(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X_train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)</a:t>
            </a:r>
          </a:p>
          <a:p>
            <a:pPr lvl="1" algn="l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X_scaled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                                         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array([[ 0.  ..., -1.22...,  1.33...],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      [ 1.22...,  0.  ..., -0.26...],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      [-1.22...,  1.22..., -1.06...]])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3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Hyperparameter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923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Classifiers work best with the right hyperparameter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Various methods exist for findings optimal values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E.g. grid search, random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SKLearn implements these, and combines them with CV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from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sklearn.model_selection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import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GridSearchCV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tuned_parameters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{'C':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np.arange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(5, 0.1)}</a:t>
            </a: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GridSearchCV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(SVC(),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tuned_parameters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, cv=5,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			  scoring='accuracy')</a:t>
            </a: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clf.fit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(X, Y)</a:t>
            </a:r>
          </a:p>
          <a:p>
            <a:pPr lvl="1"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6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923"/>
            <a:ext cx="1039368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Often we’ll have a pipeline of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preprocessing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/ dimensionality reduction / classification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SKLearn has pipeline tools for this</a:t>
            </a:r>
          </a:p>
          <a:p>
            <a:pPr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from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sklearn.pipeline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import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make_pipeline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from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sklearn.preprocessing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import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StandardScaler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# pipeline = scale &gt; PCA &gt; SVM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pipeline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make_pipeline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StandardScaler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, PCA(), SVC(kernel=‘linear’)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5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923"/>
            <a:ext cx="1039368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Pipelines can be used like a normal classifier object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This means you can do anything you would with a normal classifier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E.g. fitting, predicting, CV, hyperparameter tuning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They allow access to parameters of the component estimators</a:t>
            </a:r>
          </a:p>
          <a:p>
            <a:pPr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lvl="1" algn="l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tuned_parameters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{‘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SVC__c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’: [1, 2, 3, 4], 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		     	    ‘PCA__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n_components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’: [5, 10, 15, 20]}</a:t>
            </a:r>
          </a:p>
          <a:p>
            <a:pPr lvl="1"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search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GridSearchCV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(pipeline,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tuned_parameters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, cv=5)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83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404"/>
            <a:ext cx="9144000" cy="132674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Entire machine learning pipeline in 5 lines of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1083"/>
            <a:ext cx="10393680" cy="4671237"/>
          </a:xfrm>
        </p:spPr>
        <p:txBody>
          <a:bodyPr>
            <a:normAutofit/>
          </a:bodyPr>
          <a:lstStyle/>
          <a:p>
            <a:pPr lvl="1" algn="l"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pipeline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make_pipeline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StandardScaler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(), PCA(), SVC(kernel='linear'))</a:t>
            </a:r>
          </a:p>
          <a:p>
            <a:pPr lvl="1" algn="l"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search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GridSearchCV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(pipeline,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tuned_parameters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, cv=5)</a:t>
            </a:r>
          </a:p>
          <a:p>
            <a:pPr lvl="1" algn="l">
              <a:spcAft>
                <a:spcPts val="600"/>
              </a:spcAft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search.fit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(X, y)</a:t>
            </a:r>
          </a:p>
          <a:p>
            <a:pPr lvl="1" algn="l">
              <a:spcAft>
                <a:spcPts val="600"/>
              </a:spcAft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best_estimator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search.best_estimator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_</a:t>
            </a:r>
          </a:p>
          <a:p>
            <a:pPr lvl="1" algn="l">
              <a:spcAft>
                <a:spcPts val="600"/>
              </a:spcAft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best_estimator.predict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(X)</a:t>
            </a:r>
          </a:p>
          <a:p>
            <a:pPr lvl="1" algn="l">
              <a:spcAft>
                <a:spcPts val="600"/>
              </a:spcAf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2790E-4446-4564-866C-F755A671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4050347"/>
            <a:ext cx="2807335" cy="21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923"/>
            <a:ext cx="1039368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Thanks!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6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Why python?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8626"/>
            <a:ext cx="9144000" cy="35784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Open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Free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Extensive functionality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Widely used outside academia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Many tutorials etc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729B5-9588-400B-8BC7-350A67A5C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06" y="2242457"/>
            <a:ext cx="3536718" cy="40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4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What can Python do?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6148"/>
            <a:ext cx="9144000" cy="24880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By itself, not much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With the right packages,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295613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807"/>
            <a:ext cx="9144000" cy="132674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Making Python behave like </a:t>
            </a:r>
            <a:r>
              <a:rPr lang="en-GB" dirty="0" err="1">
                <a:latin typeface="Raleway ExtraBold" panose="020B0903030101060003" pitchFamily="34" charset="0"/>
              </a:rPr>
              <a:t>MatLab</a:t>
            </a:r>
            <a:endParaRPr lang="en-GB" dirty="0">
              <a:latin typeface="Raleway ExtraBold" panose="020B090303010106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9005"/>
            <a:ext cx="9144000" cy="24880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To provide numerical operations, handling of multidimensional data etc, we use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NumPy</a:t>
            </a:r>
          </a:p>
          <a:p>
            <a:pPr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7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1832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The basic building block of NumPy code is the array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np.array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([1, 2, 3])</a:t>
            </a:r>
          </a:p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array([1, 2, 3])</a:t>
            </a: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algn="l"/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&gt;&gt;&gt;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np.array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([[1, 2], [3, 4]])</a:t>
            </a:r>
          </a:p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array([[1, 2],</a:t>
            </a:r>
          </a:p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      [3, 4]])</a:t>
            </a: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Arrays are an n-dimensional data format that allow any kind of manipulation you could ever want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1832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Sometimes it’s nice to have labelled data</a:t>
            </a: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Instead of: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array([[1, 2],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      [3, 4]])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22672-A025-4403-B8AF-F82E3760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61704"/>
              </p:ext>
            </p:extLst>
          </p:nvPr>
        </p:nvGraphicFramePr>
        <p:xfrm>
          <a:off x="4697227" y="2796558"/>
          <a:ext cx="32063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3154">
                  <a:extLst>
                    <a:ext uri="{9D8B030D-6E8A-4147-A177-3AD203B41FA5}">
                      <a16:colId xmlns:a16="http://schemas.microsoft.com/office/drawing/2014/main" val="1897568841"/>
                    </a:ext>
                  </a:extLst>
                </a:gridCol>
                <a:gridCol w="1603154">
                  <a:extLst>
                    <a:ext uri="{9D8B030D-6E8A-4147-A177-3AD203B41FA5}">
                      <a16:colId xmlns:a16="http://schemas.microsoft.com/office/drawing/2014/main" val="16016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Raleway Light" panose="020B0403030101060003" pitchFamily="34" charset="0"/>
                        </a:rPr>
                        <a:t>Column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Raleway Light" panose="020B0403030101060003" pitchFamily="34" charset="0"/>
                        </a:rPr>
                        <a:t>Column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5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Raleway Light" panose="020B04030301010600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Raleway Light" panose="020B04030301010600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1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Raleway Light" panose="020B04030301010600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Raleway Light" panose="020B04030301010600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4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4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1832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Pandas provides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dataframes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, which are basically labelled NumPy arrays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This makes everything a bit more organised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E.g. averaging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mean_value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my_array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[1, :].mean()</a:t>
            </a:r>
          </a:p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mean_value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 =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my_df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 Slab" pitchFamily="2" charset="0"/>
              </a:rPr>
              <a:t>[‘Column B’].mean()</a:t>
            </a: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9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Plotting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1935"/>
            <a:ext cx="914400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Matplotlib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Basic plotting functionality, a bit like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MatLab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Seaborn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 high-level interface for Matplotlib</a:t>
            </a:r>
          </a:p>
          <a:p>
            <a:pPr algn="l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1294</Words>
  <Application>Microsoft Office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Raleway ExtraBold</vt:lpstr>
      <vt:lpstr>Raleway Light</vt:lpstr>
      <vt:lpstr>Roboto Slab</vt:lpstr>
      <vt:lpstr>Office Theme</vt:lpstr>
      <vt:lpstr>Machine learning in Python</vt:lpstr>
      <vt:lpstr>Today</vt:lpstr>
      <vt:lpstr>Why python?</vt:lpstr>
      <vt:lpstr>What can Python do?</vt:lpstr>
      <vt:lpstr>Making Python behave like MatLab</vt:lpstr>
      <vt:lpstr>NumPy</vt:lpstr>
      <vt:lpstr>Pandas</vt:lpstr>
      <vt:lpstr>Pandas</vt:lpstr>
      <vt:lpstr>Plotting</vt:lpstr>
      <vt:lpstr>Machine learning</vt:lpstr>
      <vt:lpstr>SciKit Learn</vt:lpstr>
      <vt:lpstr>SKLearn basics</vt:lpstr>
      <vt:lpstr>SKLearn basics</vt:lpstr>
      <vt:lpstr>SKLearn basics</vt:lpstr>
      <vt:lpstr>SKLearn basics</vt:lpstr>
      <vt:lpstr>SKLearn basics</vt:lpstr>
      <vt:lpstr>SKLearn basics</vt:lpstr>
      <vt:lpstr>Scoring</vt:lpstr>
      <vt:lpstr>Cross validation</vt:lpstr>
      <vt:lpstr>Cross validation</vt:lpstr>
      <vt:lpstr>Preprocessing</vt:lpstr>
      <vt:lpstr>Hyperparameter optimisation</vt:lpstr>
      <vt:lpstr>Pipelines</vt:lpstr>
      <vt:lpstr>Pipelines</vt:lpstr>
      <vt:lpstr>Entire machine learning pipeline in 5 lines of code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Wise, Toby</dc:creator>
  <cp:lastModifiedBy>Wise, Toby</cp:lastModifiedBy>
  <cp:revision>70</cp:revision>
  <dcterms:created xsi:type="dcterms:W3CDTF">2019-01-21T12:14:19Z</dcterms:created>
  <dcterms:modified xsi:type="dcterms:W3CDTF">2019-01-22T13:39:07Z</dcterms:modified>
</cp:coreProperties>
</file>